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86800" cy="30279975"/>
  <p:notesSz cx="6858000" cy="9144000"/>
  <p:defaultTextStyle>
    <a:defPPr>
      <a:defRPr lang="en-US"/>
    </a:defPPr>
    <a:lvl1pPr marL="0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97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94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91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88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985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182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379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576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2760" y="660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1" y="9406421"/>
            <a:ext cx="18178780" cy="64905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021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5430" y="1212607"/>
            <a:ext cx="4812030" cy="258361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1" y="1212607"/>
            <a:ext cx="14079643" cy="258361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411" y="19457689"/>
            <a:ext cx="18178780" cy="601394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411" y="12833949"/>
            <a:ext cx="18178780" cy="662374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97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9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26459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52788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4098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2918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17379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70557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340" y="7065331"/>
            <a:ext cx="9445837" cy="19983383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1623" y="7065331"/>
            <a:ext cx="9445837" cy="19983383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2" y="6777949"/>
            <a:ext cx="9449550" cy="2824726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8197" indent="0">
              <a:buNone/>
              <a:defRPr sz="9100" b="1"/>
            </a:lvl2pPr>
            <a:lvl3pPr marL="4176394" indent="0">
              <a:buNone/>
              <a:defRPr sz="8200" b="1"/>
            </a:lvl3pPr>
            <a:lvl4pPr marL="6264591" indent="0">
              <a:buNone/>
              <a:defRPr sz="7200" b="1"/>
            </a:lvl4pPr>
            <a:lvl5pPr marL="8352788" indent="0">
              <a:buNone/>
              <a:defRPr sz="7200" b="1"/>
            </a:lvl5pPr>
            <a:lvl6pPr marL="10440985" indent="0">
              <a:buNone/>
              <a:defRPr sz="7200" b="1"/>
            </a:lvl6pPr>
            <a:lvl7pPr marL="12529182" indent="0">
              <a:buNone/>
              <a:defRPr sz="7200" b="1"/>
            </a:lvl7pPr>
            <a:lvl8pPr marL="14617379" indent="0">
              <a:buNone/>
              <a:defRPr sz="7200" b="1"/>
            </a:lvl8pPr>
            <a:lvl9pPr marL="16705576" indent="0">
              <a:buNone/>
              <a:defRPr sz="7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342" y="9602677"/>
            <a:ext cx="9449550" cy="17446035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2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199" y="6777949"/>
            <a:ext cx="9453263" cy="2824726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8197" indent="0">
              <a:buNone/>
              <a:defRPr sz="9100" b="1"/>
            </a:lvl2pPr>
            <a:lvl3pPr marL="4176394" indent="0">
              <a:buNone/>
              <a:defRPr sz="8200" b="1"/>
            </a:lvl3pPr>
            <a:lvl4pPr marL="6264591" indent="0">
              <a:buNone/>
              <a:defRPr sz="7200" b="1"/>
            </a:lvl4pPr>
            <a:lvl5pPr marL="8352788" indent="0">
              <a:buNone/>
              <a:defRPr sz="7200" b="1"/>
            </a:lvl5pPr>
            <a:lvl6pPr marL="10440985" indent="0">
              <a:buNone/>
              <a:defRPr sz="7200" b="1"/>
            </a:lvl6pPr>
            <a:lvl7pPr marL="12529182" indent="0">
              <a:buNone/>
              <a:defRPr sz="7200" b="1"/>
            </a:lvl7pPr>
            <a:lvl8pPr marL="14617379" indent="0">
              <a:buNone/>
              <a:defRPr sz="7200" b="1"/>
            </a:lvl8pPr>
            <a:lvl9pPr marL="16705576" indent="0">
              <a:buNone/>
              <a:defRPr sz="7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199" y="9602677"/>
            <a:ext cx="9453263" cy="17446035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2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644" y="1205595"/>
            <a:ext cx="11955817" cy="25843120"/>
          </a:xfrm>
        </p:spPr>
        <p:txBody>
          <a:bodyPr/>
          <a:lstStyle>
            <a:lvl1pPr>
              <a:defRPr sz="14700"/>
            </a:lvl1pPr>
            <a:lvl2pPr>
              <a:defRPr sz="12700"/>
            </a:lvl2pPr>
            <a:lvl3pPr>
              <a:defRPr sz="11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41" y="6336369"/>
            <a:ext cx="7036110" cy="20712347"/>
          </a:xfrm>
        </p:spPr>
        <p:txBody>
          <a:bodyPr/>
          <a:lstStyle>
            <a:lvl1pPr marL="0" indent="0">
              <a:buNone/>
              <a:defRPr sz="6500"/>
            </a:lvl1pPr>
            <a:lvl2pPr marL="2088197" indent="0">
              <a:buNone/>
              <a:defRPr sz="5500"/>
            </a:lvl2pPr>
            <a:lvl3pPr marL="4176394" indent="0">
              <a:buNone/>
              <a:defRPr sz="4600"/>
            </a:lvl3pPr>
            <a:lvl4pPr marL="6264591" indent="0">
              <a:buNone/>
              <a:defRPr sz="4200"/>
            </a:lvl4pPr>
            <a:lvl5pPr marL="8352788" indent="0">
              <a:buNone/>
              <a:defRPr sz="4200"/>
            </a:lvl5pPr>
            <a:lvl6pPr marL="10440985" indent="0">
              <a:buNone/>
              <a:defRPr sz="4200"/>
            </a:lvl6pPr>
            <a:lvl7pPr marL="12529182" indent="0">
              <a:buNone/>
              <a:defRPr sz="4200"/>
            </a:lvl7pPr>
            <a:lvl8pPr marL="14617379" indent="0">
              <a:buNone/>
              <a:defRPr sz="4200"/>
            </a:lvl8pPr>
            <a:lvl9pPr marL="16705576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963" y="21195983"/>
            <a:ext cx="12832080" cy="250230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963" y="2705574"/>
            <a:ext cx="12832080" cy="18167985"/>
          </a:xfrm>
        </p:spPr>
        <p:txBody>
          <a:bodyPr/>
          <a:lstStyle>
            <a:lvl1pPr marL="0" indent="0">
              <a:buNone/>
              <a:defRPr sz="14700"/>
            </a:lvl1pPr>
            <a:lvl2pPr marL="2088197" indent="0">
              <a:buNone/>
              <a:defRPr sz="12700"/>
            </a:lvl2pPr>
            <a:lvl3pPr marL="4176394" indent="0">
              <a:buNone/>
              <a:defRPr sz="11100"/>
            </a:lvl3pPr>
            <a:lvl4pPr marL="6264591" indent="0">
              <a:buNone/>
              <a:defRPr sz="9100"/>
            </a:lvl4pPr>
            <a:lvl5pPr marL="8352788" indent="0">
              <a:buNone/>
              <a:defRPr sz="9100"/>
            </a:lvl5pPr>
            <a:lvl6pPr marL="10440985" indent="0">
              <a:buNone/>
              <a:defRPr sz="9100"/>
            </a:lvl6pPr>
            <a:lvl7pPr marL="12529182" indent="0">
              <a:buNone/>
              <a:defRPr sz="9100"/>
            </a:lvl7pPr>
            <a:lvl8pPr marL="14617379" indent="0">
              <a:buNone/>
              <a:defRPr sz="9100"/>
            </a:lvl8pPr>
            <a:lvl9pPr marL="16705576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963" y="23698291"/>
            <a:ext cx="12832080" cy="3553689"/>
          </a:xfrm>
        </p:spPr>
        <p:txBody>
          <a:bodyPr/>
          <a:lstStyle>
            <a:lvl1pPr marL="0" indent="0">
              <a:buNone/>
              <a:defRPr sz="6500"/>
            </a:lvl1pPr>
            <a:lvl2pPr marL="2088197" indent="0">
              <a:buNone/>
              <a:defRPr sz="5500"/>
            </a:lvl2pPr>
            <a:lvl3pPr marL="4176394" indent="0">
              <a:buNone/>
              <a:defRPr sz="4600"/>
            </a:lvl3pPr>
            <a:lvl4pPr marL="6264591" indent="0">
              <a:buNone/>
              <a:defRPr sz="4200"/>
            </a:lvl4pPr>
            <a:lvl5pPr marL="8352788" indent="0">
              <a:buNone/>
              <a:defRPr sz="4200"/>
            </a:lvl5pPr>
            <a:lvl6pPr marL="10440985" indent="0">
              <a:buNone/>
              <a:defRPr sz="4200"/>
            </a:lvl6pPr>
            <a:lvl7pPr marL="12529182" indent="0">
              <a:buNone/>
              <a:defRPr sz="4200"/>
            </a:lvl7pPr>
            <a:lvl8pPr marL="14617379" indent="0">
              <a:buNone/>
              <a:defRPr sz="4200"/>
            </a:lvl8pPr>
            <a:lvl9pPr marL="16705576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340" y="1212604"/>
            <a:ext cx="19248120" cy="5046662"/>
          </a:xfrm>
          <a:prstGeom prst="rect">
            <a:avLst/>
          </a:prstGeom>
        </p:spPr>
        <p:txBody>
          <a:bodyPr vert="horz" lIns="417639" tIns="208820" rIns="417639" bIns="2088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7065331"/>
            <a:ext cx="19248120" cy="19983383"/>
          </a:xfrm>
          <a:prstGeom prst="rect">
            <a:avLst/>
          </a:prstGeom>
        </p:spPr>
        <p:txBody>
          <a:bodyPr vert="horz" lIns="417639" tIns="208820" rIns="417639" bIns="2088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340" y="28065054"/>
            <a:ext cx="4990254" cy="1612129"/>
          </a:xfrm>
          <a:prstGeom prst="rect">
            <a:avLst/>
          </a:prstGeom>
        </p:spPr>
        <p:txBody>
          <a:bodyPr vert="horz" lIns="417639" tIns="208820" rIns="417639" bIns="208820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158" y="28065054"/>
            <a:ext cx="6772487" cy="1612129"/>
          </a:xfrm>
          <a:prstGeom prst="rect">
            <a:avLst/>
          </a:prstGeom>
        </p:spPr>
        <p:txBody>
          <a:bodyPr vert="horz" lIns="417639" tIns="208820" rIns="417639" bIns="208820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7207" y="28065054"/>
            <a:ext cx="4990254" cy="1612129"/>
          </a:xfrm>
          <a:prstGeom prst="rect">
            <a:avLst/>
          </a:prstGeom>
        </p:spPr>
        <p:txBody>
          <a:bodyPr vert="horz" lIns="417639" tIns="208820" rIns="417639" bIns="208820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394" rtl="0" eaLnBrk="1" latinLnBrk="0" hangingPunct="1">
        <a:spcBef>
          <a:spcPct val="0"/>
        </a:spcBef>
        <a:buNone/>
        <a:defRPr sz="20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48" indent="-1566148" algn="l" defTabSz="4176394" rtl="0" eaLnBrk="1" latinLnBrk="0" hangingPunct="1">
        <a:spcBef>
          <a:spcPct val="20000"/>
        </a:spcBef>
        <a:buFont typeface="Arial" pitchFamily="34" charset="0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20" indent="-1305123" algn="l" defTabSz="4176394" rtl="0" eaLnBrk="1" latinLnBrk="0" hangingPunct="1">
        <a:spcBef>
          <a:spcPct val="20000"/>
        </a:spcBef>
        <a:buFont typeface="Arial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92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689" indent="-1044098" algn="l" defTabSz="4176394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886" indent="-1044098" algn="l" defTabSz="4176394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083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280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477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674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97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94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91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88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985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182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379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576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ounded Rectangle 261"/>
          <p:cNvSpPr/>
          <p:nvPr/>
        </p:nvSpPr>
        <p:spPr>
          <a:xfrm>
            <a:off x="508157" y="20439189"/>
            <a:ext cx="9944100" cy="657031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TextBox 262"/>
          <p:cNvSpPr txBox="1"/>
          <p:nvPr/>
        </p:nvSpPr>
        <p:spPr>
          <a:xfrm>
            <a:off x="869950" y="20665930"/>
            <a:ext cx="94357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Experiments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/>
          </a:p>
          <a:p>
            <a:pPr algn="just"/>
            <a:r>
              <a:rPr lang="en-GB" sz="2400" dirty="0"/>
              <a:t>Experiments conducted on the University of Birmingham MC40 cyclotron combining the readout of the silicon tracker and UCL proton calorimeter.  Calorimeter read out by both a CAEN digitizer and </a:t>
            </a:r>
            <a:r>
              <a:rPr lang="en-GB" sz="2400" dirty="0" err="1"/>
              <a:t>LeCroy</a:t>
            </a:r>
            <a:r>
              <a:rPr lang="en-GB" sz="2400" dirty="0"/>
              <a:t> ‘scope triggered by the </a:t>
            </a:r>
            <a:r>
              <a:rPr lang="en-GB" sz="2400" dirty="0" err="1"/>
              <a:t>PRaVDA</a:t>
            </a:r>
            <a:r>
              <a:rPr lang="en-GB" sz="2400" dirty="0"/>
              <a:t> silicon tracker.</a:t>
            </a:r>
          </a:p>
          <a:p>
            <a:pPr algn="just"/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Spot size = 5 mm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Proton current =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Beam Energy = 36 MeV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Energy calibrated by degrading beam </a:t>
            </a:r>
            <a:br>
              <a:rPr lang="en-GB" sz="2400" dirty="0"/>
            </a:br>
            <a:r>
              <a:rPr lang="en-GB" sz="2400" dirty="0"/>
              <a:t>with sheets of 1-6 mm PMMA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Snake bite collimator with one hole </a:t>
            </a:r>
            <a:br>
              <a:rPr lang="en-GB" sz="2400" dirty="0"/>
            </a:br>
            <a:r>
              <a:rPr lang="en-GB" sz="2400" dirty="0"/>
              <a:t>covered with PMMA to mix energies </a:t>
            </a:r>
            <a:br>
              <a:rPr lang="en-GB" sz="2400" dirty="0"/>
            </a:br>
            <a:r>
              <a:rPr lang="en-GB" sz="2400" dirty="0"/>
              <a:t>into the calorimeter volume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96900" y="27179587"/>
            <a:ext cx="20193000" cy="23622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583324" y="738188"/>
            <a:ext cx="16223573" cy="399059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46100" y="966787"/>
            <a:ext cx="16243300" cy="350865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+mj-lt"/>
              </a:rPr>
              <a:t>Proof of Principle Detector for Fast Patient Quality Assurance</a:t>
            </a:r>
          </a:p>
          <a:p>
            <a:pPr algn="ctr"/>
            <a:r>
              <a:rPr lang="en-GB" sz="2800" dirty="0"/>
              <a:t>Tony </a:t>
            </a:r>
            <a:r>
              <a:rPr lang="en-GB" sz="2800" dirty="0" err="1"/>
              <a:t>Price</a:t>
            </a:r>
            <a:r>
              <a:rPr lang="en-GB" sz="2800" baseline="30000" dirty="0" err="1"/>
              <a:t>a</a:t>
            </a:r>
            <a:r>
              <a:rPr lang="en-GB" sz="2800" dirty="0"/>
              <a:t>, </a:t>
            </a:r>
            <a:r>
              <a:rPr lang="en-GB" sz="2800" spc="-1" dirty="0">
                <a:ea typeface="ＭＳ Ｐゴシック"/>
              </a:rPr>
              <a:t>Saad </a:t>
            </a:r>
            <a:r>
              <a:rPr lang="en-GB" sz="2800" spc="-1" dirty="0" err="1">
                <a:ea typeface="ＭＳ Ｐゴシック"/>
              </a:rPr>
              <a:t>Shaikh</a:t>
            </a:r>
            <a:r>
              <a:rPr lang="en-GB" sz="2800" spc="-1" baseline="30000" dirty="0" err="1">
                <a:ea typeface="ＭＳ Ｐゴシック"/>
              </a:rPr>
              <a:t>b</a:t>
            </a:r>
            <a:r>
              <a:rPr lang="en-GB" sz="2800" spc="-1" dirty="0">
                <a:ea typeface="ＭＳ Ｐゴシック"/>
              </a:rPr>
              <a:t>, Raffaella </a:t>
            </a:r>
            <a:r>
              <a:rPr lang="en-GB" sz="2800" spc="-1" dirty="0" err="1">
                <a:ea typeface="ＭＳ Ｐゴシック"/>
              </a:rPr>
              <a:t>Radogna</a:t>
            </a:r>
            <a:r>
              <a:rPr lang="en-GB" sz="2800" spc="-1" baseline="30000" dirty="0" err="1">
                <a:ea typeface="ＭＳ Ｐゴシック"/>
              </a:rPr>
              <a:t>b</a:t>
            </a:r>
            <a:r>
              <a:rPr lang="en-GB" sz="2800" spc="-1" dirty="0">
                <a:ea typeface="ＭＳ Ｐゴシック"/>
              </a:rPr>
              <a:t>, Laurent </a:t>
            </a:r>
            <a:r>
              <a:rPr lang="en-GB" sz="2800" spc="-1" dirty="0" err="1">
                <a:ea typeface="ＭＳ Ｐゴシック"/>
              </a:rPr>
              <a:t>Kelleter</a:t>
            </a:r>
            <a:r>
              <a:rPr lang="en-GB" sz="2800" spc="-1" baseline="30000" dirty="0" err="1">
                <a:ea typeface="ＭＳ Ｐゴシック"/>
              </a:rPr>
              <a:t>b</a:t>
            </a:r>
            <a:r>
              <a:rPr lang="en-GB" sz="2800" spc="-1" dirty="0">
                <a:ea typeface="ＭＳ Ｐゴシック"/>
              </a:rPr>
              <a:t>, Simon </a:t>
            </a:r>
            <a:r>
              <a:rPr lang="en-GB" sz="2800" spc="-1" dirty="0" err="1">
                <a:ea typeface="ＭＳ Ｐゴシック"/>
              </a:rPr>
              <a:t>Jolly</a:t>
            </a:r>
            <a:r>
              <a:rPr lang="en-GB" sz="2800" baseline="30000" dirty="0" err="1"/>
              <a:t>b</a:t>
            </a:r>
            <a:endParaRPr lang="en-GB" sz="2800" baseline="30000" dirty="0">
              <a:latin typeface="+mj-lt"/>
            </a:endParaRPr>
          </a:p>
          <a:p>
            <a:pPr algn="ctr"/>
            <a:r>
              <a:rPr lang="en-GB" sz="1600" baseline="30000" dirty="0" err="1">
                <a:latin typeface="+mj-lt"/>
              </a:rPr>
              <a:t>a</a:t>
            </a:r>
            <a:r>
              <a:rPr lang="en-GB" sz="1600" dirty="0" err="1">
                <a:latin typeface="+mj-lt"/>
              </a:rPr>
              <a:t>School</a:t>
            </a:r>
            <a:r>
              <a:rPr lang="en-GB" sz="1600" dirty="0">
                <a:latin typeface="+mj-lt"/>
              </a:rPr>
              <a:t> of Physics and Astronomy, University of Birmingham, B15 2TT</a:t>
            </a:r>
          </a:p>
          <a:p>
            <a:pPr algn="ctr"/>
            <a:r>
              <a:rPr lang="en-GB" sz="1600" baseline="30000" dirty="0" err="1">
                <a:latin typeface="+mj-lt"/>
              </a:rPr>
              <a:t>b</a:t>
            </a:r>
            <a:r>
              <a:rPr lang="en-GB" sz="1600" dirty="0" err="1">
                <a:latin typeface="+mj-lt"/>
              </a:rPr>
              <a:t>University</a:t>
            </a:r>
            <a:r>
              <a:rPr lang="en-GB" sz="1600" dirty="0">
                <a:latin typeface="+mj-lt"/>
              </a:rPr>
              <a:t> College London, Department of Physics and Astronomy, Gower Street, London, WC1E 6BT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6900" y="5079145"/>
            <a:ext cx="9944100" cy="82094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863600" y="5214401"/>
            <a:ext cx="943578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Overview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/>
          </a:p>
          <a:p>
            <a:pPr algn="just"/>
            <a:r>
              <a:rPr lang="en-GB" sz="2400" spc="-1" dirty="0">
                <a:solidFill>
                  <a:srgbClr val="000000"/>
                </a:solidFill>
              </a:rPr>
              <a:t>Treatment plan verification (TPV), or patient-specific quality assurance (patient QA), requires detailed information about the </a:t>
            </a:r>
            <a:r>
              <a:rPr lang="en-GB" sz="2400" spc="-1" dirty="0"/>
              <a:t>volumetric dose deposition </a:t>
            </a:r>
            <a:r>
              <a:rPr lang="en-GB" sz="2400" spc="-1" dirty="0">
                <a:solidFill>
                  <a:srgbClr val="000000"/>
                </a:solidFill>
              </a:rPr>
              <a:t>within an instrumented volume, to ensure the accurate delivery of dose for a given treatment plan. Current methods of patient QA are time-consuming, necessitating the repeated scanning of water phantoms. A collaboration between the High Energy Physics group at University College London and the Physics Dept. at the University of Birmingham is developing a prototype system for </a:t>
            </a:r>
            <a:r>
              <a:rPr lang="en-GB" sz="2400" spc="-1" dirty="0"/>
              <a:t>fast patient QA</a:t>
            </a:r>
            <a:r>
              <a:rPr lang="en-GB" sz="2000" spc="-1" dirty="0"/>
              <a:t>.</a:t>
            </a:r>
          </a:p>
          <a:p>
            <a:pPr algn="just"/>
            <a:endParaRPr lang="en-GB" sz="2000" spc="-1" dirty="0">
              <a:solidFill>
                <a:srgbClr val="000000"/>
              </a:solidFill>
            </a:endParaRPr>
          </a:p>
          <a:p>
            <a:pPr marL="20637" algn="just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2400" spc="-1" dirty="0"/>
              <a:t>Combines a single-module plastic scintillator-based calorimeters developed at UCL for the </a:t>
            </a:r>
            <a:r>
              <a:rPr lang="en-GB" sz="2400" spc="-1" dirty="0" err="1"/>
              <a:t>SuperNEMO</a:t>
            </a:r>
            <a:r>
              <a:rPr lang="en-GB" sz="2400" spc="-1" dirty="0"/>
              <a:t> high energy physics experiment to measure single proton energy with the silicon trackers developed at Birmingham for the </a:t>
            </a:r>
            <a:r>
              <a:rPr lang="en-GB" sz="2400" spc="-1" dirty="0" err="1"/>
              <a:t>PRaVDA</a:t>
            </a:r>
            <a:r>
              <a:rPr lang="en-GB" sz="2400" spc="-1" dirty="0"/>
              <a:t> proton CT project to reconstruct 2D proton position.</a:t>
            </a:r>
          </a:p>
          <a:p>
            <a:pPr marL="20637" algn="just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400" spc="-1" dirty="0"/>
          </a:p>
          <a:p>
            <a:pPr marL="20637" algn="just">
              <a:buClr>
                <a:srgbClr val="000000"/>
              </a:buClr>
              <a:buSzPct val="45000"/>
            </a:pPr>
            <a:r>
              <a:rPr lang="en-GB" sz="2400" spc="-1" dirty="0"/>
              <a:t>Also the potential for reconstructing the 3D dose deposition for individual protons and therefore build up the complete volumetric dose distribution for a given treatment plan.</a:t>
            </a:r>
          </a:p>
          <a:p>
            <a:pPr algn="just"/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3698873" y="8739187"/>
            <a:ext cx="34732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42" name="Rounded Rectangle 41"/>
          <p:cNvSpPr/>
          <p:nvPr/>
        </p:nvSpPr>
        <p:spPr>
          <a:xfrm>
            <a:off x="10889216" y="13595262"/>
            <a:ext cx="9837183" cy="1342058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ounded Rectangle 43"/>
          <p:cNvSpPr/>
          <p:nvPr/>
        </p:nvSpPr>
        <p:spPr>
          <a:xfrm>
            <a:off x="583324" y="13598247"/>
            <a:ext cx="9944100" cy="657031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ounded Rectangle 45"/>
          <p:cNvSpPr/>
          <p:nvPr/>
        </p:nvSpPr>
        <p:spPr>
          <a:xfrm>
            <a:off x="10814050" y="5079146"/>
            <a:ext cx="9982200" cy="820944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11087257" y="5181659"/>
            <a:ext cx="943578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Silicon Strip Trackers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/>
          </a:p>
          <a:p>
            <a:pPr algn="just"/>
            <a:r>
              <a:rPr lang="en-GB" sz="2400" dirty="0"/>
              <a:t>The tracking system uses silicon strip detectors developed by the </a:t>
            </a:r>
            <a:r>
              <a:rPr lang="en-GB" sz="2400" dirty="0" err="1"/>
              <a:t>PRaVDA</a:t>
            </a:r>
            <a:r>
              <a:rPr lang="en-GB" sz="2400" dirty="0"/>
              <a:t> project to measure the position of the protons. The tracking detector consists of 3 sensors that are rotated at 60˚relative to each other to allow the reconstruction of proton tracks in an  x-u-v co-ordinate system. This configuration had been show to reduce ambiguities at higher beam currents [1].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Strip Sensor Parameters: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Active area of 93x96 mm</a:t>
            </a:r>
            <a:r>
              <a:rPr lang="en-GB" sz="2400" baseline="30000" dirty="0"/>
              <a:t>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150 um thick n-in-p silicon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Strip pitch of 90.8 um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Read out at 26 MHz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Radiation hard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algn="just"/>
            <a:r>
              <a:rPr lang="en-GB" sz="2400" dirty="0"/>
              <a:t>The firmware was modified from the </a:t>
            </a:r>
            <a:r>
              <a:rPr lang="en-GB" sz="2400" dirty="0" err="1"/>
              <a:t>PRaVDA</a:t>
            </a:r>
            <a:r>
              <a:rPr lang="en-GB" sz="2400" dirty="0"/>
              <a:t> project such that a trigger signal is generated less than 100 ns after a hit over threshold is registered on two or three layers</a:t>
            </a:r>
            <a:endParaRPr lang="en-GB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1017407" y="13767957"/>
            <a:ext cx="9435786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Results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/>
          </a:p>
          <a:p>
            <a:pPr algn="just"/>
            <a:r>
              <a:rPr lang="en-GB" sz="2400" dirty="0"/>
              <a:t>Triggering the UCL Proton Calorimeter readout using the </a:t>
            </a:r>
            <a:r>
              <a:rPr lang="en-GB" sz="2400" dirty="0" err="1"/>
              <a:t>PRaVDA</a:t>
            </a:r>
            <a:r>
              <a:rPr lang="en-GB" sz="2400" dirty="0"/>
              <a:t> tracking unit allowed the two systems to be tied together in space and time. The energy response of the calorimeter for the 36 MeV beam and 36 MeV beam with 4 mm PMMA shows clearly two peaks as expected.</a:t>
            </a:r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The reconstructed proton ranges are then combined with position information from the </a:t>
            </a:r>
            <a:r>
              <a:rPr lang="en-GB" sz="2400" dirty="0" err="1"/>
              <a:t>PRaVDA</a:t>
            </a:r>
            <a:r>
              <a:rPr lang="en-GB" sz="2400" dirty="0"/>
              <a:t> tracker to create a 3D range plot. The 2D plot superimposed at the top shows the reconstructed position from the trackers and shows excellent synchronisation between the two systems. Future work will add the full </a:t>
            </a:r>
            <a:r>
              <a:rPr lang="en-GB" sz="2400" dirty="0" err="1"/>
              <a:t>PRaVDA</a:t>
            </a:r>
            <a:r>
              <a:rPr lang="en-GB" sz="2400" dirty="0"/>
              <a:t> tracking system and investigate the rate capacity of the combined system for </a:t>
            </a:r>
            <a:r>
              <a:rPr lang="en-GB" sz="2400" dirty="0" err="1"/>
              <a:t>pRad</a:t>
            </a:r>
            <a:r>
              <a:rPr lang="en-GB" sz="2400" dirty="0"/>
              <a:t> and </a:t>
            </a:r>
            <a:r>
              <a:rPr lang="en-GB" sz="2400" dirty="0" err="1"/>
              <a:t>pCT</a:t>
            </a:r>
            <a:endParaRPr lang="en-GB" sz="24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171" y="8120627"/>
            <a:ext cx="4539576" cy="32004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69950" y="13767449"/>
            <a:ext cx="943578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UCL Proton Calorimeter</a:t>
            </a:r>
          </a:p>
          <a:p>
            <a:endParaRPr lang="en-GB" sz="2000" dirty="0"/>
          </a:p>
          <a:p>
            <a:r>
              <a:rPr lang="en-GB" sz="2400" dirty="0"/>
              <a:t>Based on the calorimeters developed for the </a:t>
            </a:r>
            <a:r>
              <a:rPr lang="en-GB" sz="2400" dirty="0" err="1"/>
              <a:t>SuperNEMO</a:t>
            </a:r>
            <a:r>
              <a:rPr lang="en-GB" sz="2400" dirty="0"/>
              <a:t> </a:t>
            </a:r>
            <a:r>
              <a:rPr lang="en-GB" sz="2400" dirty="0" err="1"/>
              <a:t>neutrinoless</a:t>
            </a:r>
            <a:r>
              <a:rPr lang="en-GB" sz="2400" dirty="0"/>
              <a:t> double beta decay experiment where excellent energy resolution is paramount. 3x3x5cm PVT scintillator block wrapped in </a:t>
            </a:r>
            <a:r>
              <a:rPr lang="en-GB" sz="2400" dirty="0" err="1"/>
              <a:t>mylar</a:t>
            </a:r>
            <a:r>
              <a:rPr lang="en-GB" sz="2400" dirty="0"/>
              <a:t> foil and read out with a Hamamatsu R13089 PMT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PVT is almost water equivalent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High light output yields excellent </a:t>
            </a:r>
            <a:br>
              <a:rPr lang="en-GB" sz="2400" dirty="0"/>
            </a:br>
            <a:r>
              <a:rPr lang="en-GB" sz="2400" dirty="0"/>
              <a:t>energy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Response time in the order of 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Previous measurements at </a:t>
            </a:r>
            <a:r>
              <a:rPr lang="en-GB" sz="2400" dirty="0" err="1"/>
              <a:t>Clatterbridge</a:t>
            </a:r>
            <a:br>
              <a:rPr lang="en-GB" sz="2400" dirty="0"/>
            </a:br>
            <a:r>
              <a:rPr lang="en-GB" sz="2400" dirty="0"/>
              <a:t>Cancer Centre have demonstrated an </a:t>
            </a:r>
            <a:br>
              <a:rPr lang="en-GB" sz="2400" dirty="0"/>
            </a:br>
            <a:r>
              <a:rPr lang="en-GB" sz="2400" dirty="0"/>
              <a:t>energy resolution of 0.5% </a:t>
            </a:r>
            <a:r>
              <a:rPr lang="el-GR" sz="2400" dirty="0"/>
              <a:t>σ</a:t>
            </a:r>
            <a:r>
              <a:rPr lang="en-GB" sz="2400" dirty="0"/>
              <a:t> @ 60 MeV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264" name="Picture 263">
            <a:extLst>
              <a:ext uri="{FF2B5EF4-FFF2-40B4-BE49-F238E27FC236}">
                <a16:creationId xmlns:a16="http://schemas.microsoft.com/office/drawing/2014/main" id="{F3959F51-81E8-1E4F-8035-7593A19A15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-274" r="9270" b="470"/>
          <a:stretch/>
        </p:blipFill>
        <p:spPr>
          <a:xfrm>
            <a:off x="6504381" y="15933683"/>
            <a:ext cx="3634588" cy="34420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375" y="23021641"/>
            <a:ext cx="3276600" cy="327660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8321675" y="24220180"/>
            <a:ext cx="926786" cy="796833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0" name="Picture 269">
            <a:extLst>
              <a:ext uri="{FF2B5EF4-FFF2-40B4-BE49-F238E27FC236}">
                <a16:creationId xmlns:a16="http://schemas.microsoft.com/office/drawing/2014/main" id="{A13BE74A-BF19-9345-971D-48DD66C563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756" y="22003029"/>
            <a:ext cx="6518052" cy="49250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24026" y="15990667"/>
            <a:ext cx="6898748" cy="3686096"/>
          </a:xfrm>
          <a:prstGeom prst="rect">
            <a:avLst/>
          </a:prstGeom>
        </p:spPr>
      </p:pic>
      <p:sp>
        <p:nvSpPr>
          <p:cNvPr id="272" name="TextShape 7"/>
          <p:cNvSpPr txBox="1"/>
          <p:nvPr/>
        </p:nvSpPr>
        <p:spPr>
          <a:xfrm>
            <a:off x="1170643" y="27388058"/>
            <a:ext cx="15998521" cy="97262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en-GB" sz="2400" spc="-1" dirty="0">
                <a:solidFill>
                  <a:srgbClr val="000000"/>
                </a:solidFill>
              </a:rPr>
              <a:t>This work was supported by the STFC Global Challenge Network+ in Advanced Radiotherapy</a:t>
            </a:r>
          </a:p>
        </p:txBody>
      </p:sp>
      <p:pic>
        <p:nvPicPr>
          <p:cNvPr id="273" name="Picture 272">
            <a:extLst>
              <a:ext uri="{FF2B5EF4-FFF2-40B4-BE49-F238E27FC236}">
                <a16:creationId xmlns:a16="http://schemas.microsoft.com/office/drawing/2014/main" id="{EC463215-F5F8-114F-B42E-155502AB75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099" y="28423001"/>
            <a:ext cx="2619781" cy="698003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E5CD7E7E-276B-FC4C-BA59-4F85F80C07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00"/>
          <a:stretch/>
        </p:blipFill>
        <p:spPr>
          <a:xfrm>
            <a:off x="940457" y="27927875"/>
            <a:ext cx="5257143" cy="1264623"/>
          </a:xfrm>
          <a:prstGeom prst="rect">
            <a:avLst/>
          </a:prstGeom>
        </p:spPr>
      </p:pic>
      <p:grpSp>
        <p:nvGrpSpPr>
          <p:cNvPr id="275" name="Group 274"/>
          <p:cNvGrpSpPr>
            <a:grpSpLocks noChangeAspect="1"/>
          </p:cNvGrpSpPr>
          <p:nvPr/>
        </p:nvGrpSpPr>
        <p:grpSpPr>
          <a:xfrm>
            <a:off x="6494349" y="28143200"/>
            <a:ext cx="4581438" cy="1080000"/>
            <a:chOff x="19367892" y="39573639"/>
            <a:chExt cx="9989410" cy="2354842"/>
          </a:xfrm>
        </p:grpSpPr>
        <p:pic>
          <p:nvPicPr>
            <p:cNvPr id="276" name="Picture 275">
              <a:extLst>
                <a:ext uri="{FF2B5EF4-FFF2-40B4-BE49-F238E27FC236}">
                  <a16:creationId xmlns:a16="http://schemas.microsoft.com/office/drawing/2014/main" id="{0178443B-F630-B74A-8A55-F6140F1A3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6095" y="39573639"/>
              <a:ext cx="8311207" cy="2354842"/>
            </a:xfrm>
            <a:prstGeom prst="rect">
              <a:avLst/>
            </a:prstGeom>
          </p:spPr>
        </p:pic>
        <p:pic>
          <p:nvPicPr>
            <p:cNvPr id="277" name="Graphic 17">
              <a:extLst>
                <a:ext uri="{FF2B5EF4-FFF2-40B4-BE49-F238E27FC236}">
                  <a16:creationId xmlns:a16="http://schemas.microsoft.com/office/drawing/2014/main" id="{A1C2DF83-6F26-D34E-AF0E-CBEAB9A91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367892" y="39628864"/>
              <a:ext cx="1862570" cy="2230336"/>
            </a:xfrm>
            <a:prstGeom prst="rect">
              <a:avLst/>
            </a:prstGeom>
          </p:spPr>
        </p:pic>
      </p:grpSp>
      <p:pic>
        <p:nvPicPr>
          <p:cNvPr id="278" name="Picture 12" descr="http://www.pravda.uk.com/images/logos/pravda_web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393" y="27450372"/>
            <a:ext cx="5250793" cy="91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694" y="28140197"/>
            <a:ext cx="3620985" cy="10608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777" y="942974"/>
            <a:ext cx="3551973" cy="36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2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6010</TotalTime>
  <Words>565</Words>
  <Application>Microsoft Office PowerPoint</Application>
  <PresentationFormat>Custom</PresentationFormat>
  <Paragraphs>57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Price</dc:creator>
  <cp:lastModifiedBy>Jolly, Simon</cp:lastModifiedBy>
  <cp:revision>150</cp:revision>
  <cp:lastPrinted>2015-05-20T14:07:01Z</cp:lastPrinted>
  <dcterms:created xsi:type="dcterms:W3CDTF">2006-08-16T00:00:00Z</dcterms:created>
  <dcterms:modified xsi:type="dcterms:W3CDTF">2019-06-11T15:23:37Z</dcterms:modified>
</cp:coreProperties>
</file>