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4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69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6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9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6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3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1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6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92D5-368E-4417-A3B9-BFD70AF5FA90}" type="datetimeFigureOut">
              <a:rPr lang="en-GB" smtClean="0"/>
              <a:t>06/24/2016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D7A3-38FC-4A75-8021-C1E8720F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6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2" y="250454"/>
            <a:ext cx="878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Energy deposition of </a:t>
            </a:r>
            <a:r>
              <a:rPr lang="en-GB" sz="3200" dirty="0" smtClean="0">
                <a:solidFill>
                  <a:srgbClr val="FF0000"/>
                </a:solidFill>
              </a:rPr>
              <a:t>62.5 MeV protons </a:t>
            </a:r>
            <a:r>
              <a:rPr lang="en-GB" sz="3200" dirty="0" smtClean="0">
                <a:solidFill>
                  <a:srgbClr val="FF0000"/>
                </a:solidFill>
              </a:rPr>
              <a:t>in water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216" t="28345" r="40927" b="8671"/>
          <a:stretch/>
        </p:blipFill>
        <p:spPr>
          <a:xfrm>
            <a:off x="446697" y="1518189"/>
            <a:ext cx="5602310" cy="3753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4726" t="22272" r="22911" b="25044"/>
          <a:stretch/>
        </p:blipFill>
        <p:spPr>
          <a:xfrm>
            <a:off x="6049007" y="1702227"/>
            <a:ext cx="6142993" cy="34749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5617" y="5157675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239800" y="2966925"/>
            <a:ext cx="1072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Frequency</a:t>
            </a:r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2580" y="2569225"/>
            <a:ext cx="432854" cy="11339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2282" y="1055896"/>
            <a:ext cx="3400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Beamline components omitted from simulation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80547" y="1260204"/>
            <a:ext cx="42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All beamline components included in simulation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5414" y="5619229"/>
            <a:ext cx="11240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Very few events - approx. 1000 protons deposited for 1 million starting events (when beamline components are omitted)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Plots with and without beamline components compared.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Possible causes: Over scatter of protons? Nozzle too small? Beamline axis alignment?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562160" y="5055037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1094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213" y="193182"/>
            <a:ext cx="8680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Energy deposition of secondary particles in water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944" t="23388" r="22813" b="13776"/>
          <a:stretch/>
        </p:blipFill>
        <p:spPr>
          <a:xfrm>
            <a:off x="319091" y="1519706"/>
            <a:ext cx="5466402" cy="35602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6013" t="22571" r="22615" b="24164"/>
          <a:stretch/>
        </p:blipFill>
        <p:spPr>
          <a:xfrm>
            <a:off x="5884611" y="1519706"/>
            <a:ext cx="6056200" cy="35304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2282" y="1055896"/>
            <a:ext cx="3400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Beamline components omitted from simulation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52953" y="1055896"/>
            <a:ext cx="42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All beamline components included in simulation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39800" y="2966925"/>
            <a:ext cx="1072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Frequency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189320" y="2966926"/>
            <a:ext cx="1072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Frequency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93949" y="4914425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34566" y="4910638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8114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244699"/>
            <a:ext cx="6938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Increasing </a:t>
            </a:r>
            <a:r>
              <a:rPr lang="en-GB" sz="3200" dirty="0" smtClean="0">
                <a:solidFill>
                  <a:srgbClr val="FF0000"/>
                </a:solidFill>
              </a:rPr>
              <a:t>the number </a:t>
            </a:r>
            <a:r>
              <a:rPr lang="en-GB" sz="3200" dirty="0" smtClean="0">
                <a:solidFill>
                  <a:srgbClr val="FF0000"/>
                </a:solidFill>
              </a:rPr>
              <a:t>of </a:t>
            </a:r>
            <a:r>
              <a:rPr lang="en-GB" sz="3200" dirty="0" smtClean="0">
                <a:solidFill>
                  <a:srgbClr val="FF0000"/>
                </a:solidFill>
              </a:rPr>
              <a:t>starting events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013" t="22139" r="23110" b="24692"/>
          <a:stretch/>
        </p:blipFill>
        <p:spPr>
          <a:xfrm>
            <a:off x="6141511" y="1411867"/>
            <a:ext cx="5945266" cy="3493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155" y="5615290"/>
            <a:ext cx="7549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increase in frequency, just increase in number of different energy values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4726" t="22272" r="22911" b="25044"/>
          <a:stretch/>
        </p:blipFill>
        <p:spPr>
          <a:xfrm>
            <a:off x="197394" y="1414008"/>
            <a:ext cx="5892557" cy="3333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328151" y="2911387"/>
            <a:ext cx="1072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Frequency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502328" y="2860367"/>
            <a:ext cx="1072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Frequency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85329" y="4735722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90817" y="4791888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74188" y="960573"/>
            <a:ext cx="42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All beamline components included in simulation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15203" y="962054"/>
            <a:ext cx="42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All beamline components included in simulation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238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252371"/>
            <a:ext cx="11732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Changing type of </a:t>
            </a:r>
            <a:r>
              <a:rPr lang="en-GB" sz="3200" dirty="0" smtClean="0">
                <a:solidFill>
                  <a:srgbClr val="FF0000"/>
                </a:solidFill>
              </a:rPr>
              <a:t>concrete – energy deposition of secondary particles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944" t="23149" r="22813" b="13776"/>
          <a:stretch/>
        </p:blipFill>
        <p:spPr>
          <a:xfrm>
            <a:off x="541945" y="1674254"/>
            <a:ext cx="5476467" cy="35803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3339" t="23219" r="23506" b="14657"/>
          <a:stretch/>
        </p:blipFill>
        <p:spPr>
          <a:xfrm>
            <a:off x="6137700" y="1584100"/>
            <a:ext cx="5585852" cy="3670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7101" y="1027923"/>
            <a:ext cx="4210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Conventional concrete walls </a:t>
            </a:r>
            <a:r>
              <a:rPr lang="en-GB" dirty="0" smtClean="0"/>
              <a:t>(beamline components omitted from simulation)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509826" y="1027922"/>
            <a:ext cx="4210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Marble concrete walls </a:t>
            </a:r>
            <a:r>
              <a:rPr lang="en-GB" dirty="0" smtClean="0"/>
              <a:t>(beamline components omitted from simulation)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573" y="2862023"/>
            <a:ext cx="432854" cy="11339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657" y="2852363"/>
            <a:ext cx="432854" cy="11339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21835" y="5085303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72283" y="5125791"/>
            <a:ext cx="311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Energy deposited in water (MeV)</a:t>
            </a:r>
            <a:endParaRPr lang="en-GB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1821" y="5810758"/>
            <a:ext cx="11732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Marble concrete used for treatment room walls to reduce neutron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Plots do not display a large difference in energy deposition of secondary particles, however density values of the marble concrete vary – 2.7g/cm</a:t>
            </a:r>
            <a:r>
              <a:rPr lang="en-GB" sz="1600" baseline="30000" dirty="0" smtClean="0"/>
              <a:t>3</a:t>
            </a:r>
            <a:r>
              <a:rPr lang="en-GB" sz="1600" dirty="0" smtClean="0"/>
              <a:t> was used in the above simulations.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8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252371"/>
            <a:ext cx="273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Going forward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583" y="1700012"/>
            <a:ext cx="97235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Add in depth/dose plots </a:t>
            </a:r>
          </a:p>
          <a:p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Investigate physics processes necessary to include in simulation</a:t>
            </a:r>
          </a:p>
          <a:p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Very few protons reaching water box – does the simulation over-scatter the protons? Should the simulations be run at &gt; 1 million events?</a:t>
            </a:r>
          </a:p>
          <a:p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Add in beamline components further upstream</a:t>
            </a:r>
          </a:p>
        </p:txBody>
      </p:sp>
    </p:spTree>
    <p:extLst>
      <p:ext uri="{BB962C8B-B14F-4D97-AF65-F5344CB8AC3E}">
        <p14:creationId xmlns:p14="http://schemas.microsoft.com/office/powerpoint/2010/main" val="32798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291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Roisin Stephens</dc:creator>
  <cp:lastModifiedBy>Roisin Stephens</cp:lastModifiedBy>
  <cp:revision>18</cp:revision>
  <dcterms:created xsi:type="dcterms:W3CDTF">2016-06-23T21:16:50Z</dcterms:created>
  <dcterms:modified xsi:type="dcterms:W3CDTF">2016-06-24T12:51:53Z</dcterms:modified>
</cp:coreProperties>
</file>