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8" r:id="rId3"/>
    <p:sldId id="269" r:id="rId4"/>
    <p:sldId id="264" r:id="rId5"/>
    <p:sldId id="286" r:id="rId6"/>
    <p:sldId id="287" r:id="rId7"/>
    <p:sldId id="288" r:id="rId8"/>
    <p:sldId id="294" r:id="rId9"/>
    <p:sldId id="289" r:id="rId10"/>
    <p:sldId id="290" r:id="rId11"/>
    <p:sldId id="303" r:id="rId12"/>
    <p:sldId id="304" r:id="rId13"/>
    <p:sldId id="300" r:id="rId14"/>
    <p:sldId id="302" r:id="rId15"/>
    <p:sldId id="292" r:id="rId16"/>
    <p:sldId id="293" r:id="rId17"/>
    <p:sldId id="295" r:id="rId18"/>
    <p:sldId id="291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142D-3519-5343-892F-1257F4D21223}" type="datetimeFigureOut">
              <a:rPr lang="en-US" smtClean="0"/>
              <a:t>05/10/2016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A68B-D686-0547-873F-EDE5ED0A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296D-2D7B-6341-94A2-7712C412EAEB}" type="datetimeFigureOut">
              <a:rPr lang="en-US" smtClean="0"/>
              <a:t>05/10/2016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BA77-7874-434D-87FE-44CE5519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6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72EA-D874-C745-957D-A0A861F75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E3AF-6A09-754D-AE63-6010CCA941E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3A10-77CC-E649-BE55-CFB71365906D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220-7C9A-D247-9B9C-6006EC8B9FB4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6D3E-6866-524C-8880-B3A968BF5236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6012-4AC2-8745-912C-BD2DCB0933FF}" type="datetime1">
              <a:rPr lang="en-GB" smtClean="0"/>
              <a:t>05/10/2016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2724-882E-5840-A87E-E8315FCA1500}" type="datetime1">
              <a:rPr lang="en-GB" smtClean="0"/>
              <a:t>05/10/2016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FE6E-C341-814A-B8E9-B59616774DFB}" type="datetime1">
              <a:rPr lang="en-GB" smtClean="0"/>
              <a:t>05/10/2016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847-0781-7F43-8D80-397BBAD173FC}" type="datetime1">
              <a:rPr lang="en-GB" smtClean="0"/>
              <a:t>05/10/2016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241D-2EC5-444C-80BF-497A1D54355D}" type="datetime1">
              <a:rPr lang="en-GB" smtClean="0"/>
              <a:t>05/10/2016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53D1-CAB9-6745-B8D0-08A7B19DBE24}" type="datetime1">
              <a:rPr lang="en-GB" smtClean="0"/>
              <a:t>05/10/2016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10C7-7161-DF46-B4A2-7FC0C154991A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ystals.saint-gobain.com/uploadedFiles/SG-Crystals/Documents/Organic%20Product%20Accessories%20Data%20Sheet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176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Clatterbridge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– 3</a:t>
            </a:r>
            <a:r>
              <a:rPr lang="en-US" baseline="30000" dirty="0" smtClean="0"/>
              <a:t>rd</a:t>
            </a:r>
            <a:r>
              <a:rPr lang="en-US" dirty="0" smtClean="0"/>
              <a:t> August 2016 ADC Data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836" y="4160707"/>
            <a:ext cx="6400800" cy="1038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Anastasia Basharina-Freshville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(University College London)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F544-15BA-E749-A979-67F063031DC7}" type="datetime1">
              <a:rPr lang="en-GB" smtClean="0"/>
              <a:t>05/10/2016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8559-C4EA-D048-8D2C-6452A6C6BAA4}" type="slidenum">
              <a:rPr lang="en-US" smtClean="0"/>
              <a:t>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4111"/>
            <a:ext cx="9158111" cy="842121"/>
            <a:chOff x="0" y="0"/>
            <a:chExt cx="9158111" cy="842121"/>
          </a:xfrm>
        </p:grpSpPr>
        <p:pic>
          <p:nvPicPr>
            <p:cNvPr id="11" name="Picture 10" descr="mid-r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0"/>
              <a:ext cx="2935111" cy="842121"/>
            </a:xfrm>
            <a:prstGeom prst="rect">
              <a:avLst/>
            </a:prstGeom>
          </p:spPr>
        </p:pic>
        <p:pic>
          <p:nvPicPr>
            <p:cNvPr id="14" name="Picture 13" descr="ucl_banner_cro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37112" cy="842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(Zoom Around Bragg Peak 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4" y="1300160"/>
            <a:ext cx="7737476" cy="48580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460959" y="1803400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8426" y="2556928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from Simulations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" y="1011446"/>
            <a:ext cx="7737476" cy="4830805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45589" y="2552704"/>
            <a:ext cx="2083291" cy="250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Simulations carried out in GEANT v10.0.2 (SL 5)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No beam line, scintillation turned off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MeV to ADC calibration taken from MeV </a:t>
            </a:r>
            <a:r>
              <a:rPr lang="en-US" sz="1200" dirty="0" err="1" smtClean="0"/>
              <a:t>vs</a:t>
            </a:r>
            <a:r>
              <a:rPr lang="en-US" sz="1200" dirty="0" smtClean="0"/>
              <a:t> ADC plots on Slide 13 (data taken during this test beam)</a:t>
            </a:r>
          </a:p>
          <a:p>
            <a:pPr marL="182563" indent="-182563">
              <a:buClr>
                <a:srgbClr val="FF0000"/>
              </a:buClr>
            </a:pPr>
            <a:endParaRPr lang="en-US" sz="1200" dirty="0" smtClean="0"/>
          </a:p>
        </p:txBody>
      </p:sp>
      <p:sp>
        <p:nvSpPr>
          <p:cNvPr id="13" name="Oval 12"/>
          <p:cNvSpPr/>
          <p:nvPr/>
        </p:nvSpPr>
        <p:spPr>
          <a:xfrm>
            <a:off x="5407506" y="4283372"/>
            <a:ext cx="179611" cy="183455"/>
          </a:xfrm>
          <a:prstGeom prst="ellipse">
            <a:avLst/>
          </a:prstGeom>
          <a:noFill/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670" y="4085641"/>
            <a:ext cx="168435" cy="166839"/>
          </a:xfrm>
          <a:prstGeom prst="ellipse">
            <a:avLst/>
          </a:prstGeom>
          <a:noFill/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flipV="1">
            <a:off x="5494888" y="3033530"/>
            <a:ext cx="0" cy="1052111"/>
          </a:xfrm>
          <a:prstGeom prst="line">
            <a:avLst/>
          </a:prstGeom>
          <a:ln w="22225">
            <a:solidFill>
              <a:srgbClr val="FF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0936" y="2370919"/>
            <a:ext cx="1320799" cy="64633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Two points have lower ADC than expected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73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from Simulations (Zoom Around Bragg Peak 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4" y="1313806"/>
            <a:ext cx="7737476" cy="48308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633191" y="1803400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60658" y="2556928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Resolution as a Function of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2" y="1269924"/>
            <a:ext cx="7210840" cy="485809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84989" y="3478322"/>
            <a:ext cx="2243136" cy="303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NOTE: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Systematic errors still need to be estimated for this data set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“Guesstimate” for now just for the fit, with ± 1% for the lowest energy points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Reasonable looking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/NDF even with incorrect errors</a:t>
            </a:r>
          </a:p>
          <a:p>
            <a:pPr marL="182563" indent="-182563">
              <a:buClr>
                <a:srgbClr val="FF0000"/>
              </a:buClr>
            </a:pPr>
            <a:endParaRPr lang="en-US" sz="11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80111"/>
              </p:ext>
            </p:extLst>
          </p:nvPr>
        </p:nvGraphicFramePr>
        <p:xfrm>
          <a:off x="6884988" y="2597150"/>
          <a:ext cx="22431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597150"/>
                        <a:ext cx="22431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865988" y="3198813"/>
            <a:ext cx="1159934" cy="2003681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" y="1447970"/>
            <a:ext cx="7471462" cy="46647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8630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Linearity/Energy Scan: -900 V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76068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</a:t>
            </a:r>
            <a:r>
              <a:rPr lang="en-GB" sz="1800" baseline="30000" dirty="0" smtClean="0">
                <a:ea typeface="Arial" charset="0"/>
                <a:cs typeface="Arial" charset="0"/>
              </a:rPr>
              <a:t>st</a:t>
            </a:r>
            <a:r>
              <a:rPr lang="en-GB" sz="1800" dirty="0" smtClean="0">
                <a:ea typeface="Arial" charset="0"/>
                <a:cs typeface="Arial" charset="0"/>
              </a:rPr>
              <a:t> degree polynomial fit over range shown on plot</a:t>
            </a:r>
            <a:endParaRPr lang="en-GB" sz="1800" dirty="0" smtClean="0"/>
          </a:p>
        </p:txBody>
      </p:sp>
      <p:sp>
        <p:nvSpPr>
          <p:cNvPr id="13" name="Oval 12"/>
          <p:cNvSpPr/>
          <p:nvPr/>
        </p:nvSpPr>
        <p:spPr>
          <a:xfrm>
            <a:off x="1024630" y="3705667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9510" y="3010239"/>
            <a:ext cx="1840969" cy="27911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30412" y="1660829"/>
            <a:ext cx="2226927" cy="420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>
                <a:solidFill>
                  <a:srgbClr val="FF0000"/>
                </a:solidFill>
              </a:rPr>
              <a:t>p0</a:t>
            </a:r>
            <a:r>
              <a:rPr lang="en-US" sz="1500" dirty="0" smtClean="0"/>
              <a:t> gives an estimate of </a:t>
            </a:r>
            <a:r>
              <a:rPr lang="en-US" sz="1500" dirty="0" smtClean="0">
                <a:solidFill>
                  <a:srgbClr val="FF0000"/>
                </a:solidFill>
              </a:rPr>
              <a:t>quenching</a:t>
            </a:r>
            <a:r>
              <a:rPr lang="en-US" sz="1500" dirty="0" smtClean="0"/>
              <a:t> in the scintillator (</a:t>
            </a:r>
            <a:r>
              <a:rPr lang="en-US" sz="1500" dirty="0" err="1" smtClean="0"/>
              <a:t>cf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660066"/>
                </a:solidFill>
              </a:rPr>
              <a:t>20.49 MeV </a:t>
            </a:r>
            <a:r>
              <a:rPr lang="en-US" sz="1500" dirty="0" smtClean="0"/>
              <a:t>from </a:t>
            </a:r>
            <a:r>
              <a:rPr lang="en-US" sz="1500" dirty="0" smtClean="0">
                <a:solidFill>
                  <a:srgbClr val="660066"/>
                </a:solidFill>
              </a:rPr>
              <a:t>simulations</a:t>
            </a:r>
            <a:r>
              <a:rPr lang="en-US" sz="1500" dirty="0" smtClean="0"/>
              <a:t> for EJ PVT scintillator):</a:t>
            </a:r>
          </a:p>
          <a:p>
            <a:pPr marL="582613" lvl="1" indent="-182563">
              <a:buClr>
                <a:srgbClr val="FF0000"/>
              </a:buClr>
            </a:pPr>
            <a:r>
              <a:rPr lang="en-US" sz="1300" dirty="0" smtClean="0">
                <a:solidFill>
                  <a:srgbClr val="0000FF"/>
                </a:solidFill>
              </a:rPr>
              <a:t>11.36 </a:t>
            </a:r>
            <a:r>
              <a:rPr lang="en-US" sz="1300" dirty="0" smtClean="0"/>
              <a:t>from 02.08.16</a:t>
            </a:r>
          </a:p>
          <a:p>
            <a:pPr marL="582613" lvl="1" indent="-182563">
              <a:buClr>
                <a:srgbClr val="FF0000"/>
              </a:buClr>
            </a:pPr>
            <a:r>
              <a:rPr lang="en-US" sz="1300" dirty="0" smtClean="0">
                <a:solidFill>
                  <a:srgbClr val="FF0000"/>
                </a:solidFill>
              </a:rPr>
              <a:t>19.37</a:t>
            </a:r>
            <a:r>
              <a:rPr lang="en-US" sz="1300" dirty="0" smtClean="0"/>
              <a:t> from 03.08.16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Previously, the lowest proton beam energy we tested to was ~ 32 MeV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Harder to fit the mean at lower energies due to lower statistics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Looks like we could be linear when looking at the higher energy points</a:t>
            </a:r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6259" y="4414519"/>
            <a:ext cx="5938314" cy="0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0484" y="4214464"/>
            <a:ext cx="1554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Previous PMMA plates used not below this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Rate Tests: 02.08.2016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48078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 smtClean="0"/>
              <a:t>Ø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collimator</a:t>
            </a: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As rate increases, ADC mean decreases and energy resolution improves (but probably within our systematic error).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063430"/>
            <a:ext cx="4534187" cy="308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9" y="2063429"/>
            <a:ext cx="4495109" cy="3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Rate Tests: 03.08.2016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22211"/>
            <a:ext cx="9144000" cy="538897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Not as much of a noticeable change in μ with increase in rates as for tests on previous day except for the first increase in rate.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Visually, as rate increases, </a:t>
            </a:r>
            <a:r>
              <a:rPr lang="en-GB" sz="1800" dirty="0" err="1" smtClean="0">
                <a:ea typeface="Arial" charset="0"/>
                <a:cs typeface="Arial" charset="0"/>
              </a:rPr>
              <a:t>σ</a:t>
            </a:r>
            <a:r>
              <a:rPr lang="en-GB" sz="1800" dirty="0" smtClean="0">
                <a:ea typeface="Arial" charset="0"/>
                <a:cs typeface="Arial" charset="0"/>
              </a:rPr>
              <a:t> increases. However, from the fit as rate increases, </a:t>
            </a:r>
            <a:r>
              <a:rPr lang="en-GB" sz="1800" dirty="0" err="1" smtClean="0">
                <a:ea typeface="Arial" charset="0"/>
                <a:cs typeface="Arial" charset="0"/>
              </a:rPr>
              <a:t>σ</a:t>
            </a:r>
            <a:r>
              <a:rPr lang="en-GB" sz="1800" dirty="0" smtClean="0">
                <a:ea typeface="Arial" charset="0"/>
                <a:cs typeface="Arial" charset="0"/>
              </a:rPr>
              <a:t> decreases (but Χ</a:t>
            </a:r>
            <a:r>
              <a:rPr lang="en-GB" sz="1800" baseline="30000" dirty="0" smtClean="0">
                <a:ea typeface="Arial" charset="0"/>
                <a:cs typeface="Arial" charset="0"/>
              </a:rPr>
              <a:t>2</a:t>
            </a:r>
            <a:r>
              <a:rPr lang="en-GB" sz="1800" dirty="0" smtClean="0">
                <a:ea typeface="Arial" charset="0"/>
                <a:cs typeface="Arial" charset="0"/>
              </a:rPr>
              <a:t>/NDF gets worse) and therefore energy resolution (from calculation) improves.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Operating with beam parameters the same as for treatment!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Waveform data for these and higher rates to be </a:t>
            </a:r>
            <a:r>
              <a:rPr lang="en-US" sz="1800" dirty="0" err="1" smtClean="0"/>
              <a:t>analysed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1428474"/>
            <a:ext cx="4534187" cy="3086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9" y="1428473"/>
            <a:ext cx="4495109" cy="30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1071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Beam Uniformity Measurements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93755"/>
            <a:ext cx="9144000" cy="559772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0.5 mm </a:t>
            </a:r>
            <a:r>
              <a:rPr lang="en-GB" sz="1700" dirty="0" err="1" smtClean="0">
                <a:ea typeface="Arial" charset="0"/>
                <a:cs typeface="Arial" charset="0"/>
              </a:rPr>
              <a:t>Ø</a:t>
            </a:r>
            <a:r>
              <a:rPr lang="en-GB" sz="17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endParaRPr lang="en-GB" sz="17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7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7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700" dirty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7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7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7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The beam appears to be uniform 8 mm away from the centre. </a:t>
            </a:r>
          </a:p>
          <a:p>
            <a:pPr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16 mm away from the centre is 1mm away from the beam edge, where other factors and effects come into play. </a:t>
            </a:r>
          </a:p>
          <a:p>
            <a:pPr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In the future it would be good to have collimators made with more various off-axis distances and repeat the test.</a:t>
            </a:r>
          </a:p>
          <a:p>
            <a:pPr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For now we can conclude that the </a:t>
            </a:r>
            <a:r>
              <a:rPr lang="en-GB" sz="17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beam is uniform </a:t>
            </a:r>
            <a:r>
              <a:rPr lang="en-GB" sz="1700" dirty="0" smtClean="0">
                <a:ea typeface="Arial" charset="0"/>
                <a:cs typeface="Arial" charset="0"/>
              </a:rPr>
              <a:t>and that reducing rates using a collimator whilst keeping nominal beam operating conditions is a valid method to get the beam down to measurable rates.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1373510"/>
            <a:ext cx="4534187" cy="3086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9" y="1373509"/>
            <a:ext cx="4495109" cy="30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Background Measurement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" y="2396026"/>
            <a:ext cx="4534190" cy="308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396025"/>
            <a:ext cx="4495112" cy="306016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9073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Beam Off!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5221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Radiation Damage Assessment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7633"/>
            <a:ext cx="9144000" cy="543871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baseline="30000" dirty="0" smtClean="0">
                <a:ea typeface="Arial" charset="0"/>
                <a:cs typeface="Arial" charset="0"/>
              </a:rPr>
              <a:t>207</a:t>
            </a:r>
            <a:r>
              <a:rPr lang="en-GB" sz="1800" dirty="0" smtClean="0">
                <a:ea typeface="Arial" charset="0"/>
                <a:cs typeface="Arial" charset="0"/>
              </a:rPr>
              <a:t>Bi tests carried out at </a:t>
            </a:r>
            <a:r>
              <a:rPr lang="en-GB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-1700 </a:t>
            </a:r>
            <a:r>
              <a:rPr lang="en-GB" sz="1800" dirty="0" smtClean="0">
                <a:ea typeface="Arial" charset="0"/>
                <a:cs typeface="Arial" charset="0"/>
              </a:rPr>
              <a:t>V: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before test beam: 27-29/07/2016</a:t>
            </a:r>
          </a:p>
          <a:p>
            <a:pPr lvl="1">
              <a:buClr>
                <a:srgbClr val="FF0000"/>
              </a:buClr>
            </a:pPr>
            <a:r>
              <a:rPr lang="en-GB" sz="1400" dirty="0" smtClean="0">
                <a:ea typeface="Arial" charset="0"/>
                <a:cs typeface="Arial" charset="0"/>
              </a:rPr>
              <a:t>after test beam: 04/08/2016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Total radiation dose received by 2” OM (not yet accounting for collimators etc.):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1361.4 monitor units</a:t>
            </a:r>
            <a:r>
              <a:rPr lang="en-GB" sz="1800" dirty="0" smtClean="0">
                <a:ea typeface="Arial" charset="0"/>
                <a:cs typeface="Arial" charset="0"/>
              </a:rPr>
              <a:t> (0.9 </a:t>
            </a:r>
            <a:r>
              <a:rPr lang="en-GB" sz="1800" dirty="0" err="1" smtClean="0">
                <a:ea typeface="Arial" charset="0"/>
                <a:cs typeface="Arial" charset="0"/>
              </a:rPr>
              <a:t>Gy</a:t>
            </a:r>
            <a:r>
              <a:rPr lang="en-GB" sz="1800" dirty="0" smtClean="0">
                <a:ea typeface="Arial" charset="0"/>
                <a:cs typeface="Arial" charset="0"/>
              </a:rPr>
              <a:t>/monitor unit) in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508.35 minutes </a:t>
            </a:r>
            <a:r>
              <a:rPr lang="en-GB" sz="1800" dirty="0" smtClean="0">
                <a:ea typeface="Arial" charset="0"/>
                <a:cs typeface="Arial" charset="0"/>
              </a:rPr>
              <a:t>of running.</a:t>
            </a: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No noticeable difference in resulting energy resolution.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01177"/>
              </p:ext>
            </p:extLst>
          </p:nvPr>
        </p:nvGraphicFramePr>
        <p:xfrm>
          <a:off x="5063562" y="3152627"/>
          <a:ext cx="4030838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02"/>
                <a:gridCol w="956702"/>
                <a:gridCol w="956702"/>
                <a:gridCol w="1160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HV Supply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ΔE/E (%)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27/07/16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Portable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7.42 ± 0.07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28/07/16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7.38 ± 0.08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29/07/16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Digitiser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7.57 ± 0.29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Clatterbridge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Test Beam: 02-03/08/16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04/08/16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7.23 ± 0.07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bi207_comparis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" y="2560689"/>
            <a:ext cx="4976114" cy="33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781617"/>
            <a:ext cx="9144000" cy="57392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Optical module setup used: 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2” Hamamatsu R13089-100-11 PMT with negative HV active divider base (made by Hamamatsu)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3 cm x 3 cm x 5 cm cuboid ENVINET standard scintillator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Coupled with BC-630 Saint </a:t>
            </a:r>
            <a:r>
              <a:rPr lang="en-GB" sz="1800" dirty="0" err="1" smtClean="0">
                <a:ea typeface="Arial" charset="0"/>
                <a:cs typeface="Arial" charset="0"/>
              </a:rPr>
              <a:t>Gobain</a:t>
            </a:r>
            <a:r>
              <a:rPr lang="en-GB" sz="1800" dirty="0" smtClean="0">
                <a:ea typeface="Arial" charset="0"/>
                <a:cs typeface="Arial" charset="0"/>
              </a:rPr>
              <a:t> silicone optical gel (refractive index = 1.465) </a:t>
            </a:r>
            <a:br>
              <a:rPr lang="en-GB" sz="1800" dirty="0" smtClean="0">
                <a:ea typeface="Arial" charset="0"/>
                <a:cs typeface="Arial" charset="0"/>
              </a:rPr>
            </a:br>
            <a:r>
              <a:rPr lang="en-GB" sz="1200" dirty="0" smtClean="0">
                <a:ea typeface="Arial" charset="0"/>
                <a:cs typeface="Arial" charset="0"/>
                <a:hlinkClick r:id="rId2"/>
              </a:rPr>
              <a:t>http://www.crystals.saint-gobain.com/uploadedFiles/SG-Crystals/Documents/Organic%20Product%20Accessories%20Data%20Sheet.pdf</a:t>
            </a:r>
            <a:endParaRPr lang="en-GB" sz="1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2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000" dirty="0" smtClean="0"/>
              <a:t>Tuesday the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August 2016: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All measurements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>
                <a:solidFill>
                  <a:srgbClr val="FF0000"/>
                </a:solidFill>
              </a:rPr>
              <a:t>9</a:t>
            </a:r>
            <a:r>
              <a:rPr lang="en-GB" sz="1800" dirty="0" smtClean="0">
                <a:solidFill>
                  <a:srgbClr val="FF0000"/>
                </a:solidFill>
              </a:rPr>
              <a:t>00 V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Energy-range calibration scan with the </a:t>
            </a:r>
            <a:r>
              <a:rPr lang="en-GB" sz="1800" dirty="0" err="1" smtClean="0"/>
              <a:t>Clatterbridge</a:t>
            </a:r>
            <a:r>
              <a:rPr lang="en-GB" sz="1800" dirty="0" smtClean="0"/>
              <a:t> calibration wheel carried out at rates starting at 25 kHz for a gate of 150 ns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Measurements with two PMMA plate thicknesses corresponding to those of the wheel to establish whether we go through one or more of the wheel segments with the beam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Measurements with changing beam parameters in order to increase the rates measured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Lots of unsaturated waveform data collected with the digitiser and the new </a:t>
            </a:r>
            <a:r>
              <a:rPr lang="en-GB" sz="1800" dirty="0" err="1" smtClean="0"/>
              <a:t>LeCroy</a:t>
            </a:r>
            <a:r>
              <a:rPr lang="en-GB" sz="1800" dirty="0" smtClean="0"/>
              <a:t> oscilloscope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Peak current estimate at -</a:t>
            </a:r>
            <a:r>
              <a:rPr lang="en-GB" sz="1800" dirty="0"/>
              <a:t>9</a:t>
            </a:r>
            <a:r>
              <a:rPr lang="en-GB" sz="1800" dirty="0" smtClean="0"/>
              <a:t>00 V (for an amplitude of 421 mV and a width of ~29.2 ns, for a threshold of -100 mV):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12 mA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305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8” OM: Neutron and Gamma Measurements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11794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Measurements carried out with the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8” PMT + Hexagonal Scintillator </a:t>
            </a:r>
            <a:r>
              <a:rPr lang="en-GB" sz="1800" dirty="0" smtClean="0">
                <a:ea typeface="Arial" charset="0"/>
                <a:cs typeface="Arial" charset="0"/>
              </a:rPr>
              <a:t>OM at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-900 V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Brass</a:t>
            </a:r>
            <a:r>
              <a:rPr lang="en-GB" sz="1800" dirty="0" smtClean="0">
                <a:ea typeface="Arial" charset="0"/>
                <a:cs typeface="Arial" charset="0"/>
              </a:rPr>
              <a:t> collimators and other bits around the nozzle to stop all protons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Rate: ~18 kHz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9" y="2622796"/>
            <a:ext cx="4268772" cy="308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3" y="2622795"/>
            <a:ext cx="4231982" cy="3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8” OM: Background Measurement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11794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Measurement carried out with the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8” PMT + Hexagonal Scintillator </a:t>
            </a:r>
            <a:r>
              <a:rPr lang="en-GB" sz="1800" dirty="0" smtClean="0">
                <a:ea typeface="Arial" charset="0"/>
                <a:cs typeface="Arial" charset="0"/>
              </a:rPr>
              <a:t>OM at </a:t>
            </a: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-900 V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Beam off!</a:t>
            </a:r>
          </a:p>
          <a:p>
            <a:pPr>
              <a:buClr>
                <a:srgbClr val="FF0000"/>
              </a:buClr>
            </a:pPr>
            <a:endParaRPr lang="en-GB" sz="1800" dirty="0" smtClean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9" y="2547206"/>
            <a:ext cx="4268772" cy="308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3" y="2547205"/>
            <a:ext cx="4231982" cy="3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8” OM: Energy Resolution Measurement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051729"/>
            <a:ext cx="9144000" cy="992167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 smtClean="0">
                <a:ea typeface="Arial" charset="0"/>
                <a:cs typeface="Arial" charset="0"/>
              </a:rPr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No absorbers (60 MeV beam)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Rate: 130 kHz</a:t>
            </a:r>
          </a:p>
        </p:txBody>
      </p:sp>
      <p:pic>
        <p:nvPicPr>
          <p:cNvPr id="2" name="Picture 1" descr="run108_1.98mm_hexOM_60M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" y="2202006"/>
            <a:ext cx="6022252" cy="406794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844623" y="3017156"/>
            <a:ext cx="2812158" cy="2209381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600" dirty="0" smtClean="0"/>
              <a:t>ΔE/E: </a:t>
            </a:r>
            <a:r>
              <a:rPr lang="en-US" sz="1600" dirty="0" smtClean="0">
                <a:solidFill>
                  <a:srgbClr val="0000FF"/>
                </a:solidFill>
              </a:rPr>
              <a:t>2.24 ± 0.04 %</a:t>
            </a:r>
          </a:p>
          <a:p>
            <a:pPr marL="182563" indent="-182563">
              <a:buClr>
                <a:srgbClr val="FF0000"/>
              </a:buClr>
            </a:pPr>
            <a:r>
              <a:rPr lang="en-US" sz="1600" dirty="0"/>
              <a:t>Last ΔE/</a:t>
            </a:r>
            <a:r>
              <a:rPr lang="en-US" sz="1600" dirty="0" smtClean="0"/>
              <a:t>E measurement, carried out in July 2015 at – 800 V with a 2 mm </a:t>
            </a:r>
            <a:r>
              <a:rPr lang="en-GB" sz="1600" dirty="0" err="1">
                <a:ea typeface="Arial" charset="0"/>
                <a:cs typeface="Arial" charset="0"/>
              </a:rPr>
              <a:t>Ø</a:t>
            </a:r>
            <a:r>
              <a:rPr lang="en-GB" sz="1600" dirty="0">
                <a:ea typeface="Arial" charset="0"/>
                <a:cs typeface="Arial" charset="0"/>
              </a:rPr>
              <a:t> </a:t>
            </a:r>
            <a:r>
              <a:rPr lang="en-GB" sz="1600" dirty="0" smtClean="0">
                <a:ea typeface="Arial" charset="0"/>
                <a:cs typeface="Arial" charset="0"/>
              </a:rPr>
              <a:t>collimator at a rate of 50 Hz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0000FF"/>
                </a:solidFill>
              </a:rPr>
              <a:t>2.18 ± 0.03 %</a:t>
            </a:r>
          </a:p>
          <a:p>
            <a:pPr marL="182563" indent="-182563">
              <a:buClr>
                <a:srgbClr val="FF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No degradation in measurement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27652" y="4131589"/>
            <a:ext cx="1069251" cy="0"/>
          </a:xfrm>
          <a:prstGeom prst="straightConnector1">
            <a:avLst/>
          </a:prstGeom>
          <a:ln w="22225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1630152"/>
            <a:ext cx="9144000" cy="409965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/>
              <a:t>Wednesday the 3</a:t>
            </a:r>
            <a:r>
              <a:rPr lang="en-GB" sz="2000" baseline="30000" dirty="0"/>
              <a:t>r</a:t>
            </a:r>
            <a:r>
              <a:rPr lang="en-GB" sz="2000" baseline="30000" dirty="0" smtClean="0"/>
              <a:t>d</a:t>
            </a:r>
            <a:r>
              <a:rPr lang="en-GB" sz="2000" dirty="0" smtClean="0"/>
              <a:t> August 2016: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All measurements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-900 V </a:t>
            </a:r>
            <a:endParaRPr lang="en-GB" sz="1800" dirty="0"/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 repeat of the rate tests, pushing the beam up to operation with the same parameters as used for treatment (scattering foil current: 0.001 – 1.8 </a:t>
            </a:r>
            <a:r>
              <a:rPr lang="en-GB" sz="1800" dirty="0" err="1" smtClean="0"/>
              <a:t>nA</a:t>
            </a:r>
            <a:r>
              <a:rPr lang="en-GB" sz="1800" dirty="0" smtClean="0"/>
              <a:t>)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Lots of unsaturated waveform data collected with the digitiser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Beam uniformity measurements with 8 mm and 16 mm off-axis 0.5 mm </a:t>
            </a:r>
            <a:r>
              <a:rPr lang="en-GB" sz="1800" dirty="0" err="1" smtClean="0"/>
              <a:t>Ø</a:t>
            </a:r>
            <a:r>
              <a:rPr lang="en-GB" sz="1800" dirty="0" smtClean="0"/>
              <a:t> collimators 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 repeat of the energy-range calibration scan with the </a:t>
            </a:r>
            <a:r>
              <a:rPr lang="en-GB" sz="1800" dirty="0" err="1" smtClean="0"/>
              <a:t>Clatterbridge</a:t>
            </a:r>
            <a:r>
              <a:rPr lang="en-GB" sz="1800" dirty="0" smtClean="0"/>
              <a:t> calibration wheel using finer steps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8” PMT + Hexagonal OM measurements:</a:t>
            </a:r>
          </a:p>
          <a:p>
            <a:pPr lvl="2">
              <a:buClr>
                <a:srgbClr val="FF0000"/>
              </a:buClr>
            </a:pPr>
            <a:r>
              <a:rPr lang="en-GB" sz="1600" dirty="0" smtClean="0"/>
              <a:t>Neutron and </a:t>
            </a:r>
            <a:r>
              <a:rPr lang="en-GB" sz="1600" dirty="0" err="1" smtClean="0"/>
              <a:t>ϒ</a:t>
            </a:r>
            <a:r>
              <a:rPr lang="en-GB" sz="1600" dirty="0" smtClean="0"/>
              <a:t> measurements</a:t>
            </a:r>
          </a:p>
          <a:p>
            <a:pPr lvl="2">
              <a:buClr>
                <a:srgbClr val="FF0000"/>
              </a:buClr>
            </a:pPr>
            <a:r>
              <a:rPr lang="en-GB" sz="1600" dirty="0" smtClean="0"/>
              <a:t>Background (beam off) measurement</a:t>
            </a:r>
          </a:p>
          <a:p>
            <a:pPr lvl="2">
              <a:buClr>
                <a:srgbClr val="FF0000"/>
              </a:buClr>
            </a:pPr>
            <a:r>
              <a:rPr lang="en-GB" sz="1600" dirty="0" smtClean="0"/>
              <a:t>Energy resolution measurement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725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Resolution and Reproducibility of </a:t>
            </a:r>
            <a:r>
              <a:rPr lang="en-US" sz="3800" dirty="0" err="1" smtClean="0">
                <a:solidFill>
                  <a:srgbClr val="FF0000"/>
                </a:solidFill>
              </a:rPr>
              <a:t>Measuremets</a:t>
            </a:r>
            <a:r>
              <a:rPr lang="en-US" sz="3800" dirty="0" smtClean="0">
                <a:solidFill>
                  <a:srgbClr val="FF0000"/>
                </a:solidFill>
              </a:rPr>
              <a:t>: 60 MeV Beam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9073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~2.1 %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" y="2505350"/>
            <a:ext cx="4534190" cy="3086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505349"/>
            <a:ext cx="4495112" cy="30601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124200" y="2927533"/>
            <a:ext cx="643468" cy="91440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86671" y="3791128"/>
            <a:ext cx="74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PMT gain drift?</a:t>
            </a:r>
            <a:endParaRPr lang="en-US" sz="1000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0726" y="274126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6619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1294" y="274058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6635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9172" y="274058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6758</a:t>
            </a: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67000" y="2360267"/>
            <a:ext cx="190498" cy="465666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3409" y="1995482"/>
            <a:ext cx="73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0.24 %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difference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59591" y="2378657"/>
            <a:ext cx="146068" cy="45000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5280" y="5581446"/>
            <a:ext cx="8621520" cy="956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Time difference between runs taken on the same day: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029: 13.47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041</a:t>
            </a:r>
            <a:r>
              <a:rPr lang="en-GB" sz="1800" dirty="0" smtClean="0">
                <a:ea typeface="Arial" charset="0"/>
                <a:cs typeface="Arial" charset="0"/>
              </a:rPr>
              <a:t>: 15.37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020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454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Reproducibility of Measurements: Wheel Position 0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11712"/>
            <a:ext cx="9144000" cy="90734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0 (1.4 mm water equivalent, 1.2 mm PMMA)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2.2 - 2.6 %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" y="2277430"/>
            <a:ext cx="4534190" cy="308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277429"/>
            <a:ext cx="4495112" cy="306016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354109" y="2732173"/>
            <a:ext cx="380997" cy="91440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86671" y="3677168"/>
            <a:ext cx="74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PMT gain drift?</a:t>
            </a:r>
            <a:endParaRPr lang="en-US" sz="10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916" y="249903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6360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0729" y="2497098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</a:rPr>
              <a:t>6238</a:t>
            </a:r>
            <a:endParaRPr lang="en-US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8012" y="249709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6443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6026" y="2497086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FF"/>
                </a:solidFill>
              </a:rPr>
              <a:t>7616</a:t>
            </a:r>
            <a:endParaRPr lang="en-US" sz="1000" dirty="0">
              <a:solidFill>
                <a:srgbClr val="FF00FF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5280" y="5517946"/>
            <a:ext cx="8621520" cy="956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Time difference between runs taken on the same day: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001: 10.55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027</a:t>
            </a:r>
            <a:r>
              <a:rPr lang="en-GB" sz="1800" dirty="0" smtClean="0">
                <a:ea typeface="Arial" charset="0"/>
                <a:cs typeface="Arial" charset="0"/>
              </a:rPr>
              <a:t>: 12.17</a:t>
            </a:r>
            <a:endParaRPr lang="en-US" sz="18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514600" y="2277430"/>
            <a:ext cx="190498" cy="319903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1009" y="1902354"/>
            <a:ext cx="73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1.3 %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difference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05098" y="2277430"/>
            <a:ext cx="148161" cy="32262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9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Comparison of Wheel Position 40 and PMMA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491367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40 (7.2 mm PMMA), PMMA plate used: 7.24 mm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~3 %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1800" dirty="0" smtClean="0"/>
              <a:t>Can we conclude that we are therefore only going through one wheel segment?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441380"/>
            <a:ext cx="4534188" cy="308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441379"/>
            <a:ext cx="4495111" cy="3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Comparison of Wheel Position 80 and PMMA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03378"/>
            <a:ext cx="9144000" cy="51706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 smtClean="0"/>
              <a:t>Ø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80 (13.3 mm PMMA), PMMA plate used: 13.4 mm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3.9 – 4.4 %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1800" dirty="0" err="1" smtClean="0"/>
              <a:t>σ</a:t>
            </a:r>
            <a:r>
              <a:rPr lang="en-US" sz="1800" dirty="0" smtClean="0"/>
              <a:t> increases by ~5% and the μ shifts in both directions for the PMMA plate measurements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“Wheel” </a:t>
            </a:r>
            <a:r>
              <a:rPr lang="en-US" sz="1600" dirty="0" err="1"/>
              <a:t>σ</a:t>
            </a:r>
            <a:r>
              <a:rPr lang="en-US" sz="1600" dirty="0"/>
              <a:t> </a:t>
            </a:r>
            <a:r>
              <a:rPr lang="en-US" sz="1600" dirty="0" smtClean="0"/>
              <a:t>&lt; “PMMA plate” </a:t>
            </a:r>
            <a:r>
              <a:rPr lang="en-US" sz="1600" dirty="0" err="1" smtClean="0"/>
              <a:t>σ</a:t>
            </a:r>
            <a:r>
              <a:rPr lang="en-US" sz="1600" dirty="0" smtClean="0"/>
              <a:t>, therefore are we going through one wheel segment?</a:t>
            </a:r>
          </a:p>
          <a:p>
            <a:pPr lvl="1">
              <a:buClr>
                <a:srgbClr val="FF0000"/>
              </a:buClr>
            </a:pPr>
            <a:r>
              <a:rPr lang="en-US" sz="1600" dirty="0" smtClean="0"/>
              <a:t>Why the change in </a:t>
            </a:r>
            <a:r>
              <a:rPr lang="en-US" sz="1600" dirty="0" err="1" smtClean="0"/>
              <a:t>σ</a:t>
            </a:r>
            <a:r>
              <a:rPr lang="en-US" sz="1600" dirty="0"/>
              <a:t> </a:t>
            </a:r>
            <a:r>
              <a:rPr lang="en-US" sz="1600" dirty="0" smtClean="0"/>
              <a:t>and the shift in μ with the PMMA plate?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244846"/>
            <a:ext cx="4534188" cy="308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244845"/>
            <a:ext cx="4495111" cy="3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3" name="Picture 2" descr="calibration_02and03.08.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" y="997800"/>
            <a:ext cx="7737476" cy="4858098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45589" y="2243384"/>
            <a:ext cx="2083291" cy="250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Measurements at higher water equivalent depth do not produce a spectrum that can be fit with the </a:t>
            </a:r>
            <a:r>
              <a:rPr lang="en-US" sz="1200" dirty="0" err="1" smtClean="0"/>
              <a:t>Lan-Gaus</a:t>
            </a:r>
            <a:r>
              <a:rPr lang="en-US" sz="1200" dirty="0" smtClean="0"/>
              <a:t> convolution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/>
              <a:t> measured using a </a:t>
            </a:r>
            <a:r>
              <a:rPr lang="en-US" sz="1200" dirty="0" smtClean="0">
                <a:solidFill>
                  <a:srgbClr val="FF0000"/>
                </a:solidFill>
              </a:rPr>
              <a:t>simple Gaussian around the peak </a:t>
            </a:r>
            <a:r>
              <a:rPr lang="en-US" sz="1200" dirty="0" smtClean="0"/>
              <a:t>for all points for consistency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Note: No noticeable difference when using </a:t>
            </a:r>
            <a:r>
              <a:rPr lang="en-US" sz="1200" dirty="0" err="1" smtClean="0"/>
              <a:t>Lan-Gaus</a:t>
            </a:r>
            <a:r>
              <a:rPr lang="en-US" sz="1200" dirty="0" smtClean="0"/>
              <a:t> μ values</a:t>
            </a:r>
          </a:p>
          <a:p>
            <a:pPr marL="182563" indent="-182563">
              <a:buClr>
                <a:srgbClr val="FF0000"/>
              </a:buClr>
            </a:pPr>
            <a:endParaRPr lang="en-US" sz="12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16959" y="1516158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4426" y="2269686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05/10/2016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3" name="Picture 2" descr="calibration_02and03.08.20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" y="997800"/>
            <a:ext cx="7737476" cy="4858098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45589" y="2243384"/>
            <a:ext cx="2083291" cy="250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Measurements at higher water equivalent depth do not produce a spectrum that can be fit with the </a:t>
            </a:r>
            <a:r>
              <a:rPr lang="en-US" sz="1200" dirty="0" err="1" smtClean="0"/>
              <a:t>Lan-Gaus</a:t>
            </a:r>
            <a:r>
              <a:rPr lang="en-US" sz="1200" dirty="0" smtClean="0"/>
              <a:t> convolution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>
                <a:solidFill>
                  <a:srgbClr val="FF0000"/>
                </a:solidFill>
              </a:rPr>
              <a:t>μ</a:t>
            </a:r>
            <a:r>
              <a:rPr lang="en-US" sz="1200" dirty="0" smtClean="0"/>
              <a:t> measured using a </a:t>
            </a:r>
            <a:r>
              <a:rPr lang="en-US" sz="1200" dirty="0" smtClean="0">
                <a:solidFill>
                  <a:srgbClr val="FF0000"/>
                </a:solidFill>
              </a:rPr>
              <a:t>simple Gaussian around the peak </a:t>
            </a:r>
            <a:r>
              <a:rPr lang="en-US" sz="1200" dirty="0" smtClean="0"/>
              <a:t>for all points for consistency</a:t>
            </a:r>
          </a:p>
          <a:p>
            <a:pPr marL="182563" indent="-182563">
              <a:buClr>
                <a:srgbClr val="FF0000"/>
              </a:buClr>
            </a:pPr>
            <a:r>
              <a:rPr lang="en-US" sz="1200" dirty="0" smtClean="0"/>
              <a:t>Note: No noticeable difference when using </a:t>
            </a:r>
            <a:r>
              <a:rPr lang="en-US" sz="1200" dirty="0" err="1" smtClean="0"/>
              <a:t>Lan-Gaus</a:t>
            </a:r>
            <a:r>
              <a:rPr lang="en-US" sz="1200" dirty="0" smtClean="0"/>
              <a:t> μ values</a:t>
            </a:r>
          </a:p>
          <a:p>
            <a:pPr marL="182563" indent="-182563">
              <a:buClr>
                <a:srgbClr val="FF0000"/>
              </a:buClr>
            </a:pPr>
            <a:endParaRPr lang="en-US" sz="1200" dirty="0" smtClean="0"/>
          </a:p>
        </p:txBody>
      </p:sp>
      <p:sp>
        <p:nvSpPr>
          <p:cNvPr id="13" name="Oval 12"/>
          <p:cNvSpPr/>
          <p:nvPr/>
        </p:nvSpPr>
        <p:spPr>
          <a:xfrm>
            <a:off x="4072464" y="3420532"/>
            <a:ext cx="179611" cy="183455"/>
          </a:xfrm>
          <a:prstGeom prst="ellipse">
            <a:avLst/>
          </a:prstGeom>
          <a:noFill/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4306" y="3580961"/>
            <a:ext cx="168435" cy="166839"/>
          </a:xfrm>
          <a:prstGeom prst="ellipse">
            <a:avLst/>
          </a:prstGeom>
          <a:noFill/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7"/>
          </p:cNvCxnSpPr>
          <p:nvPr/>
        </p:nvCxnSpPr>
        <p:spPr>
          <a:xfrm flipV="1">
            <a:off x="4225772" y="2528850"/>
            <a:ext cx="566362" cy="918548"/>
          </a:xfrm>
          <a:prstGeom prst="straightConnector1">
            <a:avLst/>
          </a:prstGeom>
          <a:ln w="22225">
            <a:solidFill>
              <a:srgbClr val="FF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0"/>
          </p:cNvCxnSpPr>
          <p:nvPr/>
        </p:nvCxnSpPr>
        <p:spPr>
          <a:xfrm flipV="1">
            <a:off x="4778524" y="2528850"/>
            <a:ext cx="0" cy="1052111"/>
          </a:xfrm>
          <a:prstGeom prst="line">
            <a:avLst/>
          </a:prstGeom>
          <a:ln w="22225">
            <a:solidFill>
              <a:srgbClr val="FF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57134" y="1882519"/>
            <a:ext cx="1320799" cy="64633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Gradient changes between these two points. Why?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16959" y="1516158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4426" y="2269686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9520" y="3429610"/>
            <a:ext cx="1965744" cy="646331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the two different days doesn’t seem to follow the same “pattern”?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590800" y="2721573"/>
            <a:ext cx="584464" cy="708037"/>
          </a:xfrm>
          <a:prstGeom prst="straightConnector1">
            <a:avLst/>
          </a:prstGeom>
          <a:ln w="22225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75264" y="3420532"/>
            <a:ext cx="2302669" cy="1205642"/>
          </a:xfrm>
          <a:prstGeom prst="straightConnector1">
            <a:avLst/>
          </a:prstGeom>
          <a:ln w="22225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1365</Words>
  <Application>Microsoft Macintosh PowerPoint</Application>
  <PresentationFormat>On-screen Show (4:3)</PresentationFormat>
  <Paragraphs>329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Clatterbridge 2nd – 3rd August 2016 ADC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Clatterbridge December 2015 Analysis</dc:title>
  <dc:creator>Anastasia Basharina-Freshville</dc:creator>
  <cp:lastModifiedBy>Anastasia Basharina-Freshville</cp:lastModifiedBy>
  <cp:revision>237</cp:revision>
  <dcterms:created xsi:type="dcterms:W3CDTF">2016-03-16T17:17:44Z</dcterms:created>
  <dcterms:modified xsi:type="dcterms:W3CDTF">2016-10-05T15:47:46Z</dcterms:modified>
</cp:coreProperties>
</file>