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7" r:id="rId2"/>
    <p:sldId id="268" r:id="rId3"/>
    <p:sldId id="305" r:id="rId4"/>
    <p:sldId id="307" r:id="rId5"/>
    <p:sldId id="264" r:id="rId6"/>
    <p:sldId id="306" r:id="rId7"/>
    <p:sldId id="309" r:id="rId8"/>
    <p:sldId id="308"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6" r:id="rId23"/>
    <p:sldId id="327" r:id="rId24"/>
    <p:sldId id="323" r:id="rId25"/>
    <p:sldId id="324" r:id="rId26"/>
    <p:sldId id="32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27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93142D-3519-5343-892F-1257F4D21223}" type="datetimeFigureOut">
              <a:rPr lang="en-US" smtClean="0"/>
              <a:t>07/02/2017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14A68B-D686-0547-873F-EDE5ED0A80CF}" type="slidenum">
              <a:rPr lang="en-US" smtClean="0"/>
              <a:t>‹#›</a:t>
            </a:fld>
            <a:endParaRPr lang="en-US"/>
          </a:p>
        </p:txBody>
      </p:sp>
    </p:spTree>
    <p:extLst>
      <p:ext uri="{BB962C8B-B14F-4D97-AF65-F5344CB8AC3E}">
        <p14:creationId xmlns:p14="http://schemas.microsoft.com/office/powerpoint/2010/main" val="2112399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83296D-2D7B-6341-94A2-7712C412EAEB}" type="datetimeFigureOut">
              <a:rPr lang="en-US" smtClean="0"/>
              <a:t>07/02/2017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2BA77-7874-434D-87FE-44CE55193D56}" type="slidenum">
              <a:rPr lang="en-US" smtClean="0"/>
              <a:t>‹#›</a:t>
            </a:fld>
            <a:endParaRPr lang="en-US"/>
          </a:p>
        </p:txBody>
      </p:sp>
    </p:spTree>
    <p:extLst>
      <p:ext uri="{BB962C8B-B14F-4D97-AF65-F5344CB8AC3E}">
        <p14:creationId xmlns:p14="http://schemas.microsoft.com/office/powerpoint/2010/main" val="39533362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B72EA-D874-C745-957D-A0A861F7586C}" type="slidenum">
              <a:rPr lang="en-US" smtClean="0"/>
              <a:t>1</a:t>
            </a:fld>
            <a:endParaRPr lang="en-US"/>
          </a:p>
        </p:txBody>
      </p:sp>
    </p:spTree>
    <p:extLst>
      <p:ext uri="{BB962C8B-B14F-4D97-AF65-F5344CB8AC3E}">
        <p14:creationId xmlns:p14="http://schemas.microsoft.com/office/powerpoint/2010/main" val="316811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785E3AF-6A09-754D-AE63-6010CCA941E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31879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0723A10-77CC-E649-BE55-CFB71365906D}"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179446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499C220-7C9A-D247-9B9C-6006EC8B9FB4}"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175596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31610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5D66D3E-6866-524C-8880-B3A968BF5236}"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37535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5AB6012-4AC2-8745-912C-BD2DCB0933FF}" type="datetime1">
              <a:rPr lang="en-GB" smtClean="0"/>
              <a:t>07/02/2017</a:t>
            </a:fld>
            <a:endParaRPr lang="en-US"/>
          </a:p>
        </p:txBody>
      </p:sp>
      <p:sp>
        <p:nvSpPr>
          <p:cNvPr id="6" name="Footer Placeholder 5"/>
          <p:cNvSpPr>
            <a:spLocks noGrp="1"/>
          </p:cNvSpPr>
          <p:nvPr>
            <p:ph type="ftr" sz="quarter" idx="11"/>
          </p:nvPr>
        </p:nvSpPr>
        <p:spPr/>
        <p:txBody>
          <a:bodyPr/>
          <a:lstStyle/>
          <a:p>
            <a:r>
              <a:rPr lang="en-US" smtClean="0"/>
              <a:t>PT Calorimetry</a:t>
            </a:r>
            <a:endParaRPr lang="en-US"/>
          </a:p>
        </p:txBody>
      </p:sp>
      <p:sp>
        <p:nvSpPr>
          <p:cNvPr id="7" name="Slide Number Placeholder 6"/>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345566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052724-882E-5840-A87E-E8315FCA1500}" type="datetime1">
              <a:rPr lang="en-GB" smtClean="0"/>
              <a:t>07/02/2017</a:t>
            </a:fld>
            <a:endParaRPr lang="en-US"/>
          </a:p>
        </p:txBody>
      </p:sp>
      <p:sp>
        <p:nvSpPr>
          <p:cNvPr id="8" name="Footer Placeholder 7"/>
          <p:cNvSpPr>
            <a:spLocks noGrp="1"/>
          </p:cNvSpPr>
          <p:nvPr>
            <p:ph type="ftr" sz="quarter" idx="11"/>
          </p:nvPr>
        </p:nvSpPr>
        <p:spPr/>
        <p:txBody>
          <a:bodyPr/>
          <a:lstStyle/>
          <a:p>
            <a:r>
              <a:rPr lang="en-US" smtClean="0"/>
              <a:t>PT Calorimetry</a:t>
            </a:r>
            <a:endParaRPr lang="en-US"/>
          </a:p>
        </p:txBody>
      </p:sp>
      <p:sp>
        <p:nvSpPr>
          <p:cNvPr id="9" name="Slide Number Placeholder 8"/>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182420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9AEFE6E-C341-814A-B8E9-B59616774DFB}" type="datetime1">
              <a:rPr lang="en-GB" smtClean="0"/>
              <a:t>07/02/2017</a:t>
            </a:fld>
            <a:endParaRPr lang="en-US"/>
          </a:p>
        </p:txBody>
      </p:sp>
      <p:sp>
        <p:nvSpPr>
          <p:cNvPr id="4" name="Footer Placeholder 3"/>
          <p:cNvSpPr>
            <a:spLocks noGrp="1"/>
          </p:cNvSpPr>
          <p:nvPr>
            <p:ph type="ftr" sz="quarter" idx="11"/>
          </p:nvPr>
        </p:nvSpPr>
        <p:spPr/>
        <p:txBody>
          <a:bodyPr/>
          <a:lstStyle/>
          <a:p>
            <a:r>
              <a:rPr lang="en-US" smtClean="0"/>
              <a:t>PT Calorimetry</a:t>
            </a:r>
            <a:endParaRPr lang="en-US"/>
          </a:p>
        </p:txBody>
      </p:sp>
      <p:sp>
        <p:nvSpPr>
          <p:cNvPr id="5" name="Slide Number Placeholder 4"/>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206976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30847-0781-7F43-8D80-397BBAD173FC}" type="datetime1">
              <a:rPr lang="en-GB" smtClean="0"/>
              <a:t>07/02/2017</a:t>
            </a:fld>
            <a:endParaRPr lang="en-US"/>
          </a:p>
        </p:txBody>
      </p:sp>
      <p:sp>
        <p:nvSpPr>
          <p:cNvPr id="3" name="Footer Placeholder 2"/>
          <p:cNvSpPr>
            <a:spLocks noGrp="1"/>
          </p:cNvSpPr>
          <p:nvPr>
            <p:ph type="ftr" sz="quarter" idx="11"/>
          </p:nvPr>
        </p:nvSpPr>
        <p:spPr/>
        <p:txBody>
          <a:bodyPr/>
          <a:lstStyle/>
          <a:p>
            <a:r>
              <a:rPr lang="en-US" smtClean="0"/>
              <a:t>PT Calorimetry</a:t>
            </a:r>
            <a:endParaRPr lang="en-US"/>
          </a:p>
        </p:txBody>
      </p:sp>
      <p:sp>
        <p:nvSpPr>
          <p:cNvPr id="4" name="Slide Number Placeholder 3"/>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302477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0F1241D-2EC5-444C-80BF-497A1D54355D}" type="datetime1">
              <a:rPr lang="en-GB" smtClean="0"/>
              <a:t>07/02/2017</a:t>
            </a:fld>
            <a:endParaRPr lang="en-US"/>
          </a:p>
        </p:txBody>
      </p:sp>
      <p:sp>
        <p:nvSpPr>
          <p:cNvPr id="6" name="Footer Placeholder 5"/>
          <p:cNvSpPr>
            <a:spLocks noGrp="1"/>
          </p:cNvSpPr>
          <p:nvPr>
            <p:ph type="ftr" sz="quarter" idx="11"/>
          </p:nvPr>
        </p:nvSpPr>
        <p:spPr/>
        <p:txBody>
          <a:bodyPr/>
          <a:lstStyle/>
          <a:p>
            <a:r>
              <a:rPr lang="en-US" smtClean="0"/>
              <a:t>PT Calorimetry</a:t>
            </a:r>
            <a:endParaRPr lang="en-US"/>
          </a:p>
        </p:txBody>
      </p:sp>
      <p:sp>
        <p:nvSpPr>
          <p:cNvPr id="7" name="Slide Number Placeholder 6"/>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717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0B753D1-CAB9-6745-B8D0-08A7B19DBE24}" type="datetime1">
              <a:rPr lang="en-GB" smtClean="0"/>
              <a:t>07/02/2017</a:t>
            </a:fld>
            <a:endParaRPr lang="en-US"/>
          </a:p>
        </p:txBody>
      </p:sp>
      <p:sp>
        <p:nvSpPr>
          <p:cNvPr id="6" name="Footer Placeholder 5"/>
          <p:cNvSpPr>
            <a:spLocks noGrp="1"/>
          </p:cNvSpPr>
          <p:nvPr>
            <p:ph type="ftr" sz="quarter" idx="11"/>
          </p:nvPr>
        </p:nvSpPr>
        <p:spPr/>
        <p:txBody>
          <a:bodyPr/>
          <a:lstStyle/>
          <a:p>
            <a:r>
              <a:rPr lang="en-US" smtClean="0"/>
              <a:t>PT Calorimetry</a:t>
            </a:r>
            <a:endParaRPr lang="en-US"/>
          </a:p>
        </p:txBody>
      </p:sp>
      <p:sp>
        <p:nvSpPr>
          <p:cNvPr id="7" name="Slide Number Placeholder 6"/>
          <p:cNvSpPr>
            <a:spLocks noGrp="1"/>
          </p:cNvSpPr>
          <p:nvPr>
            <p:ph type="sldNum" sz="quarter" idx="12"/>
          </p:nvPr>
        </p:nvSpPr>
        <p:spPr/>
        <p:txBody>
          <a:bodyPr/>
          <a:lstStyle/>
          <a:p>
            <a:fld id="{05EC47E1-273B-5E4D-BE52-AF3C05C5154A}" type="slidenum">
              <a:rPr lang="en-US" smtClean="0"/>
              <a:t>‹#›</a:t>
            </a:fld>
            <a:endParaRPr lang="en-US"/>
          </a:p>
        </p:txBody>
      </p:sp>
    </p:spTree>
    <p:extLst>
      <p:ext uri="{BB962C8B-B14F-4D97-AF65-F5344CB8AC3E}">
        <p14:creationId xmlns:p14="http://schemas.microsoft.com/office/powerpoint/2010/main" val="8188853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E10C7-7161-DF46-B4A2-7FC0C154991A}" type="datetime1">
              <a:rPr lang="en-GB" smtClean="0"/>
              <a:t>07/02/2017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PT Calorimetry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C47E1-273B-5E4D-BE52-AF3C05C5154A}" type="slidenum">
              <a:rPr lang="en-US" smtClean="0"/>
              <a:t>‹#›</a:t>
            </a:fld>
            <a:endParaRPr lang="en-US"/>
          </a:p>
        </p:txBody>
      </p:sp>
    </p:spTree>
    <p:extLst>
      <p:ext uri="{BB962C8B-B14F-4D97-AF65-F5344CB8AC3E}">
        <p14:creationId xmlns:p14="http://schemas.microsoft.com/office/powerpoint/2010/main" val="2439430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 Id="rId3"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1763"/>
            <a:ext cx="7772400" cy="1470025"/>
          </a:xfrm>
        </p:spPr>
        <p:txBody>
          <a:bodyPr>
            <a:normAutofit/>
          </a:bodyPr>
          <a:lstStyle/>
          <a:p>
            <a:r>
              <a:rPr lang="en-US" smtClean="0"/>
              <a:t>Oscilloscope </a:t>
            </a:r>
            <a:r>
              <a:rPr lang="en-US" dirty="0" smtClean="0"/>
              <a:t>Data Analysis and LED Tests </a:t>
            </a:r>
            <a:endParaRPr lang="en-US" dirty="0">
              <a:solidFill>
                <a:srgbClr val="000000"/>
              </a:solidFill>
            </a:endParaRPr>
          </a:p>
        </p:txBody>
      </p:sp>
      <p:sp>
        <p:nvSpPr>
          <p:cNvPr id="3" name="Subtitle 2"/>
          <p:cNvSpPr>
            <a:spLocks noGrp="1"/>
          </p:cNvSpPr>
          <p:nvPr>
            <p:ph type="subTitle" idx="1"/>
          </p:nvPr>
        </p:nvSpPr>
        <p:spPr>
          <a:xfrm>
            <a:off x="1351836" y="4160707"/>
            <a:ext cx="6400800" cy="1038578"/>
          </a:xfrm>
        </p:spPr>
        <p:txBody>
          <a:bodyPr>
            <a:normAutofit/>
          </a:bodyPr>
          <a:lstStyle/>
          <a:p>
            <a:r>
              <a:rPr lang="en-US" sz="2400" dirty="0" smtClean="0">
                <a:solidFill>
                  <a:srgbClr val="000000"/>
                </a:solidFill>
              </a:rPr>
              <a:t>Anastasia Basharina-Freshville </a:t>
            </a:r>
          </a:p>
          <a:p>
            <a:r>
              <a:rPr lang="en-US" sz="2400" dirty="0" smtClean="0">
                <a:solidFill>
                  <a:srgbClr val="000000"/>
                </a:solidFill>
              </a:rPr>
              <a:t>(University College London)</a:t>
            </a:r>
            <a:endParaRPr lang="en-US" sz="2400" dirty="0">
              <a:solidFill>
                <a:srgbClr val="000000"/>
              </a:solidFill>
            </a:endParaRPr>
          </a:p>
        </p:txBody>
      </p:sp>
      <p:sp>
        <p:nvSpPr>
          <p:cNvPr id="8" name="Date Placeholder 7"/>
          <p:cNvSpPr>
            <a:spLocks noGrp="1"/>
          </p:cNvSpPr>
          <p:nvPr>
            <p:ph type="dt" sz="half" idx="10"/>
          </p:nvPr>
        </p:nvSpPr>
        <p:spPr/>
        <p:txBody>
          <a:bodyPr/>
          <a:lstStyle/>
          <a:p>
            <a:fld id="{AE88F544-15BA-E749-A979-67F063031DC7}" type="datetime1">
              <a:rPr lang="en-GB" smtClean="0"/>
              <a:t>07/02/2017</a:t>
            </a:fld>
            <a:endParaRPr lang="en-US" dirty="0"/>
          </a:p>
        </p:txBody>
      </p:sp>
      <p:sp>
        <p:nvSpPr>
          <p:cNvPr id="9" name="Footer Placeholder 8"/>
          <p:cNvSpPr>
            <a:spLocks noGrp="1"/>
          </p:cNvSpPr>
          <p:nvPr>
            <p:ph type="ftr" sz="quarter" idx="11"/>
          </p:nvPr>
        </p:nvSpPr>
        <p:spPr/>
        <p:txBody>
          <a:bodyPr/>
          <a:lstStyle/>
          <a:p>
            <a:r>
              <a:rPr lang="en-US" smtClean="0"/>
              <a:t>PT Calorimetry</a:t>
            </a:r>
            <a:endParaRPr lang="en-US"/>
          </a:p>
        </p:txBody>
      </p:sp>
      <p:sp>
        <p:nvSpPr>
          <p:cNvPr id="10" name="Slide Number Placeholder 9"/>
          <p:cNvSpPr>
            <a:spLocks noGrp="1"/>
          </p:cNvSpPr>
          <p:nvPr>
            <p:ph type="sldNum" sz="quarter" idx="12"/>
          </p:nvPr>
        </p:nvSpPr>
        <p:spPr/>
        <p:txBody>
          <a:bodyPr/>
          <a:lstStyle/>
          <a:p>
            <a:fld id="{52E18559-C4EA-D048-8D2C-6452A6C6BAA4}" type="slidenum">
              <a:rPr lang="en-US" smtClean="0"/>
              <a:t>1</a:t>
            </a:fld>
            <a:endParaRPr lang="en-US"/>
          </a:p>
        </p:txBody>
      </p:sp>
      <p:grpSp>
        <p:nvGrpSpPr>
          <p:cNvPr id="15" name="Group 14"/>
          <p:cNvGrpSpPr/>
          <p:nvPr/>
        </p:nvGrpSpPr>
        <p:grpSpPr>
          <a:xfrm>
            <a:off x="0" y="-14111"/>
            <a:ext cx="9158111" cy="842121"/>
            <a:chOff x="0" y="0"/>
            <a:chExt cx="9158111" cy="842121"/>
          </a:xfrm>
        </p:grpSpPr>
        <p:pic>
          <p:nvPicPr>
            <p:cNvPr id="11" name="Picture 10" descr="mid-r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0" y="0"/>
              <a:ext cx="2935111" cy="842121"/>
            </a:xfrm>
            <a:prstGeom prst="rect">
              <a:avLst/>
            </a:prstGeom>
          </p:spPr>
        </p:pic>
        <p:pic>
          <p:nvPicPr>
            <p:cNvPr id="14" name="Picture 13" descr="ucl_banner_crop.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237112" cy="842121"/>
            </a:xfrm>
            <a:prstGeom prst="rect">
              <a:avLst/>
            </a:prstGeom>
          </p:spPr>
        </p:pic>
      </p:grpSp>
    </p:spTree>
    <p:extLst>
      <p:ext uri="{BB962C8B-B14F-4D97-AF65-F5344CB8AC3E}">
        <p14:creationId xmlns:p14="http://schemas.microsoft.com/office/powerpoint/2010/main" val="36244007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10</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ADC Equivalent </a:t>
            </a:r>
            <a:r>
              <a:rPr lang="en-US" sz="3800" dirty="0" err="1" smtClean="0">
                <a:solidFill>
                  <a:srgbClr val="FF0000"/>
                </a:solidFill>
              </a:rPr>
              <a:t>Specta</a:t>
            </a:r>
            <a:r>
              <a:rPr lang="en-US" sz="3800" dirty="0" smtClean="0">
                <a:solidFill>
                  <a:srgbClr val="FF0000"/>
                </a:solidFill>
              </a:rPr>
              <a:t> for Different Rates: </a:t>
            </a:r>
            <a:br>
              <a:rPr lang="en-US" sz="3800" dirty="0" smtClean="0">
                <a:solidFill>
                  <a:srgbClr val="FF0000"/>
                </a:solidFill>
              </a:rPr>
            </a:br>
            <a:r>
              <a:rPr lang="en-US" sz="3800" dirty="0" smtClean="0">
                <a:solidFill>
                  <a:srgbClr val="FF0000"/>
                </a:solidFill>
              </a:rPr>
              <a:t>350 ns gate, no Χ</a:t>
            </a:r>
            <a:r>
              <a:rPr lang="en-US" sz="3800" baseline="30000" dirty="0" smtClean="0">
                <a:solidFill>
                  <a:srgbClr val="FF0000"/>
                </a:solidFill>
              </a:rPr>
              <a:t>2</a:t>
            </a:r>
            <a:r>
              <a:rPr lang="en-US" sz="3800" dirty="0" smtClean="0">
                <a:solidFill>
                  <a:srgbClr val="FF0000"/>
                </a:solidFill>
              </a:rPr>
              <a:t>/NDF cut</a:t>
            </a:r>
            <a:endParaRPr lang="en-US" sz="3800" dirty="0">
              <a:solidFill>
                <a:srgbClr val="FF0000"/>
              </a:solidFill>
            </a:endParaRPr>
          </a:p>
        </p:txBody>
      </p:sp>
      <p:sp>
        <p:nvSpPr>
          <p:cNvPr id="8" name="Content Placeholder 2"/>
          <p:cNvSpPr>
            <a:spLocks noGrp="1"/>
          </p:cNvSpPr>
          <p:nvPr>
            <p:ph idx="1"/>
          </p:nvPr>
        </p:nvSpPr>
        <p:spPr>
          <a:xfrm>
            <a:off x="0" y="5193208"/>
            <a:ext cx="9144000" cy="907347"/>
          </a:xfrm>
        </p:spPr>
        <p:txBody>
          <a:bodyPr>
            <a:normAutofit/>
          </a:bodyPr>
          <a:lstStyle/>
          <a:p>
            <a:pPr>
              <a:buClr>
                <a:srgbClr val="FF0000"/>
              </a:buClr>
            </a:pPr>
            <a:r>
              <a:rPr lang="en-GB" sz="2200" dirty="0" smtClean="0">
                <a:ea typeface="Arial" charset="0"/>
                <a:cs typeface="Arial" charset="0"/>
              </a:rPr>
              <a:t>Similar picture as for the 300 ns gate with slightly higher ADC </a:t>
            </a:r>
            <a:r>
              <a:rPr lang="en-GB" sz="2200" dirty="0" err="1" smtClean="0">
                <a:ea typeface="Arial" charset="0"/>
                <a:cs typeface="Arial" charset="0"/>
              </a:rPr>
              <a:t>μs</a:t>
            </a:r>
            <a:r>
              <a:rPr lang="en-GB" sz="2200" dirty="0" smtClean="0">
                <a:ea typeface="Arial" charset="0"/>
                <a:cs typeface="Arial" charset="0"/>
              </a:rPr>
              <a:t>.</a:t>
            </a:r>
            <a:endParaRPr lang="en-US" sz="2200" dirty="0" smtClean="0"/>
          </a:p>
          <a:p>
            <a:pPr>
              <a:buClr>
                <a:srgbClr val="FF0000"/>
              </a:buClr>
            </a:pPr>
            <a:endParaRPr lang="en-US" sz="18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0" y="1722801"/>
            <a:ext cx="4534189" cy="307077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08" y="1722732"/>
            <a:ext cx="4495111" cy="3044308"/>
          </a:xfrm>
          <a:prstGeom prst="rect">
            <a:avLst/>
          </a:prstGeom>
        </p:spPr>
      </p:pic>
    </p:spTree>
    <p:extLst>
      <p:ext uri="{BB962C8B-B14F-4D97-AF65-F5344CB8AC3E}">
        <p14:creationId xmlns:p14="http://schemas.microsoft.com/office/powerpoint/2010/main" val="29011730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11</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ADC Equivalent </a:t>
            </a:r>
            <a:r>
              <a:rPr lang="en-US" sz="3800" dirty="0" err="1" smtClean="0">
                <a:solidFill>
                  <a:srgbClr val="FF0000"/>
                </a:solidFill>
              </a:rPr>
              <a:t>Specta</a:t>
            </a:r>
            <a:r>
              <a:rPr lang="en-US" sz="3800" dirty="0" smtClean="0">
                <a:solidFill>
                  <a:srgbClr val="FF0000"/>
                </a:solidFill>
              </a:rPr>
              <a:t> for Different Rates: </a:t>
            </a:r>
            <a:br>
              <a:rPr lang="en-US" sz="3800" dirty="0" smtClean="0">
                <a:solidFill>
                  <a:srgbClr val="FF0000"/>
                </a:solidFill>
              </a:rPr>
            </a:br>
            <a:r>
              <a:rPr lang="en-US" sz="3800" dirty="0" smtClean="0">
                <a:solidFill>
                  <a:srgbClr val="FF0000"/>
                </a:solidFill>
              </a:rPr>
              <a:t>350 ns gate, Χ</a:t>
            </a:r>
            <a:r>
              <a:rPr lang="en-US" sz="3800" baseline="30000" dirty="0" smtClean="0">
                <a:solidFill>
                  <a:srgbClr val="FF0000"/>
                </a:solidFill>
              </a:rPr>
              <a:t>2</a:t>
            </a:r>
            <a:r>
              <a:rPr lang="en-US" sz="3800" dirty="0" smtClean="0">
                <a:solidFill>
                  <a:srgbClr val="FF0000"/>
                </a:solidFill>
              </a:rPr>
              <a:t>/NDF &lt; 25</a:t>
            </a:r>
            <a:endParaRPr lang="en-US" sz="3800" dirty="0">
              <a:solidFill>
                <a:srgbClr val="FF0000"/>
              </a:solidFill>
            </a:endParaRPr>
          </a:p>
        </p:txBody>
      </p:sp>
      <p:sp>
        <p:nvSpPr>
          <p:cNvPr id="8" name="Content Placeholder 2"/>
          <p:cNvSpPr>
            <a:spLocks noGrp="1"/>
          </p:cNvSpPr>
          <p:nvPr>
            <p:ph idx="1"/>
          </p:nvPr>
        </p:nvSpPr>
        <p:spPr>
          <a:xfrm>
            <a:off x="0" y="5158048"/>
            <a:ext cx="9144000" cy="1145704"/>
          </a:xfrm>
        </p:spPr>
        <p:txBody>
          <a:bodyPr>
            <a:normAutofit/>
          </a:bodyPr>
          <a:lstStyle/>
          <a:p>
            <a:pPr>
              <a:buClr>
                <a:srgbClr val="FF0000"/>
              </a:buClr>
            </a:pPr>
            <a:r>
              <a:rPr lang="en-GB" sz="2200" dirty="0" smtClean="0">
                <a:ea typeface="Arial" charset="0"/>
                <a:cs typeface="Arial" charset="0"/>
              </a:rPr>
              <a:t>Similar picture as for the 300 ns gate with slightly higher ADC </a:t>
            </a:r>
            <a:r>
              <a:rPr lang="en-GB" sz="2200" dirty="0" err="1" smtClean="0">
                <a:ea typeface="Arial" charset="0"/>
                <a:cs typeface="Arial" charset="0"/>
              </a:rPr>
              <a:t>μs</a:t>
            </a:r>
            <a:r>
              <a:rPr lang="en-GB" sz="2200" dirty="0" smtClean="0">
                <a:ea typeface="Arial" charset="0"/>
                <a:cs typeface="Arial" charset="0"/>
              </a:rPr>
              <a:t>.</a:t>
            </a:r>
            <a:endParaRPr lang="en-US" sz="2200" dirty="0" smtClean="0"/>
          </a:p>
          <a:p>
            <a:pPr marL="0" indent="0">
              <a:buClr>
                <a:srgbClr val="FF0000"/>
              </a:buClr>
              <a:buNone/>
            </a:pPr>
            <a:endParaRPr lang="en-US" sz="18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0" y="1722801"/>
            <a:ext cx="4534189" cy="307077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08" y="1722732"/>
            <a:ext cx="4495111" cy="3044307"/>
          </a:xfrm>
          <a:prstGeom prst="rect">
            <a:avLst/>
          </a:prstGeom>
        </p:spPr>
      </p:pic>
    </p:spTree>
    <p:extLst>
      <p:ext uri="{BB962C8B-B14F-4D97-AF65-F5344CB8AC3E}">
        <p14:creationId xmlns:p14="http://schemas.microsoft.com/office/powerpoint/2010/main" val="40719956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dirty="0"/>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12</a:t>
            </a:fld>
            <a:endParaRPr lang="en-US"/>
          </a:p>
        </p:txBody>
      </p:sp>
      <p:sp>
        <p:nvSpPr>
          <p:cNvPr id="7" name="Title 1"/>
          <p:cNvSpPr txBox="1">
            <a:spLocks/>
          </p:cNvSpPr>
          <p:nvPr/>
        </p:nvSpPr>
        <p:spPr>
          <a:xfrm>
            <a:off x="0" y="2580821"/>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0000"/>
                </a:solidFill>
              </a:rPr>
              <a:t>Oscilloscope Data Analysis:</a:t>
            </a:r>
            <a:br>
              <a:rPr lang="en-US" sz="3200" dirty="0" smtClean="0">
                <a:solidFill>
                  <a:srgbClr val="FF0000"/>
                </a:solidFill>
              </a:rPr>
            </a:br>
            <a:r>
              <a:rPr lang="en-US" sz="3200" dirty="0" smtClean="0">
                <a:solidFill>
                  <a:srgbClr val="FF0000"/>
                </a:solidFill>
              </a:rPr>
              <a:t>2</a:t>
            </a:r>
            <a:r>
              <a:rPr lang="en-US" sz="3200" baseline="30000" dirty="0" smtClean="0">
                <a:solidFill>
                  <a:srgbClr val="FF0000"/>
                </a:solidFill>
              </a:rPr>
              <a:t>nd</a:t>
            </a:r>
            <a:r>
              <a:rPr lang="en-US" sz="3200" dirty="0" smtClean="0">
                <a:solidFill>
                  <a:srgbClr val="FF0000"/>
                </a:solidFill>
              </a:rPr>
              <a:t> – 3</a:t>
            </a:r>
            <a:r>
              <a:rPr lang="en-US" sz="3200" baseline="30000" dirty="0" smtClean="0">
                <a:solidFill>
                  <a:srgbClr val="FF0000"/>
                </a:solidFill>
              </a:rPr>
              <a:t>rd</a:t>
            </a:r>
            <a:r>
              <a:rPr lang="en-US" sz="3200" dirty="0" smtClean="0">
                <a:solidFill>
                  <a:srgbClr val="FF0000"/>
                </a:solidFill>
              </a:rPr>
              <a:t> August 2016</a:t>
            </a:r>
          </a:p>
          <a:p>
            <a:endParaRPr lang="en-US" sz="3200" dirty="0">
              <a:solidFill>
                <a:srgbClr val="FF0000"/>
              </a:solidFill>
            </a:endParaRPr>
          </a:p>
        </p:txBody>
      </p:sp>
    </p:spTree>
    <p:extLst>
      <p:ext uri="{BB962C8B-B14F-4D97-AF65-F5344CB8AC3E}">
        <p14:creationId xmlns:p14="http://schemas.microsoft.com/office/powerpoint/2010/main" val="4196554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016" y="1890242"/>
            <a:ext cx="6425878" cy="4351918"/>
          </a:xfrm>
          <a:prstGeom prst="rect">
            <a:avLst/>
          </a:prstGeom>
        </p:spPr>
      </p:pic>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13</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l-GR" sz="3800" dirty="0" smtClean="0">
                <a:solidFill>
                  <a:srgbClr val="FF0000"/>
                </a:solidFill>
              </a:rPr>
              <a:t>Χ</a:t>
            </a:r>
            <a:r>
              <a:rPr lang="en-US" sz="3800" baseline="30000" dirty="0" smtClean="0">
                <a:solidFill>
                  <a:srgbClr val="FF0000"/>
                </a:solidFill>
              </a:rPr>
              <a:t>2</a:t>
            </a:r>
            <a:r>
              <a:rPr lang="en-US" sz="3800" dirty="0" smtClean="0">
                <a:solidFill>
                  <a:srgbClr val="FF0000"/>
                </a:solidFill>
              </a:rPr>
              <a:t>/NDF Cut Value to Use for August Scope Data</a:t>
            </a:r>
            <a:endParaRPr lang="en-US" sz="3800" dirty="0">
              <a:solidFill>
                <a:srgbClr val="FF0000"/>
              </a:solidFill>
            </a:endParaRPr>
          </a:p>
        </p:txBody>
      </p:sp>
      <p:sp>
        <p:nvSpPr>
          <p:cNvPr id="8" name="Content Placeholder 2"/>
          <p:cNvSpPr>
            <a:spLocks noGrp="1"/>
          </p:cNvSpPr>
          <p:nvPr>
            <p:ph idx="1"/>
          </p:nvPr>
        </p:nvSpPr>
        <p:spPr>
          <a:xfrm>
            <a:off x="15488" y="1224229"/>
            <a:ext cx="9144000" cy="5739238"/>
          </a:xfrm>
        </p:spPr>
        <p:txBody>
          <a:bodyPr>
            <a:normAutofit/>
          </a:bodyPr>
          <a:lstStyle/>
          <a:p>
            <a:pPr>
              <a:buClr>
                <a:srgbClr val="FF0000"/>
              </a:buClr>
            </a:pPr>
            <a:r>
              <a:rPr lang="en-GB" sz="2000" dirty="0" smtClean="0">
                <a:ea typeface="Arial" charset="0"/>
                <a:cs typeface="Arial" charset="0"/>
              </a:rPr>
              <a:t>Look at the χ</a:t>
            </a:r>
            <a:r>
              <a:rPr lang="en-GB" sz="2000" baseline="30000" dirty="0" smtClean="0">
                <a:ea typeface="Arial" charset="0"/>
                <a:cs typeface="Arial" charset="0"/>
              </a:rPr>
              <a:t>2</a:t>
            </a:r>
            <a:r>
              <a:rPr lang="en-GB" sz="2000" dirty="0" smtClean="0">
                <a:ea typeface="Arial" charset="0"/>
                <a:cs typeface="Arial" charset="0"/>
              </a:rPr>
              <a:t>/NDF distribution for 25 kHz run taken with the oscilloscope (</a:t>
            </a:r>
            <a:r>
              <a:rPr lang="en-US" sz="2000" dirty="0" smtClean="0"/>
              <a:t>1.98mmCol_NoAbs_25kHzRate</a:t>
            </a:r>
            <a:r>
              <a:rPr lang="en-GB" sz="2000" dirty="0" smtClean="0">
                <a:ea typeface="Arial" charset="0"/>
                <a:cs typeface="Arial" charset="0"/>
              </a:rPr>
              <a:t>):</a:t>
            </a:r>
          </a:p>
          <a:p>
            <a:pPr>
              <a:buClr>
                <a:srgbClr val="FF0000"/>
              </a:buClr>
            </a:pPr>
            <a:endParaRPr lang="en-GB" sz="2000" dirty="0">
              <a:ea typeface="Arial" charset="0"/>
              <a:cs typeface="Arial" charset="0"/>
            </a:endParaRPr>
          </a:p>
          <a:p>
            <a:pPr>
              <a:buClr>
                <a:srgbClr val="FF0000"/>
              </a:buClr>
            </a:pPr>
            <a:endParaRPr lang="en-GB" sz="2000" dirty="0" smtClean="0">
              <a:ea typeface="Arial" charset="0"/>
              <a:cs typeface="Arial" charset="0"/>
            </a:endParaRPr>
          </a:p>
          <a:p>
            <a:pPr>
              <a:buClr>
                <a:srgbClr val="FF0000"/>
              </a:buClr>
            </a:pPr>
            <a:endParaRPr lang="en-GB" sz="2000" dirty="0">
              <a:ea typeface="Arial" charset="0"/>
              <a:cs typeface="Arial" charset="0"/>
            </a:endParaRPr>
          </a:p>
          <a:p>
            <a:pPr>
              <a:buClr>
                <a:srgbClr val="FF0000"/>
              </a:buClr>
            </a:pPr>
            <a:endParaRPr lang="en-GB" sz="2000" dirty="0" smtClean="0">
              <a:ea typeface="Arial" charset="0"/>
              <a:cs typeface="Arial" charset="0"/>
            </a:endParaRPr>
          </a:p>
          <a:p>
            <a:pPr>
              <a:buClr>
                <a:srgbClr val="FF0000"/>
              </a:buClr>
            </a:pPr>
            <a:endParaRPr lang="en-GB" sz="2000" dirty="0">
              <a:ea typeface="Arial" charset="0"/>
              <a:cs typeface="Arial" charset="0"/>
            </a:endParaRPr>
          </a:p>
          <a:p>
            <a:pPr>
              <a:buClr>
                <a:srgbClr val="FF0000"/>
              </a:buClr>
            </a:pPr>
            <a:endParaRPr lang="en-GB" sz="2000" dirty="0" smtClean="0">
              <a:ea typeface="Arial" charset="0"/>
              <a:cs typeface="Arial" charset="0"/>
            </a:endParaRPr>
          </a:p>
          <a:p>
            <a:pPr>
              <a:buClr>
                <a:srgbClr val="FF0000"/>
              </a:buClr>
            </a:pPr>
            <a:endParaRPr lang="en-GB" sz="2000" dirty="0">
              <a:ea typeface="Arial" charset="0"/>
              <a:cs typeface="Arial" charset="0"/>
            </a:endParaRPr>
          </a:p>
          <a:p>
            <a:pPr>
              <a:buClr>
                <a:srgbClr val="FF0000"/>
              </a:buClr>
            </a:pPr>
            <a:endParaRPr lang="en-GB" sz="2000" dirty="0" smtClean="0">
              <a:ea typeface="Arial" charset="0"/>
              <a:cs typeface="Arial" charset="0"/>
            </a:endParaRPr>
          </a:p>
          <a:p>
            <a:pPr>
              <a:buClr>
                <a:srgbClr val="FF0000"/>
              </a:buClr>
            </a:pPr>
            <a:endParaRPr lang="en-GB" sz="2000" dirty="0">
              <a:ea typeface="Arial" charset="0"/>
              <a:cs typeface="Arial" charset="0"/>
            </a:endParaRPr>
          </a:p>
          <a:p>
            <a:pPr>
              <a:buClr>
                <a:srgbClr val="FF0000"/>
              </a:buClr>
            </a:pPr>
            <a:endParaRPr lang="en-GB" sz="2000" dirty="0" smtClean="0">
              <a:ea typeface="Arial" charset="0"/>
              <a:cs typeface="Arial" charset="0"/>
            </a:endParaRPr>
          </a:p>
          <a:p>
            <a:pPr>
              <a:buClr>
                <a:srgbClr val="FF0000"/>
              </a:buClr>
            </a:pPr>
            <a:endParaRPr lang="en-GB" sz="2000" dirty="0">
              <a:ea typeface="Arial" charset="0"/>
              <a:cs typeface="Arial" charset="0"/>
            </a:endParaRPr>
          </a:p>
          <a:p>
            <a:pPr>
              <a:buClr>
                <a:srgbClr val="FF0000"/>
              </a:buClr>
            </a:pPr>
            <a:r>
              <a:rPr lang="en-GB" sz="2000" dirty="0" smtClean="0">
                <a:ea typeface="Arial" charset="0"/>
                <a:cs typeface="Arial" charset="0"/>
              </a:rPr>
              <a:t>Use χ</a:t>
            </a:r>
            <a:r>
              <a:rPr lang="en-GB" sz="2000" baseline="30000" dirty="0" smtClean="0">
                <a:ea typeface="Arial" charset="0"/>
                <a:cs typeface="Arial" charset="0"/>
              </a:rPr>
              <a:t>2</a:t>
            </a:r>
            <a:r>
              <a:rPr lang="en-GB" sz="2000" dirty="0" smtClean="0">
                <a:ea typeface="Arial" charset="0"/>
                <a:cs typeface="Arial" charset="0"/>
              </a:rPr>
              <a:t>/NDF &lt; 25!</a:t>
            </a:r>
          </a:p>
          <a:p>
            <a:pPr>
              <a:buClr>
                <a:srgbClr val="FF0000"/>
              </a:buClr>
            </a:pPr>
            <a:endParaRPr lang="en-GB" sz="2000" dirty="0" smtClean="0">
              <a:ea typeface="Arial" charset="0"/>
              <a:cs typeface="Arial" charset="0"/>
            </a:endParaRPr>
          </a:p>
          <a:p>
            <a:pPr marL="0" indent="0">
              <a:buClr>
                <a:srgbClr val="FF0000"/>
              </a:buClr>
              <a:buNone/>
            </a:pPr>
            <a:endParaRPr lang="en-GB" sz="2200" dirty="0" smtClean="0">
              <a:ea typeface="Arial" charset="0"/>
              <a:cs typeface="Arial" charset="0"/>
            </a:endParaRPr>
          </a:p>
          <a:p>
            <a:pPr marL="0" indent="0">
              <a:buClr>
                <a:srgbClr val="FF0000"/>
              </a:buClr>
              <a:buNone/>
            </a:pPr>
            <a:endParaRPr lang="en-GB" sz="2200" dirty="0">
              <a:ea typeface="Arial" charset="0"/>
              <a:cs typeface="Arial" charset="0"/>
            </a:endParaRPr>
          </a:p>
          <a:p>
            <a:pPr marL="0" indent="0">
              <a:buClr>
                <a:srgbClr val="FF0000"/>
              </a:buClr>
              <a:buNone/>
            </a:pPr>
            <a:endParaRPr lang="en-GB" sz="2200" dirty="0" smtClean="0">
              <a:ea typeface="Arial" charset="0"/>
              <a:cs typeface="Arial" charset="0"/>
            </a:endParaRPr>
          </a:p>
          <a:p>
            <a:pPr marL="0" indent="0">
              <a:buClr>
                <a:srgbClr val="FF0000"/>
              </a:buClr>
              <a:buNone/>
            </a:pPr>
            <a:endParaRPr lang="en-GB" sz="2200" dirty="0">
              <a:ea typeface="Arial" charset="0"/>
              <a:cs typeface="Arial" charset="0"/>
            </a:endParaRPr>
          </a:p>
          <a:p>
            <a:pPr marL="0" indent="0">
              <a:buClr>
                <a:srgbClr val="FF0000"/>
              </a:buClr>
              <a:buNone/>
            </a:pPr>
            <a:endParaRPr lang="en-GB" sz="2200" dirty="0" smtClean="0">
              <a:ea typeface="Arial" charset="0"/>
              <a:cs typeface="Arial" charset="0"/>
            </a:endParaRPr>
          </a:p>
        </p:txBody>
      </p:sp>
      <p:sp>
        <p:nvSpPr>
          <p:cNvPr id="10" name="TextBox 9"/>
          <p:cNvSpPr txBox="1"/>
          <p:nvPr/>
        </p:nvSpPr>
        <p:spPr>
          <a:xfrm>
            <a:off x="2525493" y="3099243"/>
            <a:ext cx="584200" cy="307777"/>
          </a:xfrm>
          <a:prstGeom prst="rect">
            <a:avLst/>
          </a:prstGeom>
          <a:solidFill>
            <a:schemeClr val="bg1"/>
          </a:solidFill>
        </p:spPr>
        <p:txBody>
          <a:bodyPr wrap="square" rtlCol="0">
            <a:spAutoFit/>
          </a:bodyPr>
          <a:lstStyle/>
          <a:p>
            <a:pPr algn="r"/>
            <a:r>
              <a:rPr lang="en-US" sz="1400" dirty="0" smtClean="0">
                <a:solidFill>
                  <a:srgbClr val="660066"/>
                </a:solidFill>
              </a:rPr>
              <a:t>Keep</a:t>
            </a:r>
            <a:endParaRPr lang="en-US" sz="1400" dirty="0">
              <a:solidFill>
                <a:srgbClr val="660066"/>
              </a:solidFill>
            </a:endParaRPr>
          </a:p>
        </p:txBody>
      </p:sp>
      <p:cxnSp>
        <p:nvCxnSpPr>
          <p:cNvPr id="9" name="Straight Arrow Connector 8"/>
          <p:cNvCxnSpPr/>
          <p:nvPr/>
        </p:nvCxnSpPr>
        <p:spPr>
          <a:xfrm flipV="1">
            <a:off x="3084293" y="2324100"/>
            <a:ext cx="0" cy="3444550"/>
          </a:xfrm>
          <a:prstGeom prst="straightConnector1">
            <a:avLst/>
          </a:prstGeom>
          <a:ln w="19050">
            <a:solidFill>
              <a:srgbClr val="660066"/>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27034" y="3123155"/>
            <a:ext cx="846666" cy="307777"/>
          </a:xfrm>
          <a:prstGeom prst="rect">
            <a:avLst/>
          </a:prstGeom>
          <a:solidFill>
            <a:schemeClr val="bg1"/>
          </a:solidFill>
        </p:spPr>
        <p:txBody>
          <a:bodyPr wrap="square" rtlCol="0">
            <a:spAutoFit/>
          </a:bodyPr>
          <a:lstStyle/>
          <a:p>
            <a:pPr algn="r"/>
            <a:r>
              <a:rPr lang="en-US" sz="1400" dirty="0" smtClean="0">
                <a:solidFill>
                  <a:srgbClr val="660066"/>
                </a:solidFill>
              </a:rPr>
              <a:t>Discard</a:t>
            </a:r>
            <a:endParaRPr lang="en-US" sz="1400" dirty="0">
              <a:solidFill>
                <a:srgbClr val="660066"/>
              </a:solidFill>
            </a:endParaRPr>
          </a:p>
        </p:txBody>
      </p:sp>
    </p:spTree>
    <p:extLst>
      <p:ext uri="{BB962C8B-B14F-4D97-AF65-F5344CB8AC3E}">
        <p14:creationId xmlns:p14="http://schemas.microsoft.com/office/powerpoint/2010/main" val="22713150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586" y="2139867"/>
            <a:ext cx="4950305" cy="3352587"/>
          </a:xfrm>
          <a:prstGeom prst="rect">
            <a:avLst/>
          </a:prstGeom>
        </p:spPr>
      </p:pic>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14</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Oscilloscope Data Analysis:                             2</a:t>
            </a:r>
            <a:r>
              <a:rPr lang="en-US" sz="3800" baseline="30000" dirty="0" smtClean="0">
                <a:solidFill>
                  <a:srgbClr val="FF0000"/>
                </a:solidFill>
              </a:rPr>
              <a:t>nd</a:t>
            </a:r>
            <a:r>
              <a:rPr lang="en-US" sz="3800" dirty="0" smtClean="0">
                <a:solidFill>
                  <a:srgbClr val="FF0000"/>
                </a:solidFill>
              </a:rPr>
              <a:t> -3</a:t>
            </a:r>
            <a:r>
              <a:rPr lang="en-US" sz="3800" baseline="30000" dirty="0" smtClean="0">
                <a:solidFill>
                  <a:srgbClr val="FF0000"/>
                </a:solidFill>
              </a:rPr>
              <a:t>rd</a:t>
            </a:r>
            <a:r>
              <a:rPr lang="en-US" sz="3800" dirty="0" smtClean="0">
                <a:solidFill>
                  <a:srgbClr val="FF0000"/>
                </a:solidFill>
              </a:rPr>
              <a:t> November 2016</a:t>
            </a:r>
            <a:endParaRPr lang="en-US" sz="3800" dirty="0">
              <a:solidFill>
                <a:srgbClr val="FF0000"/>
              </a:solidFill>
            </a:endParaRPr>
          </a:p>
        </p:txBody>
      </p:sp>
      <p:sp>
        <p:nvSpPr>
          <p:cNvPr id="8" name="Content Placeholder 2"/>
          <p:cNvSpPr>
            <a:spLocks noGrp="1"/>
          </p:cNvSpPr>
          <p:nvPr>
            <p:ph idx="1"/>
          </p:nvPr>
        </p:nvSpPr>
        <p:spPr>
          <a:xfrm>
            <a:off x="15488" y="1224229"/>
            <a:ext cx="9144000" cy="5739238"/>
          </a:xfrm>
        </p:spPr>
        <p:txBody>
          <a:bodyPr>
            <a:normAutofit/>
          </a:bodyPr>
          <a:lstStyle/>
          <a:p>
            <a:pPr>
              <a:buClr>
                <a:srgbClr val="FF0000"/>
              </a:buClr>
            </a:pPr>
            <a:r>
              <a:rPr lang="en-GB" sz="2200" dirty="0" smtClean="0">
                <a:ea typeface="Arial" charset="0"/>
                <a:cs typeface="Arial" charset="0"/>
              </a:rPr>
              <a:t>For 25 kHz run taken with the oscilloscope (1.98mmCol_NoAbs_25kHzRate):</a:t>
            </a:r>
          </a:p>
          <a:p>
            <a:pPr marL="0" indent="0">
              <a:buClr>
                <a:srgbClr val="FF0000"/>
              </a:buClr>
              <a:buNone/>
            </a:pPr>
            <a:endParaRPr lang="en-GB" sz="2200" dirty="0" smtClean="0">
              <a:ea typeface="Arial" charset="0"/>
              <a:cs typeface="Arial" charset="0"/>
            </a:endParaRPr>
          </a:p>
          <a:p>
            <a:pPr lvl="1">
              <a:buClr>
                <a:srgbClr val="FF0000"/>
              </a:buClr>
            </a:pPr>
            <a:r>
              <a:rPr lang="en-GB" sz="2000" dirty="0" smtClean="0">
                <a:ea typeface="Arial" charset="0"/>
                <a:cs typeface="Arial" charset="0"/>
              </a:rPr>
              <a:t>The waveforms </a:t>
            </a:r>
            <a:r>
              <a:rPr lang="en-GB" sz="2000" dirty="0" smtClean="0">
                <a:solidFill>
                  <a:srgbClr val="660066"/>
                </a:solidFill>
                <a:ea typeface="Arial" charset="0"/>
                <a:cs typeface="Arial" charset="0"/>
              </a:rPr>
              <a:t>start</a:t>
            </a:r>
            <a:r>
              <a:rPr lang="en-GB" sz="2000" dirty="0" smtClean="0">
                <a:ea typeface="Arial" charset="0"/>
                <a:cs typeface="Arial" charset="0"/>
              </a:rPr>
              <a:t> at ~ </a:t>
            </a:r>
            <a:r>
              <a:rPr lang="en-GB" sz="2000" dirty="0">
                <a:solidFill>
                  <a:srgbClr val="660066"/>
                </a:solidFill>
                <a:ea typeface="Arial" charset="0"/>
                <a:cs typeface="Arial" charset="0"/>
              </a:rPr>
              <a:t>1</a:t>
            </a:r>
            <a:r>
              <a:rPr lang="en-GB" sz="2000" dirty="0" smtClean="0">
                <a:solidFill>
                  <a:srgbClr val="660066"/>
                </a:solidFill>
                <a:ea typeface="Arial" charset="0"/>
                <a:cs typeface="Arial" charset="0"/>
              </a:rPr>
              <a:t>00 ns</a:t>
            </a:r>
          </a:p>
          <a:p>
            <a:pPr lvl="1">
              <a:buClr>
                <a:srgbClr val="FF0000"/>
              </a:buClr>
            </a:pPr>
            <a:r>
              <a:rPr lang="en-GB" sz="2000" dirty="0" smtClean="0">
                <a:ea typeface="Arial" charset="0"/>
                <a:cs typeface="Arial" charset="0"/>
              </a:rPr>
              <a:t>Therefore to compare to a ~ 150 </a:t>
            </a:r>
            <a:br>
              <a:rPr lang="en-GB" sz="2000" dirty="0" smtClean="0">
                <a:ea typeface="Arial" charset="0"/>
                <a:cs typeface="Arial" charset="0"/>
              </a:rPr>
            </a:br>
            <a:r>
              <a:rPr lang="en-GB" sz="2000" dirty="0" smtClean="0">
                <a:ea typeface="Arial" charset="0"/>
                <a:cs typeface="Arial" charset="0"/>
              </a:rPr>
              <a:t>ns gate as taken with the digitiser </a:t>
            </a:r>
            <a:br>
              <a:rPr lang="en-GB" sz="2000" dirty="0" smtClean="0">
                <a:ea typeface="Arial" charset="0"/>
                <a:cs typeface="Arial" charset="0"/>
              </a:rPr>
            </a:br>
            <a:r>
              <a:rPr lang="en-GB" sz="2000" dirty="0" smtClean="0">
                <a:ea typeface="Arial" charset="0"/>
                <a:cs typeface="Arial" charset="0"/>
              </a:rPr>
              <a:t>use an integration gate of </a:t>
            </a:r>
            <a:br>
              <a:rPr lang="en-GB" sz="2000" dirty="0" smtClean="0">
                <a:ea typeface="Arial" charset="0"/>
                <a:cs typeface="Arial" charset="0"/>
              </a:rPr>
            </a:br>
            <a:r>
              <a:rPr lang="en-GB" sz="2000" dirty="0" smtClean="0">
                <a:solidFill>
                  <a:srgbClr val="FF0000"/>
                </a:solidFill>
                <a:ea typeface="Arial" charset="0"/>
                <a:cs typeface="Arial" charset="0"/>
              </a:rPr>
              <a:t>0 – 250 ns</a:t>
            </a:r>
          </a:p>
          <a:p>
            <a:pPr lvl="1">
              <a:buClr>
                <a:srgbClr val="FF0000"/>
              </a:buClr>
            </a:pPr>
            <a:r>
              <a:rPr lang="en-GB" sz="2000" dirty="0" smtClean="0">
                <a:ea typeface="Arial" charset="0"/>
                <a:cs typeface="Arial" charset="0"/>
              </a:rPr>
              <a:t>Previous tests have shown that </a:t>
            </a:r>
            <a:br>
              <a:rPr lang="en-GB" sz="2000" dirty="0" smtClean="0">
                <a:ea typeface="Arial" charset="0"/>
                <a:cs typeface="Arial" charset="0"/>
              </a:rPr>
            </a:br>
            <a:r>
              <a:rPr lang="en-GB" sz="2000" dirty="0" smtClean="0">
                <a:ea typeface="Arial" charset="0"/>
                <a:cs typeface="Arial" charset="0"/>
              </a:rPr>
              <a:t>including more of the baseline </a:t>
            </a:r>
            <a:br>
              <a:rPr lang="en-GB" sz="2000" dirty="0" smtClean="0">
                <a:ea typeface="Arial" charset="0"/>
                <a:cs typeface="Arial" charset="0"/>
              </a:rPr>
            </a:br>
            <a:r>
              <a:rPr lang="en-GB" sz="2000" dirty="0" smtClean="0">
                <a:ea typeface="Arial" charset="0"/>
                <a:cs typeface="Arial" charset="0"/>
              </a:rPr>
              <a:t>in the integration does </a:t>
            </a:r>
            <a:br>
              <a:rPr lang="en-GB" sz="2000" dirty="0" smtClean="0">
                <a:ea typeface="Arial" charset="0"/>
                <a:cs typeface="Arial" charset="0"/>
              </a:rPr>
            </a:br>
            <a:r>
              <a:rPr lang="en-GB" sz="2000" dirty="0" smtClean="0">
                <a:ea typeface="Arial" charset="0"/>
                <a:cs typeface="Arial" charset="0"/>
              </a:rPr>
              <a:t>not shift the ADC mean value </a:t>
            </a:r>
            <a:br>
              <a:rPr lang="en-GB" sz="2000" dirty="0" smtClean="0">
                <a:ea typeface="Arial" charset="0"/>
                <a:cs typeface="Arial" charset="0"/>
              </a:rPr>
            </a:br>
            <a:r>
              <a:rPr lang="en-GB" sz="2000" dirty="0" smtClean="0">
                <a:ea typeface="Arial" charset="0"/>
                <a:cs typeface="Arial" charset="0"/>
              </a:rPr>
              <a:t>(see Slide 5)</a:t>
            </a:r>
          </a:p>
        </p:txBody>
      </p:sp>
      <p:cxnSp>
        <p:nvCxnSpPr>
          <p:cNvPr id="9" name="Straight Arrow Connector 8"/>
          <p:cNvCxnSpPr/>
          <p:nvPr/>
        </p:nvCxnSpPr>
        <p:spPr>
          <a:xfrm flipV="1">
            <a:off x="4665800" y="2472976"/>
            <a:ext cx="0" cy="2690254"/>
          </a:xfrm>
          <a:prstGeom prst="straightConnector1">
            <a:avLst/>
          </a:prstGeom>
          <a:ln w="19050">
            <a:solidFill>
              <a:srgbClr val="660066"/>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08169" y="3625480"/>
            <a:ext cx="846666" cy="400110"/>
          </a:xfrm>
          <a:prstGeom prst="rect">
            <a:avLst/>
          </a:prstGeom>
          <a:solidFill>
            <a:schemeClr val="bg1"/>
          </a:solidFill>
        </p:spPr>
        <p:txBody>
          <a:bodyPr wrap="square" rtlCol="0">
            <a:spAutoFit/>
          </a:bodyPr>
          <a:lstStyle/>
          <a:p>
            <a:r>
              <a:rPr lang="en-US" sz="1000" dirty="0" smtClean="0">
                <a:solidFill>
                  <a:srgbClr val="660066"/>
                </a:solidFill>
              </a:rPr>
              <a:t>Integration start</a:t>
            </a:r>
            <a:endParaRPr lang="en-US" sz="1000" dirty="0">
              <a:solidFill>
                <a:srgbClr val="660066"/>
              </a:solidFill>
            </a:endParaRPr>
          </a:p>
        </p:txBody>
      </p:sp>
      <p:cxnSp>
        <p:nvCxnSpPr>
          <p:cNvPr id="11" name="Straight Arrow Connector 10"/>
          <p:cNvCxnSpPr/>
          <p:nvPr/>
        </p:nvCxnSpPr>
        <p:spPr>
          <a:xfrm flipV="1">
            <a:off x="7113179" y="4127500"/>
            <a:ext cx="0" cy="1035732"/>
          </a:xfrm>
          <a:prstGeom prst="straightConnector1">
            <a:avLst/>
          </a:prstGeom>
          <a:ln w="19050">
            <a:solidFill>
              <a:srgbClr val="0000FF"/>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18749" y="4127500"/>
            <a:ext cx="846666" cy="400110"/>
          </a:xfrm>
          <a:prstGeom prst="rect">
            <a:avLst/>
          </a:prstGeom>
          <a:solidFill>
            <a:schemeClr val="bg1"/>
          </a:solidFill>
        </p:spPr>
        <p:txBody>
          <a:bodyPr wrap="square" rtlCol="0">
            <a:spAutoFit/>
          </a:bodyPr>
          <a:lstStyle/>
          <a:p>
            <a:r>
              <a:rPr lang="en-US" sz="1000" dirty="0" smtClean="0">
                <a:solidFill>
                  <a:srgbClr val="0000FF"/>
                </a:solidFill>
              </a:rPr>
              <a:t>Integration end</a:t>
            </a:r>
            <a:endParaRPr lang="en-US" sz="1000" dirty="0">
              <a:solidFill>
                <a:srgbClr val="0000FF"/>
              </a:solidFill>
            </a:endParaRPr>
          </a:p>
        </p:txBody>
      </p:sp>
      <p:cxnSp>
        <p:nvCxnSpPr>
          <p:cNvPr id="14" name="Straight Arrow Connector 13"/>
          <p:cNvCxnSpPr/>
          <p:nvPr/>
        </p:nvCxnSpPr>
        <p:spPr>
          <a:xfrm>
            <a:off x="4665800" y="4438680"/>
            <a:ext cx="2436015" cy="0"/>
          </a:xfrm>
          <a:prstGeom prst="straightConnector1">
            <a:avLst/>
          </a:prstGeom>
          <a:ln w="19050">
            <a:solidFill>
              <a:srgbClr val="FF0000"/>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56994" y="4507632"/>
            <a:ext cx="2223406" cy="400110"/>
          </a:xfrm>
          <a:prstGeom prst="rect">
            <a:avLst/>
          </a:prstGeom>
          <a:solidFill>
            <a:schemeClr val="bg1"/>
          </a:solidFill>
        </p:spPr>
        <p:txBody>
          <a:bodyPr wrap="square" rtlCol="0">
            <a:spAutoFit/>
          </a:bodyPr>
          <a:lstStyle/>
          <a:p>
            <a:pPr algn="ctr"/>
            <a:r>
              <a:rPr lang="en-US" sz="1000" dirty="0" smtClean="0">
                <a:solidFill>
                  <a:srgbClr val="FF0000"/>
                </a:solidFill>
              </a:rPr>
              <a:t>250 ns integration gate, equivalent to 150 ns as used for the </a:t>
            </a:r>
            <a:r>
              <a:rPr lang="en-US" sz="1000" dirty="0" err="1" smtClean="0">
                <a:solidFill>
                  <a:srgbClr val="FF0000"/>
                </a:solidFill>
              </a:rPr>
              <a:t>digitiser</a:t>
            </a:r>
            <a:endParaRPr lang="en-US" sz="1000" dirty="0">
              <a:solidFill>
                <a:srgbClr val="FF0000"/>
              </a:solidFill>
            </a:endParaRPr>
          </a:p>
        </p:txBody>
      </p:sp>
    </p:spTree>
    <p:extLst>
      <p:ext uri="{BB962C8B-B14F-4D97-AF65-F5344CB8AC3E}">
        <p14:creationId xmlns:p14="http://schemas.microsoft.com/office/powerpoint/2010/main" val="25543359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830324"/>
            <a:ext cx="6967371" cy="4718642"/>
          </a:xfrm>
          <a:prstGeom prst="rect">
            <a:avLst/>
          </a:prstGeom>
        </p:spPr>
      </p:pic>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15</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25 kHz Rate ADC Spectra with </a:t>
            </a:r>
            <a:r>
              <a:rPr lang="en-US" sz="3800" dirty="0" err="1" smtClean="0">
                <a:solidFill>
                  <a:srgbClr val="FF0000"/>
                </a:solidFill>
              </a:rPr>
              <a:t>Digitiser</a:t>
            </a:r>
            <a:r>
              <a:rPr lang="en-US" sz="3800" dirty="0" smtClean="0">
                <a:solidFill>
                  <a:srgbClr val="FF0000"/>
                </a:solidFill>
              </a:rPr>
              <a:t> and Scope</a:t>
            </a:r>
            <a:endParaRPr lang="en-US" sz="3800" dirty="0">
              <a:solidFill>
                <a:srgbClr val="FF0000"/>
              </a:solidFill>
            </a:endParaRPr>
          </a:p>
        </p:txBody>
      </p:sp>
      <p:sp>
        <p:nvSpPr>
          <p:cNvPr id="8" name="Content Placeholder 2"/>
          <p:cNvSpPr>
            <a:spLocks noGrp="1"/>
          </p:cNvSpPr>
          <p:nvPr>
            <p:ph idx="1"/>
          </p:nvPr>
        </p:nvSpPr>
        <p:spPr>
          <a:xfrm>
            <a:off x="0" y="1113649"/>
            <a:ext cx="9144000" cy="907347"/>
          </a:xfrm>
        </p:spPr>
        <p:txBody>
          <a:bodyPr>
            <a:normAutofit/>
          </a:bodyPr>
          <a:lstStyle/>
          <a:p>
            <a:pPr>
              <a:buClr>
                <a:srgbClr val="FF0000"/>
              </a:buClr>
            </a:pPr>
            <a:r>
              <a:rPr lang="en-GB" sz="2200" dirty="0" smtClean="0">
                <a:ea typeface="Arial" charset="0"/>
                <a:cs typeface="Arial" charset="0"/>
              </a:rPr>
              <a:t>Do we again see an improved ΔE/E when using the scope?</a:t>
            </a:r>
          </a:p>
          <a:p>
            <a:pPr lvl="1">
              <a:buClr>
                <a:srgbClr val="FF0000"/>
              </a:buClr>
            </a:pPr>
            <a:r>
              <a:rPr lang="en-GB" sz="1800" dirty="0" smtClean="0">
                <a:ea typeface="Arial" charset="0"/>
                <a:cs typeface="Arial" charset="0"/>
              </a:rPr>
              <a:t>Difficult to judge as we do not reproduce the same μ?</a:t>
            </a:r>
            <a:endParaRPr lang="en-US" sz="1800" dirty="0" smtClean="0"/>
          </a:p>
          <a:p>
            <a:pPr>
              <a:buClr>
                <a:srgbClr val="FF0000"/>
              </a:buClr>
            </a:pPr>
            <a:endParaRPr lang="en-US" sz="1800" dirty="0" smtClean="0"/>
          </a:p>
        </p:txBody>
      </p:sp>
      <p:sp>
        <p:nvSpPr>
          <p:cNvPr id="11" name="TextBox 10"/>
          <p:cNvSpPr txBox="1"/>
          <p:nvPr/>
        </p:nvSpPr>
        <p:spPr>
          <a:xfrm>
            <a:off x="2243664" y="3829230"/>
            <a:ext cx="2645836" cy="1754327"/>
          </a:xfrm>
          <a:prstGeom prst="rect">
            <a:avLst/>
          </a:prstGeom>
          <a:noFill/>
          <a:ln>
            <a:solidFill>
              <a:srgbClr val="660066"/>
            </a:solidFill>
          </a:ln>
        </p:spPr>
        <p:txBody>
          <a:bodyPr wrap="square" rtlCol="0">
            <a:spAutoFit/>
          </a:bodyPr>
          <a:lstStyle/>
          <a:p>
            <a:pPr marL="171450" indent="-171450">
              <a:buClr>
                <a:srgbClr val="FF0000"/>
              </a:buClr>
              <a:buFont typeface="Arial"/>
              <a:buChar char="•"/>
            </a:pPr>
            <a:r>
              <a:rPr lang="en-US" sz="1200" dirty="0"/>
              <a:t>The </a:t>
            </a:r>
            <a:r>
              <a:rPr lang="en-US" sz="1200" dirty="0" smtClean="0"/>
              <a:t>μ of this data does not seem to be as well matched as November 2016 </a:t>
            </a:r>
            <a:r>
              <a:rPr lang="en-US" sz="1200" dirty="0" smtClean="0"/>
              <a:t>data.</a:t>
            </a:r>
            <a:endParaRPr lang="en-US" sz="1200" dirty="0" smtClean="0"/>
          </a:p>
          <a:p>
            <a:pPr marL="171450" indent="-171450">
              <a:buClr>
                <a:srgbClr val="FF0000"/>
              </a:buClr>
              <a:buFont typeface="Arial"/>
              <a:buChar char="•"/>
            </a:pPr>
            <a:r>
              <a:rPr lang="en-US" sz="1200" dirty="0" smtClean="0"/>
              <a:t>We want to keep at least a </a:t>
            </a:r>
            <a:r>
              <a:rPr lang="en-US" sz="1200" dirty="0" smtClean="0">
                <a:solidFill>
                  <a:srgbClr val="0000FF"/>
                </a:solidFill>
              </a:rPr>
              <a:t>150 ns gate</a:t>
            </a:r>
            <a:r>
              <a:rPr lang="en-US" sz="1200" dirty="0" smtClean="0"/>
              <a:t>, so use a gate of 0 – 250 ns for scope data </a:t>
            </a:r>
            <a:r>
              <a:rPr lang="en-US" sz="1200" dirty="0" smtClean="0"/>
              <a:t>integration.</a:t>
            </a:r>
            <a:endParaRPr lang="en-US" sz="1200" dirty="0" smtClean="0"/>
          </a:p>
          <a:p>
            <a:pPr marL="171450" indent="-171450">
              <a:buClr>
                <a:srgbClr val="FF0000"/>
              </a:buClr>
              <a:buFont typeface="Arial"/>
              <a:buChar char="•"/>
            </a:pPr>
            <a:r>
              <a:rPr lang="en-US" sz="1200" dirty="0" smtClean="0"/>
              <a:t>Including 100 ns of baseline at the start of the integration should not change </a:t>
            </a:r>
            <a:r>
              <a:rPr lang="en-US" sz="1200" dirty="0"/>
              <a:t>the </a:t>
            </a:r>
            <a:r>
              <a:rPr lang="en-US" sz="1200" dirty="0" smtClean="0"/>
              <a:t>μ.</a:t>
            </a:r>
            <a:endParaRPr lang="en-US" sz="1200" dirty="0"/>
          </a:p>
        </p:txBody>
      </p:sp>
    </p:spTree>
    <p:extLst>
      <p:ext uri="{BB962C8B-B14F-4D97-AF65-F5344CB8AC3E}">
        <p14:creationId xmlns:p14="http://schemas.microsoft.com/office/powerpoint/2010/main" val="15512102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16</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Reminder: ADC Spectra for Different Rates from the </a:t>
            </a:r>
            <a:r>
              <a:rPr lang="en-US" sz="3800" dirty="0" err="1" smtClean="0">
                <a:solidFill>
                  <a:srgbClr val="FF0000"/>
                </a:solidFill>
              </a:rPr>
              <a:t>Digitiser</a:t>
            </a:r>
            <a:r>
              <a:rPr lang="en-US" sz="3800" dirty="0" smtClean="0">
                <a:solidFill>
                  <a:srgbClr val="FF0000"/>
                </a:solidFill>
              </a:rPr>
              <a:t> Data (Aug 2016)</a:t>
            </a:r>
            <a:endParaRPr lang="en-US" sz="3800" dirty="0">
              <a:solidFill>
                <a:srgbClr val="FF0000"/>
              </a:solidFill>
            </a:endParaRPr>
          </a:p>
        </p:txBody>
      </p:sp>
      <p:sp>
        <p:nvSpPr>
          <p:cNvPr id="8" name="Content Placeholder 2"/>
          <p:cNvSpPr>
            <a:spLocks noGrp="1"/>
          </p:cNvSpPr>
          <p:nvPr>
            <p:ph idx="1"/>
          </p:nvPr>
        </p:nvSpPr>
        <p:spPr>
          <a:xfrm>
            <a:off x="0" y="1113649"/>
            <a:ext cx="9144000" cy="907347"/>
          </a:xfrm>
        </p:spPr>
        <p:txBody>
          <a:bodyPr>
            <a:normAutofit/>
          </a:bodyPr>
          <a:lstStyle/>
          <a:p>
            <a:pPr>
              <a:buClr>
                <a:srgbClr val="FF0000"/>
              </a:buClr>
            </a:pPr>
            <a:r>
              <a:rPr lang="en-GB" sz="2200" dirty="0" smtClean="0">
                <a:ea typeface="Arial" charset="0"/>
                <a:cs typeface="Arial" charset="0"/>
              </a:rPr>
              <a:t>As rate increases, the μ decreases</a:t>
            </a:r>
            <a:endParaRPr lang="en-US" sz="2200" dirty="0" smtClean="0"/>
          </a:p>
          <a:p>
            <a:pPr>
              <a:buClr>
                <a:srgbClr val="FF0000"/>
              </a:buClr>
            </a:pPr>
            <a:endParaRPr lang="en-US" sz="1800"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381" y="1640072"/>
            <a:ext cx="6767319" cy="4607029"/>
          </a:xfrm>
          <a:prstGeom prst="rect">
            <a:avLst/>
          </a:prstGeom>
        </p:spPr>
      </p:pic>
    </p:spTree>
    <p:extLst>
      <p:ext uri="{BB962C8B-B14F-4D97-AF65-F5344CB8AC3E}">
        <p14:creationId xmlns:p14="http://schemas.microsoft.com/office/powerpoint/2010/main" val="12606998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17</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ADC Equivalent </a:t>
            </a:r>
            <a:r>
              <a:rPr lang="en-US" sz="3800" dirty="0" err="1" smtClean="0">
                <a:solidFill>
                  <a:srgbClr val="FF0000"/>
                </a:solidFill>
              </a:rPr>
              <a:t>Specta</a:t>
            </a:r>
            <a:r>
              <a:rPr lang="en-US" sz="3800" dirty="0" smtClean="0">
                <a:solidFill>
                  <a:srgbClr val="FF0000"/>
                </a:solidFill>
              </a:rPr>
              <a:t> for Different Rates: </a:t>
            </a:r>
            <a:br>
              <a:rPr lang="en-US" sz="3800" dirty="0" smtClean="0">
                <a:solidFill>
                  <a:srgbClr val="FF0000"/>
                </a:solidFill>
              </a:rPr>
            </a:br>
            <a:r>
              <a:rPr lang="en-US" sz="3800" dirty="0" smtClean="0">
                <a:solidFill>
                  <a:srgbClr val="FF0000"/>
                </a:solidFill>
              </a:rPr>
              <a:t>250 ns gate, no Χ</a:t>
            </a:r>
            <a:r>
              <a:rPr lang="en-US" sz="3800" baseline="30000" dirty="0" smtClean="0">
                <a:solidFill>
                  <a:srgbClr val="FF0000"/>
                </a:solidFill>
              </a:rPr>
              <a:t>2</a:t>
            </a:r>
            <a:r>
              <a:rPr lang="en-US" sz="3800" dirty="0" smtClean="0">
                <a:solidFill>
                  <a:srgbClr val="FF0000"/>
                </a:solidFill>
              </a:rPr>
              <a:t>/NDF cut</a:t>
            </a:r>
            <a:endParaRPr lang="en-US" sz="3800" dirty="0">
              <a:solidFill>
                <a:srgbClr val="FF0000"/>
              </a:solidFill>
            </a:endParaRPr>
          </a:p>
        </p:txBody>
      </p:sp>
      <p:sp>
        <p:nvSpPr>
          <p:cNvPr id="8" name="Content Placeholder 2"/>
          <p:cNvSpPr>
            <a:spLocks noGrp="1"/>
          </p:cNvSpPr>
          <p:nvPr>
            <p:ph idx="1"/>
          </p:nvPr>
        </p:nvSpPr>
        <p:spPr>
          <a:xfrm>
            <a:off x="0" y="5193208"/>
            <a:ext cx="9144000" cy="1163142"/>
          </a:xfrm>
        </p:spPr>
        <p:txBody>
          <a:bodyPr>
            <a:normAutofit fontScale="85000" lnSpcReduction="20000"/>
          </a:bodyPr>
          <a:lstStyle/>
          <a:p>
            <a:pPr>
              <a:buClr>
                <a:srgbClr val="FF0000"/>
              </a:buClr>
            </a:pPr>
            <a:r>
              <a:rPr lang="en-GB" sz="2200" dirty="0" smtClean="0">
                <a:ea typeface="Arial" charset="0"/>
                <a:cs typeface="Arial" charset="0"/>
              </a:rPr>
              <a:t>We see the same trend in the shifting of the μ.</a:t>
            </a:r>
          </a:p>
          <a:p>
            <a:pPr>
              <a:buClr>
                <a:srgbClr val="FF0000"/>
              </a:buClr>
            </a:pPr>
            <a:r>
              <a:rPr lang="en-GB" sz="2200" dirty="0" smtClean="0">
                <a:ea typeface="Arial" charset="0"/>
                <a:cs typeface="Arial" charset="0"/>
              </a:rPr>
              <a:t>At higher rates, the ΔE/E gets worse. This is the opposite for the digitiser collected waveform data.</a:t>
            </a:r>
          </a:p>
          <a:p>
            <a:pPr>
              <a:buClr>
                <a:srgbClr val="FF0000"/>
              </a:buClr>
            </a:pPr>
            <a:r>
              <a:rPr lang="en-US" sz="2200" dirty="0" smtClean="0"/>
              <a:t>Usual “nonsensical” looking data at 500 kHz</a:t>
            </a:r>
          </a:p>
          <a:p>
            <a:pPr>
              <a:buClr>
                <a:srgbClr val="FF0000"/>
              </a:buClr>
            </a:pPr>
            <a:endParaRPr lang="en-US" sz="18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0" y="1722801"/>
            <a:ext cx="4534189" cy="307077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08" y="1722732"/>
            <a:ext cx="4495111" cy="3044308"/>
          </a:xfrm>
          <a:prstGeom prst="rect">
            <a:avLst/>
          </a:prstGeom>
        </p:spPr>
      </p:pic>
    </p:spTree>
    <p:extLst>
      <p:ext uri="{BB962C8B-B14F-4D97-AF65-F5344CB8AC3E}">
        <p14:creationId xmlns:p14="http://schemas.microsoft.com/office/powerpoint/2010/main" val="30452458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18</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ADC Equivalent </a:t>
            </a:r>
            <a:r>
              <a:rPr lang="en-US" sz="3800" dirty="0" err="1" smtClean="0">
                <a:solidFill>
                  <a:srgbClr val="FF0000"/>
                </a:solidFill>
              </a:rPr>
              <a:t>Specta</a:t>
            </a:r>
            <a:r>
              <a:rPr lang="en-US" sz="3800" dirty="0" smtClean="0">
                <a:solidFill>
                  <a:srgbClr val="FF0000"/>
                </a:solidFill>
              </a:rPr>
              <a:t> for Different Rates: </a:t>
            </a:r>
            <a:br>
              <a:rPr lang="en-US" sz="3800" dirty="0" smtClean="0">
                <a:solidFill>
                  <a:srgbClr val="FF0000"/>
                </a:solidFill>
              </a:rPr>
            </a:br>
            <a:r>
              <a:rPr lang="en-US" sz="3800" dirty="0" smtClean="0">
                <a:solidFill>
                  <a:srgbClr val="FF0000"/>
                </a:solidFill>
              </a:rPr>
              <a:t>250 ns gate, Χ</a:t>
            </a:r>
            <a:r>
              <a:rPr lang="en-US" sz="3800" baseline="30000" dirty="0" smtClean="0">
                <a:solidFill>
                  <a:srgbClr val="FF0000"/>
                </a:solidFill>
              </a:rPr>
              <a:t>2</a:t>
            </a:r>
            <a:r>
              <a:rPr lang="en-US" sz="3800" dirty="0" smtClean="0">
                <a:solidFill>
                  <a:srgbClr val="FF0000"/>
                </a:solidFill>
              </a:rPr>
              <a:t>/NDF &lt; 25</a:t>
            </a:r>
            <a:endParaRPr lang="en-US" sz="3800" dirty="0">
              <a:solidFill>
                <a:srgbClr val="FF0000"/>
              </a:solidFill>
            </a:endParaRPr>
          </a:p>
        </p:txBody>
      </p:sp>
      <p:sp>
        <p:nvSpPr>
          <p:cNvPr id="8" name="Content Placeholder 2"/>
          <p:cNvSpPr>
            <a:spLocks noGrp="1"/>
          </p:cNvSpPr>
          <p:nvPr>
            <p:ph idx="1"/>
          </p:nvPr>
        </p:nvSpPr>
        <p:spPr>
          <a:xfrm>
            <a:off x="0" y="5080000"/>
            <a:ext cx="9144000" cy="1020556"/>
          </a:xfrm>
        </p:spPr>
        <p:txBody>
          <a:bodyPr>
            <a:normAutofit/>
          </a:bodyPr>
          <a:lstStyle/>
          <a:p>
            <a:pPr>
              <a:buClr>
                <a:srgbClr val="FF0000"/>
              </a:buClr>
            </a:pPr>
            <a:r>
              <a:rPr lang="en-GB" sz="2200" dirty="0" smtClean="0">
                <a:ea typeface="Arial" charset="0"/>
                <a:cs typeface="Arial" charset="0"/>
              </a:rPr>
              <a:t>Using the χ</a:t>
            </a:r>
            <a:r>
              <a:rPr lang="en-GB" sz="2200" baseline="30000" dirty="0" smtClean="0">
                <a:ea typeface="Arial" charset="0"/>
                <a:cs typeface="Arial" charset="0"/>
              </a:rPr>
              <a:t>2</a:t>
            </a:r>
            <a:r>
              <a:rPr lang="en-GB" sz="2200" dirty="0" smtClean="0">
                <a:ea typeface="Arial" charset="0"/>
                <a:cs typeface="Arial" charset="0"/>
              </a:rPr>
              <a:t>/NDF gets rid of events beyond the peak. </a:t>
            </a:r>
          </a:p>
          <a:p>
            <a:pPr>
              <a:buClr>
                <a:srgbClr val="FF0000"/>
              </a:buClr>
            </a:pPr>
            <a:r>
              <a:rPr lang="en-GB" sz="2200" dirty="0" smtClean="0">
                <a:ea typeface="Arial" charset="0"/>
                <a:cs typeface="Arial" charset="0"/>
              </a:rPr>
              <a:t>The </a:t>
            </a:r>
            <a:r>
              <a:rPr lang="en-GB" sz="2200" dirty="0">
                <a:ea typeface="Arial" charset="0"/>
                <a:cs typeface="Arial" charset="0"/>
              </a:rPr>
              <a:t>5</a:t>
            </a:r>
            <a:r>
              <a:rPr lang="en-GB" sz="2200" dirty="0" smtClean="0">
                <a:ea typeface="Arial" charset="0"/>
                <a:cs typeface="Arial" charset="0"/>
              </a:rPr>
              <a:t>00 kHz distribution is not improved by </a:t>
            </a:r>
            <a:r>
              <a:rPr lang="en-GB" sz="2200" dirty="0">
                <a:ea typeface="Arial" charset="0"/>
                <a:cs typeface="Arial" charset="0"/>
              </a:rPr>
              <a:t>the χ</a:t>
            </a:r>
            <a:r>
              <a:rPr lang="en-GB" sz="2200" baseline="30000" dirty="0">
                <a:ea typeface="Arial" charset="0"/>
                <a:cs typeface="Arial" charset="0"/>
              </a:rPr>
              <a:t>2</a:t>
            </a:r>
            <a:r>
              <a:rPr lang="en-GB" sz="2200" dirty="0">
                <a:ea typeface="Arial" charset="0"/>
                <a:cs typeface="Arial" charset="0"/>
              </a:rPr>
              <a:t>/NDF </a:t>
            </a:r>
            <a:r>
              <a:rPr lang="en-GB" sz="2200" dirty="0" smtClean="0">
                <a:ea typeface="Arial" charset="0"/>
                <a:cs typeface="Arial" charset="0"/>
              </a:rPr>
              <a:t>cut. </a:t>
            </a:r>
            <a:endParaRPr lang="en-US" sz="2200" dirty="0" smtClean="0"/>
          </a:p>
          <a:p>
            <a:pPr>
              <a:buClr>
                <a:srgbClr val="FF0000"/>
              </a:buClr>
            </a:pPr>
            <a:endParaRPr lang="en-US" sz="18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0" y="1722801"/>
            <a:ext cx="4534189" cy="307077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08" y="1722732"/>
            <a:ext cx="4495111" cy="3044307"/>
          </a:xfrm>
          <a:prstGeom prst="rect">
            <a:avLst/>
          </a:prstGeom>
        </p:spPr>
      </p:pic>
    </p:spTree>
    <p:extLst>
      <p:ext uri="{BB962C8B-B14F-4D97-AF65-F5344CB8AC3E}">
        <p14:creationId xmlns:p14="http://schemas.microsoft.com/office/powerpoint/2010/main" val="3079643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19</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Conclusions</a:t>
            </a:r>
            <a:endParaRPr lang="en-US" sz="3800" dirty="0">
              <a:solidFill>
                <a:srgbClr val="FF0000"/>
              </a:solidFill>
            </a:endParaRPr>
          </a:p>
        </p:txBody>
      </p:sp>
      <p:sp>
        <p:nvSpPr>
          <p:cNvPr id="8" name="Content Placeholder 2"/>
          <p:cNvSpPr>
            <a:spLocks noGrp="1"/>
          </p:cNvSpPr>
          <p:nvPr>
            <p:ph idx="1"/>
          </p:nvPr>
        </p:nvSpPr>
        <p:spPr>
          <a:xfrm>
            <a:off x="0" y="1122991"/>
            <a:ext cx="9144000" cy="5233359"/>
          </a:xfrm>
        </p:spPr>
        <p:txBody>
          <a:bodyPr>
            <a:normAutofit fontScale="77500" lnSpcReduction="20000"/>
          </a:bodyPr>
          <a:lstStyle/>
          <a:p>
            <a:pPr>
              <a:buClr>
                <a:srgbClr val="FF0000"/>
              </a:buClr>
            </a:pPr>
            <a:r>
              <a:rPr lang="en-GB" sz="2200" dirty="0" smtClean="0">
                <a:ea typeface="Arial" charset="0"/>
                <a:cs typeface="Arial" charset="0"/>
              </a:rPr>
              <a:t>Both the digitiser and the scope data show the same pattern of the </a:t>
            </a:r>
            <a:r>
              <a:rPr lang="en-GB" sz="2200" dirty="0" smtClean="0">
                <a:solidFill>
                  <a:srgbClr val="660066"/>
                </a:solidFill>
                <a:ea typeface="Arial" charset="0"/>
                <a:cs typeface="Arial" charset="0"/>
              </a:rPr>
              <a:t>μ depending on the rate</a:t>
            </a:r>
          </a:p>
          <a:p>
            <a:pPr>
              <a:buClr>
                <a:srgbClr val="FF0000"/>
              </a:buClr>
            </a:pPr>
            <a:r>
              <a:rPr lang="en-GB" sz="2200" dirty="0" smtClean="0">
                <a:ea typeface="Arial" charset="0"/>
                <a:cs typeface="Arial" charset="0"/>
              </a:rPr>
              <a:t>When using the </a:t>
            </a:r>
            <a:r>
              <a:rPr lang="en-GB" sz="2200" dirty="0" smtClean="0">
                <a:solidFill>
                  <a:srgbClr val="660066"/>
                </a:solidFill>
                <a:ea typeface="Arial" charset="0"/>
                <a:cs typeface="Arial" charset="0"/>
              </a:rPr>
              <a:t>digitiser</a:t>
            </a:r>
            <a:r>
              <a:rPr lang="en-GB" sz="2200" dirty="0" smtClean="0">
                <a:ea typeface="Arial" charset="0"/>
                <a:cs typeface="Arial" charset="0"/>
              </a:rPr>
              <a:t>:</a:t>
            </a:r>
          </a:p>
          <a:p>
            <a:pPr lvl="1">
              <a:buClr>
                <a:srgbClr val="FF0000"/>
              </a:buClr>
            </a:pPr>
            <a:r>
              <a:rPr lang="en-GB" sz="2100" dirty="0" smtClean="0">
                <a:ea typeface="Arial" charset="0"/>
                <a:cs typeface="Arial" charset="0"/>
              </a:rPr>
              <a:t>Energy resolution “improves” with rates</a:t>
            </a:r>
          </a:p>
          <a:p>
            <a:pPr>
              <a:buClr>
                <a:srgbClr val="FF0000"/>
              </a:buClr>
            </a:pPr>
            <a:r>
              <a:rPr lang="en-GB" sz="2200" dirty="0" smtClean="0">
                <a:ea typeface="Arial" charset="0"/>
                <a:cs typeface="Arial" charset="0"/>
              </a:rPr>
              <a:t>When using the </a:t>
            </a:r>
            <a:r>
              <a:rPr lang="en-GB" sz="2200" dirty="0" smtClean="0">
                <a:solidFill>
                  <a:srgbClr val="660066"/>
                </a:solidFill>
                <a:ea typeface="Arial" charset="0"/>
                <a:cs typeface="Arial" charset="0"/>
              </a:rPr>
              <a:t>scope</a:t>
            </a:r>
            <a:r>
              <a:rPr lang="en-GB" sz="2200" dirty="0" smtClean="0">
                <a:ea typeface="Arial" charset="0"/>
                <a:cs typeface="Arial" charset="0"/>
              </a:rPr>
              <a:t>:</a:t>
            </a:r>
          </a:p>
          <a:p>
            <a:pPr lvl="1">
              <a:buClr>
                <a:srgbClr val="FF0000"/>
              </a:buClr>
            </a:pPr>
            <a:r>
              <a:rPr lang="en-GB" sz="2100" dirty="0" smtClean="0">
                <a:ea typeface="Arial" charset="0"/>
                <a:cs typeface="Arial" charset="0"/>
              </a:rPr>
              <a:t>Energy resolution “worsens” with rates. This is probably more sensible?</a:t>
            </a:r>
          </a:p>
          <a:p>
            <a:pPr marL="400050">
              <a:buClr>
                <a:srgbClr val="FF0000"/>
              </a:buClr>
            </a:pPr>
            <a:r>
              <a:rPr lang="en-GB" sz="2200" dirty="0" smtClean="0">
                <a:ea typeface="Arial" charset="0"/>
                <a:cs typeface="Arial" charset="0"/>
              </a:rPr>
              <a:t>Some “strange” looking data taken with the scope: 300 kHz November 2016 data</a:t>
            </a:r>
          </a:p>
          <a:p>
            <a:pPr marL="400050">
              <a:buClr>
                <a:srgbClr val="FF0000"/>
              </a:buClr>
            </a:pPr>
            <a:endParaRPr lang="en-GB" sz="2200" dirty="0" smtClean="0">
              <a:ea typeface="Arial" charset="0"/>
              <a:cs typeface="Arial" charset="0"/>
            </a:endParaRPr>
          </a:p>
          <a:p>
            <a:pPr marL="400050">
              <a:buClr>
                <a:srgbClr val="FF0000"/>
              </a:buClr>
            </a:pPr>
            <a:r>
              <a:rPr lang="en-GB" sz="2200" dirty="0" smtClean="0">
                <a:ea typeface="Arial" charset="0"/>
                <a:cs typeface="Arial" charset="0"/>
              </a:rPr>
              <a:t>From these tests do we trust the scope enough to only take scope data?</a:t>
            </a:r>
          </a:p>
          <a:p>
            <a:pPr marL="800100" lvl="1">
              <a:buClr>
                <a:srgbClr val="FF0000"/>
              </a:buClr>
            </a:pPr>
            <a:r>
              <a:rPr lang="en-GB" sz="1800" dirty="0" smtClean="0">
                <a:ea typeface="Arial" charset="0"/>
                <a:cs typeface="Arial" charset="0"/>
              </a:rPr>
              <a:t>Faster to acquire than with the digitiser.</a:t>
            </a:r>
          </a:p>
          <a:p>
            <a:pPr marL="800100" lvl="1">
              <a:buClr>
                <a:srgbClr val="FF0000"/>
              </a:buClr>
            </a:pPr>
            <a:r>
              <a:rPr lang="en-GB" sz="1800" dirty="0" smtClean="0">
                <a:ea typeface="Arial" charset="0"/>
                <a:cs typeface="Arial" charset="0"/>
              </a:rPr>
              <a:t>I would suggest to continue using both for the time being.</a:t>
            </a:r>
          </a:p>
          <a:p>
            <a:pPr marL="800100" lvl="1">
              <a:buClr>
                <a:srgbClr val="FF0000"/>
              </a:buClr>
            </a:pPr>
            <a:endParaRPr lang="en-GB" sz="1800" dirty="0" smtClean="0">
              <a:ea typeface="Arial" charset="0"/>
              <a:cs typeface="Arial" charset="0"/>
            </a:endParaRPr>
          </a:p>
          <a:p>
            <a:pPr>
              <a:buClr>
                <a:srgbClr val="FF0000"/>
              </a:buClr>
            </a:pPr>
            <a:r>
              <a:rPr lang="en-GB" sz="2200" dirty="0" smtClean="0">
                <a:ea typeface="Arial" charset="0"/>
                <a:cs typeface="Arial" charset="0"/>
              </a:rPr>
              <a:t>Aside comment:</a:t>
            </a:r>
          </a:p>
          <a:p>
            <a:pPr lvl="1">
              <a:buClr>
                <a:srgbClr val="FF0000"/>
              </a:buClr>
            </a:pPr>
            <a:r>
              <a:rPr lang="en-GB" sz="1800" dirty="0" smtClean="0">
                <a:ea typeface="Arial" charset="0"/>
                <a:cs typeface="Arial" charset="0"/>
              </a:rPr>
              <a:t>Processing the scope data seems to be faster than processing the digitiser data. However, there could have been some updates made to the batch farm over Christmas and the speed improvement could be due to that.</a:t>
            </a:r>
          </a:p>
          <a:p>
            <a:pPr lvl="1">
              <a:buClr>
                <a:srgbClr val="FF0000"/>
              </a:buClr>
            </a:pPr>
            <a:endParaRPr lang="en-GB" sz="1800" dirty="0" smtClean="0">
              <a:ea typeface="Arial" charset="0"/>
              <a:cs typeface="Arial" charset="0"/>
            </a:endParaRPr>
          </a:p>
          <a:p>
            <a:pPr>
              <a:buClr>
                <a:srgbClr val="FF0000"/>
              </a:buClr>
            </a:pPr>
            <a:r>
              <a:rPr lang="en-GB" sz="2200" dirty="0" smtClean="0">
                <a:ea typeface="Arial" charset="0"/>
                <a:cs typeface="Arial" charset="0"/>
              </a:rPr>
              <a:t>What else can we look at with this data?</a:t>
            </a:r>
          </a:p>
          <a:p>
            <a:pPr lvl="1">
              <a:buClr>
                <a:srgbClr val="FF0000"/>
              </a:buClr>
            </a:pPr>
            <a:r>
              <a:rPr lang="en-GB" sz="1800" dirty="0" smtClean="0">
                <a:ea typeface="Arial" charset="0"/>
                <a:cs typeface="Arial" charset="0"/>
              </a:rPr>
              <a:t>Direct comparison of files taken with the </a:t>
            </a:r>
            <a:r>
              <a:rPr lang="en-GB" sz="1800" b="1" dirty="0" smtClean="0">
                <a:solidFill>
                  <a:srgbClr val="660066"/>
                </a:solidFill>
                <a:ea typeface="Arial" charset="0"/>
                <a:cs typeface="Arial" charset="0"/>
              </a:rPr>
              <a:t>50 </a:t>
            </a:r>
            <a:r>
              <a:rPr lang="en-GB" sz="1800" b="1" dirty="0" err="1" smtClean="0">
                <a:solidFill>
                  <a:srgbClr val="660066"/>
                </a:solidFill>
                <a:ea typeface="Arial" charset="0"/>
                <a:cs typeface="Arial" charset="0"/>
              </a:rPr>
              <a:t>Ω</a:t>
            </a:r>
            <a:r>
              <a:rPr lang="en-GB" sz="1800" b="1" dirty="0" smtClean="0">
                <a:solidFill>
                  <a:srgbClr val="660066"/>
                </a:solidFill>
                <a:ea typeface="Arial" charset="0"/>
                <a:cs typeface="Arial" charset="0"/>
              </a:rPr>
              <a:t> splitter</a:t>
            </a:r>
            <a:r>
              <a:rPr lang="en-GB" sz="1800" dirty="0" smtClean="0">
                <a:ea typeface="Arial" charset="0"/>
                <a:cs typeface="Arial" charset="0"/>
              </a:rPr>
              <a:t>, but need to decide what gate to use. Perhaps from 0 to end of waveform for both for an apple to apple comparison?</a:t>
            </a:r>
          </a:p>
          <a:p>
            <a:pPr lvl="1">
              <a:buClr>
                <a:srgbClr val="FF0000"/>
              </a:buClr>
            </a:pPr>
            <a:endParaRPr lang="en-GB" sz="1800" dirty="0" smtClean="0">
              <a:ea typeface="Arial" charset="0"/>
              <a:cs typeface="Arial" charset="0"/>
            </a:endParaRPr>
          </a:p>
          <a:p>
            <a:pPr>
              <a:buClr>
                <a:srgbClr val="FF0000"/>
              </a:buClr>
            </a:pPr>
            <a:r>
              <a:rPr lang="en-GB" sz="2200" dirty="0" smtClean="0">
                <a:ea typeface="Arial" charset="0"/>
                <a:cs typeface="Arial" charset="0"/>
              </a:rPr>
              <a:t>Look at the “peak count” scope data in order to confirm rates measured with scope</a:t>
            </a:r>
            <a:endParaRPr lang="en-US" sz="2200" dirty="0" smtClean="0"/>
          </a:p>
          <a:p>
            <a:pPr>
              <a:buClr>
                <a:srgbClr val="FF0000"/>
              </a:buClr>
            </a:pPr>
            <a:endParaRPr lang="en-US" sz="1800" dirty="0" smtClean="0"/>
          </a:p>
        </p:txBody>
      </p:sp>
    </p:spTree>
    <p:extLst>
      <p:ext uri="{BB962C8B-B14F-4D97-AF65-F5344CB8AC3E}">
        <p14:creationId xmlns:p14="http://schemas.microsoft.com/office/powerpoint/2010/main" val="3139723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2</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Oscilloscope Data Analysis:                            24</a:t>
            </a:r>
            <a:r>
              <a:rPr lang="en-US" sz="3800" baseline="30000" dirty="0" smtClean="0">
                <a:solidFill>
                  <a:srgbClr val="FF0000"/>
                </a:solidFill>
              </a:rPr>
              <a:t>th</a:t>
            </a:r>
            <a:r>
              <a:rPr lang="en-US" sz="3800" dirty="0" smtClean="0">
                <a:solidFill>
                  <a:srgbClr val="FF0000"/>
                </a:solidFill>
              </a:rPr>
              <a:t> -25</a:t>
            </a:r>
            <a:r>
              <a:rPr lang="en-US" sz="3800" baseline="30000" dirty="0" smtClean="0">
                <a:solidFill>
                  <a:srgbClr val="FF0000"/>
                </a:solidFill>
              </a:rPr>
              <a:t>th</a:t>
            </a:r>
            <a:r>
              <a:rPr lang="en-US" sz="3800" dirty="0" smtClean="0">
                <a:solidFill>
                  <a:srgbClr val="FF0000"/>
                </a:solidFill>
              </a:rPr>
              <a:t> November 2016</a:t>
            </a:r>
            <a:endParaRPr lang="en-US" sz="3800" dirty="0">
              <a:solidFill>
                <a:srgbClr val="FF0000"/>
              </a:solidFill>
            </a:endParaRPr>
          </a:p>
        </p:txBody>
      </p:sp>
      <p:sp>
        <p:nvSpPr>
          <p:cNvPr id="8" name="Content Placeholder 2"/>
          <p:cNvSpPr>
            <a:spLocks noGrp="1"/>
          </p:cNvSpPr>
          <p:nvPr>
            <p:ph idx="1"/>
          </p:nvPr>
        </p:nvSpPr>
        <p:spPr>
          <a:xfrm>
            <a:off x="15488" y="1224229"/>
            <a:ext cx="9144000" cy="5739238"/>
          </a:xfrm>
        </p:spPr>
        <p:txBody>
          <a:bodyPr>
            <a:normAutofit/>
          </a:bodyPr>
          <a:lstStyle/>
          <a:p>
            <a:pPr>
              <a:buClr>
                <a:srgbClr val="FF0000"/>
              </a:buClr>
            </a:pPr>
            <a:r>
              <a:rPr lang="en-GB" sz="2200" dirty="0" smtClean="0">
                <a:ea typeface="Arial" charset="0"/>
                <a:cs typeface="Arial" charset="0"/>
              </a:rPr>
              <a:t>Use a low rate 30 kHz file to inspect waveforms and train the Χ</a:t>
            </a:r>
            <a:r>
              <a:rPr lang="en-GB" sz="2200" baseline="30000" dirty="0" smtClean="0">
                <a:ea typeface="Arial" charset="0"/>
                <a:cs typeface="Arial" charset="0"/>
              </a:rPr>
              <a:t>2</a:t>
            </a:r>
            <a:r>
              <a:rPr lang="en-GB" sz="2200" dirty="0" smtClean="0">
                <a:ea typeface="Arial" charset="0"/>
                <a:cs typeface="Arial" charset="0"/>
              </a:rPr>
              <a:t> value to cut on</a:t>
            </a:r>
          </a:p>
          <a:p>
            <a:pPr>
              <a:buClr>
                <a:srgbClr val="FF0000"/>
              </a:buClr>
            </a:pPr>
            <a:endParaRPr lang="en-GB" sz="2200" dirty="0">
              <a:solidFill>
                <a:srgbClr val="FF0000"/>
              </a:solidFill>
            </a:endParaRPr>
          </a:p>
          <a:p>
            <a:pPr>
              <a:buClr>
                <a:srgbClr val="FF0000"/>
              </a:buClr>
            </a:pPr>
            <a:r>
              <a:rPr lang="en-GB" sz="2200" dirty="0" smtClean="0">
                <a:ea typeface="Arial" charset="0"/>
                <a:cs typeface="Arial" charset="0"/>
              </a:rPr>
              <a:t>For a 30 kHz rate file taken with the digitiser the ADC μ is:</a:t>
            </a:r>
          </a:p>
          <a:p>
            <a:pPr lvl="1">
              <a:buClr>
                <a:srgbClr val="FF0000"/>
              </a:buClr>
            </a:pPr>
            <a:r>
              <a:rPr lang="en-GB" sz="2000" dirty="0" smtClean="0">
                <a:ea typeface="Arial" charset="0"/>
                <a:cs typeface="Arial" charset="0"/>
              </a:rPr>
              <a:t>6127 – 6141 in </a:t>
            </a:r>
            <a:r>
              <a:rPr lang="en-GB" sz="2000" dirty="0" smtClean="0">
                <a:solidFill>
                  <a:srgbClr val="0000FF"/>
                </a:solidFill>
                <a:ea typeface="Arial" charset="0"/>
                <a:cs typeface="Arial" charset="0"/>
              </a:rPr>
              <a:t>ADC mode </a:t>
            </a:r>
            <a:r>
              <a:rPr lang="en-GB" sz="2000" dirty="0" smtClean="0">
                <a:ea typeface="Arial" charset="0"/>
                <a:cs typeface="Arial" charset="0"/>
              </a:rPr>
              <a:t/>
            </a:r>
            <a:br>
              <a:rPr lang="en-GB" sz="2000" dirty="0" smtClean="0">
                <a:ea typeface="Arial" charset="0"/>
                <a:cs typeface="Arial" charset="0"/>
              </a:rPr>
            </a:br>
            <a:r>
              <a:rPr lang="en-GB" sz="2000" dirty="0" smtClean="0">
                <a:ea typeface="Arial" charset="0"/>
                <a:cs typeface="Arial" charset="0"/>
              </a:rPr>
              <a:t>(</a:t>
            </a:r>
            <a:r>
              <a:rPr lang="en-GB" sz="2000" dirty="0" smtClean="0">
                <a:solidFill>
                  <a:srgbClr val="0000FF"/>
                </a:solidFill>
                <a:ea typeface="Arial" charset="0"/>
                <a:cs typeface="Arial" charset="0"/>
              </a:rPr>
              <a:t>run 001</a:t>
            </a:r>
            <a:r>
              <a:rPr lang="en-GB" sz="2000" dirty="0" smtClean="0">
                <a:ea typeface="Arial" charset="0"/>
                <a:cs typeface="Arial" charset="0"/>
              </a:rPr>
              <a:t>)</a:t>
            </a:r>
          </a:p>
          <a:p>
            <a:pPr lvl="1">
              <a:buClr>
                <a:srgbClr val="FF0000"/>
              </a:buClr>
            </a:pPr>
            <a:r>
              <a:rPr lang="en-GB" sz="2000" dirty="0" smtClean="0">
                <a:ea typeface="Arial" charset="0"/>
                <a:cs typeface="Arial" charset="0"/>
              </a:rPr>
              <a:t>6206 – 6231 in </a:t>
            </a:r>
            <a:r>
              <a:rPr lang="en-GB" sz="2000" dirty="0" smtClean="0">
                <a:solidFill>
                  <a:srgbClr val="660066"/>
                </a:solidFill>
                <a:ea typeface="Arial" charset="0"/>
                <a:cs typeface="Arial" charset="0"/>
              </a:rPr>
              <a:t>waveform mode </a:t>
            </a:r>
            <a:r>
              <a:rPr lang="en-GB" sz="2000" dirty="0" smtClean="0">
                <a:ea typeface="Arial" charset="0"/>
                <a:cs typeface="Arial" charset="0"/>
              </a:rPr>
              <a:t/>
            </a:r>
            <a:br>
              <a:rPr lang="en-GB" sz="2000" dirty="0" smtClean="0">
                <a:ea typeface="Arial" charset="0"/>
                <a:cs typeface="Arial" charset="0"/>
              </a:rPr>
            </a:br>
            <a:r>
              <a:rPr lang="en-GB" sz="2000" dirty="0" smtClean="0">
                <a:ea typeface="Arial" charset="0"/>
                <a:cs typeface="Arial" charset="0"/>
              </a:rPr>
              <a:t>(</a:t>
            </a:r>
            <a:r>
              <a:rPr lang="en-GB" sz="2000" dirty="0" smtClean="0">
                <a:solidFill>
                  <a:srgbClr val="660066"/>
                </a:solidFill>
                <a:ea typeface="Arial" charset="0"/>
                <a:cs typeface="Arial" charset="0"/>
              </a:rPr>
              <a:t>run 003</a:t>
            </a:r>
            <a:r>
              <a:rPr lang="en-GB" sz="2000" dirty="0" smtClean="0">
                <a:ea typeface="Arial" charset="0"/>
                <a:cs typeface="Arial" charset="0"/>
              </a:rPr>
              <a:t>)</a:t>
            </a:r>
          </a:p>
          <a:p>
            <a:pPr marL="457200" lvl="1" indent="0">
              <a:buClr>
                <a:srgbClr val="FF0000"/>
              </a:buClr>
              <a:buNone/>
            </a:pPr>
            <a:r>
              <a:rPr lang="en-GB" sz="2000" dirty="0">
                <a:ea typeface="Arial" charset="0"/>
                <a:cs typeface="Arial" charset="0"/>
              </a:rPr>
              <a:t>f</a:t>
            </a:r>
            <a:r>
              <a:rPr lang="en-GB" sz="2000" dirty="0" smtClean="0">
                <a:ea typeface="Arial" charset="0"/>
                <a:cs typeface="Arial" charset="0"/>
              </a:rPr>
              <a:t>or a gate of 150 ns</a:t>
            </a:r>
          </a:p>
          <a:p>
            <a:pPr marL="457200" lvl="1" indent="0">
              <a:buClr>
                <a:srgbClr val="FF0000"/>
              </a:buClr>
              <a:buNone/>
            </a:pPr>
            <a:endParaRPr lang="en-GB" sz="2000" dirty="0" smtClean="0">
              <a:ea typeface="Arial" charset="0"/>
              <a:cs typeface="Arial" charset="0"/>
            </a:endParaRPr>
          </a:p>
          <a:p>
            <a:pPr>
              <a:buClr>
                <a:srgbClr val="FF0000"/>
              </a:buClr>
            </a:pPr>
            <a:r>
              <a:rPr lang="en-GB" sz="2200" dirty="0" smtClean="0">
                <a:ea typeface="Arial" charset="0"/>
                <a:cs typeface="Arial" charset="0"/>
              </a:rPr>
              <a:t>For 30 kHz run with the digitiser</a:t>
            </a:r>
            <a:br>
              <a:rPr lang="en-GB" sz="2200" dirty="0" smtClean="0">
                <a:ea typeface="Arial" charset="0"/>
                <a:cs typeface="Arial" charset="0"/>
              </a:rPr>
            </a:br>
            <a:r>
              <a:rPr lang="en-GB" sz="2200" dirty="0" smtClean="0">
                <a:ea typeface="Arial" charset="0"/>
                <a:cs typeface="Arial" charset="0"/>
              </a:rPr>
              <a:t>in waveform mode (run 003) the </a:t>
            </a:r>
            <a:br>
              <a:rPr lang="en-GB" sz="2200" dirty="0" smtClean="0">
                <a:ea typeface="Arial" charset="0"/>
                <a:cs typeface="Arial" charset="0"/>
              </a:rPr>
            </a:br>
            <a:r>
              <a:rPr lang="en-GB" sz="2200" dirty="0" smtClean="0">
                <a:ea typeface="Arial" charset="0"/>
                <a:cs typeface="Arial" charset="0"/>
              </a:rPr>
              <a:t>integration </a:t>
            </a:r>
            <a:r>
              <a:rPr lang="en-GB" sz="2200" dirty="0" smtClean="0">
                <a:solidFill>
                  <a:srgbClr val="660066"/>
                </a:solidFill>
                <a:ea typeface="Arial" charset="0"/>
                <a:cs typeface="Arial" charset="0"/>
              </a:rPr>
              <a:t>starts </a:t>
            </a:r>
            <a:r>
              <a:rPr lang="en-GB" sz="2200" dirty="0" smtClean="0">
                <a:ea typeface="Arial" charset="0"/>
                <a:cs typeface="Arial" charset="0"/>
              </a:rPr>
              <a:t>at </a:t>
            </a:r>
            <a:r>
              <a:rPr lang="en-GB" sz="2200" dirty="0" smtClean="0">
                <a:solidFill>
                  <a:srgbClr val="660066"/>
                </a:solidFill>
                <a:ea typeface="Arial" charset="0"/>
                <a:cs typeface="Arial" charset="0"/>
              </a:rPr>
              <a:t>47 ns </a:t>
            </a:r>
            <a:r>
              <a:rPr lang="en-GB" sz="2200" dirty="0" smtClean="0">
                <a:ea typeface="Arial" charset="0"/>
                <a:cs typeface="Arial" charset="0"/>
              </a:rPr>
              <a:t>and </a:t>
            </a:r>
            <a:br>
              <a:rPr lang="en-GB" sz="2200" dirty="0" smtClean="0">
                <a:ea typeface="Arial" charset="0"/>
                <a:cs typeface="Arial" charset="0"/>
              </a:rPr>
            </a:br>
            <a:r>
              <a:rPr lang="en-GB" sz="2200" dirty="0" smtClean="0">
                <a:solidFill>
                  <a:srgbClr val="0000FF"/>
                </a:solidFill>
                <a:ea typeface="Arial" charset="0"/>
                <a:cs typeface="Arial" charset="0"/>
              </a:rPr>
              <a:t>finishes</a:t>
            </a:r>
            <a:r>
              <a:rPr lang="en-GB" sz="2200" dirty="0" smtClean="0">
                <a:ea typeface="Arial" charset="0"/>
                <a:cs typeface="Arial" charset="0"/>
              </a:rPr>
              <a:t> at </a:t>
            </a:r>
            <a:r>
              <a:rPr lang="en-GB" sz="2200" dirty="0" smtClean="0">
                <a:solidFill>
                  <a:srgbClr val="0000FF"/>
                </a:solidFill>
                <a:ea typeface="Arial" charset="0"/>
                <a:cs typeface="Arial" charset="0"/>
              </a:rPr>
              <a:t>197 ns</a:t>
            </a:r>
          </a:p>
        </p:txBody>
      </p:sp>
      <p:pic>
        <p:nvPicPr>
          <p:cNvPr id="2" name="Picture 1" descr="run003_30kHz_11.16_D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942" y="2999287"/>
            <a:ext cx="4950306" cy="3352588"/>
          </a:xfrm>
          <a:prstGeom prst="rect">
            <a:avLst/>
          </a:prstGeom>
        </p:spPr>
      </p:pic>
      <p:cxnSp>
        <p:nvCxnSpPr>
          <p:cNvPr id="9" name="Straight Arrow Connector 8"/>
          <p:cNvCxnSpPr/>
          <p:nvPr/>
        </p:nvCxnSpPr>
        <p:spPr>
          <a:xfrm flipV="1">
            <a:off x="5636993" y="3319696"/>
            <a:ext cx="0" cy="2690254"/>
          </a:xfrm>
          <a:prstGeom prst="straightConnector1">
            <a:avLst/>
          </a:prstGeom>
          <a:ln w="19050">
            <a:solidFill>
              <a:srgbClr val="660066"/>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927601" y="3817088"/>
            <a:ext cx="846666" cy="400110"/>
          </a:xfrm>
          <a:prstGeom prst="rect">
            <a:avLst/>
          </a:prstGeom>
          <a:solidFill>
            <a:schemeClr val="bg1"/>
          </a:solidFill>
        </p:spPr>
        <p:txBody>
          <a:bodyPr wrap="square" rtlCol="0">
            <a:spAutoFit/>
          </a:bodyPr>
          <a:lstStyle/>
          <a:p>
            <a:pPr algn="r"/>
            <a:r>
              <a:rPr lang="en-US" sz="1000" dirty="0" smtClean="0">
                <a:solidFill>
                  <a:srgbClr val="660066"/>
                </a:solidFill>
              </a:rPr>
              <a:t>Integration start</a:t>
            </a:r>
            <a:endParaRPr lang="en-US" sz="1000" dirty="0">
              <a:solidFill>
                <a:srgbClr val="660066"/>
              </a:solidFill>
            </a:endParaRPr>
          </a:p>
        </p:txBody>
      </p:sp>
      <p:cxnSp>
        <p:nvCxnSpPr>
          <p:cNvPr id="11" name="Straight Arrow Connector 10"/>
          <p:cNvCxnSpPr/>
          <p:nvPr/>
        </p:nvCxnSpPr>
        <p:spPr>
          <a:xfrm flipV="1">
            <a:off x="8583401" y="3744467"/>
            <a:ext cx="0" cy="2265483"/>
          </a:xfrm>
          <a:prstGeom prst="straightConnector1">
            <a:avLst/>
          </a:prstGeom>
          <a:ln w="19050">
            <a:solidFill>
              <a:srgbClr val="0000FF"/>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772405" y="3825555"/>
            <a:ext cx="846666" cy="400110"/>
          </a:xfrm>
          <a:prstGeom prst="rect">
            <a:avLst/>
          </a:prstGeom>
          <a:solidFill>
            <a:schemeClr val="bg1"/>
          </a:solidFill>
        </p:spPr>
        <p:txBody>
          <a:bodyPr wrap="square" rtlCol="0">
            <a:spAutoFit/>
          </a:bodyPr>
          <a:lstStyle/>
          <a:p>
            <a:pPr algn="r"/>
            <a:r>
              <a:rPr lang="en-US" sz="1000" dirty="0" smtClean="0">
                <a:solidFill>
                  <a:srgbClr val="0000FF"/>
                </a:solidFill>
              </a:rPr>
              <a:t>Integration end</a:t>
            </a:r>
            <a:endParaRPr lang="en-US" sz="1000" dirty="0">
              <a:solidFill>
                <a:srgbClr val="0000FF"/>
              </a:solidFill>
            </a:endParaRPr>
          </a:p>
        </p:txBody>
      </p:sp>
      <p:cxnSp>
        <p:nvCxnSpPr>
          <p:cNvPr id="14" name="Straight Arrow Connector 13"/>
          <p:cNvCxnSpPr/>
          <p:nvPr/>
        </p:nvCxnSpPr>
        <p:spPr>
          <a:xfrm>
            <a:off x="5636993" y="5285400"/>
            <a:ext cx="2946408" cy="0"/>
          </a:xfrm>
          <a:prstGeom prst="straightConnector1">
            <a:avLst/>
          </a:prstGeom>
          <a:ln w="19050">
            <a:solidFill>
              <a:srgbClr val="FF0000"/>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553199" y="4864777"/>
            <a:ext cx="1066801" cy="400110"/>
          </a:xfrm>
          <a:prstGeom prst="rect">
            <a:avLst/>
          </a:prstGeom>
          <a:solidFill>
            <a:schemeClr val="bg1"/>
          </a:solidFill>
        </p:spPr>
        <p:txBody>
          <a:bodyPr wrap="square" rtlCol="0">
            <a:spAutoFit/>
          </a:bodyPr>
          <a:lstStyle/>
          <a:p>
            <a:pPr algn="ctr"/>
            <a:r>
              <a:rPr lang="en-US" sz="1000" dirty="0" smtClean="0">
                <a:solidFill>
                  <a:srgbClr val="FF0000"/>
                </a:solidFill>
              </a:rPr>
              <a:t>150 ns integration gate</a:t>
            </a:r>
            <a:endParaRPr lang="en-US" sz="1000" dirty="0">
              <a:solidFill>
                <a:srgbClr val="FF0000"/>
              </a:solidFill>
            </a:endParaRPr>
          </a:p>
        </p:txBody>
      </p:sp>
    </p:spTree>
    <p:extLst>
      <p:ext uri="{BB962C8B-B14F-4D97-AF65-F5344CB8AC3E}">
        <p14:creationId xmlns:p14="http://schemas.microsoft.com/office/powerpoint/2010/main" val="32305591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dirty="0"/>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20</a:t>
            </a:fld>
            <a:endParaRPr lang="en-US"/>
          </a:p>
        </p:txBody>
      </p:sp>
      <p:sp>
        <p:nvSpPr>
          <p:cNvPr id="7" name="Title 1"/>
          <p:cNvSpPr txBox="1">
            <a:spLocks/>
          </p:cNvSpPr>
          <p:nvPr/>
        </p:nvSpPr>
        <p:spPr>
          <a:xfrm>
            <a:off x="0" y="2580821"/>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0000"/>
                </a:solidFill>
              </a:rPr>
              <a:t>LED Tests at UCL</a:t>
            </a:r>
            <a:endParaRPr lang="en-US" sz="3200" dirty="0" smtClean="0">
              <a:solidFill>
                <a:srgbClr val="FF0000"/>
              </a:solidFill>
            </a:endParaRPr>
          </a:p>
          <a:p>
            <a:endParaRPr lang="en-US" sz="3200" dirty="0">
              <a:solidFill>
                <a:srgbClr val="FF0000"/>
              </a:solidFill>
            </a:endParaRPr>
          </a:p>
        </p:txBody>
      </p:sp>
    </p:spTree>
    <p:extLst>
      <p:ext uri="{BB962C8B-B14F-4D97-AF65-F5344CB8AC3E}">
        <p14:creationId xmlns:p14="http://schemas.microsoft.com/office/powerpoint/2010/main" val="6924538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21</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LED Test Procedure</a:t>
            </a:r>
            <a:endParaRPr lang="en-US" sz="3800" dirty="0">
              <a:solidFill>
                <a:srgbClr val="FF0000"/>
              </a:solidFill>
            </a:endParaRPr>
          </a:p>
        </p:txBody>
      </p:sp>
      <p:sp>
        <p:nvSpPr>
          <p:cNvPr id="8" name="Content Placeholder 2"/>
          <p:cNvSpPr>
            <a:spLocks noGrp="1"/>
          </p:cNvSpPr>
          <p:nvPr>
            <p:ph idx="1"/>
          </p:nvPr>
        </p:nvSpPr>
        <p:spPr>
          <a:xfrm>
            <a:off x="15488" y="1537829"/>
            <a:ext cx="9144000" cy="3840381"/>
          </a:xfrm>
        </p:spPr>
        <p:txBody>
          <a:bodyPr>
            <a:normAutofit/>
          </a:bodyPr>
          <a:lstStyle/>
          <a:p>
            <a:pPr>
              <a:buClr>
                <a:srgbClr val="FF0000"/>
              </a:buClr>
            </a:pPr>
            <a:r>
              <a:rPr lang="en-GB" sz="2400" dirty="0" smtClean="0">
                <a:ea typeface="Arial" charset="0"/>
                <a:cs typeface="Arial" charset="0"/>
              </a:rPr>
              <a:t>Testing procedure:</a:t>
            </a:r>
          </a:p>
          <a:p>
            <a:pPr>
              <a:buClr>
                <a:srgbClr val="FF0000"/>
              </a:buClr>
            </a:pPr>
            <a:endParaRPr lang="en-GB" sz="2200" dirty="0" smtClean="0">
              <a:ea typeface="Arial" charset="0"/>
              <a:cs typeface="Arial" charset="0"/>
            </a:endParaRPr>
          </a:p>
          <a:p>
            <a:pPr lvl="1">
              <a:buClr>
                <a:srgbClr val="FF0000"/>
              </a:buClr>
            </a:pPr>
            <a:r>
              <a:rPr lang="en-GB" sz="2000" dirty="0" smtClean="0">
                <a:ea typeface="Arial" charset="0"/>
                <a:cs typeface="Arial" charset="0"/>
              </a:rPr>
              <a:t>Use </a:t>
            </a:r>
            <a:r>
              <a:rPr lang="en-GB" sz="2000" dirty="0" err="1" smtClean="0">
                <a:ea typeface="Arial" charset="0"/>
                <a:cs typeface="Arial" charset="0"/>
              </a:rPr>
              <a:t>pulser</a:t>
            </a:r>
            <a:r>
              <a:rPr lang="en-GB" sz="2000" dirty="0" smtClean="0">
                <a:ea typeface="Arial" charset="0"/>
                <a:cs typeface="Arial" charset="0"/>
              </a:rPr>
              <a:t> to pulse LED at a mean corresponding to that of a low rate run without any absorbers at </a:t>
            </a:r>
            <a:r>
              <a:rPr lang="en-GB" sz="2000" dirty="0" err="1" smtClean="0">
                <a:ea typeface="Arial" charset="0"/>
                <a:cs typeface="Arial" charset="0"/>
              </a:rPr>
              <a:t>Clatterbridge</a:t>
            </a:r>
            <a:r>
              <a:rPr lang="en-GB" sz="2000" dirty="0" smtClean="0">
                <a:ea typeface="Arial" charset="0"/>
                <a:cs typeface="Arial" charset="0"/>
              </a:rPr>
              <a:t>:</a:t>
            </a:r>
          </a:p>
          <a:p>
            <a:pPr lvl="2">
              <a:buClr>
                <a:srgbClr val="FF0000"/>
              </a:buClr>
            </a:pPr>
            <a:r>
              <a:rPr lang="en-GB" sz="1800" dirty="0" smtClean="0">
                <a:ea typeface="Arial" charset="0"/>
                <a:cs typeface="Arial" charset="0"/>
              </a:rPr>
              <a:t>~ 2.1 V, 20 ns width </a:t>
            </a:r>
          </a:p>
          <a:p>
            <a:pPr lvl="1">
              <a:buClr>
                <a:srgbClr val="FF0000"/>
              </a:buClr>
            </a:pPr>
            <a:r>
              <a:rPr lang="en-GB" sz="2000" dirty="0" smtClean="0">
                <a:ea typeface="Arial" charset="0"/>
                <a:cs typeface="Arial" charset="0"/>
              </a:rPr>
              <a:t>Warm LED up for ~ 2 hours to stabilise before data taking.</a:t>
            </a:r>
          </a:p>
          <a:p>
            <a:pPr lvl="1">
              <a:buClr>
                <a:srgbClr val="FF0000"/>
              </a:buClr>
            </a:pPr>
            <a:r>
              <a:rPr lang="en-GB" sz="2000" dirty="0" smtClean="0">
                <a:ea typeface="Arial" charset="0"/>
                <a:cs typeface="Arial" charset="0"/>
              </a:rPr>
              <a:t>Take data with the digitiser using the “trigger out” as an external trigger input for the digitiser.</a:t>
            </a:r>
          </a:p>
          <a:p>
            <a:pPr lvl="1">
              <a:buClr>
                <a:srgbClr val="FF0000"/>
              </a:buClr>
            </a:pPr>
            <a:r>
              <a:rPr lang="en-GB" sz="2000" dirty="0" smtClean="0">
                <a:ea typeface="Arial" charset="0"/>
                <a:cs typeface="Arial" charset="0"/>
              </a:rPr>
              <a:t>Take data at different “constant” rates, from ~ 100 Hz to 1 </a:t>
            </a:r>
            <a:r>
              <a:rPr lang="en-GB" sz="2000" dirty="0" err="1" smtClean="0">
                <a:ea typeface="Arial" charset="0"/>
                <a:cs typeface="Arial" charset="0"/>
              </a:rPr>
              <a:t>MHz.</a:t>
            </a:r>
            <a:r>
              <a:rPr lang="en-GB" sz="2000" dirty="0" smtClean="0">
                <a:ea typeface="Arial" charset="0"/>
                <a:cs typeface="Arial" charset="0"/>
              </a:rPr>
              <a:t> </a:t>
            </a:r>
          </a:p>
          <a:p>
            <a:pPr lvl="1">
              <a:buClr>
                <a:srgbClr val="FF0000"/>
              </a:buClr>
            </a:pPr>
            <a:r>
              <a:rPr lang="en-GB" sz="2000" dirty="0" smtClean="0">
                <a:ea typeface="Arial" charset="0"/>
                <a:cs typeface="Arial" charset="0"/>
              </a:rPr>
              <a:t>Take one run whilst varying rates in “real time”.</a:t>
            </a:r>
            <a:endParaRPr lang="en-GB" sz="2000" dirty="0" smtClean="0">
              <a:ea typeface="Arial" charset="0"/>
              <a:cs typeface="Arial" charset="0"/>
            </a:endParaRPr>
          </a:p>
        </p:txBody>
      </p:sp>
    </p:spTree>
    <p:extLst>
      <p:ext uri="{BB962C8B-B14F-4D97-AF65-F5344CB8AC3E}">
        <p14:creationId xmlns:p14="http://schemas.microsoft.com/office/powerpoint/2010/main" val="9771948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22</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LED Tests: Hamamatsu Base (Comparison to August 2016 </a:t>
            </a:r>
            <a:r>
              <a:rPr lang="en-US" sz="3800" dirty="0" err="1" smtClean="0">
                <a:solidFill>
                  <a:srgbClr val="FF0000"/>
                </a:solidFill>
              </a:rPr>
              <a:t>Clatterbridge</a:t>
            </a:r>
            <a:r>
              <a:rPr lang="en-US" sz="3800" dirty="0" smtClean="0">
                <a:solidFill>
                  <a:srgbClr val="FF0000"/>
                </a:solidFill>
              </a:rPr>
              <a:t> Data) </a:t>
            </a:r>
            <a:endParaRPr lang="en-US" sz="3800" dirty="0">
              <a:solidFill>
                <a:srgbClr val="FF0000"/>
              </a:solidFill>
            </a:endParaRPr>
          </a:p>
        </p:txBody>
      </p:sp>
      <p:sp>
        <p:nvSpPr>
          <p:cNvPr id="8" name="Content Placeholder 2"/>
          <p:cNvSpPr>
            <a:spLocks noGrp="1"/>
          </p:cNvSpPr>
          <p:nvPr>
            <p:ph idx="1"/>
          </p:nvPr>
        </p:nvSpPr>
        <p:spPr>
          <a:xfrm>
            <a:off x="15488" y="1034874"/>
            <a:ext cx="9144000" cy="5928593"/>
          </a:xfrm>
        </p:spPr>
        <p:txBody>
          <a:bodyPr>
            <a:normAutofit/>
          </a:bodyPr>
          <a:lstStyle/>
          <a:p>
            <a:pPr>
              <a:buClr>
                <a:srgbClr val="FF0000"/>
              </a:buClr>
            </a:pPr>
            <a:r>
              <a:rPr lang="en-GB" sz="2200" dirty="0" smtClean="0">
                <a:ea typeface="Arial" charset="0"/>
                <a:cs typeface="Arial" charset="0"/>
              </a:rPr>
              <a:t>LED pulsed at 2.11 V, PMT HV: - 900 V</a:t>
            </a:r>
          </a:p>
          <a:p>
            <a:pPr>
              <a:buClr>
                <a:srgbClr val="FF0000"/>
              </a:buClr>
            </a:pPr>
            <a:r>
              <a:rPr lang="en-GB" sz="2200" dirty="0" smtClean="0">
                <a:ea typeface="Arial" charset="0"/>
                <a:cs typeface="Arial" charset="0"/>
              </a:rPr>
              <a:t>Gaussian distribution as expected</a:t>
            </a:r>
            <a:endParaRPr lang="en-GB" sz="1800" dirty="0" smtClean="0">
              <a:ea typeface="Arial" charset="0"/>
              <a:cs typeface="Arial"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39" y="1850230"/>
            <a:ext cx="6769330" cy="4584520"/>
          </a:xfrm>
          <a:prstGeom prst="rect">
            <a:avLst/>
          </a:prstGeom>
        </p:spPr>
      </p:pic>
      <p:sp>
        <p:nvSpPr>
          <p:cNvPr id="16" name="TextBox 15"/>
          <p:cNvSpPr txBox="1"/>
          <p:nvPr/>
        </p:nvSpPr>
        <p:spPr>
          <a:xfrm>
            <a:off x="6553200" y="3075794"/>
            <a:ext cx="2445782" cy="2400657"/>
          </a:xfrm>
          <a:prstGeom prst="rect">
            <a:avLst/>
          </a:prstGeom>
          <a:noFill/>
          <a:ln>
            <a:solidFill>
              <a:srgbClr val="660066"/>
            </a:solidFill>
          </a:ln>
        </p:spPr>
        <p:txBody>
          <a:bodyPr wrap="square" rtlCol="0">
            <a:spAutoFit/>
          </a:bodyPr>
          <a:lstStyle/>
          <a:p>
            <a:pPr marL="171450" indent="-171450">
              <a:buClr>
                <a:srgbClr val="FF0000"/>
              </a:buClr>
              <a:buFont typeface="Arial"/>
              <a:buChar char="•"/>
            </a:pPr>
            <a:r>
              <a:rPr lang="en-US" sz="1500" dirty="0" smtClean="0"/>
              <a:t>The same trend as we see with </a:t>
            </a:r>
            <a:r>
              <a:rPr lang="en-US" sz="1500" dirty="0" err="1" smtClean="0"/>
              <a:t>Clatterbridge</a:t>
            </a:r>
            <a:r>
              <a:rPr lang="en-US" sz="1500" dirty="0" smtClean="0"/>
              <a:t> data – as the rate increases, the μ decreases (see Slide 16).</a:t>
            </a:r>
          </a:p>
          <a:p>
            <a:pPr marL="171450" indent="-171450">
              <a:buClr>
                <a:srgbClr val="FF0000"/>
              </a:buClr>
              <a:buFont typeface="Arial"/>
              <a:buChar char="•"/>
            </a:pPr>
            <a:r>
              <a:rPr lang="en-US" sz="1500" dirty="0" smtClean="0"/>
              <a:t>A large change occurs between a rate of 1 kHz and 10 kHz – this happens at a lower rate than we would expect – requires further investigation.</a:t>
            </a:r>
          </a:p>
        </p:txBody>
      </p:sp>
    </p:spTree>
    <p:extLst>
      <p:ext uri="{BB962C8B-B14F-4D97-AF65-F5344CB8AC3E}">
        <p14:creationId xmlns:p14="http://schemas.microsoft.com/office/powerpoint/2010/main" val="4513613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23</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LED Tests: Hamamatsu Base (Comparison to August 2016 </a:t>
            </a:r>
            <a:r>
              <a:rPr lang="en-US" sz="3800" dirty="0" err="1" smtClean="0">
                <a:solidFill>
                  <a:srgbClr val="FF0000"/>
                </a:solidFill>
              </a:rPr>
              <a:t>Clatterbridge</a:t>
            </a:r>
            <a:r>
              <a:rPr lang="en-US" sz="3800" dirty="0" smtClean="0">
                <a:solidFill>
                  <a:srgbClr val="FF0000"/>
                </a:solidFill>
              </a:rPr>
              <a:t> Data) </a:t>
            </a:r>
            <a:endParaRPr lang="en-US" sz="3800" dirty="0">
              <a:solidFill>
                <a:srgbClr val="FF0000"/>
              </a:solidFill>
            </a:endParaRPr>
          </a:p>
        </p:txBody>
      </p:sp>
      <p:sp>
        <p:nvSpPr>
          <p:cNvPr id="8" name="Content Placeholder 2"/>
          <p:cNvSpPr>
            <a:spLocks noGrp="1"/>
          </p:cNvSpPr>
          <p:nvPr>
            <p:ph idx="1"/>
          </p:nvPr>
        </p:nvSpPr>
        <p:spPr>
          <a:xfrm>
            <a:off x="15488" y="1034874"/>
            <a:ext cx="9144000" cy="5928593"/>
          </a:xfrm>
        </p:spPr>
        <p:txBody>
          <a:bodyPr>
            <a:normAutofit/>
          </a:bodyPr>
          <a:lstStyle/>
          <a:p>
            <a:pPr>
              <a:buClr>
                <a:srgbClr val="FF0000"/>
              </a:buClr>
            </a:pPr>
            <a:r>
              <a:rPr lang="en-GB" sz="2100" dirty="0" smtClean="0">
                <a:ea typeface="Arial" charset="0"/>
                <a:cs typeface="Arial" charset="0"/>
              </a:rPr>
              <a:t>Run taken whilst varying rates</a:t>
            </a: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r>
              <a:rPr lang="en-GB" sz="2100" dirty="0" smtClean="0">
                <a:ea typeface="Arial" charset="0"/>
                <a:cs typeface="Arial" charset="0"/>
              </a:rPr>
              <a:t>Confirmation of what we see at </a:t>
            </a:r>
            <a:r>
              <a:rPr lang="en-GB" sz="2100" dirty="0" err="1" smtClean="0">
                <a:ea typeface="Arial" charset="0"/>
                <a:cs typeface="Arial" charset="0"/>
              </a:rPr>
              <a:t>Clatterbridge</a:t>
            </a:r>
            <a:r>
              <a:rPr lang="en-GB" sz="2100" dirty="0">
                <a:ea typeface="Arial" charset="0"/>
                <a:cs typeface="Arial" charset="0"/>
              </a:rPr>
              <a:t> </a:t>
            </a:r>
            <a:r>
              <a:rPr lang="en-GB" sz="2100" dirty="0" smtClean="0">
                <a:ea typeface="Arial" charset="0"/>
                <a:cs typeface="Arial" charset="0"/>
              </a:rPr>
              <a:t>or could this be caused by an unstable LED?</a:t>
            </a:r>
          </a:p>
          <a:p>
            <a:pPr>
              <a:buClr>
                <a:srgbClr val="FF0000"/>
              </a:buClr>
            </a:pPr>
            <a:r>
              <a:rPr lang="en-GB" sz="2100" dirty="0" smtClean="0">
                <a:ea typeface="Arial" charset="0"/>
                <a:cs typeface="Arial" charset="0"/>
              </a:rPr>
              <a:t>To untangle the two:</a:t>
            </a:r>
          </a:p>
          <a:p>
            <a:pPr lvl="1">
              <a:buClr>
                <a:srgbClr val="FF0000"/>
              </a:buClr>
            </a:pPr>
            <a:r>
              <a:rPr lang="en-GB" sz="1800" dirty="0" smtClean="0">
                <a:ea typeface="Arial" charset="0"/>
                <a:cs typeface="Arial" charset="0"/>
              </a:rPr>
              <a:t>Deliver </a:t>
            </a:r>
            <a:r>
              <a:rPr lang="en-GB" sz="1800" dirty="0" err="1" smtClean="0">
                <a:ea typeface="Arial" charset="0"/>
                <a:cs typeface="Arial" charset="0"/>
              </a:rPr>
              <a:t>pulser</a:t>
            </a:r>
            <a:r>
              <a:rPr lang="en-GB" sz="1800" dirty="0" smtClean="0">
                <a:ea typeface="Arial" charset="0"/>
                <a:cs typeface="Arial" charset="0"/>
              </a:rPr>
              <a:t> signal directly to the cathode of the PMT base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56" y="1691211"/>
            <a:ext cx="4257037" cy="288307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490" y="1690333"/>
            <a:ext cx="4220347" cy="2858224"/>
          </a:xfrm>
          <a:prstGeom prst="rect">
            <a:avLst/>
          </a:prstGeom>
        </p:spPr>
      </p:pic>
    </p:spTree>
    <p:extLst>
      <p:ext uri="{BB962C8B-B14F-4D97-AF65-F5344CB8AC3E}">
        <p14:creationId xmlns:p14="http://schemas.microsoft.com/office/powerpoint/2010/main" val="9476807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24</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LED Tests: UCL Soldered Base (Comparison to November 2016 </a:t>
            </a:r>
            <a:r>
              <a:rPr lang="en-US" sz="3800" dirty="0" err="1" smtClean="0">
                <a:solidFill>
                  <a:srgbClr val="FF0000"/>
                </a:solidFill>
              </a:rPr>
              <a:t>Clatterbridge</a:t>
            </a:r>
            <a:r>
              <a:rPr lang="en-US" sz="3800" dirty="0" smtClean="0">
                <a:solidFill>
                  <a:srgbClr val="FF0000"/>
                </a:solidFill>
              </a:rPr>
              <a:t> Data) </a:t>
            </a:r>
            <a:endParaRPr lang="en-US" sz="3800" dirty="0">
              <a:solidFill>
                <a:srgbClr val="FF0000"/>
              </a:solidFill>
            </a:endParaRPr>
          </a:p>
        </p:txBody>
      </p:sp>
      <p:sp>
        <p:nvSpPr>
          <p:cNvPr id="8" name="Content Placeholder 2"/>
          <p:cNvSpPr>
            <a:spLocks noGrp="1"/>
          </p:cNvSpPr>
          <p:nvPr>
            <p:ph idx="1"/>
          </p:nvPr>
        </p:nvSpPr>
        <p:spPr>
          <a:xfrm>
            <a:off x="15488" y="1034874"/>
            <a:ext cx="9144000" cy="5928593"/>
          </a:xfrm>
        </p:spPr>
        <p:txBody>
          <a:bodyPr>
            <a:normAutofit/>
          </a:bodyPr>
          <a:lstStyle/>
          <a:p>
            <a:pPr>
              <a:buClr>
                <a:srgbClr val="FF0000"/>
              </a:buClr>
            </a:pPr>
            <a:r>
              <a:rPr lang="en-GB" sz="2200" dirty="0" smtClean="0">
                <a:ea typeface="Arial" charset="0"/>
                <a:cs typeface="Arial" charset="0"/>
              </a:rPr>
              <a:t>LED pulsed at 2.13 V, PMT HV: - 900 V</a:t>
            </a:r>
          </a:p>
          <a:p>
            <a:pPr>
              <a:buClr>
                <a:srgbClr val="FF0000"/>
              </a:buClr>
            </a:pPr>
            <a:r>
              <a:rPr lang="en-GB" sz="2200" dirty="0" smtClean="0">
                <a:ea typeface="Arial" charset="0"/>
                <a:cs typeface="Arial" charset="0"/>
              </a:rPr>
              <a:t>Gaussian distribution as expected</a:t>
            </a:r>
            <a:endParaRPr lang="en-GB" sz="1800" dirty="0" smtClean="0">
              <a:ea typeface="Arial" charset="0"/>
              <a:cs typeface="Arial" charset="0"/>
            </a:endParaRPr>
          </a:p>
        </p:txBody>
      </p:sp>
      <p:pic>
        <p:nvPicPr>
          <p:cNvPr id="13" name="Picture 12" descr="led_rates_ET_07.02.17_uclBa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39" y="1850230"/>
            <a:ext cx="6769331" cy="4584520"/>
          </a:xfrm>
          <a:prstGeom prst="rect">
            <a:avLst/>
          </a:prstGeom>
        </p:spPr>
      </p:pic>
      <p:sp>
        <p:nvSpPr>
          <p:cNvPr id="16" name="TextBox 15"/>
          <p:cNvSpPr txBox="1"/>
          <p:nvPr/>
        </p:nvSpPr>
        <p:spPr>
          <a:xfrm>
            <a:off x="6553200" y="2683794"/>
            <a:ext cx="2445782" cy="3093154"/>
          </a:xfrm>
          <a:prstGeom prst="rect">
            <a:avLst/>
          </a:prstGeom>
          <a:noFill/>
          <a:ln>
            <a:solidFill>
              <a:srgbClr val="660066"/>
            </a:solidFill>
          </a:ln>
        </p:spPr>
        <p:txBody>
          <a:bodyPr wrap="square" rtlCol="0">
            <a:spAutoFit/>
          </a:bodyPr>
          <a:lstStyle/>
          <a:p>
            <a:pPr marL="171450" indent="-171450">
              <a:buClr>
                <a:srgbClr val="FF0000"/>
              </a:buClr>
              <a:buFont typeface="Arial"/>
              <a:buChar char="•"/>
            </a:pPr>
            <a:r>
              <a:rPr lang="en-US" sz="1500" dirty="0" smtClean="0"/>
              <a:t>“Significant” </a:t>
            </a:r>
            <a:r>
              <a:rPr lang="en-US" sz="1500" dirty="0" smtClean="0">
                <a:solidFill>
                  <a:srgbClr val="0000FF"/>
                </a:solidFill>
              </a:rPr>
              <a:t>deviation</a:t>
            </a:r>
            <a:r>
              <a:rPr lang="en-US" sz="1500" dirty="0" smtClean="0"/>
              <a:t> from th</a:t>
            </a:r>
            <a:r>
              <a:rPr lang="en-US" sz="1500" dirty="0" smtClean="0"/>
              <a:t>e mean starts at a rate of ~ </a:t>
            </a:r>
            <a:r>
              <a:rPr lang="en-US" sz="1500" dirty="0" smtClean="0">
                <a:solidFill>
                  <a:srgbClr val="0000FF"/>
                </a:solidFill>
              </a:rPr>
              <a:t>200 kHz</a:t>
            </a:r>
            <a:r>
              <a:rPr lang="en-US" sz="1500" dirty="0" smtClean="0">
                <a:solidFill>
                  <a:srgbClr val="000000"/>
                </a:solidFill>
              </a:rPr>
              <a:t>.</a:t>
            </a:r>
            <a:endParaRPr lang="en-US" sz="1500" dirty="0" smtClean="0">
              <a:solidFill>
                <a:srgbClr val="0000FF"/>
              </a:solidFill>
            </a:endParaRPr>
          </a:p>
          <a:p>
            <a:pPr marL="171450" indent="-171450">
              <a:buClr>
                <a:srgbClr val="FF0000"/>
              </a:buClr>
              <a:buFont typeface="Arial"/>
              <a:buChar char="•"/>
            </a:pPr>
            <a:r>
              <a:rPr lang="en-US" sz="1500" dirty="0" smtClean="0"/>
              <a:t>The same trend as we see with </a:t>
            </a:r>
            <a:r>
              <a:rPr lang="en-US" sz="1500" dirty="0" err="1" smtClean="0"/>
              <a:t>Clatterbridge</a:t>
            </a:r>
            <a:r>
              <a:rPr lang="en-US" sz="1500" dirty="0" smtClean="0"/>
              <a:t> data – as the rate increases, the μ increases (see Slide 7).</a:t>
            </a:r>
          </a:p>
          <a:p>
            <a:pPr marL="171450" indent="-171450">
              <a:buClr>
                <a:srgbClr val="FF0000"/>
              </a:buClr>
              <a:buFont typeface="Arial"/>
              <a:buChar char="•"/>
            </a:pPr>
            <a:r>
              <a:rPr lang="en-US" sz="1500" dirty="0" smtClean="0"/>
              <a:t>The largest mean is for a rate of 500 kHz.</a:t>
            </a:r>
          </a:p>
          <a:p>
            <a:pPr marL="171450" indent="-171450">
              <a:buClr>
                <a:srgbClr val="FF0000"/>
              </a:buClr>
              <a:buFont typeface="Arial"/>
              <a:buChar char="•"/>
            </a:pPr>
            <a:r>
              <a:rPr lang="en-US" sz="1500" dirty="0" smtClean="0"/>
              <a:t>For rates </a:t>
            </a:r>
            <a:r>
              <a:rPr lang="en-US" sz="1500" dirty="0" smtClean="0">
                <a:solidFill>
                  <a:srgbClr val="FF0000"/>
                </a:solidFill>
              </a:rPr>
              <a:t>&gt; 500 kHz </a:t>
            </a:r>
            <a:r>
              <a:rPr lang="en-US" sz="1500" dirty="0" smtClean="0"/>
              <a:t>the mean begins to </a:t>
            </a:r>
            <a:r>
              <a:rPr lang="en-US" sz="1500" dirty="0" smtClean="0">
                <a:solidFill>
                  <a:srgbClr val="FF0000"/>
                </a:solidFill>
              </a:rPr>
              <a:t>drop</a:t>
            </a:r>
            <a:r>
              <a:rPr lang="en-US" sz="1500" dirty="0" smtClean="0"/>
              <a:t> – the usual high rate </a:t>
            </a:r>
            <a:r>
              <a:rPr lang="en-US" sz="1500" dirty="0"/>
              <a:t>e</a:t>
            </a:r>
            <a:r>
              <a:rPr lang="en-US" sz="1500" dirty="0" smtClean="0"/>
              <a:t>ffect that we see.</a:t>
            </a:r>
            <a:endParaRPr lang="en-US" sz="1500" dirty="0"/>
          </a:p>
        </p:txBody>
      </p:sp>
    </p:spTree>
    <p:extLst>
      <p:ext uri="{BB962C8B-B14F-4D97-AF65-F5344CB8AC3E}">
        <p14:creationId xmlns:p14="http://schemas.microsoft.com/office/powerpoint/2010/main" val="29259138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25</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LED Tests: UCL Soldered Base (Comparison to November 2016 </a:t>
            </a:r>
            <a:r>
              <a:rPr lang="en-US" sz="3800" dirty="0" err="1" smtClean="0">
                <a:solidFill>
                  <a:srgbClr val="FF0000"/>
                </a:solidFill>
              </a:rPr>
              <a:t>Clatterbridge</a:t>
            </a:r>
            <a:r>
              <a:rPr lang="en-US" sz="3800" dirty="0" smtClean="0">
                <a:solidFill>
                  <a:srgbClr val="FF0000"/>
                </a:solidFill>
              </a:rPr>
              <a:t> Data) </a:t>
            </a:r>
            <a:endParaRPr lang="en-US" sz="3800" dirty="0">
              <a:solidFill>
                <a:srgbClr val="FF0000"/>
              </a:solidFill>
            </a:endParaRPr>
          </a:p>
        </p:txBody>
      </p:sp>
      <p:sp>
        <p:nvSpPr>
          <p:cNvPr id="8" name="Content Placeholder 2"/>
          <p:cNvSpPr>
            <a:spLocks noGrp="1"/>
          </p:cNvSpPr>
          <p:nvPr>
            <p:ph idx="1"/>
          </p:nvPr>
        </p:nvSpPr>
        <p:spPr>
          <a:xfrm>
            <a:off x="15488" y="1034874"/>
            <a:ext cx="9144000" cy="5928593"/>
          </a:xfrm>
        </p:spPr>
        <p:txBody>
          <a:bodyPr>
            <a:normAutofit/>
          </a:bodyPr>
          <a:lstStyle/>
          <a:p>
            <a:pPr>
              <a:buClr>
                <a:srgbClr val="FF0000"/>
              </a:buClr>
            </a:pPr>
            <a:r>
              <a:rPr lang="en-GB" sz="2200" dirty="0" smtClean="0">
                <a:ea typeface="Arial" charset="0"/>
                <a:cs typeface="Arial" charset="0"/>
              </a:rPr>
              <a:t>LED pulsed at 2.13 V, PMT HV: - 900 V</a:t>
            </a:r>
          </a:p>
          <a:p>
            <a:pPr>
              <a:buClr>
                <a:srgbClr val="FF0000"/>
              </a:buClr>
            </a:pPr>
            <a:r>
              <a:rPr lang="en-GB" sz="2200" dirty="0" smtClean="0">
                <a:ea typeface="Arial" charset="0"/>
                <a:cs typeface="Arial" charset="0"/>
              </a:rPr>
              <a:t>Gaussian distribution as expected</a:t>
            </a:r>
            <a:endParaRPr lang="en-GB" sz="1800" dirty="0" smtClean="0">
              <a:ea typeface="Arial" charset="0"/>
              <a:cs typeface="Arial" charset="0"/>
            </a:endParaRPr>
          </a:p>
        </p:txBody>
      </p:sp>
      <p:grpSp>
        <p:nvGrpSpPr>
          <p:cNvPr id="3" name="Group 2"/>
          <p:cNvGrpSpPr/>
          <p:nvPr/>
        </p:nvGrpSpPr>
        <p:grpSpPr>
          <a:xfrm>
            <a:off x="246439" y="1850230"/>
            <a:ext cx="6769330" cy="4584520"/>
            <a:chOff x="246439" y="1850230"/>
            <a:chExt cx="6769330" cy="458452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39" y="1850230"/>
              <a:ext cx="6769330" cy="4584520"/>
            </a:xfrm>
            <a:prstGeom prst="rect">
              <a:avLst/>
            </a:prstGeom>
          </p:spPr>
        </p:pic>
        <p:sp>
          <p:nvSpPr>
            <p:cNvPr id="2" name="Rectangle 1"/>
            <p:cNvSpPr/>
            <p:nvPr/>
          </p:nvSpPr>
          <p:spPr>
            <a:xfrm>
              <a:off x="1079500" y="3975100"/>
              <a:ext cx="812800" cy="1308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6637608" y="3229779"/>
            <a:ext cx="2192942" cy="1569660"/>
          </a:xfrm>
          <a:prstGeom prst="rect">
            <a:avLst/>
          </a:prstGeom>
          <a:noFill/>
          <a:ln>
            <a:solidFill>
              <a:srgbClr val="660066"/>
            </a:solidFill>
          </a:ln>
        </p:spPr>
        <p:txBody>
          <a:bodyPr wrap="square" rtlCol="0">
            <a:spAutoFit/>
          </a:bodyPr>
          <a:lstStyle/>
          <a:p>
            <a:pPr marL="171450" indent="-171450">
              <a:buClr>
                <a:srgbClr val="FF0000"/>
              </a:buClr>
              <a:buFont typeface="Arial"/>
              <a:buChar char="•"/>
            </a:pPr>
            <a:r>
              <a:rPr lang="en-US" sz="1600" dirty="0" smtClean="0"/>
              <a:t>The mean appears to be more consistent at lower rates.</a:t>
            </a:r>
          </a:p>
          <a:p>
            <a:pPr marL="171450" indent="-171450">
              <a:buClr>
                <a:srgbClr val="FF0000"/>
              </a:buClr>
              <a:buFont typeface="Arial"/>
              <a:buChar char="•"/>
            </a:pPr>
            <a:r>
              <a:rPr lang="en-US" sz="1600" dirty="0" smtClean="0"/>
              <a:t>But why the change to lower means from 1 kHz to 5 -50 kHz?</a:t>
            </a:r>
            <a:endParaRPr lang="en-US" sz="1600" dirty="0"/>
          </a:p>
        </p:txBody>
      </p:sp>
    </p:spTree>
    <p:extLst>
      <p:ext uri="{BB962C8B-B14F-4D97-AF65-F5344CB8AC3E}">
        <p14:creationId xmlns:p14="http://schemas.microsoft.com/office/powerpoint/2010/main" val="39639395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26</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LED Tests: UCL Soldered Base (Comparison to November 2016 </a:t>
            </a:r>
            <a:r>
              <a:rPr lang="en-US" sz="3800" dirty="0" err="1" smtClean="0">
                <a:solidFill>
                  <a:srgbClr val="FF0000"/>
                </a:solidFill>
              </a:rPr>
              <a:t>Clatterbridge</a:t>
            </a:r>
            <a:r>
              <a:rPr lang="en-US" sz="3800" dirty="0" smtClean="0">
                <a:solidFill>
                  <a:srgbClr val="FF0000"/>
                </a:solidFill>
              </a:rPr>
              <a:t> Data) </a:t>
            </a:r>
            <a:endParaRPr lang="en-US" sz="3800" dirty="0">
              <a:solidFill>
                <a:srgbClr val="FF0000"/>
              </a:solidFill>
            </a:endParaRPr>
          </a:p>
        </p:txBody>
      </p:sp>
      <p:sp>
        <p:nvSpPr>
          <p:cNvPr id="8" name="Content Placeholder 2"/>
          <p:cNvSpPr>
            <a:spLocks noGrp="1"/>
          </p:cNvSpPr>
          <p:nvPr>
            <p:ph idx="1"/>
          </p:nvPr>
        </p:nvSpPr>
        <p:spPr>
          <a:xfrm>
            <a:off x="15488" y="1034874"/>
            <a:ext cx="9144000" cy="5928593"/>
          </a:xfrm>
        </p:spPr>
        <p:txBody>
          <a:bodyPr>
            <a:normAutofit/>
          </a:bodyPr>
          <a:lstStyle/>
          <a:p>
            <a:pPr>
              <a:buClr>
                <a:srgbClr val="FF0000"/>
              </a:buClr>
            </a:pPr>
            <a:r>
              <a:rPr lang="en-GB" sz="2100" dirty="0" smtClean="0">
                <a:ea typeface="Arial" charset="0"/>
                <a:cs typeface="Arial" charset="0"/>
              </a:rPr>
              <a:t>Run taken whilst varying rates</a:t>
            </a: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r>
              <a:rPr lang="en-GB" sz="2100" dirty="0" smtClean="0">
                <a:ea typeface="Arial" charset="0"/>
                <a:cs typeface="Arial" charset="0"/>
              </a:rPr>
              <a:t>Confirmation of what we see at </a:t>
            </a:r>
            <a:r>
              <a:rPr lang="en-GB" sz="2100" dirty="0" err="1" smtClean="0">
                <a:ea typeface="Arial" charset="0"/>
                <a:cs typeface="Arial" charset="0"/>
              </a:rPr>
              <a:t>Clatterbridge</a:t>
            </a:r>
            <a:r>
              <a:rPr lang="en-GB" sz="2100" dirty="0">
                <a:ea typeface="Arial" charset="0"/>
                <a:cs typeface="Arial" charset="0"/>
              </a:rPr>
              <a:t> </a:t>
            </a:r>
            <a:r>
              <a:rPr lang="en-GB" sz="2100" dirty="0" smtClean="0">
                <a:ea typeface="Arial" charset="0"/>
                <a:cs typeface="Arial" charset="0"/>
              </a:rPr>
              <a:t>or could this be caused by an unstable LED?</a:t>
            </a:r>
          </a:p>
          <a:p>
            <a:pPr>
              <a:buClr>
                <a:srgbClr val="FF0000"/>
              </a:buClr>
            </a:pPr>
            <a:r>
              <a:rPr lang="en-GB" sz="2100" dirty="0" smtClean="0">
                <a:ea typeface="Arial" charset="0"/>
                <a:cs typeface="Arial" charset="0"/>
              </a:rPr>
              <a:t>To untangle the two:</a:t>
            </a:r>
          </a:p>
          <a:p>
            <a:pPr lvl="1">
              <a:buClr>
                <a:srgbClr val="FF0000"/>
              </a:buClr>
            </a:pPr>
            <a:r>
              <a:rPr lang="en-GB" sz="1800" dirty="0" smtClean="0">
                <a:ea typeface="Arial" charset="0"/>
                <a:cs typeface="Arial" charset="0"/>
              </a:rPr>
              <a:t>Deliver </a:t>
            </a:r>
            <a:r>
              <a:rPr lang="en-GB" sz="1800" dirty="0" err="1" smtClean="0">
                <a:ea typeface="Arial" charset="0"/>
                <a:cs typeface="Arial" charset="0"/>
              </a:rPr>
              <a:t>pulser</a:t>
            </a:r>
            <a:r>
              <a:rPr lang="en-GB" sz="1800" dirty="0" smtClean="0">
                <a:ea typeface="Arial" charset="0"/>
                <a:cs typeface="Arial" charset="0"/>
              </a:rPr>
              <a:t> signal directly to the cathode of the PMT base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56" y="1597361"/>
            <a:ext cx="4257037" cy="307077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490" y="1597292"/>
            <a:ext cx="4220347" cy="3044307"/>
          </a:xfrm>
          <a:prstGeom prst="rect">
            <a:avLst/>
          </a:prstGeom>
        </p:spPr>
      </p:pic>
    </p:spTree>
    <p:extLst>
      <p:ext uri="{BB962C8B-B14F-4D97-AF65-F5344CB8AC3E}">
        <p14:creationId xmlns:p14="http://schemas.microsoft.com/office/powerpoint/2010/main" val="1535126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586" y="2152567"/>
            <a:ext cx="4950305" cy="3352588"/>
          </a:xfrm>
          <a:prstGeom prst="rect">
            <a:avLst/>
          </a:prstGeom>
        </p:spPr>
      </p:pic>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3</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Oscilloscope Data Analysis:                            24</a:t>
            </a:r>
            <a:r>
              <a:rPr lang="en-US" sz="3800" baseline="30000" dirty="0" smtClean="0">
                <a:solidFill>
                  <a:srgbClr val="FF0000"/>
                </a:solidFill>
              </a:rPr>
              <a:t>th</a:t>
            </a:r>
            <a:r>
              <a:rPr lang="en-US" sz="3800" dirty="0" smtClean="0">
                <a:solidFill>
                  <a:srgbClr val="FF0000"/>
                </a:solidFill>
              </a:rPr>
              <a:t> -25</a:t>
            </a:r>
            <a:r>
              <a:rPr lang="en-US" sz="3800" baseline="30000" dirty="0" smtClean="0">
                <a:solidFill>
                  <a:srgbClr val="FF0000"/>
                </a:solidFill>
              </a:rPr>
              <a:t>th</a:t>
            </a:r>
            <a:r>
              <a:rPr lang="en-US" sz="3800" dirty="0" smtClean="0">
                <a:solidFill>
                  <a:srgbClr val="FF0000"/>
                </a:solidFill>
              </a:rPr>
              <a:t> November 2016</a:t>
            </a:r>
            <a:endParaRPr lang="en-US" sz="3800" dirty="0">
              <a:solidFill>
                <a:srgbClr val="FF0000"/>
              </a:solidFill>
            </a:endParaRPr>
          </a:p>
        </p:txBody>
      </p:sp>
      <p:sp>
        <p:nvSpPr>
          <p:cNvPr id="8" name="Content Placeholder 2"/>
          <p:cNvSpPr>
            <a:spLocks noGrp="1"/>
          </p:cNvSpPr>
          <p:nvPr>
            <p:ph idx="1"/>
          </p:nvPr>
        </p:nvSpPr>
        <p:spPr>
          <a:xfrm>
            <a:off x="15488" y="1224229"/>
            <a:ext cx="9144000" cy="5739238"/>
          </a:xfrm>
        </p:spPr>
        <p:txBody>
          <a:bodyPr>
            <a:normAutofit/>
          </a:bodyPr>
          <a:lstStyle/>
          <a:p>
            <a:pPr>
              <a:buClr>
                <a:srgbClr val="FF0000"/>
              </a:buClr>
            </a:pPr>
            <a:r>
              <a:rPr lang="en-GB" sz="2200" dirty="0" smtClean="0">
                <a:ea typeface="Arial" charset="0"/>
                <a:cs typeface="Arial" charset="0"/>
              </a:rPr>
              <a:t>For 30 kHz run taken with the oscilloscope (1.98mmCol_RateTest_30kHz):</a:t>
            </a:r>
          </a:p>
          <a:p>
            <a:pPr marL="0" indent="0">
              <a:buClr>
                <a:srgbClr val="FF0000"/>
              </a:buClr>
              <a:buNone/>
            </a:pPr>
            <a:endParaRPr lang="en-GB" sz="2200" dirty="0" smtClean="0">
              <a:ea typeface="Arial" charset="0"/>
              <a:cs typeface="Arial" charset="0"/>
            </a:endParaRPr>
          </a:p>
          <a:p>
            <a:pPr lvl="1">
              <a:buClr>
                <a:srgbClr val="FF0000"/>
              </a:buClr>
            </a:pPr>
            <a:r>
              <a:rPr lang="en-GB" sz="2000" dirty="0" smtClean="0">
                <a:ea typeface="Arial" charset="0"/>
                <a:cs typeface="Arial" charset="0"/>
              </a:rPr>
              <a:t>The waveforms </a:t>
            </a:r>
            <a:r>
              <a:rPr lang="en-GB" sz="2000" dirty="0" smtClean="0">
                <a:solidFill>
                  <a:srgbClr val="660066"/>
                </a:solidFill>
                <a:ea typeface="Arial" charset="0"/>
                <a:cs typeface="Arial" charset="0"/>
              </a:rPr>
              <a:t>start</a:t>
            </a:r>
            <a:r>
              <a:rPr lang="en-GB" sz="2000" dirty="0" smtClean="0">
                <a:ea typeface="Arial" charset="0"/>
                <a:cs typeface="Arial" charset="0"/>
              </a:rPr>
              <a:t> at ~ </a:t>
            </a:r>
            <a:r>
              <a:rPr lang="en-GB" sz="2000" dirty="0" smtClean="0">
                <a:solidFill>
                  <a:srgbClr val="660066"/>
                </a:solidFill>
                <a:ea typeface="Arial" charset="0"/>
                <a:cs typeface="Arial" charset="0"/>
              </a:rPr>
              <a:t>200 ns</a:t>
            </a:r>
          </a:p>
          <a:p>
            <a:pPr lvl="1">
              <a:buClr>
                <a:srgbClr val="FF0000"/>
              </a:buClr>
            </a:pPr>
            <a:r>
              <a:rPr lang="en-GB" sz="2000" dirty="0" smtClean="0">
                <a:ea typeface="Arial" charset="0"/>
                <a:cs typeface="Arial" charset="0"/>
              </a:rPr>
              <a:t>Therefore to compare to a ~ 150 </a:t>
            </a:r>
            <a:br>
              <a:rPr lang="en-GB" sz="2000" dirty="0" smtClean="0">
                <a:ea typeface="Arial" charset="0"/>
                <a:cs typeface="Arial" charset="0"/>
              </a:rPr>
            </a:br>
            <a:r>
              <a:rPr lang="en-GB" sz="2000" dirty="0" smtClean="0">
                <a:ea typeface="Arial" charset="0"/>
                <a:cs typeface="Arial" charset="0"/>
              </a:rPr>
              <a:t>ns gate as taken with the digitiser </a:t>
            </a:r>
            <a:br>
              <a:rPr lang="en-GB" sz="2000" dirty="0" smtClean="0">
                <a:ea typeface="Arial" charset="0"/>
                <a:cs typeface="Arial" charset="0"/>
              </a:rPr>
            </a:br>
            <a:r>
              <a:rPr lang="en-GB" sz="2000" dirty="0" smtClean="0">
                <a:ea typeface="Arial" charset="0"/>
                <a:cs typeface="Arial" charset="0"/>
              </a:rPr>
              <a:t>use an integration gate of </a:t>
            </a:r>
            <a:br>
              <a:rPr lang="en-GB" sz="2000" dirty="0" smtClean="0">
                <a:ea typeface="Arial" charset="0"/>
                <a:cs typeface="Arial" charset="0"/>
              </a:rPr>
            </a:br>
            <a:r>
              <a:rPr lang="en-GB" sz="2000" dirty="0" smtClean="0">
                <a:solidFill>
                  <a:srgbClr val="FF0000"/>
                </a:solidFill>
                <a:ea typeface="Arial" charset="0"/>
                <a:cs typeface="Arial" charset="0"/>
              </a:rPr>
              <a:t>0 – 350 ns</a:t>
            </a:r>
          </a:p>
          <a:p>
            <a:pPr lvl="1">
              <a:buClr>
                <a:srgbClr val="FF0000"/>
              </a:buClr>
            </a:pPr>
            <a:r>
              <a:rPr lang="en-GB" sz="2000" dirty="0" smtClean="0">
                <a:ea typeface="Arial" charset="0"/>
                <a:cs typeface="Arial" charset="0"/>
              </a:rPr>
              <a:t>Tests have shown that including </a:t>
            </a:r>
            <a:br>
              <a:rPr lang="en-GB" sz="2000" dirty="0" smtClean="0">
                <a:ea typeface="Arial" charset="0"/>
                <a:cs typeface="Arial" charset="0"/>
              </a:rPr>
            </a:br>
            <a:r>
              <a:rPr lang="en-GB" sz="2000" dirty="0" smtClean="0">
                <a:ea typeface="Arial" charset="0"/>
                <a:cs typeface="Arial" charset="0"/>
              </a:rPr>
              <a:t>more of the baseline (from 0 to </a:t>
            </a:r>
            <a:br>
              <a:rPr lang="en-GB" sz="2000" dirty="0" smtClean="0">
                <a:ea typeface="Arial" charset="0"/>
                <a:cs typeface="Arial" charset="0"/>
              </a:rPr>
            </a:br>
            <a:r>
              <a:rPr lang="en-GB" sz="2000" dirty="0" smtClean="0">
                <a:ea typeface="Arial" charset="0"/>
                <a:cs typeface="Arial" charset="0"/>
              </a:rPr>
              <a:t>200 ns) in the integration does </a:t>
            </a:r>
            <a:br>
              <a:rPr lang="en-GB" sz="2000" dirty="0" smtClean="0">
                <a:ea typeface="Arial" charset="0"/>
                <a:cs typeface="Arial" charset="0"/>
              </a:rPr>
            </a:br>
            <a:r>
              <a:rPr lang="en-GB" sz="2000" dirty="0" smtClean="0">
                <a:ea typeface="Arial" charset="0"/>
                <a:cs typeface="Arial" charset="0"/>
              </a:rPr>
              <a:t>not shift the ADC mean value </a:t>
            </a:r>
            <a:br>
              <a:rPr lang="en-GB" sz="2000" dirty="0" smtClean="0">
                <a:ea typeface="Arial" charset="0"/>
                <a:cs typeface="Arial" charset="0"/>
              </a:rPr>
            </a:br>
            <a:r>
              <a:rPr lang="en-GB" sz="2000" dirty="0" smtClean="0">
                <a:ea typeface="Arial" charset="0"/>
                <a:cs typeface="Arial" charset="0"/>
              </a:rPr>
              <a:t>(see Slide 5)</a:t>
            </a:r>
          </a:p>
        </p:txBody>
      </p:sp>
      <p:cxnSp>
        <p:nvCxnSpPr>
          <p:cNvPr id="9" name="Straight Arrow Connector 8"/>
          <p:cNvCxnSpPr/>
          <p:nvPr/>
        </p:nvCxnSpPr>
        <p:spPr>
          <a:xfrm flipV="1">
            <a:off x="4665800" y="2472976"/>
            <a:ext cx="0" cy="2690254"/>
          </a:xfrm>
          <a:prstGeom prst="straightConnector1">
            <a:avLst/>
          </a:prstGeom>
          <a:ln w="19050">
            <a:solidFill>
              <a:srgbClr val="660066"/>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08169" y="3625480"/>
            <a:ext cx="846666" cy="400110"/>
          </a:xfrm>
          <a:prstGeom prst="rect">
            <a:avLst/>
          </a:prstGeom>
          <a:solidFill>
            <a:schemeClr val="bg1"/>
          </a:solidFill>
        </p:spPr>
        <p:txBody>
          <a:bodyPr wrap="square" rtlCol="0">
            <a:spAutoFit/>
          </a:bodyPr>
          <a:lstStyle/>
          <a:p>
            <a:r>
              <a:rPr lang="en-US" sz="1000" dirty="0" smtClean="0">
                <a:solidFill>
                  <a:srgbClr val="660066"/>
                </a:solidFill>
              </a:rPr>
              <a:t>Integration start</a:t>
            </a:r>
            <a:endParaRPr lang="en-US" sz="1000" dirty="0">
              <a:solidFill>
                <a:srgbClr val="660066"/>
              </a:solidFill>
            </a:endParaRPr>
          </a:p>
        </p:txBody>
      </p:sp>
      <p:cxnSp>
        <p:nvCxnSpPr>
          <p:cNvPr id="11" name="Straight Arrow Connector 10"/>
          <p:cNvCxnSpPr/>
          <p:nvPr/>
        </p:nvCxnSpPr>
        <p:spPr>
          <a:xfrm flipV="1">
            <a:off x="8599079" y="3496680"/>
            <a:ext cx="0" cy="1666551"/>
          </a:xfrm>
          <a:prstGeom prst="straightConnector1">
            <a:avLst/>
          </a:prstGeom>
          <a:ln w="19050">
            <a:solidFill>
              <a:srgbClr val="0000FF"/>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741049" y="3622327"/>
            <a:ext cx="846666" cy="400110"/>
          </a:xfrm>
          <a:prstGeom prst="rect">
            <a:avLst/>
          </a:prstGeom>
          <a:solidFill>
            <a:schemeClr val="bg1"/>
          </a:solidFill>
        </p:spPr>
        <p:txBody>
          <a:bodyPr wrap="square" rtlCol="0">
            <a:spAutoFit/>
          </a:bodyPr>
          <a:lstStyle/>
          <a:p>
            <a:pPr algn="r"/>
            <a:r>
              <a:rPr lang="en-US" sz="1000" dirty="0" smtClean="0">
                <a:solidFill>
                  <a:srgbClr val="0000FF"/>
                </a:solidFill>
              </a:rPr>
              <a:t>Integration end</a:t>
            </a:r>
            <a:endParaRPr lang="en-US" sz="1000" dirty="0">
              <a:solidFill>
                <a:srgbClr val="0000FF"/>
              </a:solidFill>
            </a:endParaRPr>
          </a:p>
        </p:txBody>
      </p:sp>
      <p:cxnSp>
        <p:nvCxnSpPr>
          <p:cNvPr id="14" name="Straight Arrow Connector 13"/>
          <p:cNvCxnSpPr/>
          <p:nvPr/>
        </p:nvCxnSpPr>
        <p:spPr>
          <a:xfrm>
            <a:off x="4665800" y="4438680"/>
            <a:ext cx="3933279" cy="0"/>
          </a:xfrm>
          <a:prstGeom prst="straightConnector1">
            <a:avLst/>
          </a:prstGeom>
          <a:ln w="19050">
            <a:solidFill>
              <a:srgbClr val="FF0000"/>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10900" y="3867748"/>
            <a:ext cx="1475011" cy="553998"/>
          </a:xfrm>
          <a:prstGeom prst="rect">
            <a:avLst/>
          </a:prstGeom>
          <a:solidFill>
            <a:schemeClr val="bg1"/>
          </a:solidFill>
        </p:spPr>
        <p:txBody>
          <a:bodyPr wrap="square" rtlCol="0">
            <a:spAutoFit/>
          </a:bodyPr>
          <a:lstStyle/>
          <a:p>
            <a:pPr algn="ctr"/>
            <a:r>
              <a:rPr lang="en-US" sz="1000" dirty="0">
                <a:solidFill>
                  <a:srgbClr val="FF0000"/>
                </a:solidFill>
              </a:rPr>
              <a:t>3</a:t>
            </a:r>
            <a:r>
              <a:rPr lang="en-US" sz="1000" dirty="0" smtClean="0">
                <a:solidFill>
                  <a:srgbClr val="FF0000"/>
                </a:solidFill>
              </a:rPr>
              <a:t>50 ns integration gate, equivalent to 150 ns as used for the </a:t>
            </a:r>
            <a:r>
              <a:rPr lang="en-US" sz="1000" dirty="0" err="1" smtClean="0">
                <a:solidFill>
                  <a:srgbClr val="FF0000"/>
                </a:solidFill>
              </a:rPr>
              <a:t>digitiser</a:t>
            </a:r>
            <a:endParaRPr lang="en-US" sz="1000" dirty="0">
              <a:solidFill>
                <a:srgbClr val="FF0000"/>
              </a:solidFill>
            </a:endParaRPr>
          </a:p>
        </p:txBody>
      </p:sp>
    </p:spTree>
    <p:extLst>
      <p:ext uri="{BB962C8B-B14F-4D97-AF65-F5344CB8AC3E}">
        <p14:creationId xmlns:p14="http://schemas.microsoft.com/office/powerpoint/2010/main" val="21792747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kHz_scope_chi2_nov201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016" y="1915642"/>
            <a:ext cx="6425879" cy="4351918"/>
          </a:xfrm>
          <a:prstGeom prst="rect">
            <a:avLst/>
          </a:prstGeom>
        </p:spPr>
      </p:pic>
      <p:sp>
        <p:nvSpPr>
          <p:cNvPr id="8" name="Content Placeholder 2"/>
          <p:cNvSpPr>
            <a:spLocks noGrp="1"/>
          </p:cNvSpPr>
          <p:nvPr>
            <p:ph idx="1"/>
          </p:nvPr>
        </p:nvSpPr>
        <p:spPr>
          <a:xfrm>
            <a:off x="15488" y="1224229"/>
            <a:ext cx="9144000" cy="5739238"/>
          </a:xfrm>
        </p:spPr>
        <p:txBody>
          <a:bodyPr>
            <a:normAutofit/>
          </a:bodyPr>
          <a:lstStyle/>
          <a:p>
            <a:pPr>
              <a:buClr>
                <a:srgbClr val="FF0000"/>
              </a:buClr>
            </a:pPr>
            <a:r>
              <a:rPr lang="en-GB" sz="2000" dirty="0" smtClean="0">
                <a:ea typeface="Arial" charset="0"/>
                <a:cs typeface="Arial" charset="0"/>
              </a:rPr>
              <a:t>Look at the χ</a:t>
            </a:r>
            <a:r>
              <a:rPr lang="en-GB" sz="2000" baseline="30000" dirty="0" smtClean="0">
                <a:ea typeface="Arial" charset="0"/>
                <a:cs typeface="Arial" charset="0"/>
              </a:rPr>
              <a:t>2</a:t>
            </a:r>
            <a:r>
              <a:rPr lang="en-GB" sz="2000" dirty="0" smtClean="0">
                <a:ea typeface="Arial" charset="0"/>
                <a:cs typeface="Arial" charset="0"/>
              </a:rPr>
              <a:t>/NDF distribution for 30 kHz run taken with the oscilloscope (1.98mmCol_RateTest_30kHz):</a:t>
            </a:r>
          </a:p>
          <a:p>
            <a:pPr marL="0" indent="0">
              <a:buClr>
                <a:srgbClr val="FF0000"/>
              </a:buClr>
              <a:buNone/>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endParaRPr lang="en-GB" sz="2200" dirty="0">
              <a:ea typeface="Arial" charset="0"/>
              <a:cs typeface="Arial" charset="0"/>
            </a:endParaRPr>
          </a:p>
          <a:p>
            <a:pPr>
              <a:buClr>
                <a:srgbClr val="FF0000"/>
              </a:buClr>
            </a:pPr>
            <a:endParaRPr lang="en-GB" sz="2200" dirty="0" smtClean="0">
              <a:ea typeface="Arial" charset="0"/>
              <a:cs typeface="Arial" charset="0"/>
            </a:endParaRPr>
          </a:p>
          <a:p>
            <a:pPr>
              <a:buClr>
                <a:srgbClr val="FF0000"/>
              </a:buClr>
            </a:pPr>
            <a:r>
              <a:rPr lang="en-GB" sz="2000" dirty="0" smtClean="0">
                <a:ea typeface="Arial" charset="0"/>
                <a:cs typeface="Arial" charset="0"/>
              </a:rPr>
              <a:t>Use χ</a:t>
            </a:r>
            <a:r>
              <a:rPr lang="en-GB" sz="2000" baseline="30000" dirty="0" smtClean="0">
                <a:ea typeface="Arial" charset="0"/>
                <a:cs typeface="Arial" charset="0"/>
              </a:rPr>
              <a:t>2</a:t>
            </a:r>
            <a:r>
              <a:rPr lang="en-GB" sz="2000" dirty="0" smtClean="0">
                <a:ea typeface="Arial" charset="0"/>
                <a:cs typeface="Arial" charset="0"/>
              </a:rPr>
              <a:t>/NDF &lt; 25!</a:t>
            </a:r>
          </a:p>
          <a:p>
            <a:pPr marL="0" indent="0">
              <a:buClr>
                <a:srgbClr val="FF0000"/>
              </a:buClr>
              <a:buNone/>
            </a:pPr>
            <a:endParaRPr lang="en-GB" sz="2200" dirty="0" smtClean="0">
              <a:ea typeface="Arial" charset="0"/>
              <a:cs typeface="Arial" charset="0"/>
            </a:endParaRPr>
          </a:p>
        </p:txBody>
      </p:sp>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4</a:t>
            </a:fld>
            <a:endParaRPr lang="en-US"/>
          </a:p>
        </p:txBody>
      </p:sp>
      <p:sp>
        <p:nvSpPr>
          <p:cNvPr id="7" name="Title 1"/>
          <p:cNvSpPr txBox="1">
            <a:spLocks/>
          </p:cNvSpPr>
          <p:nvPr/>
        </p:nvSpPr>
        <p:spPr>
          <a:xfrm>
            <a:off x="0" y="13777"/>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l-GR" sz="3800" dirty="0" smtClean="0">
                <a:solidFill>
                  <a:srgbClr val="FF0000"/>
                </a:solidFill>
              </a:rPr>
              <a:t>Χ</a:t>
            </a:r>
            <a:r>
              <a:rPr lang="en-US" sz="3800" baseline="30000" dirty="0" smtClean="0">
                <a:solidFill>
                  <a:srgbClr val="FF0000"/>
                </a:solidFill>
              </a:rPr>
              <a:t>2</a:t>
            </a:r>
            <a:r>
              <a:rPr lang="en-US" sz="3800" dirty="0" smtClean="0">
                <a:solidFill>
                  <a:srgbClr val="FF0000"/>
                </a:solidFill>
              </a:rPr>
              <a:t>/NDF Cut Value to Use for Scope Data</a:t>
            </a:r>
            <a:endParaRPr lang="en-US" sz="3800" dirty="0">
              <a:solidFill>
                <a:srgbClr val="FF0000"/>
              </a:solidFill>
            </a:endParaRPr>
          </a:p>
        </p:txBody>
      </p:sp>
      <p:cxnSp>
        <p:nvCxnSpPr>
          <p:cNvPr id="16" name="Straight Arrow Connector 15"/>
          <p:cNvCxnSpPr/>
          <p:nvPr/>
        </p:nvCxnSpPr>
        <p:spPr>
          <a:xfrm flipV="1">
            <a:off x="3719293" y="2362200"/>
            <a:ext cx="0" cy="3444550"/>
          </a:xfrm>
          <a:prstGeom prst="straightConnector1">
            <a:avLst/>
          </a:prstGeom>
          <a:ln w="19050">
            <a:solidFill>
              <a:srgbClr val="660066"/>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908299" y="3159833"/>
            <a:ext cx="595094" cy="307777"/>
          </a:xfrm>
          <a:prstGeom prst="rect">
            <a:avLst/>
          </a:prstGeom>
          <a:solidFill>
            <a:schemeClr val="bg1"/>
          </a:solidFill>
        </p:spPr>
        <p:txBody>
          <a:bodyPr wrap="square" rtlCol="0">
            <a:spAutoFit/>
          </a:bodyPr>
          <a:lstStyle/>
          <a:p>
            <a:pPr algn="r"/>
            <a:r>
              <a:rPr lang="en-US" sz="1400" dirty="0" smtClean="0">
                <a:solidFill>
                  <a:srgbClr val="660066"/>
                </a:solidFill>
              </a:rPr>
              <a:t>Keep</a:t>
            </a:r>
            <a:endParaRPr lang="en-US" sz="1400" dirty="0">
              <a:solidFill>
                <a:srgbClr val="660066"/>
              </a:solidFill>
            </a:endParaRPr>
          </a:p>
        </p:txBody>
      </p:sp>
      <p:sp>
        <p:nvSpPr>
          <p:cNvPr id="19" name="TextBox 18"/>
          <p:cNvSpPr txBox="1"/>
          <p:nvPr/>
        </p:nvSpPr>
        <p:spPr>
          <a:xfrm>
            <a:off x="5173134" y="3161255"/>
            <a:ext cx="846666" cy="307777"/>
          </a:xfrm>
          <a:prstGeom prst="rect">
            <a:avLst/>
          </a:prstGeom>
          <a:solidFill>
            <a:schemeClr val="bg1"/>
          </a:solidFill>
        </p:spPr>
        <p:txBody>
          <a:bodyPr wrap="square" rtlCol="0">
            <a:spAutoFit/>
          </a:bodyPr>
          <a:lstStyle/>
          <a:p>
            <a:pPr algn="r"/>
            <a:r>
              <a:rPr lang="en-US" sz="1400" dirty="0" smtClean="0">
                <a:solidFill>
                  <a:srgbClr val="660066"/>
                </a:solidFill>
              </a:rPr>
              <a:t>Discard</a:t>
            </a:r>
            <a:endParaRPr lang="en-US" sz="1400" dirty="0">
              <a:solidFill>
                <a:srgbClr val="660066"/>
              </a:solidFill>
            </a:endParaRPr>
          </a:p>
        </p:txBody>
      </p:sp>
    </p:spTree>
    <p:extLst>
      <p:ext uri="{BB962C8B-B14F-4D97-AF65-F5344CB8AC3E}">
        <p14:creationId xmlns:p14="http://schemas.microsoft.com/office/powerpoint/2010/main" val="24547738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766824"/>
            <a:ext cx="6967372" cy="4718643"/>
          </a:xfrm>
          <a:prstGeom prst="rect">
            <a:avLst/>
          </a:prstGeom>
        </p:spPr>
      </p:pic>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5</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ADC Equivalent Spectra for </a:t>
            </a:r>
            <a:r>
              <a:rPr lang="en-US" sz="3800" dirty="0">
                <a:solidFill>
                  <a:srgbClr val="FF0000"/>
                </a:solidFill>
              </a:rPr>
              <a:t>D</a:t>
            </a:r>
            <a:r>
              <a:rPr lang="en-US" sz="3800" dirty="0" smtClean="0">
                <a:solidFill>
                  <a:srgbClr val="FF0000"/>
                </a:solidFill>
              </a:rPr>
              <a:t>ifferent </a:t>
            </a:r>
            <a:r>
              <a:rPr lang="en-US" sz="3800" dirty="0">
                <a:solidFill>
                  <a:srgbClr val="FF0000"/>
                </a:solidFill>
              </a:rPr>
              <a:t>I</a:t>
            </a:r>
            <a:r>
              <a:rPr lang="en-US" sz="3800" dirty="0" smtClean="0">
                <a:solidFill>
                  <a:srgbClr val="FF0000"/>
                </a:solidFill>
              </a:rPr>
              <a:t>ntegration </a:t>
            </a:r>
            <a:r>
              <a:rPr lang="en-US" sz="3800" dirty="0">
                <a:solidFill>
                  <a:srgbClr val="FF0000"/>
                </a:solidFill>
              </a:rPr>
              <a:t>G</a:t>
            </a:r>
            <a:r>
              <a:rPr lang="en-US" sz="3800" dirty="0" smtClean="0">
                <a:solidFill>
                  <a:srgbClr val="FF0000"/>
                </a:solidFill>
              </a:rPr>
              <a:t>ates</a:t>
            </a:r>
            <a:endParaRPr lang="en-US" sz="3800" dirty="0">
              <a:solidFill>
                <a:srgbClr val="FF0000"/>
              </a:solidFill>
            </a:endParaRPr>
          </a:p>
        </p:txBody>
      </p:sp>
      <p:sp>
        <p:nvSpPr>
          <p:cNvPr id="8" name="Content Placeholder 2"/>
          <p:cNvSpPr>
            <a:spLocks noGrp="1"/>
          </p:cNvSpPr>
          <p:nvPr>
            <p:ph idx="1"/>
          </p:nvPr>
        </p:nvSpPr>
        <p:spPr>
          <a:xfrm>
            <a:off x="0" y="1082289"/>
            <a:ext cx="9144000" cy="907347"/>
          </a:xfrm>
        </p:spPr>
        <p:txBody>
          <a:bodyPr>
            <a:normAutofit/>
          </a:bodyPr>
          <a:lstStyle/>
          <a:p>
            <a:pPr>
              <a:buClr>
                <a:srgbClr val="FF0000"/>
              </a:buClr>
            </a:pPr>
            <a:r>
              <a:rPr lang="en-GB" sz="2000" dirty="0" smtClean="0">
                <a:ea typeface="Arial" charset="0"/>
                <a:cs typeface="Arial" charset="0"/>
              </a:rPr>
              <a:t>1.98</a:t>
            </a:r>
            <a:r>
              <a:rPr lang="en-GB" sz="2000" dirty="0" smtClean="0"/>
              <a:t> </a:t>
            </a:r>
            <a:r>
              <a:rPr lang="en-GB" sz="2000" dirty="0" smtClean="0">
                <a:ea typeface="Arial" charset="0"/>
                <a:cs typeface="Arial" charset="0"/>
              </a:rPr>
              <a:t>mm </a:t>
            </a:r>
            <a:r>
              <a:rPr lang="en-GB" sz="2000" dirty="0" err="1"/>
              <a:t>Ø</a:t>
            </a:r>
            <a:r>
              <a:rPr lang="en-GB" sz="2000" dirty="0" smtClean="0">
                <a:ea typeface="Arial" charset="0"/>
                <a:cs typeface="Arial" charset="0"/>
              </a:rPr>
              <a:t> collimator</a:t>
            </a:r>
          </a:p>
          <a:p>
            <a:pPr>
              <a:buClr>
                <a:srgbClr val="FF0000"/>
              </a:buClr>
            </a:pPr>
            <a:r>
              <a:rPr lang="en-US" sz="2000" dirty="0" smtClean="0"/>
              <a:t>30 kHz rate file</a:t>
            </a:r>
          </a:p>
          <a:p>
            <a:pPr>
              <a:buClr>
                <a:srgbClr val="FF0000"/>
              </a:buClr>
            </a:pPr>
            <a:endParaRPr lang="en-US" sz="1800" dirty="0" smtClean="0"/>
          </a:p>
        </p:txBody>
      </p:sp>
      <p:cxnSp>
        <p:nvCxnSpPr>
          <p:cNvPr id="11" name="Straight Arrow Connector 10"/>
          <p:cNvCxnSpPr>
            <a:stCxn id="15" idx="0"/>
          </p:cNvCxnSpPr>
          <p:nvPr/>
        </p:nvCxnSpPr>
        <p:spPr>
          <a:xfrm flipV="1">
            <a:off x="3221567" y="2425700"/>
            <a:ext cx="2429933" cy="1416230"/>
          </a:xfrm>
          <a:prstGeom prst="straightConnector1">
            <a:avLst/>
          </a:prstGeom>
          <a:ln w="19050">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45265" y="3841930"/>
            <a:ext cx="1752604" cy="1754327"/>
          </a:xfrm>
          <a:prstGeom prst="rect">
            <a:avLst/>
          </a:prstGeom>
          <a:noFill/>
          <a:ln>
            <a:solidFill>
              <a:srgbClr val="660066"/>
            </a:solidFill>
          </a:ln>
        </p:spPr>
        <p:txBody>
          <a:bodyPr wrap="square" rtlCol="0">
            <a:spAutoFit/>
          </a:bodyPr>
          <a:lstStyle/>
          <a:p>
            <a:pPr marL="171450" indent="-171450">
              <a:buClr>
                <a:srgbClr val="FF0000"/>
              </a:buClr>
              <a:buFont typeface="Arial"/>
              <a:buChar char="•"/>
            </a:pPr>
            <a:r>
              <a:rPr lang="en-US" sz="1200" dirty="0" smtClean="0"/>
              <a:t>Using </a:t>
            </a:r>
            <a:r>
              <a:rPr lang="en-US" sz="1200" dirty="0" smtClean="0">
                <a:solidFill>
                  <a:srgbClr val="0000FF"/>
                </a:solidFill>
              </a:rPr>
              <a:t>0 – 350 ns </a:t>
            </a:r>
            <a:r>
              <a:rPr lang="en-US" sz="1200" dirty="0" smtClean="0"/>
              <a:t>gate and </a:t>
            </a:r>
            <a:r>
              <a:rPr lang="en-US" sz="1200" dirty="0" smtClean="0">
                <a:solidFill>
                  <a:srgbClr val="FF0000"/>
                </a:solidFill>
              </a:rPr>
              <a:t>190 – 350 ns </a:t>
            </a:r>
            <a:r>
              <a:rPr lang="en-US" sz="1200" dirty="0" smtClean="0"/>
              <a:t>gate gives the </a:t>
            </a:r>
            <a:r>
              <a:rPr lang="en-US" sz="1200" dirty="0" smtClean="0">
                <a:solidFill>
                  <a:srgbClr val="660066"/>
                </a:solidFill>
              </a:rPr>
              <a:t>same</a:t>
            </a:r>
            <a:r>
              <a:rPr lang="en-US" sz="1200" dirty="0" smtClean="0"/>
              <a:t> </a:t>
            </a:r>
            <a:r>
              <a:rPr lang="en-US" sz="1200" dirty="0" smtClean="0"/>
              <a:t>result. </a:t>
            </a:r>
            <a:endParaRPr lang="en-US" sz="1200" dirty="0" smtClean="0"/>
          </a:p>
          <a:p>
            <a:pPr marL="171450" indent="-171450">
              <a:buClr>
                <a:srgbClr val="FF0000"/>
              </a:buClr>
              <a:buFont typeface="Arial"/>
              <a:buChar char="•"/>
            </a:pPr>
            <a:r>
              <a:rPr lang="en-US" sz="1200" dirty="0" smtClean="0"/>
              <a:t>Therefore it’s okay to use 0 – 350 ns and include “extra baseline”, in case there is any variation in the waveform </a:t>
            </a:r>
            <a:r>
              <a:rPr lang="en-US" sz="1200" dirty="0" smtClean="0"/>
              <a:t>start.</a:t>
            </a:r>
            <a:endParaRPr lang="en-US" sz="1200" dirty="0"/>
          </a:p>
        </p:txBody>
      </p:sp>
      <p:cxnSp>
        <p:nvCxnSpPr>
          <p:cNvPr id="20" name="Straight Arrow Connector 19"/>
          <p:cNvCxnSpPr>
            <a:stCxn id="21" idx="0"/>
          </p:cNvCxnSpPr>
          <p:nvPr/>
        </p:nvCxnSpPr>
        <p:spPr>
          <a:xfrm flipH="1" flipV="1">
            <a:off x="5321300" y="3073400"/>
            <a:ext cx="2366433" cy="768530"/>
          </a:xfrm>
          <a:prstGeom prst="straightConnector1">
            <a:avLst/>
          </a:prstGeom>
          <a:ln w="19050">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688665" y="3841930"/>
            <a:ext cx="1998136" cy="1569660"/>
          </a:xfrm>
          <a:prstGeom prst="rect">
            <a:avLst/>
          </a:prstGeom>
          <a:solidFill>
            <a:schemeClr val="bg1"/>
          </a:solidFill>
          <a:ln>
            <a:solidFill>
              <a:srgbClr val="660066"/>
            </a:solidFill>
          </a:ln>
        </p:spPr>
        <p:txBody>
          <a:bodyPr wrap="square" rtlCol="0">
            <a:spAutoFit/>
          </a:bodyPr>
          <a:lstStyle/>
          <a:p>
            <a:pPr marL="171450" indent="-171450">
              <a:buClr>
                <a:srgbClr val="FF0000"/>
              </a:buClr>
              <a:buFont typeface="Arial"/>
              <a:buChar char="•"/>
            </a:pPr>
            <a:r>
              <a:rPr lang="en-US" sz="1200" dirty="0" smtClean="0"/>
              <a:t>Using </a:t>
            </a:r>
            <a:r>
              <a:rPr lang="en-US" sz="1200" dirty="0" smtClean="0">
                <a:solidFill>
                  <a:srgbClr val="0000FF"/>
                </a:solidFill>
              </a:rPr>
              <a:t>0 – 300 ns </a:t>
            </a:r>
            <a:r>
              <a:rPr lang="en-US" sz="1200" dirty="0" smtClean="0"/>
              <a:t>gate gives a μ closer to that obtained with the </a:t>
            </a:r>
            <a:r>
              <a:rPr lang="en-US" sz="1200" dirty="0" err="1" smtClean="0"/>
              <a:t>digitiser</a:t>
            </a:r>
            <a:r>
              <a:rPr lang="en-US" sz="1200" dirty="0" smtClean="0"/>
              <a:t>:</a:t>
            </a:r>
          </a:p>
          <a:p>
            <a:pPr marL="444500" lvl="1" indent="-177800">
              <a:buClr>
                <a:srgbClr val="FF0000"/>
              </a:buClr>
              <a:buFont typeface="Arial"/>
              <a:buChar char="•"/>
            </a:pPr>
            <a:r>
              <a:rPr lang="en-US" sz="1200" dirty="0" smtClean="0"/>
              <a:t>ADC mode: </a:t>
            </a:r>
            <a:br>
              <a:rPr lang="en-US" sz="1200" dirty="0" smtClean="0"/>
            </a:br>
            <a:r>
              <a:rPr lang="en-US" sz="1200" dirty="0" smtClean="0"/>
              <a:t>6127 - 6141</a:t>
            </a:r>
          </a:p>
          <a:p>
            <a:pPr marL="444500" lvl="1" indent="-177800">
              <a:buClr>
                <a:srgbClr val="FF0000"/>
              </a:buClr>
              <a:buFont typeface="Arial"/>
              <a:buChar char="•"/>
            </a:pPr>
            <a:r>
              <a:rPr lang="en-US" sz="1200" dirty="0" smtClean="0"/>
              <a:t>Waveform mode: 6206 - 6231</a:t>
            </a:r>
            <a:endParaRPr lang="en-US" sz="1200" dirty="0"/>
          </a:p>
        </p:txBody>
      </p:sp>
    </p:spTree>
    <p:extLst>
      <p:ext uri="{BB962C8B-B14F-4D97-AF65-F5344CB8AC3E}">
        <p14:creationId xmlns:p14="http://schemas.microsoft.com/office/powerpoint/2010/main" val="22020763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766824"/>
            <a:ext cx="6967371" cy="4718643"/>
          </a:xfrm>
          <a:prstGeom prst="rect">
            <a:avLst/>
          </a:prstGeom>
        </p:spPr>
      </p:pic>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6</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30 kHz Rate ADC Spectra with </a:t>
            </a:r>
            <a:r>
              <a:rPr lang="en-US" sz="3800" dirty="0" err="1" smtClean="0">
                <a:solidFill>
                  <a:srgbClr val="FF0000"/>
                </a:solidFill>
              </a:rPr>
              <a:t>Digitiser</a:t>
            </a:r>
            <a:r>
              <a:rPr lang="en-US" sz="3800" dirty="0" smtClean="0">
                <a:solidFill>
                  <a:srgbClr val="FF0000"/>
                </a:solidFill>
              </a:rPr>
              <a:t> and Scope</a:t>
            </a:r>
            <a:endParaRPr lang="en-US" sz="3800" dirty="0">
              <a:solidFill>
                <a:srgbClr val="FF0000"/>
              </a:solidFill>
            </a:endParaRPr>
          </a:p>
        </p:txBody>
      </p:sp>
      <p:sp>
        <p:nvSpPr>
          <p:cNvPr id="8" name="Content Placeholder 2"/>
          <p:cNvSpPr>
            <a:spLocks noGrp="1"/>
          </p:cNvSpPr>
          <p:nvPr>
            <p:ph idx="1"/>
          </p:nvPr>
        </p:nvSpPr>
        <p:spPr>
          <a:xfrm>
            <a:off x="0" y="1113649"/>
            <a:ext cx="9144000" cy="907347"/>
          </a:xfrm>
        </p:spPr>
        <p:txBody>
          <a:bodyPr>
            <a:normAutofit/>
          </a:bodyPr>
          <a:lstStyle/>
          <a:p>
            <a:pPr>
              <a:buClr>
                <a:srgbClr val="FF0000"/>
              </a:buClr>
            </a:pPr>
            <a:r>
              <a:rPr lang="en-GB" sz="2200" dirty="0" smtClean="0">
                <a:ea typeface="Arial" charset="0"/>
                <a:cs typeface="Arial" charset="0"/>
              </a:rPr>
              <a:t>Why do we see an improved ΔE/E when using the scope?</a:t>
            </a:r>
            <a:endParaRPr lang="en-US" sz="2200" dirty="0" smtClean="0"/>
          </a:p>
          <a:p>
            <a:pPr>
              <a:buClr>
                <a:srgbClr val="FF0000"/>
              </a:buClr>
            </a:pPr>
            <a:endParaRPr lang="en-US" sz="1800" dirty="0" smtClean="0"/>
          </a:p>
        </p:txBody>
      </p:sp>
    </p:spTree>
    <p:extLst>
      <p:ext uri="{BB962C8B-B14F-4D97-AF65-F5344CB8AC3E}">
        <p14:creationId xmlns:p14="http://schemas.microsoft.com/office/powerpoint/2010/main" val="35692082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7</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Reminder: ADC Spectra for Different Rates from the </a:t>
            </a:r>
            <a:r>
              <a:rPr lang="en-US" sz="3800" dirty="0" err="1" smtClean="0">
                <a:solidFill>
                  <a:srgbClr val="FF0000"/>
                </a:solidFill>
              </a:rPr>
              <a:t>Digitiser</a:t>
            </a:r>
            <a:r>
              <a:rPr lang="en-US" sz="3800" dirty="0" smtClean="0">
                <a:solidFill>
                  <a:srgbClr val="FF0000"/>
                </a:solidFill>
              </a:rPr>
              <a:t> Data (Nov 2016)</a:t>
            </a:r>
            <a:endParaRPr lang="en-US" sz="3800" dirty="0">
              <a:solidFill>
                <a:srgbClr val="FF0000"/>
              </a:solidFill>
            </a:endParaRPr>
          </a:p>
        </p:txBody>
      </p:sp>
      <p:sp>
        <p:nvSpPr>
          <p:cNvPr id="8" name="Content Placeholder 2"/>
          <p:cNvSpPr>
            <a:spLocks noGrp="1"/>
          </p:cNvSpPr>
          <p:nvPr>
            <p:ph idx="1"/>
          </p:nvPr>
        </p:nvSpPr>
        <p:spPr>
          <a:xfrm>
            <a:off x="0" y="1113649"/>
            <a:ext cx="9144000" cy="907347"/>
          </a:xfrm>
        </p:spPr>
        <p:txBody>
          <a:bodyPr>
            <a:normAutofit/>
          </a:bodyPr>
          <a:lstStyle/>
          <a:p>
            <a:pPr>
              <a:buClr>
                <a:srgbClr val="FF0000"/>
              </a:buClr>
            </a:pPr>
            <a:r>
              <a:rPr lang="en-GB" sz="2200" dirty="0" smtClean="0">
                <a:ea typeface="Arial" charset="0"/>
                <a:cs typeface="Arial" charset="0"/>
              </a:rPr>
              <a:t>As rate increases, the μ also increases</a:t>
            </a:r>
            <a:endParaRPr lang="en-US" sz="2200" dirty="0" smtClean="0"/>
          </a:p>
          <a:p>
            <a:pPr>
              <a:buClr>
                <a:srgbClr val="FF0000"/>
              </a:buClr>
            </a:pPr>
            <a:endParaRPr lang="en-US" sz="18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74" y="1640073"/>
            <a:ext cx="6996894" cy="4763317"/>
          </a:xfrm>
          <a:prstGeom prst="rect">
            <a:avLst/>
          </a:prstGeom>
        </p:spPr>
      </p:pic>
    </p:spTree>
    <p:extLst>
      <p:ext uri="{BB962C8B-B14F-4D97-AF65-F5344CB8AC3E}">
        <p14:creationId xmlns:p14="http://schemas.microsoft.com/office/powerpoint/2010/main" val="28448005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8</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ADC Equivalent </a:t>
            </a:r>
            <a:r>
              <a:rPr lang="en-US" sz="3800" dirty="0" err="1" smtClean="0">
                <a:solidFill>
                  <a:srgbClr val="FF0000"/>
                </a:solidFill>
              </a:rPr>
              <a:t>Specta</a:t>
            </a:r>
            <a:r>
              <a:rPr lang="en-US" sz="3800" dirty="0" smtClean="0">
                <a:solidFill>
                  <a:srgbClr val="FF0000"/>
                </a:solidFill>
              </a:rPr>
              <a:t> for Different Rates: </a:t>
            </a:r>
            <a:br>
              <a:rPr lang="en-US" sz="3800" dirty="0" smtClean="0">
                <a:solidFill>
                  <a:srgbClr val="FF0000"/>
                </a:solidFill>
              </a:rPr>
            </a:br>
            <a:r>
              <a:rPr lang="en-US" sz="3800" dirty="0" smtClean="0">
                <a:solidFill>
                  <a:srgbClr val="FF0000"/>
                </a:solidFill>
              </a:rPr>
              <a:t>300 ns gate, no Χ</a:t>
            </a:r>
            <a:r>
              <a:rPr lang="en-US" sz="3800" baseline="30000" dirty="0" smtClean="0">
                <a:solidFill>
                  <a:srgbClr val="FF0000"/>
                </a:solidFill>
              </a:rPr>
              <a:t>2</a:t>
            </a:r>
            <a:r>
              <a:rPr lang="en-US" sz="3800" dirty="0" smtClean="0">
                <a:solidFill>
                  <a:srgbClr val="FF0000"/>
                </a:solidFill>
              </a:rPr>
              <a:t>/NDF cut</a:t>
            </a:r>
            <a:endParaRPr lang="en-US" sz="3800" dirty="0">
              <a:solidFill>
                <a:srgbClr val="FF0000"/>
              </a:solidFill>
            </a:endParaRPr>
          </a:p>
        </p:txBody>
      </p:sp>
      <p:sp>
        <p:nvSpPr>
          <p:cNvPr id="8" name="Content Placeholder 2"/>
          <p:cNvSpPr>
            <a:spLocks noGrp="1"/>
          </p:cNvSpPr>
          <p:nvPr>
            <p:ph idx="1"/>
          </p:nvPr>
        </p:nvSpPr>
        <p:spPr>
          <a:xfrm>
            <a:off x="0" y="5193208"/>
            <a:ext cx="9144000" cy="1163142"/>
          </a:xfrm>
        </p:spPr>
        <p:txBody>
          <a:bodyPr>
            <a:normAutofit fontScale="70000" lnSpcReduction="20000"/>
          </a:bodyPr>
          <a:lstStyle/>
          <a:p>
            <a:pPr>
              <a:buClr>
                <a:srgbClr val="FF0000"/>
              </a:buClr>
            </a:pPr>
            <a:r>
              <a:rPr lang="en-GB" sz="2200" dirty="0" smtClean="0">
                <a:ea typeface="Arial" charset="0"/>
                <a:cs typeface="Arial" charset="0"/>
              </a:rPr>
              <a:t>We see the same trend in the shifting of the μ.</a:t>
            </a:r>
          </a:p>
          <a:p>
            <a:pPr>
              <a:buClr>
                <a:srgbClr val="FF0000"/>
              </a:buClr>
            </a:pPr>
            <a:r>
              <a:rPr lang="en-GB" sz="2200" dirty="0" smtClean="0">
                <a:ea typeface="Arial" charset="0"/>
                <a:cs typeface="Arial" charset="0"/>
              </a:rPr>
              <a:t>At higher rates, the ΔE/E gets worse. This is the opposite for the digitiser collected waveform data.</a:t>
            </a:r>
          </a:p>
          <a:p>
            <a:pPr>
              <a:buClr>
                <a:srgbClr val="FF0000"/>
              </a:buClr>
            </a:pPr>
            <a:r>
              <a:rPr lang="en-US" sz="2200" dirty="0" smtClean="0"/>
              <a:t>Why the strange distribution at 300 kHz? </a:t>
            </a:r>
            <a:endParaRPr lang="en-US" sz="2200" dirty="0"/>
          </a:p>
          <a:p>
            <a:pPr>
              <a:buClr>
                <a:srgbClr val="FF0000"/>
              </a:buClr>
            </a:pPr>
            <a:r>
              <a:rPr lang="en-US" sz="2200" dirty="0" smtClean="0"/>
              <a:t>The μ becomes lower at 400 kHz – but is this the usual effect we see at higher rates?</a:t>
            </a:r>
          </a:p>
          <a:p>
            <a:pPr>
              <a:buClr>
                <a:srgbClr val="FF0000"/>
              </a:buClr>
            </a:pPr>
            <a:endParaRPr lang="en-US" sz="18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0" y="1722801"/>
            <a:ext cx="4534190" cy="307077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08" y="1722732"/>
            <a:ext cx="4495112" cy="3044308"/>
          </a:xfrm>
          <a:prstGeom prst="rect">
            <a:avLst/>
          </a:prstGeom>
        </p:spPr>
      </p:pic>
    </p:spTree>
    <p:extLst>
      <p:ext uri="{BB962C8B-B14F-4D97-AF65-F5344CB8AC3E}">
        <p14:creationId xmlns:p14="http://schemas.microsoft.com/office/powerpoint/2010/main" val="8894476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F4C8D-8451-EC47-9816-3DCFF4176D68}" type="datetime1">
              <a:rPr lang="en-GB" smtClean="0"/>
              <a:t>07/02/2017</a:t>
            </a:fld>
            <a:endParaRPr lang="en-US"/>
          </a:p>
        </p:txBody>
      </p:sp>
      <p:sp>
        <p:nvSpPr>
          <p:cNvPr id="5" name="Footer Placeholder 4"/>
          <p:cNvSpPr>
            <a:spLocks noGrp="1"/>
          </p:cNvSpPr>
          <p:nvPr>
            <p:ph type="ftr" sz="quarter" idx="11"/>
          </p:nvPr>
        </p:nvSpPr>
        <p:spPr/>
        <p:txBody>
          <a:bodyPr/>
          <a:lstStyle/>
          <a:p>
            <a:r>
              <a:rPr lang="en-US" smtClean="0"/>
              <a:t>PT Calorimetry</a:t>
            </a:r>
            <a:endParaRPr lang="en-US"/>
          </a:p>
        </p:txBody>
      </p:sp>
      <p:sp>
        <p:nvSpPr>
          <p:cNvPr id="6" name="Slide Number Placeholder 5"/>
          <p:cNvSpPr>
            <a:spLocks noGrp="1"/>
          </p:cNvSpPr>
          <p:nvPr>
            <p:ph type="sldNum" sz="quarter" idx="12"/>
          </p:nvPr>
        </p:nvSpPr>
        <p:spPr/>
        <p:txBody>
          <a:bodyPr/>
          <a:lstStyle/>
          <a:p>
            <a:fld id="{05EC47E1-273B-5E4D-BE52-AF3C05C5154A}" type="slidenum">
              <a:rPr lang="en-US" smtClean="0"/>
              <a:t>9</a:t>
            </a:fld>
            <a:endParaRPr lang="en-US" dirty="0"/>
          </a:p>
        </p:txBody>
      </p:sp>
      <p:sp>
        <p:nvSpPr>
          <p:cNvPr id="7" name="Title 1"/>
          <p:cNvSpPr txBox="1">
            <a:spLocks/>
          </p:cNvSpPr>
          <p:nvPr/>
        </p:nvSpPr>
        <p:spPr>
          <a:xfrm>
            <a:off x="0" y="-20009"/>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rgbClr val="FF0000"/>
                </a:solidFill>
              </a:rPr>
              <a:t>ADC Equivalent </a:t>
            </a:r>
            <a:r>
              <a:rPr lang="en-US" sz="3800" dirty="0" err="1" smtClean="0">
                <a:solidFill>
                  <a:srgbClr val="FF0000"/>
                </a:solidFill>
              </a:rPr>
              <a:t>Specta</a:t>
            </a:r>
            <a:r>
              <a:rPr lang="en-US" sz="3800" dirty="0" smtClean="0">
                <a:solidFill>
                  <a:srgbClr val="FF0000"/>
                </a:solidFill>
              </a:rPr>
              <a:t> for Different Rates: </a:t>
            </a:r>
            <a:br>
              <a:rPr lang="en-US" sz="3800" dirty="0" smtClean="0">
                <a:solidFill>
                  <a:srgbClr val="FF0000"/>
                </a:solidFill>
              </a:rPr>
            </a:br>
            <a:r>
              <a:rPr lang="en-US" sz="3800" dirty="0" smtClean="0">
                <a:solidFill>
                  <a:srgbClr val="FF0000"/>
                </a:solidFill>
              </a:rPr>
              <a:t>300 ns gate, Χ</a:t>
            </a:r>
            <a:r>
              <a:rPr lang="en-US" sz="3800" baseline="30000" dirty="0" smtClean="0">
                <a:solidFill>
                  <a:srgbClr val="FF0000"/>
                </a:solidFill>
              </a:rPr>
              <a:t>2</a:t>
            </a:r>
            <a:r>
              <a:rPr lang="en-US" sz="3800" dirty="0" smtClean="0">
                <a:solidFill>
                  <a:srgbClr val="FF0000"/>
                </a:solidFill>
              </a:rPr>
              <a:t>/NDF &lt; 25</a:t>
            </a:r>
            <a:endParaRPr lang="en-US" sz="3800" dirty="0">
              <a:solidFill>
                <a:srgbClr val="FF0000"/>
              </a:solidFill>
            </a:endParaRPr>
          </a:p>
        </p:txBody>
      </p:sp>
      <p:sp>
        <p:nvSpPr>
          <p:cNvPr id="8" name="Content Placeholder 2"/>
          <p:cNvSpPr>
            <a:spLocks noGrp="1"/>
          </p:cNvSpPr>
          <p:nvPr>
            <p:ph idx="1"/>
          </p:nvPr>
        </p:nvSpPr>
        <p:spPr>
          <a:xfrm>
            <a:off x="0" y="5080000"/>
            <a:ext cx="9144000" cy="1020556"/>
          </a:xfrm>
        </p:spPr>
        <p:txBody>
          <a:bodyPr>
            <a:normAutofit fontScale="77500" lnSpcReduction="20000"/>
          </a:bodyPr>
          <a:lstStyle/>
          <a:p>
            <a:pPr>
              <a:buClr>
                <a:srgbClr val="FF0000"/>
              </a:buClr>
            </a:pPr>
            <a:r>
              <a:rPr lang="en-GB" sz="2200" dirty="0" smtClean="0">
                <a:ea typeface="Arial" charset="0"/>
                <a:cs typeface="Arial" charset="0"/>
              </a:rPr>
              <a:t>Using the χ</a:t>
            </a:r>
            <a:r>
              <a:rPr lang="en-GB" sz="2200" baseline="30000" dirty="0" smtClean="0">
                <a:ea typeface="Arial" charset="0"/>
                <a:cs typeface="Arial" charset="0"/>
              </a:rPr>
              <a:t>2</a:t>
            </a:r>
            <a:r>
              <a:rPr lang="en-GB" sz="2200" dirty="0" smtClean="0">
                <a:ea typeface="Arial" charset="0"/>
                <a:cs typeface="Arial" charset="0"/>
              </a:rPr>
              <a:t>/NDF cut does not seem to have the same effect as with the digitiser waveform data, where the ~ 200 kHz data μ is reduced to be ~ that of the rest of the data when using the </a:t>
            </a:r>
            <a:r>
              <a:rPr lang="en-GB" sz="2200" dirty="0">
                <a:ea typeface="Arial" charset="0"/>
                <a:cs typeface="Arial" charset="0"/>
              </a:rPr>
              <a:t>χ</a:t>
            </a:r>
            <a:r>
              <a:rPr lang="en-GB" sz="2200" baseline="30000" dirty="0">
                <a:ea typeface="Arial" charset="0"/>
                <a:cs typeface="Arial" charset="0"/>
              </a:rPr>
              <a:t>2</a:t>
            </a:r>
            <a:r>
              <a:rPr lang="en-GB" sz="2200" dirty="0">
                <a:ea typeface="Arial" charset="0"/>
                <a:cs typeface="Arial" charset="0"/>
              </a:rPr>
              <a:t>/NDF </a:t>
            </a:r>
            <a:r>
              <a:rPr lang="en-GB" sz="2200" dirty="0" smtClean="0">
                <a:ea typeface="Arial" charset="0"/>
                <a:cs typeface="Arial" charset="0"/>
              </a:rPr>
              <a:t>cut. </a:t>
            </a:r>
          </a:p>
          <a:p>
            <a:pPr>
              <a:buClr>
                <a:srgbClr val="FF0000"/>
              </a:buClr>
            </a:pPr>
            <a:r>
              <a:rPr lang="en-GB" sz="2200" dirty="0" smtClean="0">
                <a:ea typeface="Arial" charset="0"/>
                <a:cs typeface="Arial" charset="0"/>
              </a:rPr>
              <a:t>The “peak” part of the 300 kHz distribution is not improved by </a:t>
            </a:r>
            <a:r>
              <a:rPr lang="en-GB" sz="2200" dirty="0">
                <a:ea typeface="Arial" charset="0"/>
                <a:cs typeface="Arial" charset="0"/>
              </a:rPr>
              <a:t>the χ</a:t>
            </a:r>
            <a:r>
              <a:rPr lang="en-GB" sz="2200" baseline="30000" dirty="0">
                <a:ea typeface="Arial" charset="0"/>
                <a:cs typeface="Arial" charset="0"/>
              </a:rPr>
              <a:t>2</a:t>
            </a:r>
            <a:r>
              <a:rPr lang="en-GB" sz="2200" dirty="0">
                <a:ea typeface="Arial" charset="0"/>
                <a:cs typeface="Arial" charset="0"/>
              </a:rPr>
              <a:t>/NDF </a:t>
            </a:r>
            <a:r>
              <a:rPr lang="en-GB" sz="2200" dirty="0" smtClean="0">
                <a:ea typeface="Arial" charset="0"/>
                <a:cs typeface="Arial" charset="0"/>
              </a:rPr>
              <a:t>cut. </a:t>
            </a:r>
            <a:endParaRPr lang="en-US" sz="2200" dirty="0" smtClean="0"/>
          </a:p>
          <a:p>
            <a:pPr>
              <a:buClr>
                <a:srgbClr val="FF0000"/>
              </a:buClr>
            </a:pPr>
            <a:endParaRPr lang="en-US" sz="18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0" y="1722801"/>
            <a:ext cx="4534189" cy="307077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08" y="1722732"/>
            <a:ext cx="4495111" cy="3044308"/>
          </a:xfrm>
          <a:prstGeom prst="rect">
            <a:avLst/>
          </a:prstGeom>
        </p:spPr>
      </p:pic>
    </p:spTree>
    <p:extLst>
      <p:ext uri="{BB962C8B-B14F-4D97-AF65-F5344CB8AC3E}">
        <p14:creationId xmlns:p14="http://schemas.microsoft.com/office/powerpoint/2010/main" val="27771821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3184</TotalTime>
  <Words>1525</Words>
  <Application>Microsoft Macintosh PowerPoint</Application>
  <PresentationFormat>On-screen Show (4:3)</PresentationFormat>
  <Paragraphs>259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Oscilloscope Data Analysis and LED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Clatterbridge December 2015 Analysis</dc:title>
  <dc:creator>Anastasia Basharina-Freshville</dc:creator>
  <cp:lastModifiedBy>Anastasia Basharina-Freshville</cp:lastModifiedBy>
  <cp:revision>291</cp:revision>
  <dcterms:created xsi:type="dcterms:W3CDTF">2016-03-16T17:17:44Z</dcterms:created>
  <dcterms:modified xsi:type="dcterms:W3CDTF">2017-02-07T14:38:50Z</dcterms:modified>
</cp:coreProperties>
</file>