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8" r:id="rId3"/>
    <p:sldId id="269" r:id="rId4"/>
    <p:sldId id="264" r:id="rId5"/>
    <p:sldId id="286" r:id="rId6"/>
    <p:sldId id="287" r:id="rId7"/>
    <p:sldId id="288" r:id="rId8"/>
    <p:sldId id="294" r:id="rId9"/>
    <p:sldId id="290" r:id="rId10"/>
    <p:sldId id="303" r:id="rId11"/>
    <p:sldId id="304" r:id="rId12"/>
    <p:sldId id="300" r:id="rId13"/>
    <p:sldId id="305" r:id="rId14"/>
    <p:sldId id="302" r:id="rId15"/>
    <p:sldId id="292" r:id="rId16"/>
    <p:sldId id="306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3142D-3519-5343-892F-1257F4D21223}" type="datetimeFigureOut">
              <a:rPr lang="en-US" smtClean="0"/>
              <a:t>18/01/2017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4A68B-D686-0547-873F-EDE5ED0A8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296D-2D7B-6341-94A2-7712C412EAEB}" type="datetimeFigureOut">
              <a:rPr lang="en-US" smtClean="0"/>
              <a:t>18/01/2017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BA77-7874-434D-87FE-44CE55193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36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72EA-D874-C745-957D-A0A861F758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E3AF-6A09-754D-AE63-6010CCA941E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3A10-77CC-E649-BE55-CFB71365906D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6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C220-7C9A-D247-9B9C-6006EC8B9FB4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6D3E-6866-524C-8880-B3A968BF5236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6012-4AC2-8745-912C-BD2DCB0933FF}" type="datetime1">
              <a:rPr lang="en-GB" smtClean="0"/>
              <a:t>18/01/2017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2724-882E-5840-A87E-E8315FCA1500}" type="datetime1">
              <a:rPr lang="en-GB" smtClean="0"/>
              <a:t>18/01/2017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FE6E-C341-814A-B8E9-B59616774DFB}" type="datetime1">
              <a:rPr lang="en-GB" smtClean="0"/>
              <a:t>18/01/2017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0847-0781-7F43-8D80-397BBAD173FC}" type="datetime1">
              <a:rPr lang="en-GB" smtClean="0"/>
              <a:t>18/01/2017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241D-2EC5-444C-80BF-497A1D54355D}" type="datetime1">
              <a:rPr lang="en-GB" smtClean="0"/>
              <a:t>18/01/2017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53D1-CAB9-6745-B8D0-08A7B19DBE24}" type="datetime1">
              <a:rPr lang="en-GB" smtClean="0"/>
              <a:t>18/01/2017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E10C7-7161-DF46-B4A2-7FC0C154991A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47E1-273B-5E4D-BE52-AF3C05C5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3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rystals.saint-gobain.com/uploadedFiles/SG-Crystals/Documents/Organic%20Product%20Accessories%20Data%20Shee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217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Clatterbridge</a:t>
            </a:r>
            <a:r>
              <a:rPr lang="en-US" dirty="0" smtClean="0"/>
              <a:t> 24</a:t>
            </a:r>
            <a:r>
              <a:rPr lang="en-US" baseline="30000" dirty="0" smtClean="0"/>
              <a:t>th</a:t>
            </a:r>
            <a:r>
              <a:rPr lang="en-US" dirty="0" smtClean="0"/>
              <a:t> – 25</a:t>
            </a:r>
            <a:r>
              <a:rPr lang="en-US" baseline="30000" dirty="0" smtClean="0"/>
              <a:t>th</a:t>
            </a:r>
            <a:r>
              <a:rPr lang="en-US" dirty="0" smtClean="0"/>
              <a:t> November 2016 ADC Data Analysis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1836" y="4160707"/>
            <a:ext cx="6400800" cy="10385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Anastasia Basharina-Freshville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(University College London)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F544-15BA-E749-A979-67F063031DC7}" type="datetime1">
              <a:rPr lang="en-GB" smtClean="0"/>
              <a:t>18/01/2017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8559-C4EA-D048-8D2C-6452A6C6BAA4}" type="slidenum">
              <a:rPr lang="en-US" smtClean="0"/>
              <a:t>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-14111"/>
            <a:ext cx="9158111" cy="842121"/>
            <a:chOff x="0" y="0"/>
            <a:chExt cx="9158111" cy="842121"/>
          </a:xfrm>
        </p:grpSpPr>
        <p:pic>
          <p:nvPicPr>
            <p:cNvPr id="11" name="Picture 10" descr="mid-red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0"/>
              <a:ext cx="2935111" cy="842121"/>
            </a:xfrm>
            <a:prstGeom prst="rect">
              <a:avLst/>
            </a:prstGeom>
          </p:spPr>
        </p:pic>
        <p:pic>
          <p:nvPicPr>
            <p:cNvPr id="14" name="Picture 13" descr="ucl_banner_cro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237112" cy="842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0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 from Simulations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" y="1011446"/>
            <a:ext cx="7694006" cy="4830805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45589" y="2552704"/>
            <a:ext cx="2083291" cy="250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Simulations carried out in GEANT v10.0.2 (SL 5)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No beam line, scintillation turned off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MeV to ADC calibration taken from MeV </a:t>
            </a:r>
            <a:r>
              <a:rPr lang="en-US" sz="1400" dirty="0" err="1" smtClean="0"/>
              <a:t>vs</a:t>
            </a:r>
            <a:r>
              <a:rPr lang="en-US" sz="1400" dirty="0" smtClean="0"/>
              <a:t> ADC plots on Slide 14 (data taken during this test beam)</a:t>
            </a:r>
          </a:p>
          <a:p>
            <a:pPr marL="182563" indent="-182563">
              <a:buClr>
                <a:srgbClr val="FF0000"/>
              </a:buClr>
            </a:pPr>
            <a:endParaRPr lang="en-US" sz="1200" dirty="0" smtClean="0"/>
          </a:p>
        </p:txBody>
      </p:sp>
      <p:sp>
        <p:nvSpPr>
          <p:cNvPr id="13" name="Oval 12"/>
          <p:cNvSpPr/>
          <p:nvPr/>
        </p:nvSpPr>
        <p:spPr>
          <a:xfrm>
            <a:off x="5424439" y="4249506"/>
            <a:ext cx="179611" cy="183455"/>
          </a:xfrm>
          <a:prstGeom prst="ellipse">
            <a:avLst/>
          </a:prstGeom>
          <a:noFill/>
          <a:ln w="190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511821" y="3168994"/>
            <a:ext cx="0" cy="1052111"/>
          </a:xfrm>
          <a:prstGeom prst="line">
            <a:avLst/>
          </a:prstGeom>
          <a:ln w="22225">
            <a:solidFill>
              <a:srgbClr val="FF00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65600" y="2455584"/>
            <a:ext cx="2726266" cy="64633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One point has lower ADC than expected. Also seen in August 2016 data and simulations.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60888" y="1516158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88355" y="2269686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4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 from Simulations (Zoom Around Bragg Peak Points)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9" y="1313806"/>
            <a:ext cx="7694006" cy="483080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683990" y="1803400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11457" y="2556928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4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Resolution as a Function of Energy (FWHM)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69924"/>
            <a:ext cx="7173283" cy="485809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84989" y="3478322"/>
            <a:ext cx="2243136" cy="303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NOTE: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Systematic errors still need to be estimated for this data set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“Guesstimate” for now just for the fit, with ± 1% for the lowest energy points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A great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/NDF even with incorrect errors</a:t>
            </a:r>
          </a:p>
          <a:p>
            <a:pPr marL="182563" indent="-182563">
              <a:buClr>
                <a:srgbClr val="FF0000"/>
              </a:buClr>
            </a:pPr>
            <a:endParaRPr lang="en-US" sz="11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80111"/>
              </p:ext>
            </p:extLst>
          </p:nvPr>
        </p:nvGraphicFramePr>
        <p:xfrm>
          <a:off x="6884988" y="2597150"/>
          <a:ext cx="22431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4" imgW="1562100" imgH="419100" progId="Equation.3">
                  <p:embed/>
                </p:oleObj>
              </mc:Choice>
              <mc:Fallback>
                <p:oleObj name="Equation" r:id="rId4" imgW="1562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597150"/>
                        <a:ext cx="22431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865988" y="3198813"/>
            <a:ext cx="1159934" cy="2003681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Resolution as a Function of Energy (</a:t>
            </a:r>
            <a:r>
              <a:rPr lang="en-US" sz="3800" dirty="0" err="1" smtClean="0">
                <a:solidFill>
                  <a:srgbClr val="FF0000"/>
                </a:solidFill>
              </a:rPr>
              <a:t>σ</a:t>
            </a:r>
            <a:r>
              <a:rPr lang="en-US" sz="3800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269924"/>
            <a:ext cx="7173283" cy="48580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84989" y="3478322"/>
            <a:ext cx="2243136" cy="3037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NOTE: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Systematic errors still need to be estimated for this data set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“Guesstimate” for now just for the fit, with ± 1% for the lowest energy points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A great 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/NDF even with incorrect errors</a:t>
            </a:r>
          </a:p>
          <a:p>
            <a:pPr marL="182563" indent="-182563">
              <a:buClr>
                <a:srgbClr val="FF0000"/>
              </a:buClr>
            </a:pPr>
            <a:endParaRPr lang="en-US" sz="1100" dirty="0" smtClean="0"/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105873"/>
              </p:ext>
            </p:extLst>
          </p:nvPr>
        </p:nvGraphicFramePr>
        <p:xfrm>
          <a:off x="6884988" y="2597150"/>
          <a:ext cx="22431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1562100" imgH="419100" progId="Equation.3">
                  <p:embed/>
                </p:oleObj>
              </mc:Choice>
              <mc:Fallback>
                <p:oleObj name="Equation" r:id="rId4" imgW="1562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597150"/>
                        <a:ext cx="22431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5865988" y="3198813"/>
            <a:ext cx="1159934" cy="2003681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" y="1447970"/>
            <a:ext cx="7429485" cy="46647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86307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Linearity/Energy Scan: -900 V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760682"/>
            <a:ext cx="9144000" cy="73483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</a:t>
            </a:r>
            <a:r>
              <a:rPr lang="en-GB" sz="1800" baseline="30000" dirty="0" smtClean="0">
                <a:ea typeface="Arial" charset="0"/>
                <a:cs typeface="Arial" charset="0"/>
              </a:rPr>
              <a:t>st</a:t>
            </a:r>
            <a:r>
              <a:rPr lang="en-GB" sz="1800" dirty="0" smtClean="0">
                <a:ea typeface="Arial" charset="0"/>
                <a:cs typeface="Arial" charset="0"/>
              </a:rPr>
              <a:t> degree polynomial fit over range shown on plot</a:t>
            </a:r>
            <a:endParaRPr lang="en-GB" sz="1800" dirty="0" smtClean="0"/>
          </a:p>
        </p:txBody>
      </p:sp>
      <p:sp>
        <p:nvSpPr>
          <p:cNvPr id="14" name="Oval 13"/>
          <p:cNvSpPr/>
          <p:nvPr/>
        </p:nvSpPr>
        <p:spPr>
          <a:xfrm>
            <a:off x="992577" y="2468383"/>
            <a:ext cx="2935957" cy="279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30412" y="1660829"/>
            <a:ext cx="2226927" cy="420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500" dirty="0" smtClean="0">
                <a:solidFill>
                  <a:srgbClr val="FF0000"/>
                </a:solidFill>
              </a:rPr>
              <a:t>p0</a:t>
            </a:r>
            <a:r>
              <a:rPr lang="en-US" sz="1500" dirty="0" smtClean="0"/>
              <a:t> gives an estimate of </a:t>
            </a:r>
            <a:r>
              <a:rPr lang="en-US" sz="1500" dirty="0" smtClean="0">
                <a:solidFill>
                  <a:srgbClr val="FF0000"/>
                </a:solidFill>
              </a:rPr>
              <a:t>quenching</a:t>
            </a:r>
            <a:r>
              <a:rPr lang="en-US" sz="1500" dirty="0" smtClean="0"/>
              <a:t> in the scintillator (</a:t>
            </a:r>
            <a:r>
              <a:rPr lang="en-US" sz="1500" dirty="0" err="1" smtClean="0"/>
              <a:t>cf</a:t>
            </a:r>
            <a:r>
              <a:rPr lang="en-US" sz="1500" dirty="0" smtClean="0"/>
              <a:t> </a:t>
            </a:r>
            <a:r>
              <a:rPr lang="en-US" sz="1500" dirty="0" smtClean="0">
                <a:solidFill>
                  <a:srgbClr val="660066"/>
                </a:solidFill>
              </a:rPr>
              <a:t>20.49 MeV </a:t>
            </a:r>
            <a:r>
              <a:rPr lang="en-US" sz="1500" dirty="0" smtClean="0"/>
              <a:t>from </a:t>
            </a:r>
            <a:r>
              <a:rPr lang="en-US" sz="1500" dirty="0" smtClean="0">
                <a:solidFill>
                  <a:srgbClr val="660066"/>
                </a:solidFill>
              </a:rPr>
              <a:t>simulations</a:t>
            </a:r>
            <a:r>
              <a:rPr lang="en-US" sz="1500" dirty="0" smtClean="0"/>
              <a:t> for EJ PVT scintillator):</a:t>
            </a:r>
          </a:p>
          <a:p>
            <a:pPr marL="582613" lvl="1" indent="-182563">
              <a:buClr>
                <a:srgbClr val="FF0000"/>
              </a:buClr>
            </a:pPr>
            <a:r>
              <a:rPr lang="en-US" sz="1300" dirty="0" smtClean="0">
                <a:solidFill>
                  <a:srgbClr val="0000FF"/>
                </a:solidFill>
              </a:rPr>
              <a:t>18.06</a:t>
            </a:r>
            <a:endParaRPr lang="en-US" sz="1300" dirty="0" smtClean="0"/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Previously, the lowest proton beam energy we tested to was ~ 32 MeV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Harder to fit the mean at lower energies due to lower statistics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But even at lower energies we still look to be linear</a:t>
            </a:r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86259" y="4719331"/>
            <a:ext cx="5938314" cy="0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60484" y="4519276"/>
            <a:ext cx="1554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Previous PMMA plates used not below this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Rate Tests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480784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 smtClean="0"/>
              <a:t>Ø</a:t>
            </a:r>
            <a:r>
              <a:rPr lang="en-GB" sz="1800" dirty="0" smtClean="0"/>
              <a:t> </a:t>
            </a:r>
            <a:r>
              <a:rPr lang="en-GB" sz="1800" dirty="0" smtClean="0">
                <a:ea typeface="Arial" charset="0"/>
                <a:cs typeface="Arial" charset="0"/>
              </a:rPr>
              <a:t>collimator</a:t>
            </a: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6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6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As rate increases, ADC mean increases and energy resolution appears to improve.</a:t>
            </a:r>
          </a:p>
          <a:p>
            <a:pPr>
              <a:buClr>
                <a:srgbClr val="FF0000"/>
              </a:buClr>
            </a:pPr>
            <a:r>
              <a:rPr lang="en-GB" sz="1600" dirty="0" smtClean="0">
                <a:ea typeface="Arial" charset="0"/>
                <a:cs typeface="Arial" charset="0"/>
              </a:rPr>
              <a:t>The ADC mean increasing is the opposite trend to the data we collected in August 2016 with the Hamamatsu active divider base!</a:t>
            </a:r>
            <a:endParaRPr lang="en-US" sz="16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063430"/>
            <a:ext cx="4534187" cy="3086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9" y="2046496"/>
            <a:ext cx="4495109" cy="30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3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Scope Rate – Scattering Foil Current Calibration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1" y="1520258"/>
            <a:ext cx="6957435" cy="436833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695732" y="1660829"/>
            <a:ext cx="2226927" cy="420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The plot currently shows scope rate measured at </a:t>
            </a:r>
            <a:r>
              <a:rPr lang="en-US" sz="1500" dirty="0" err="1" smtClean="0"/>
              <a:t>Clatterbridge</a:t>
            </a:r>
            <a:r>
              <a:rPr lang="en-US" sz="1500" dirty="0" smtClean="0"/>
              <a:t> using the “</a:t>
            </a:r>
            <a:r>
              <a:rPr lang="en-US" sz="1500" dirty="0" smtClean="0">
                <a:solidFill>
                  <a:srgbClr val="0000FF"/>
                </a:solidFill>
              </a:rPr>
              <a:t>duration</a:t>
            </a:r>
            <a:r>
              <a:rPr lang="en-US" sz="1500" dirty="0" smtClean="0"/>
              <a:t>” function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For complete accuracy we need to </a:t>
            </a:r>
            <a:r>
              <a:rPr lang="en-US" sz="1500" dirty="0" err="1" smtClean="0"/>
              <a:t>analyse</a:t>
            </a:r>
            <a:r>
              <a:rPr lang="en-US" sz="1500" dirty="0" smtClean="0"/>
              <a:t> </a:t>
            </a:r>
            <a:r>
              <a:rPr lang="en-US" sz="1500" dirty="0" smtClean="0">
                <a:solidFill>
                  <a:srgbClr val="0000FF"/>
                </a:solidFill>
              </a:rPr>
              <a:t>scope waveform data </a:t>
            </a:r>
            <a:r>
              <a:rPr lang="en-US" sz="1500" dirty="0" smtClean="0"/>
              <a:t>to get accurate rates</a:t>
            </a:r>
          </a:p>
          <a:p>
            <a:pPr marL="182563" indent="-182563">
              <a:buClr>
                <a:srgbClr val="FF0000"/>
              </a:buClr>
            </a:pPr>
            <a:r>
              <a:rPr lang="en-US" sz="1500" dirty="0" smtClean="0"/>
              <a:t>Once we have an accurate measurement of this calibration we should be able to rely on the scattering foil current for rate measurements</a:t>
            </a:r>
          </a:p>
          <a:p>
            <a:pPr marL="182563" indent="-182563">
              <a:buClr>
                <a:srgbClr val="FF0000"/>
              </a:buClr>
            </a:pPr>
            <a:endParaRPr lang="en-US" sz="1500" dirty="0" smtClean="0"/>
          </a:p>
          <a:p>
            <a:pPr marL="182563" indent="-182563">
              <a:buClr>
                <a:srgbClr val="FF0000"/>
              </a:buClr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0535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Radiation Damage Assessment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799102"/>
            <a:ext cx="9144000" cy="580384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GB" sz="1900" baseline="30000" dirty="0" smtClean="0">
                <a:ea typeface="Arial" charset="0"/>
                <a:cs typeface="Arial" charset="0"/>
              </a:rPr>
              <a:t>207</a:t>
            </a:r>
            <a:r>
              <a:rPr lang="en-GB" sz="1900" dirty="0" smtClean="0">
                <a:ea typeface="Arial" charset="0"/>
                <a:cs typeface="Arial" charset="0"/>
              </a:rPr>
              <a:t>Bi tests carried out at </a:t>
            </a:r>
            <a:r>
              <a:rPr lang="en-GB" sz="19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-1700 </a:t>
            </a:r>
            <a:r>
              <a:rPr lang="en-GB" sz="1900" dirty="0" smtClean="0">
                <a:ea typeface="Arial" charset="0"/>
                <a:cs typeface="Arial" charset="0"/>
              </a:rPr>
              <a:t>V:</a:t>
            </a:r>
          </a:p>
          <a:p>
            <a:pPr lvl="1"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before test beam: 21/11/2016</a:t>
            </a:r>
          </a:p>
          <a:p>
            <a:pPr lvl="1">
              <a:buClr>
                <a:srgbClr val="FF0000"/>
              </a:buClr>
            </a:pPr>
            <a:r>
              <a:rPr lang="en-GB" sz="1700" dirty="0" smtClean="0">
                <a:ea typeface="Arial" charset="0"/>
                <a:cs typeface="Arial" charset="0"/>
              </a:rPr>
              <a:t>after test beam: to be done</a:t>
            </a:r>
          </a:p>
          <a:p>
            <a:pPr>
              <a:buClr>
                <a:srgbClr val="FF0000"/>
              </a:buClr>
            </a:pPr>
            <a:r>
              <a:rPr lang="en-GB" sz="1900" dirty="0" smtClean="0">
                <a:ea typeface="Arial" charset="0"/>
                <a:cs typeface="Arial" charset="0"/>
              </a:rPr>
              <a:t>Total radiation dose received by 2” OM (not yet accounting for collimators etc.): </a:t>
            </a:r>
            <a:r>
              <a:rPr lang="en-GB" sz="19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428.4 monitor units</a:t>
            </a:r>
            <a:r>
              <a:rPr lang="en-GB" sz="1900" dirty="0" smtClean="0">
                <a:ea typeface="Arial" charset="0"/>
                <a:cs typeface="Arial" charset="0"/>
              </a:rPr>
              <a:t> (0.9 </a:t>
            </a:r>
            <a:r>
              <a:rPr lang="en-GB" sz="1900" dirty="0" err="1" smtClean="0">
                <a:ea typeface="Arial" charset="0"/>
                <a:cs typeface="Arial" charset="0"/>
              </a:rPr>
              <a:t>Gy</a:t>
            </a:r>
            <a:r>
              <a:rPr lang="en-GB" sz="1900" dirty="0" smtClean="0">
                <a:ea typeface="Arial" charset="0"/>
                <a:cs typeface="Arial" charset="0"/>
              </a:rPr>
              <a:t>/monitor unit) in </a:t>
            </a:r>
            <a:r>
              <a:rPr lang="en-GB" sz="19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367 minutes </a:t>
            </a:r>
            <a:r>
              <a:rPr lang="en-GB" sz="1900" dirty="0" smtClean="0">
                <a:ea typeface="Arial" charset="0"/>
                <a:cs typeface="Arial" charset="0"/>
              </a:rPr>
              <a:t>of running.</a:t>
            </a:r>
          </a:p>
          <a:p>
            <a:pPr>
              <a:buClr>
                <a:srgbClr val="FF0000"/>
              </a:buClr>
            </a:pPr>
            <a:r>
              <a:rPr lang="en-GB" sz="1900" dirty="0" smtClean="0">
                <a:ea typeface="Arial" charset="0"/>
                <a:cs typeface="Arial" charset="0"/>
              </a:rPr>
              <a:t>Scaling for 1.98 mm collimator diameter </a:t>
            </a:r>
            <a:r>
              <a:rPr lang="en-GB" sz="1900" dirty="0" smtClean="0">
                <a:ea typeface="Arial" charset="0"/>
                <a:cs typeface="Arial" charset="0"/>
              </a:rPr>
              <a:t> from a 17 </a:t>
            </a:r>
            <a:r>
              <a:rPr lang="en-GB" sz="1900" dirty="0" smtClean="0">
                <a:ea typeface="Arial" charset="0"/>
                <a:cs typeface="Arial" charset="0"/>
              </a:rPr>
              <a:t>mm beam diameter </a:t>
            </a:r>
            <a:r>
              <a:rPr lang="en-GB" sz="1900" dirty="0" smtClean="0">
                <a:ea typeface="Arial" charset="0"/>
                <a:cs typeface="Arial" charset="0"/>
              </a:rPr>
              <a:t>and </a:t>
            </a:r>
            <a:r>
              <a:rPr lang="en-GB" sz="1900" dirty="0" smtClean="0">
                <a:ea typeface="Arial" charset="0"/>
                <a:cs typeface="Arial" charset="0"/>
              </a:rPr>
              <a:t>converting to </a:t>
            </a:r>
            <a:r>
              <a:rPr lang="en-GB" sz="1900" dirty="0" err="1" smtClean="0">
                <a:ea typeface="Arial" charset="0"/>
                <a:cs typeface="Arial" charset="0"/>
              </a:rPr>
              <a:t>Gy</a:t>
            </a:r>
            <a:r>
              <a:rPr lang="en-GB" sz="1900" dirty="0" smtClean="0">
                <a:ea typeface="Arial" charset="0"/>
                <a:cs typeface="Arial" charset="0"/>
              </a:rPr>
              <a:t>: </a:t>
            </a:r>
            <a:r>
              <a:rPr lang="en-GB" sz="19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1.5 </a:t>
            </a:r>
            <a:r>
              <a:rPr lang="en-GB" sz="1900" dirty="0" err="1" smtClean="0">
                <a:solidFill>
                  <a:srgbClr val="0000FF"/>
                </a:solidFill>
                <a:ea typeface="Arial" charset="0"/>
                <a:cs typeface="Arial" charset="0"/>
              </a:rPr>
              <a:t>Gy</a:t>
            </a:r>
            <a:endParaRPr lang="en-GB" sz="1900" dirty="0" smtClean="0">
              <a:solidFill>
                <a:srgbClr val="0000FF"/>
              </a:solidFill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9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1800" dirty="0" smtClean="0">
              <a:ea typeface="Arial" charset="0"/>
              <a:cs typeface="Arial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en-GB" sz="1800" dirty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1900" dirty="0" smtClean="0">
                <a:ea typeface="Arial" charset="0"/>
                <a:cs typeface="Arial" charset="0"/>
              </a:rPr>
              <a:t>No noticeable </a:t>
            </a:r>
            <a:r>
              <a:rPr lang="en-GB" sz="1900" dirty="0" smtClean="0">
                <a:ea typeface="Arial" charset="0"/>
                <a:cs typeface="Arial" charset="0"/>
              </a:rPr>
              <a:t>worsening</a:t>
            </a:r>
            <a:r>
              <a:rPr lang="en-GB" sz="1900" dirty="0" smtClean="0">
                <a:ea typeface="Arial" charset="0"/>
                <a:cs typeface="Arial" charset="0"/>
              </a:rPr>
              <a:t> </a:t>
            </a:r>
            <a:r>
              <a:rPr lang="en-GB" sz="1900" dirty="0" smtClean="0">
                <a:ea typeface="Arial" charset="0"/>
                <a:cs typeface="Arial" charset="0"/>
              </a:rPr>
              <a:t>in resulting energy resolution</a:t>
            </a:r>
            <a:r>
              <a:rPr lang="en-GB" sz="1900" dirty="0" smtClean="0">
                <a:ea typeface="Arial" charset="0"/>
                <a:cs typeface="Arial" charset="0"/>
              </a:rPr>
              <a:t>.</a:t>
            </a:r>
          </a:p>
          <a:p>
            <a:pPr lvl="1">
              <a:buClr>
                <a:srgbClr val="FF0000"/>
              </a:buClr>
            </a:pPr>
            <a:endParaRPr lang="en-GB" sz="1500" dirty="0" smtClean="0">
              <a:ea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63658"/>
              </p:ext>
            </p:extLst>
          </p:nvPr>
        </p:nvGraphicFramePr>
        <p:xfrm>
          <a:off x="4986602" y="3880832"/>
          <a:ext cx="403083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02"/>
                <a:gridCol w="956702"/>
                <a:gridCol w="956702"/>
                <a:gridCol w="11607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HV Supply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ΔE/E (%)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21/11/16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9.02 ± 0.22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Clatterbridge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Test Beam: 24-25/11/16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16/</a:t>
                      </a:r>
                      <a:r>
                        <a:rPr lang="en-US" sz="1600" dirty="0" smtClean="0"/>
                        <a:t>01/16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UCL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7.98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baseline="0" dirty="0" smtClean="0"/>
                        <a:t>0.15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" y="2781905"/>
            <a:ext cx="4976114" cy="337006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89000" y="2560689"/>
            <a:ext cx="4230440" cy="3948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This scintillator has now received a total of 4.2 </a:t>
            </a:r>
            <a:r>
              <a:rPr lang="en-GB" sz="1800" dirty="0" err="1" smtClean="0">
                <a:ea typeface="Arial" charset="0"/>
                <a:cs typeface="Arial" charset="0"/>
              </a:rPr>
              <a:t>Gy</a:t>
            </a:r>
            <a:r>
              <a:rPr lang="en-GB" sz="1800" dirty="0" smtClean="0">
                <a:ea typeface="Arial" charset="0"/>
                <a:cs typeface="Arial" charset="0"/>
              </a:rPr>
              <a:t> (August 2016) + 1.5 </a:t>
            </a:r>
            <a:r>
              <a:rPr lang="en-GB" sz="1800" dirty="0" err="1" smtClean="0">
                <a:ea typeface="Arial" charset="0"/>
                <a:cs typeface="Arial" charset="0"/>
              </a:rPr>
              <a:t>Gy</a:t>
            </a:r>
            <a:r>
              <a:rPr lang="en-GB" sz="1800" dirty="0" smtClean="0">
                <a:ea typeface="Arial" charset="0"/>
                <a:cs typeface="Arial" charset="0"/>
              </a:rPr>
              <a:t> (November 2016): </a:t>
            </a:r>
            <a:r>
              <a:rPr lang="en-GB" sz="1800" b="1" dirty="0" smtClean="0">
                <a:solidFill>
                  <a:srgbClr val="0000FF"/>
                </a:solidFill>
                <a:ea typeface="Arial" charset="0"/>
                <a:cs typeface="Arial" charset="0"/>
              </a:rPr>
              <a:t>5.7 </a:t>
            </a:r>
            <a:r>
              <a:rPr lang="en-GB" sz="1800" b="1" dirty="0" err="1" smtClean="0">
                <a:solidFill>
                  <a:srgbClr val="0000FF"/>
                </a:solidFill>
                <a:ea typeface="Arial" charset="0"/>
                <a:cs typeface="Arial" charset="0"/>
              </a:rPr>
              <a:t>Gy</a:t>
            </a:r>
            <a:endParaRPr lang="en-GB" sz="1800" b="1" dirty="0" smtClean="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3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Summary of Measurements Made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781617"/>
            <a:ext cx="9144000" cy="573923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>
                <a:ea typeface="Arial" charset="0"/>
                <a:cs typeface="Arial" charset="0"/>
              </a:rPr>
              <a:t>Optical module setup used: 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2” Hamamatsu R13089-100-11 PMT with negative HV UCL soldered base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3 cm x 3 cm x 5 cm cuboid ENVINET standard scintillator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Coupled with BC-630 Saint </a:t>
            </a:r>
            <a:r>
              <a:rPr lang="en-GB" sz="1800" dirty="0" err="1" smtClean="0">
                <a:ea typeface="Arial" charset="0"/>
                <a:cs typeface="Arial" charset="0"/>
              </a:rPr>
              <a:t>Gobain</a:t>
            </a:r>
            <a:r>
              <a:rPr lang="en-GB" sz="1800" dirty="0" smtClean="0">
                <a:ea typeface="Arial" charset="0"/>
                <a:cs typeface="Arial" charset="0"/>
              </a:rPr>
              <a:t> silicone optical gel (refractive index = 1.465) </a:t>
            </a:r>
            <a:br>
              <a:rPr lang="en-GB" sz="1800" dirty="0" smtClean="0">
                <a:ea typeface="Arial" charset="0"/>
                <a:cs typeface="Arial" charset="0"/>
              </a:rPr>
            </a:br>
            <a:r>
              <a:rPr lang="en-GB" sz="1200" dirty="0" smtClean="0">
                <a:ea typeface="Arial" charset="0"/>
                <a:cs typeface="Arial" charset="0"/>
                <a:hlinkClick r:id="rId2"/>
              </a:rPr>
              <a:t>http://www.crystals.saint-gobain.com/uploadedFiles/SG-Crystals/Documents/Organic%20Product%20Accessories%20Data%20Sheet.pdf</a:t>
            </a:r>
            <a:endParaRPr lang="en-GB" sz="12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endParaRPr lang="en-GB" sz="2200" dirty="0" smtClean="0">
              <a:ea typeface="Arial" charset="0"/>
              <a:cs typeface="Arial" charset="0"/>
            </a:endParaRPr>
          </a:p>
          <a:p>
            <a:pPr>
              <a:buClr>
                <a:srgbClr val="FF0000"/>
              </a:buClr>
            </a:pPr>
            <a:r>
              <a:rPr lang="en-GB" sz="2000" dirty="0" smtClean="0"/>
              <a:t>Thursday the 24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August 2016: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All measurements carried out at </a:t>
            </a:r>
            <a:r>
              <a:rPr lang="en-GB" sz="1800" dirty="0" smtClean="0">
                <a:solidFill>
                  <a:srgbClr val="FF0000"/>
                </a:solidFill>
              </a:rPr>
              <a:t>-</a:t>
            </a:r>
            <a:r>
              <a:rPr lang="en-GB" sz="1800" dirty="0">
                <a:solidFill>
                  <a:srgbClr val="FF0000"/>
                </a:solidFill>
              </a:rPr>
              <a:t>9</a:t>
            </a:r>
            <a:r>
              <a:rPr lang="en-GB" sz="1800" dirty="0" smtClean="0">
                <a:solidFill>
                  <a:srgbClr val="FF0000"/>
                </a:solidFill>
              </a:rPr>
              <a:t>00 V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Measurements of beam operating at different rates (30 kHz – 400 kHz)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Monitoring of correlation between the rate measured on the oscilloscope and the displayed scattering foil current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Waveform data collected with the </a:t>
            </a:r>
            <a:r>
              <a:rPr lang="en-GB" sz="1800" dirty="0" err="1" smtClean="0"/>
              <a:t>LeCroy</a:t>
            </a:r>
            <a:r>
              <a:rPr lang="en-GB" sz="1800" dirty="0" smtClean="0"/>
              <a:t> oscilloscope in order to more accurately measure rates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W</a:t>
            </a:r>
            <a:r>
              <a:rPr lang="en-GB" sz="1800" dirty="0" smtClean="0"/>
              <a:t>aveform data collected with the digitiser and the </a:t>
            </a:r>
            <a:r>
              <a:rPr lang="en-GB" sz="1800" dirty="0" err="1" smtClean="0"/>
              <a:t>LeCroy</a:t>
            </a:r>
            <a:r>
              <a:rPr lang="en-GB" sz="1800" dirty="0" smtClean="0"/>
              <a:t> oscilloscope simultaneously using a 50 </a:t>
            </a:r>
            <a:r>
              <a:rPr lang="en-GB" sz="1800" dirty="0" err="1" smtClean="0"/>
              <a:t>Ω</a:t>
            </a:r>
            <a:r>
              <a:rPr lang="en-GB" sz="1800" dirty="0" smtClean="0"/>
              <a:t> LEMO splitter and barrels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Peak current estimate at -</a:t>
            </a:r>
            <a:r>
              <a:rPr lang="en-GB" sz="1800" dirty="0"/>
              <a:t>9</a:t>
            </a:r>
            <a:r>
              <a:rPr lang="en-GB" sz="1800" dirty="0" smtClean="0"/>
              <a:t>00 V (for an amplitude of 447 mV and a width of ~16 ns, for a threshold of -100 mV): </a:t>
            </a:r>
            <a:br>
              <a:rPr lang="en-GB" sz="1800" dirty="0" smtClean="0"/>
            </a:br>
            <a:r>
              <a:rPr lang="en-GB" sz="1800" dirty="0" smtClean="0">
                <a:solidFill>
                  <a:srgbClr val="FF0000"/>
                </a:solidFill>
              </a:rPr>
              <a:t>11.2 mA</a:t>
            </a:r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3055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5941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Summary of Measurements Made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488" y="2361424"/>
            <a:ext cx="9144000" cy="409965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2000" dirty="0" smtClean="0"/>
              <a:t>Wednesday the 3</a:t>
            </a:r>
            <a:r>
              <a:rPr lang="en-GB" sz="2000" baseline="30000" dirty="0"/>
              <a:t>r</a:t>
            </a:r>
            <a:r>
              <a:rPr lang="en-GB" sz="2000" baseline="30000" dirty="0" smtClean="0"/>
              <a:t>d</a:t>
            </a:r>
            <a:r>
              <a:rPr lang="en-GB" sz="2000" dirty="0" smtClean="0"/>
              <a:t> August 2016:</a:t>
            </a: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All measurements carried out at </a:t>
            </a:r>
            <a:r>
              <a:rPr lang="en-GB" sz="1800" dirty="0" smtClean="0">
                <a:solidFill>
                  <a:srgbClr val="FF0000"/>
                </a:solidFill>
              </a:rPr>
              <a:t>-900 V 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Energy-range calibration scan with the </a:t>
            </a:r>
            <a:r>
              <a:rPr lang="en-GB" sz="1800" dirty="0" err="1"/>
              <a:t>Clatterbridge</a:t>
            </a:r>
            <a:r>
              <a:rPr lang="en-GB" sz="1800" dirty="0"/>
              <a:t> calibration wheel carried out </a:t>
            </a:r>
            <a:r>
              <a:rPr lang="en-GB" sz="1800" dirty="0" smtClean="0"/>
              <a:t>at low </a:t>
            </a:r>
            <a:r>
              <a:rPr lang="en-GB" sz="1800" dirty="0"/>
              <a:t>rates starting at </a:t>
            </a:r>
            <a:r>
              <a:rPr lang="en-GB" sz="1800" dirty="0" smtClean="0"/>
              <a:t>50 kHz </a:t>
            </a:r>
            <a:r>
              <a:rPr lang="en-GB" sz="1800" dirty="0"/>
              <a:t>for a gate of 150 ns</a:t>
            </a:r>
          </a:p>
          <a:p>
            <a:pPr lvl="1">
              <a:buClr>
                <a:srgbClr val="FF0000"/>
              </a:buClr>
            </a:pPr>
            <a:r>
              <a:rPr lang="en-GB" sz="1800" dirty="0"/>
              <a:t>Measurements with two PMMA plate thicknesses corresponding to those of the wheel to establish whether we go through one or more of the wheel segments with the beam</a:t>
            </a:r>
          </a:p>
          <a:p>
            <a:pPr lvl="1">
              <a:buClr>
                <a:srgbClr val="FF0000"/>
              </a:buClr>
            </a:pPr>
            <a:endParaRPr lang="en-GB" sz="1800" dirty="0"/>
          </a:p>
          <a:p>
            <a:pPr marL="0" indent="0">
              <a:buClr>
                <a:srgbClr val="FF0000"/>
              </a:buClr>
              <a:buNone/>
            </a:pPr>
            <a:endParaRPr lang="en-GB" sz="22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 lvl="1">
              <a:buClr>
                <a:srgbClr val="FF0000"/>
              </a:buClr>
            </a:pPr>
            <a:endParaRPr lang="en-GB" sz="1800" dirty="0" smtClean="0"/>
          </a:p>
          <a:p>
            <a:pPr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725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 Resolution and Reproducibility of </a:t>
            </a:r>
            <a:r>
              <a:rPr lang="en-US" sz="3800" dirty="0" err="1" smtClean="0">
                <a:solidFill>
                  <a:srgbClr val="FF0000"/>
                </a:solidFill>
              </a:rPr>
              <a:t>Measuremets</a:t>
            </a:r>
            <a:r>
              <a:rPr lang="en-US" sz="3800" dirty="0" smtClean="0">
                <a:solidFill>
                  <a:srgbClr val="FF0000"/>
                </a:solidFill>
              </a:rPr>
              <a:t>: 60 MeV Beam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90734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</a:t>
            </a:r>
            <a:r>
              <a:rPr lang="en-GB" sz="1800" dirty="0" smtClean="0"/>
              <a:t> </a:t>
            </a:r>
            <a:r>
              <a:rPr lang="en-GB" sz="1800" dirty="0" smtClean="0">
                <a:ea typeface="Arial" charset="0"/>
                <a:cs typeface="Arial" charset="0"/>
              </a:rPr>
              <a:t>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~2.5 %</a:t>
            </a:r>
          </a:p>
          <a:p>
            <a:pPr>
              <a:buClr>
                <a:srgbClr val="FF0000"/>
              </a:buClr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" y="2505350"/>
            <a:ext cx="4534190" cy="3086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505349"/>
            <a:ext cx="4495112" cy="30601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2117" y="274126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FF"/>
                </a:solidFill>
              </a:rPr>
              <a:t>5965</a:t>
            </a:r>
            <a:endParaRPr lang="en-US" sz="1000" dirty="0">
              <a:solidFill>
                <a:srgbClr val="FF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1294" y="274058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6329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69172" y="2740584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6412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5280" y="5581446"/>
            <a:ext cx="8621520" cy="956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Time difference between runs: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004: 12.27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013</a:t>
            </a:r>
            <a:r>
              <a:rPr lang="en-GB" sz="1800" dirty="0" smtClean="0">
                <a:ea typeface="Arial" charset="0"/>
                <a:cs typeface="Arial" charset="0"/>
              </a:rPr>
              <a:t>: 14.17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solidFill>
                  <a:srgbClr val="FF00FF"/>
                </a:solidFill>
                <a:ea typeface="Arial" charset="0"/>
                <a:cs typeface="Arial" charset="0"/>
              </a:rPr>
              <a:t>026</a:t>
            </a:r>
            <a:r>
              <a:rPr lang="en-GB" sz="1800" dirty="0" smtClean="0">
                <a:ea typeface="Arial" charset="0"/>
                <a:cs typeface="Arial" charset="0"/>
              </a:rPr>
              <a:t>: 15.38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0207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454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Reproducibility of Measurements: Wheel Position 0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11712"/>
            <a:ext cx="9144000" cy="90734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Wheel position 0 (1.4 mm water equivalent, 1.2 mm PMMA)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2.7 – 2.8 %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277430"/>
            <a:ext cx="4534188" cy="30867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277429"/>
            <a:ext cx="4495111" cy="3060164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5280" y="5517946"/>
            <a:ext cx="8621520" cy="9563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ea typeface="Arial" charset="0"/>
                <a:cs typeface="Arial" charset="0"/>
              </a:rPr>
              <a:t>Time difference between runs: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solidFill>
                  <a:srgbClr val="0000FF"/>
                </a:solidFill>
                <a:ea typeface="Arial" charset="0"/>
                <a:cs typeface="Arial" charset="0"/>
              </a:rPr>
              <a:t>001</a:t>
            </a:r>
            <a:r>
              <a:rPr lang="en-GB" sz="1800" dirty="0" smtClean="0">
                <a:ea typeface="Arial" charset="0"/>
                <a:cs typeface="Arial" charset="0"/>
              </a:rPr>
              <a:t>: 09.58</a:t>
            </a: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1800" dirty="0" smtClean="0">
                <a:solidFill>
                  <a:srgbClr val="FF0000"/>
                </a:solidFill>
                <a:ea typeface="Arial" charset="0"/>
                <a:cs typeface="Arial" charset="0"/>
              </a:rPr>
              <a:t>030</a:t>
            </a:r>
            <a:r>
              <a:rPr lang="en-GB" sz="1800" dirty="0" smtClean="0">
                <a:ea typeface="Arial" charset="0"/>
                <a:cs typeface="Arial" charset="0"/>
              </a:rPr>
              <a:t>: 11.27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099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Comparison of Wheel Position 40 and PMMA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9912"/>
            <a:ext cx="9144000" cy="491367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/>
              <a:t>Ø</a:t>
            </a:r>
            <a:r>
              <a:rPr lang="en-GB" sz="1800" dirty="0" smtClean="0">
                <a:ea typeface="Arial" charset="0"/>
                <a:cs typeface="Arial" charset="0"/>
              </a:rPr>
              <a:t> 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Wheel position 40 (7.2 mm PMMA), PMMA plate used: 7.24 mm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2.5 – 3.5 %</a:t>
            </a:r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endParaRPr lang="en-US" sz="1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441380"/>
            <a:ext cx="4534188" cy="308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8" y="2441379"/>
            <a:ext cx="4495111" cy="30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PT </a:t>
            </a:r>
            <a:r>
              <a:rPr lang="en-US" dirty="0" err="1" smtClean="0"/>
              <a:t>Calorimetry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Comparison of Wheel Position 80 and PMMA 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03378"/>
            <a:ext cx="9144000" cy="517068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1.98 mm </a:t>
            </a:r>
            <a:r>
              <a:rPr lang="en-GB" sz="1800" dirty="0" err="1" smtClean="0"/>
              <a:t>Ø</a:t>
            </a:r>
            <a:r>
              <a:rPr lang="en-GB" sz="1800" dirty="0" smtClean="0"/>
              <a:t> </a:t>
            </a:r>
            <a:r>
              <a:rPr lang="en-GB" sz="1800" dirty="0" smtClean="0">
                <a:ea typeface="Arial" charset="0"/>
                <a:cs typeface="Arial" charset="0"/>
              </a:rPr>
              <a:t>collimator</a:t>
            </a:r>
          </a:p>
          <a:p>
            <a:pPr>
              <a:buClr>
                <a:srgbClr val="FF0000"/>
              </a:buClr>
            </a:pPr>
            <a:r>
              <a:rPr lang="en-GB" sz="1800" dirty="0" smtClean="0">
                <a:ea typeface="Arial" charset="0"/>
                <a:cs typeface="Arial" charset="0"/>
              </a:rPr>
              <a:t>Wheel position 80 (13.3 mm PMMA), PMMA plate used: 13.4 mm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Energy resolution: 4.9 – 5.3 %</a:t>
            </a:r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>
              <a:buClr>
                <a:srgbClr val="FF0000"/>
              </a:buClr>
            </a:pPr>
            <a:endParaRPr lang="en-US" sz="1800" dirty="0" smtClean="0"/>
          </a:p>
          <a:p>
            <a:pPr>
              <a:buClr>
                <a:srgbClr val="FF0000"/>
              </a:buClr>
            </a:pPr>
            <a:endParaRPr lang="en-US" sz="1800" dirty="0"/>
          </a:p>
          <a:p>
            <a:pPr marL="0" indent="0">
              <a:buClr>
                <a:srgbClr val="FF0000"/>
              </a:buClr>
              <a:buNone/>
            </a:pP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1800" dirty="0" err="1" smtClean="0"/>
              <a:t>σ</a:t>
            </a:r>
            <a:r>
              <a:rPr lang="en-US" sz="1800" dirty="0" smtClean="0"/>
              <a:t> is similar for measurements with the wheel and the PMMA plates</a:t>
            </a:r>
          </a:p>
          <a:p>
            <a:pPr lvl="1">
              <a:buClr>
                <a:srgbClr val="FF0000"/>
              </a:buClr>
            </a:pPr>
            <a:r>
              <a:rPr lang="en-US" sz="1700" dirty="0"/>
              <a:t>We can conclude that we are therefore only going through one wheel segment</a:t>
            </a:r>
            <a:r>
              <a:rPr lang="en-US" sz="1700" dirty="0" smtClean="0"/>
              <a:t>.	</a:t>
            </a:r>
            <a:r>
              <a:rPr lang="en-US" sz="1400" dirty="0" smtClean="0"/>
              <a:t>	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2244846"/>
            <a:ext cx="4534187" cy="308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09" y="2244845"/>
            <a:ext cx="4495109" cy="30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</a:t>
            </a:r>
            <a:endParaRPr lang="en-US" sz="3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" y="997801"/>
            <a:ext cx="7737476" cy="4858097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11723" y="1550024"/>
            <a:ext cx="2083291" cy="3970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Measurements at higher water equivalent depth do not produce a spectrum that can be fit with the </a:t>
            </a:r>
            <a:r>
              <a:rPr lang="en-US" sz="1400" dirty="0" err="1" smtClean="0"/>
              <a:t>Lan-Gaus</a:t>
            </a:r>
            <a:r>
              <a:rPr lang="en-US" sz="1400" dirty="0" smtClean="0"/>
              <a:t> convolution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>
                <a:solidFill>
                  <a:srgbClr val="FF0000"/>
                </a:solidFill>
              </a:rPr>
              <a:t>μ</a:t>
            </a:r>
            <a:r>
              <a:rPr lang="en-US" sz="1400" dirty="0" smtClean="0"/>
              <a:t> measured using a </a:t>
            </a:r>
            <a:r>
              <a:rPr lang="en-US" sz="1400" dirty="0" smtClean="0">
                <a:solidFill>
                  <a:srgbClr val="FF0000"/>
                </a:solidFill>
              </a:rPr>
              <a:t>simple Gaussian around the peak </a:t>
            </a:r>
            <a:r>
              <a:rPr lang="en-US" sz="1400" dirty="0" smtClean="0"/>
              <a:t>for all points for consistency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Note: </a:t>
            </a:r>
            <a:r>
              <a:rPr lang="en-US" sz="1400" dirty="0"/>
              <a:t>The </a:t>
            </a:r>
            <a:r>
              <a:rPr lang="en-US" sz="1400" dirty="0" smtClean="0"/>
              <a:t>μ returned by </a:t>
            </a:r>
            <a:r>
              <a:rPr lang="en-US" sz="1400" dirty="0" err="1" smtClean="0"/>
              <a:t>Lan-Gaus</a:t>
            </a:r>
            <a:r>
              <a:rPr lang="en-US" sz="1400" dirty="0" smtClean="0"/>
              <a:t> and by the simple Gaussian fits are usually within ± 10 ADC counts of each other</a:t>
            </a:r>
          </a:p>
          <a:p>
            <a:pPr marL="182563" indent="-182563">
              <a:buClr>
                <a:srgbClr val="FF0000"/>
              </a:buClr>
            </a:pPr>
            <a:r>
              <a:rPr lang="en-US" sz="1400" dirty="0" smtClean="0"/>
              <a:t>A more sensible looking calibration than August 2016 data?</a:t>
            </a:r>
          </a:p>
          <a:p>
            <a:pPr marL="182563" indent="-182563">
              <a:buClr>
                <a:srgbClr val="FF0000"/>
              </a:buClr>
            </a:pPr>
            <a:endParaRPr lang="en-US" sz="1200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91558" y="1516158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19025" y="2269686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4C8D-8451-EC47-9816-3DCFF4176D68}" type="datetime1">
              <a:rPr lang="en-GB" smtClean="0"/>
              <a:t>18/01/2017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PT Calorimetry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47E1-273B-5E4D-BE52-AF3C05C5154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00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>
                <a:solidFill>
                  <a:srgbClr val="FF0000"/>
                </a:solidFill>
              </a:rPr>
              <a:t>Energy-Range Calibration (Zoom Around Bragg Peak Points)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5" y="1300160"/>
            <a:ext cx="7737474" cy="48580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799619" y="1803400"/>
            <a:ext cx="0" cy="3843892"/>
          </a:xfrm>
          <a:prstGeom prst="straightConnector1">
            <a:avLst/>
          </a:prstGeom>
          <a:ln w="19050">
            <a:solidFill>
              <a:srgbClr val="660066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27086" y="2556928"/>
            <a:ext cx="7450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660066"/>
                </a:solidFill>
              </a:rPr>
              <a:t>Bragg Peak Line</a:t>
            </a:r>
            <a:endParaRPr lang="en-US" sz="1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2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994</Words>
  <Application>Microsoft Macintosh PowerPoint</Application>
  <PresentationFormat>On-screen Show (4:3)</PresentationFormat>
  <Paragraphs>225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Clatterbridge 24th – 25th November 2016 ADC Data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Clatterbridge December 2015 Analysis</dc:title>
  <dc:creator>Anastasia Basharina-Freshville</dc:creator>
  <cp:lastModifiedBy>Anastasia Basharina-Freshville</cp:lastModifiedBy>
  <cp:revision>261</cp:revision>
  <dcterms:created xsi:type="dcterms:W3CDTF">2016-03-16T17:17:44Z</dcterms:created>
  <dcterms:modified xsi:type="dcterms:W3CDTF">2017-01-18T14:44:40Z</dcterms:modified>
</cp:coreProperties>
</file>