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71" r:id="rId3"/>
    <p:sldId id="258" r:id="rId4"/>
    <p:sldId id="289" r:id="rId5"/>
    <p:sldId id="290" r:id="rId6"/>
    <p:sldId id="292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11" r:id="rId17"/>
    <p:sldId id="312" r:id="rId18"/>
    <p:sldId id="302" r:id="rId19"/>
    <p:sldId id="303" r:id="rId20"/>
    <p:sldId id="259" r:id="rId21"/>
    <p:sldId id="304" r:id="rId22"/>
    <p:sldId id="305" r:id="rId23"/>
    <p:sldId id="306" r:id="rId24"/>
    <p:sldId id="307" r:id="rId25"/>
    <p:sldId id="308" r:id="rId26"/>
    <p:sldId id="309" r:id="rId27"/>
    <p:sldId id="31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16" autoAdjust="0"/>
  </p:normalViewPr>
  <p:slideViewPr>
    <p:cSldViewPr snapToGrid="0" snapToObjects="1">
      <p:cViewPr varScale="1">
        <p:scale>
          <a:sx n="77" d="100"/>
          <a:sy n="77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EDAD-803E-964C-A340-09AC77B33922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1859-64F8-D144-B572-5D1D0950F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3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72EA-D874-C745-957D-A0A861F75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2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5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2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9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1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7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8EB93-348B-5245-B1A0-207BF3C117EA}" type="datetimeFigureOut">
              <a:rPr lang="en-US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52ADD-14FB-4A4E-A59D-56AF316AF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8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217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24</a:t>
            </a:r>
            <a:r>
              <a:rPr lang="en-US" baseline="30000" dirty="0" smtClean="0"/>
              <a:t>th</a:t>
            </a:r>
            <a:r>
              <a:rPr lang="en-US" dirty="0" smtClean="0"/>
              <a:t> – 25</a:t>
            </a:r>
            <a:r>
              <a:rPr lang="en-US" baseline="30000" dirty="0" smtClean="0"/>
              <a:t>th</a:t>
            </a:r>
            <a:r>
              <a:rPr lang="en-US" dirty="0" smtClean="0"/>
              <a:t> November 2016 Waveform Data Analysis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836" y="4160707"/>
            <a:ext cx="6400800" cy="103857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Anastasia Basharina-Freshville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(University College London)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F544-15BA-E749-A979-67F063031DC7}" type="datetime1">
              <a:rPr lang="en-GB" smtClean="0"/>
              <a:t>16/01/2017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8559-C4EA-D048-8D2C-6452A6C6BAA4}" type="slidenum">
              <a:rPr lang="en-US" smtClean="0"/>
              <a:t>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-14111"/>
            <a:ext cx="9158111" cy="842121"/>
            <a:chOff x="0" y="0"/>
            <a:chExt cx="9158111" cy="842121"/>
          </a:xfrm>
        </p:grpSpPr>
        <p:pic>
          <p:nvPicPr>
            <p:cNvPr id="11" name="Picture 10" descr="mid-r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0" y="0"/>
              <a:ext cx="2935111" cy="842121"/>
            </a:xfrm>
            <a:prstGeom prst="rect">
              <a:avLst/>
            </a:prstGeom>
          </p:spPr>
        </p:pic>
        <p:pic>
          <p:nvPicPr>
            <p:cNvPr id="14" name="Picture 13" descr="ucl_banner_crop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37112" cy="842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91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020: Rate - 200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68349"/>
              </p:ext>
            </p:extLst>
          </p:nvPr>
        </p:nvGraphicFramePr>
        <p:xfrm>
          <a:off x="4743181" y="4021241"/>
          <a:ext cx="4184645" cy="2296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159745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due to double peak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12424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due to low statistics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019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12291 ± 0.5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4.006 ± 0.010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60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31765" y="929898"/>
            <a:ext cx="4303060" cy="524080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/>
              <a:t>For a proton beam rate of ~ 200 kHz the pulse height of the signal drastically increases, resulting in a higher mean of the ADC distribution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Applying a cut </a:t>
            </a:r>
            <a:r>
              <a:rPr lang="en-US" sz="1600" dirty="0"/>
              <a:t>of Χ</a:t>
            </a:r>
            <a:r>
              <a:rPr lang="en-US" sz="1600" baseline="30000" dirty="0"/>
              <a:t>2</a:t>
            </a:r>
            <a:r>
              <a:rPr lang="en-US" sz="1600" dirty="0" smtClean="0"/>
              <a:t> &lt; 60 reduces the mean of the ADC distribution from ~ 13000 to ~ 7000, which is around the mean we see at rates &lt; 200 kHz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When looking at the ADC mean as a function of event number without applying </a:t>
            </a:r>
            <a:r>
              <a:rPr lang="en-US" sz="1600" dirty="0"/>
              <a:t>a </a:t>
            </a:r>
            <a:r>
              <a:rPr lang="en-US" sz="1600" dirty="0" smtClean="0"/>
              <a:t>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cut (Slide 10) some fluctuation is seen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Looking at the ADC mean as a function of event </a:t>
            </a:r>
            <a:r>
              <a:rPr lang="en-US" sz="1600" dirty="0"/>
              <a:t>number </a:t>
            </a:r>
            <a:r>
              <a:rPr lang="en-US" sz="1600" dirty="0" smtClean="0"/>
              <a:t>for  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&lt; 60 (on this slide) shows that only events with an ADC mean of ~ 7000 are left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 Statistics are too low to fit the ADC </a:t>
            </a:r>
            <a:r>
              <a:rPr lang="en-US" sz="1600" dirty="0"/>
              <a:t>spectrum with a Χ</a:t>
            </a:r>
            <a:r>
              <a:rPr lang="en-US" sz="1600" baseline="30000" dirty="0"/>
              <a:t>2</a:t>
            </a:r>
            <a:r>
              <a:rPr lang="en-US" sz="1600" dirty="0" smtClean="0"/>
              <a:t> &lt; 60, but this is an interesting observation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Similar observation in other 200 kHz runs, see </a:t>
            </a:r>
            <a:r>
              <a:rPr lang="en-US" sz="1600" dirty="0" smtClean="0"/>
              <a:t>earlier and later.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039970" y="76797"/>
            <a:ext cx="4531467" cy="64633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Why the double peak? According to my notes the scattering foil current started to drop towards the end of the run. Subsequent ADC mode spectra also showed beam shifting.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28122" y="723128"/>
            <a:ext cx="411848" cy="1250071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7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025: Rate - 400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09564"/>
              </p:ext>
            </p:extLst>
          </p:nvPr>
        </p:nvGraphicFramePr>
        <p:xfrm>
          <a:off x="4679681" y="4021241"/>
          <a:ext cx="4311919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16840"/>
                <a:gridCol w="13032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196609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4346 ± 3.9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8.632</a:t>
                      </a:r>
                      <a:r>
                        <a:rPr lang="en-US" sz="1400" baseline="0" dirty="0" smtClean="0"/>
                        <a:t> ± 0.425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90931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4500 ± 3.2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21.50 ± 0.16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024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4676 ± 0.6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11.912 ± 0.037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70000" y="1511300"/>
            <a:ext cx="2641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Making a</a:t>
            </a:r>
            <a:r>
              <a:rPr lang="en-US" sz="1400" dirty="0" smtClean="0"/>
              <a:t> </a:t>
            </a:r>
            <a:r>
              <a:rPr lang="en-US" sz="1400" dirty="0"/>
              <a:t>Χ</a:t>
            </a:r>
            <a:r>
              <a:rPr lang="en-US" sz="1400" baseline="30000" dirty="0"/>
              <a:t>2</a:t>
            </a:r>
            <a:r>
              <a:rPr lang="en-US" sz="1400" dirty="0"/>
              <a:t> &lt; 60 </a:t>
            </a:r>
            <a:r>
              <a:rPr lang="en-US" sz="1400" dirty="0" smtClean="0"/>
              <a:t>cut produces a nicer beam shape, but it is still very wide</a:t>
            </a:r>
            <a:endParaRPr lang="en-US" sz="1300" dirty="0" smtClean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The spread in the mean of the ADC is smaller compared to August 2016 data, but we can still see the mean shifting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3444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027: Rate - 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874992"/>
              </p:ext>
            </p:extLst>
          </p:nvPr>
        </p:nvGraphicFramePr>
        <p:xfrm>
          <a:off x="4743181" y="4021241"/>
          <a:ext cx="4198238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16840"/>
                <a:gridCol w="11895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150529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6138 ± 0.4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3.002 ± 0.014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124760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6137 ± 0.4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3.018 ± 0.015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026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5981 ± 0.1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2.552 ± 0.005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98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8082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Thursday 24</a:t>
            </a:r>
            <a:r>
              <a:rPr lang="en-US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dirty="0" smtClean="0">
                <a:solidFill>
                  <a:srgbClr val="FF0000"/>
                </a:solidFill>
              </a:rPr>
              <a:t> of November 2016: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Scope and </a:t>
            </a:r>
            <a:r>
              <a:rPr lang="en-US" sz="3200" dirty="0" err="1" smtClean="0">
                <a:solidFill>
                  <a:srgbClr val="FF0000"/>
                </a:solidFill>
              </a:rPr>
              <a:t>Digitiser</a:t>
            </a:r>
            <a:r>
              <a:rPr lang="en-US" sz="3200" dirty="0" smtClean="0">
                <a:solidFill>
                  <a:srgbClr val="FF0000"/>
                </a:solidFill>
              </a:rPr>
              <a:t> 50 </a:t>
            </a:r>
            <a:r>
              <a:rPr lang="en-US" sz="3200" dirty="0" err="1" smtClean="0">
                <a:solidFill>
                  <a:srgbClr val="FF0000"/>
                </a:solidFill>
              </a:rPr>
              <a:t>Ω</a:t>
            </a:r>
            <a:r>
              <a:rPr lang="en-US" sz="3200" dirty="0" smtClean="0">
                <a:solidFill>
                  <a:srgbClr val="FF0000"/>
                </a:solidFill>
              </a:rPr>
              <a:t> LEMO Splitter Tests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029: Rate - 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" y="745808"/>
            <a:ext cx="4264616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0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33622"/>
              </p:ext>
            </p:extLst>
          </p:nvPr>
        </p:nvGraphicFramePr>
        <p:xfrm>
          <a:off x="4743181" y="4021241"/>
          <a:ext cx="4198238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16840"/>
                <a:gridCol w="11895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156673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2914 ± 0.4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4.712</a:t>
                      </a:r>
                      <a:r>
                        <a:rPr lang="en-US" sz="1400" baseline="0" dirty="0" smtClean="0"/>
                        <a:t> ± 0.029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149259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2916 ±</a:t>
                      </a:r>
                      <a:r>
                        <a:rPr lang="en-US" sz="1400" baseline="0" dirty="0" smtClean="0"/>
                        <a:t> 0.4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4.768 ± 0.029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028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3046 ± 0.1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3.125 ± 0.008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17600" y="1435100"/>
            <a:ext cx="276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Our signal is now split in half – we expect the </a:t>
            </a:r>
            <a:r>
              <a:rPr lang="en-US" sz="1200" dirty="0"/>
              <a:t>Χ</a:t>
            </a:r>
            <a:r>
              <a:rPr lang="en-US" sz="1200" baseline="30000" dirty="0"/>
              <a:t>2</a:t>
            </a:r>
            <a:r>
              <a:rPr lang="en-US" sz="1300" dirty="0" smtClean="0"/>
              <a:t> distribution to look different, so look at lowest rate file to choose the </a:t>
            </a:r>
            <a:r>
              <a:rPr lang="en-US" sz="1200" dirty="0"/>
              <a:t>Χ</a:t>
            </a:r>
            <a:r>
              <a:rPr lang="en-US" sz="1200" baseline="30000" dirty="0"/>
              <a:t>2</a:t>
            </a:r>
            <a:r>
              <a:rPr lang="en-US" sz="1300" dirty="0" smtClean="0"/>
              <a:t> cut value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Use </a:t>
            </a:r>
            <a:r>
              <a:rPr lang="en-US" sz="1200" dirty="0" smtClean="0"/>
              <a:t>Χ</a:t>
            </a:r>
            <a:r>
              <a:rPr lang="en-US" sz="1200" baseline="30000" dirty="0" smtClean="0"/>
              <a:t>2 </a:t>
            </a:r>
            <a:r>
              <a:rPr lang="en-US" sz="1300" dirty="0" smtClean="0"/>
              <a:t>&lt; 10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We also expect to see ~ half of the ADC mean value we previously saw, as we do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9793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</a:t>
            </a:r>
            <a:r>
              <a:rPr lang="en-US" sz="3200" dirty="0" smtClean="0">
                <a:solidFill>
                  <a:srgbClr val="FF0000"/>
                </a:solidFill>
              </a:rPr>
              <a:t>031: </a:t>
            </a:r>
            <a:r>
              <a:rPr lang="en-US" sz="3200" dirty="0" smtClean="0">
                <a:solidFill>
                  <a:srgbClr val="FF0000"/>
                </a:solidFill>
              </a:rPr>
              <a:t>Rate - 200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" y="745808"/>
            <a:ext cx="4264616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0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246479"/>
              </p:ext>
            </p:extLst>
          </p:nvPr>
        </p:nvGraphicFramePr>
        <p:xfrm>
          <a:off x="4743181" y="4021241"/>
          <a:ext cx="4198238" cy="214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3064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119809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5599 ±</a:t>
                      </a:r>
                      <a:r>
                        <a:rPr lang="en-US" sz="1400" baseline="0" dirty="0" smtClean="0"/>
                        <a:t> 0.7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4.482 ± 0.032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</a:t>
                      </a:r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13235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due to low statistics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</a:t>
                      </a:r>
                      <a:r>
                        <a:rPr lang="en-US" sz="1400" dirty="0" smtClean="0"/>
                        <a:t>030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5786 ± 0.1</a:t>
                      </a:r>
                      <a:endParaRPr lang="en-US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2.815 ± 0.007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9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31765" y="929898"/>
            <a:ext cx="4303060" cy="524080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/>
              <a:t>For a proton beam rate of ~ 200 kHz the pulse height of the signal drastically increases, resulting in a higher mean of the ADC distribution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Applying a cut </a:t>
            </a:r>
            <a:r>
              <a:rPr lang="en-US" sz="1600" dirty="0"/>
              <a:t>of Χ</a:t>
            </a:r>
            <a:r>
              <a:rPr lang="en-US" sz="1600" baseline="30000" dirty="0"/>
              <a:t>2</a:t>
            </a:r>
            <a:r>
              <a:rPr lang="en-US" sz="1600" dirty="0" smtClean="0"/>
              <a:t> &lt; </a:t>
            </a:r>
            <a:r>
              <a:rPr lang="en-US" sz="1600" dirty="0" smtClean="0"/>
              <a:t>10 </a:t>
            </a:r>
            <a:r>
              <a:rPr lang="en-US" sz="1600" dirty="0" smtClean="0"/>
              <a:t>reduces the mean of the ADC distribution from ~ </a:t>
            </a:r>
            <a:r>
              <a:rPr lang="en-US" sz="1600" dirty="0" smtClean="0"/>
              <a:t>55</a:t>
            </a:r>
            <a:r>
              <a:rPr lang="en-US" sz="1600" dirty="0" smtClean="0"/>
              <a:t>00 </a:t>
            </a:r>
            <a:r>
              <a:rPr lang="en-US" sz="1600" dirty="0" smtClean="0"/>
              <a:t>to ~ </a:t>
            </a:r>
            <a:r>
              <a:rPr lang="en-US" sz="1600" dirty="0" smtClean="0"/>
              <a:t>3000</a:t>
            </a:r>
            <a:r>
              <a:rPr lang="en-US" sz="1600" dirty="0" smtClean="0"/>
              <a:t>, which is around </a:t>
            </a:r>
            <a:r>
              <a:rPr lang="en-US" sz="1600" dirty="0" smtClean="0"/>
              <a:t>half of the </a:t>
            </a:r>
            <a:r>
              <a:rPr lang="en-US" sz="1600" dirty="0" smtClean="0"/>
              <a:t>mean we see at rates &lt; 200 </a:t>
            </a:r>
            <a:r>
              <a:rPr lang="en-US" sz="1600" dirty="0" smtClean="0"/>
              <a:t>kHz when using a splitter</a:t>
            </a:r>
            <a:endParaRPr lang="en-US" sz="1600" dirty="0" smtClean="0"/>
          </a:p>
          <a:p>
            <a:pPr>
              <a:buClr>
                <a:srgbClr val="FF0000"/>
              </a:buClr>
            </a:pPr>
            <a:r>
              <a:rPr lang="en-US" sz="1600" dirty="0" smtClean="0"/>
              <a:t>When looking at the ADC mean as a function of event number without applying </a:t>
            </a:r>
            <a:r>
              <a:rPr lang="en-US" sz="1600" dirty="0"/>
              <a:t>a </a:t>
            </a:r>
            <a:r>
              <a:rPr lang="en-US" sz="1600" dirty="0" smtClean="0"/>
              <a:t>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cut (Slide </a:t>
            </a:r>
            <a:r>
              <a:rPr lang="en-US" sz="1600" dirty="0" smtClean="0"/>
              <a:t>16</a:t>
            </a:r>
            <a:r>
              <a:rPr lang="en-US" sz="1600" dirty="0" smtClean="0"/>
              <a:t>) some fluctuation is seen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Looking at the ADC mean as a function of event </a:t>
            </a:r>
            <a:r>
              <a:rPr lang="en-US" sz="1600" dirty="0"/>
              <a:t>number </a:t>
            </a:r>
            <a:r>
              <a:rPr lang="en-US" sz="1600" dirty="0" smtClean="0"/>
              <a:t>for  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&lt; </a:t>
            </a:r>
            <a:r>
              <a:rPr lang="en-US" sz="1600" dirty="0" smtClean="0"/>
              <a:t>10 </a:t>
            </a:r>
            <a:r>
              <a:rPr lang="en-US" sz="1600" dirty="0" smtClean="0"/>
              <a:t>(on this slide) shows that only events with an ADC mean of ~ </a:t>
            </a:r>
            <a:r>
              <a:rPr lang="en-US" sz="1600" dirty="0" smtClean="0"/>
              <a:t>3000 </a:t>
            </a:r>
            <a:r>
              <a:rPr lang="en-US" sz="1600" dirty="0" smtClean="0"/>
              <a:t>are left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 Statistics are too low to fit the ADC </a:t>
            </a:r>
            <a:r>
              <a:rPr lang="en-US" sz="1600" dirty="0"/>
              <a:t>spectrum with a Χ</a:t>
            </a:r>
            <a:r>
              <a:rPr lang="en-US" sz="1600" baseline="30000" dirty="0"/>
              <a:t>2</a:t>
            </a:r>
            <a:r>
              <a:rPr lang="en-US" sz="1600" dirty="0" smtClean="0"/>
              <a:t> &lt; </a:t>
            </a:r>
            <a:r>
              <a:rPr lang="en-US" sz="1600" dirty="0" smtClean="0"/>
              <a:t>10</a:t>
            </a:r>
            <a:r>
              <a:rPr lang="en-US" sz="1600" dirty="0" smtClean="0"/>
              <a:t>, but this is an interesting observation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Similar observation in other 200 kHz runs, see </a:t>
            </a:r>
            <a:r>
              <a:rPr lang="en-US" sz="1600" dirty="0" smtClean="0"/>
              <a:t>earlier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770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033: Rate - </a:t>
            </a:r>
            <a:r>
              <a:rPr lang="en-US" sz="3200" dirty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" y="745808"/>
            <a:ext cx="4264616" cy="2888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0" cy="288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3" y="3587393"/>
            <a:ext cx="4269254" cy="28913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884997"/>
              </p:ext>
            </p:extLst>
          </p:nvPr>
        </p:nvGraphicFramePr>
        <p:xfrm>
          <a:off x="4743181" y="4021241"/>
          <a:ext cx="4198238" cy="214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3064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147457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spectrum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63152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2196 ± 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14.064</a:t>
                      </a:r>
                      <a:r>
                        <a:rPr lang="en-US" sz="1400" baseline="0" dirty="0" smtClean="0"/>
                        <a:t> ± 0.162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032</a:t>
                      </a:r>
                      <a:r>
                        <a:rPr lang="en-US" sz="1400" baseline="0" dirty="0" smtClean="0"/>
                        <a:t> and 034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spectrum due to shifting during running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5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8082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Friday 25</a:t>
            </a:r>
            <a:r>
              <a:rPr lang="en-US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dirty="0" smtClean="0">
                <a:solidFill>
                  <a:srgbClr val="FF0000"/>
                </a:solidFill>
              </a:rPr>
              <a:t> of November 2016: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Wheel Energy-Range Calibration Tests</a:t>
            </a:r>
          </a:p>
        </p:txBody>
      </p:sp>
    </p:spTree>
    <p:extLst>
      <p:ext uri="{BB962C8B-B14F-4D97-AF65-F5344CB8AC3E}">
        <p14:creationId xmlns:p14="http://schemas.microsoft.com/office/powerpoint/2010/main" val="308538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8082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Thursday 24</a:t>
            </a:r>
            <a:r>
              <a:rPr lang="en-US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dirty="0" smtClean="0">
                <a:solidFill>
                  <a:srgbClr val="FF0000"/>
                </a:solidFill>
              </a:rPr>
              <a:t> of November 2016: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Rate Tests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8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07107" y="-157700"/>
            <a:ext cx="9363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solidFill>
                  <a:srgbClr val="FF0000"/>
                </a:solidFill>
              </a:rPr>
              <a:t>Run 002: Rate - 50 kHz, Wheel Position 0/1.4 mm WE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9" cy="2888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19" y="747752"/>
            <a:ext cx="4258883" cy="288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8" cy="289134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11712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92161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5818 ±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3.584 ± 0.032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64268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5830</a:t>
                      </a:r>
                      <a:r>
                        <a:rPr lang="en-US" sz="1400" baseline="0" dirty="0" smtClean="0"/>
                        <a:t> ± 0.8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3,146 ± 0.041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001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5672</a:t>
                      </a:r>
                      <a:r>
                        <a:rPr lang="en-US" sz="1400" baseline="0" dirty="0" smtClean="0"/>
                        <a:t>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2.702</a:t>
                      </a:r>
                      <a:r>
                        <a:rPr lang="en-US" sz="1400" baseline="0" dirty="0" smtClean="0"/>
                        <a:t> ± 0.007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87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07107" y="-157700"/>
            <a:ext cx="9363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solidFill>
                  <a:srgbClr val="FF0000"/>
                </a:solidFill>
              </a:rPr>
              <a:t>Run 008: Rate - 50 kHz, Wheel Position 100/18.9 mm WE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9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19" y="747752"/>
            <a:ext cx="4258883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448220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95233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3234 ±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8.766 ± 0.059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3235 ± 1.0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7.865</a:t>
                      </a:r>
                      <a:r>
                        <a:rPr lang="en-US" sz="1400" baseline="0" dirty="0" smtClean="0"/>
                        <a:t> ± 0.014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007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3139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6.247 ± 0.012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55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8082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Friday 25</a:t>
            </a:r>
            <a:r>
              <a:rPr lang="en-US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dirty="0" smtClean="0">
                <a:solidFill>
                  <a:srgbClr val="FF0000"/>
                </a:solidFill>
              </a:rPr>
              <a:t> of November 2016: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Wheel Equivalent PMMA Plates Tests</a:t>
            </a:r>
          </a:p>
        </p:txBody>
      </p:sp>
    </p:spTree>
    <p:extLst>
      <p:ext uri="{BB962C8B-B14F-4D97-AF65-F5344CB8AC3E}">
        <p14:creationId xmlns:p14="http://schemas.microsoft.com/office/powerpoint/2010/main" val="425708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33548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92161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4714 ±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4.204 ± 0.035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68154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4718 ± 0.7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4.067 ± 0.042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031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4609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4.156 ± 0.008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smtClean="0">
                <a:solidFill>
                  <a:srgbClr val="FF0000"/>
                </a:solidFill>
              </a:rPr>
              <a:t>Run 032: Rate - 50 kHz, 7.2 mm PMMA Plate (placed in same position as wheel), equivalent to wheel position 40/8.4 mm WE</a:t>
            </a:r>
            <a:endParaRPr lang="en-US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1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692482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95662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4614 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3.442 ± 0.035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72025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4617 ± 0.5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3.341 ± 0.038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033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4495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3.478 ± 0.009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smtClean="0">
                <a:solidFill>
                  <a:srgbClr val="FF0000"/>
                </a:solidFill>
              </a:rPr>
              <a:t>Run 034: Rate - 50 kHz, </a:t>
            </a:r>
            <a:r>
              <a:rPr lang="en-US" sz="2300" dirty="0">
                <a:solidFill>
                  <a:srgbClr val="FF0000"/>
                </a:solidFill>
              </a:rPr>
              <a:t>7.2 mm PMMA Plate (placed upstream of the beam), equivalent to wheel position 40/8.4 mm WE</a:t>
            </a:r>
          </a:p>
        </p:txBody>
      </p:sp>
    </p:spTree>
    <p:extLst>
      <p:ext uri="{BB962C8B-B14F-4D97-AF65-F5344CB8AC3E}">
        <p14:creationId xmlns:p14="http://schemas.microsoft.com/office/powerpoint/2010/main" val="215180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" y="745808"/>
            <a:ext cx="4264616" cy="288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0" cy="288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278631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98305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3679 ±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5.451 ± 0.045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81365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3684 ± 0.7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4.997 ± 0.057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035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3570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5.258 ± 0.010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smtClean="0">
                <a:solidFill>
                  <a:srgbClr val="FF0000"/>
                </a:solidFill>
              </a:rPr>
              <a:t>Run 036: Rate - 50 kHz, </a:t>
            </a:r>
            <a:r>
              <a:rPr lang="en-US" sz="2300" dirty="0">
                <a:solidFill>
                  <a:srgbClr val="FF0000"/>
                </a:solidFill>
              </a:rPr>
              <a:t>13.4 mm PMMA Plate (placed in same position as wheel), equivalent to wheel position 80/15.4 mm WE</a:t>
            </a:r>
          </a:p>
        </p:txBody>
      </p:sp>
    </p:spTree>
    <p:extLst>
      <p:ext uri="{BB962C8B-B14F-4D97-AF65-F5344CB8AC3E}">
        <p14:creationId xmlns:p14="http://schemas.microsoft.com/office/powerpoint/2010/main" val="44596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4" y="745808"/>
            <a:ext cx="4264616" cy="2888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0" cy="288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3" y="3587393"/>
            <a:ext cx="4269254" cy="28913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02542"/>
              </p:ext>
            </p:extLst>
          </p:nvPr>
        </p:nvGraphicFramePr>
        <p:xfrm>
          <a:off x="4743181" y="4033855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95233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3653 ±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4.376 ± 0.059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80121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3657 ± 0.5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4.087 ± 0.055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037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3539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4.930 ± 0.011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smtClean="0">
                <a:solidFill>
                  <a:srgbClr val="FF0000"/>
                </a:solidFill>
              </a:rPr>
              <a:t>Run 038: Rate - 50 kHz, </a:t>
            </a:r>
            <a:r>
              <a:rPr lang="en-US" sz="2300" dirty="0">
                <a:solidFill>
                  <a:srgbClr val="FF0000"/>
                </a:solidFill>
              </a:rPr>
              <a:t>13.4 mm PMMA Plate (placed upstream of the beam), equivalent to wheel position 80/15.4 mm WE</a:t>
            </a:r>
          </a:p>
        </p:txBody>
      </p:sp>
    </p:spTree>
    <p:extLst>
      <p:ext uri="{BB962C8B-B14F-4D97-AF65-F5344CB8AC3E}">
        <p14:creationId xmlns:p14="http://schemas.microsoft.com/office/powerpoint/2010/main" val="295719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941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rgbClr val="FF0000"/>
                </a:solidFill>
              </a:rPr>
              <a:t>Conclusions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488" y="1496905"/>
            <a:ext cx="9144000" cy="401443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sz="2400" dirty="0" smtClean="0"/>
              <a:t>Although to somewhat a lesser extent we still see the “beam shifting” problem when running at higher rates</a:t>
            </a:r>
          </a:p>
          <a:p>
            <a:pPr>
              <a:buClr>
                <a:srgbClr val="FF0000"/>
              </a:buClr>
            </a:pPr>
            <a:endParaRPr lang="en-GB" sz="2400" dirty="0" smtClean="0"/>
          </a:p>
          <a:p>
            <a:pPr>
              <a:buClr>
                <a:srgbClr val="FF0000"/>
              </a:buClr>
            </a:pPr>
            <a:r>
              <a:rPr lang="en-GB" sz="2400" dirty="0" smtClean="0"/>
              <a:t>In order to investigate this:</a:t>
            </a:r>
          </a:p>
          <a:p>
            <a:pPr>
              <a:buClr>
                <a:srgbClr val="FF0000"/>
              </a:buClr>
            </a:pPr>
            <a:endParaRPr lang="en-GB" sz="2400" dirty="0" smtClean="0"/>
          </a:p>
          <a:p>
            <a:pPr lvl="1">
              <a:buClr>
                <a:srgbClr val="FF0000"/>
              </a:buClr>
            </a:pPr>
            <a:r>
              <a:rPr lang="en-GB" sz="2000" dirty="0" smtClean="0"/>
              <a:t>Use the detector emulator to test the detector at various rates in a controlled environment</a:t>
            </a:r>
          </a:p>
          <a:p>
            <a:pPr lvl="1">
              <a:buClr>
                <a:srgbClr val="FF0000"/>
              </a:buClr>
            </a:pPr>
            <a:r>
              <a:rPr lang="en-GB" sz="2000" dirty="0" smtClean="0"/>
              <a:t>Whilst getting to know the emulator we could pulse an LED at different rates and see whether we see any effects from this</a:t>
            </a:r>
          </a:p>
          <a:p>
            <a:pPr lvl="1">
              <a:buClr>
                <a:srgbClr val="FF0000"/>
              </a:buClr>
            </a:pPr>
            <a:endParaRPr lang="en-GB" sz="1800" dirty="0" smtClean="0"/>
          </a:p>
          <a:p>
            <a:pPr lvl="1">
              <a:buClr>
                <a:srgbClr val="FF0000"/>
              </a:buClr>
            </a:pPr>
            <a:endParaRPr lang="en-GB" sz="1800" dirty="0" smtClean="0"/>
          </a:p>
          <a:p>
            <a:pPr>
              <a:buClr>
                <a:srgbClr val="FF0000"/>
              </a:buClr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20588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003: Rate - 30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2" y="745808"/>
            <a:ext cx="4264621" cy="2888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19" y="747752"/>
            <a:ext cx="4258884" cy="288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8" cy="289135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36120"/>
              </p:ext>
            </p:extLst>
          </p:nvPr>
        </p:nvGraphicFramePr>
        <p:xfrm>
          <a:off x="4743181" y="4021241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196609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6231 ± 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2.718 ± 0.015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179404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6234 ± 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2.715</a:t>
                      </a:r>
                      <a:r>
                        <a:rPr lang="en-US" sz="1400" baseline="0" dirty="0" smtClean="0"/>
                        <a:t> ± 0.015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001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32768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6141 ±</a:t>
                      </a:r>
                      <a:r>
                        <a:rPr lang="en-US" sz="1400" baseline="0" dirty="0" smtClean="0"/>
                        <a:t>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smtClean="0"/>
                        <a:t>2.544 ± 0.07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22500" y="1765300"/>
            <a:ext cx="191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Lowest rate file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Use to train Χ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cut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Use a cut of Χ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&lt; 60 for following runs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101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006: Rate - 50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9" cy="2888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19" y="747752"/>
            <a:ext cx="4258883" cy="288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8" cy="289134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672021"/>
              </p:ext>
            </p:extLst>
          </p:nvPr>
        </p:nvGraphicFramePr>
        <p:xfrm>
          <a:off x="4743181" y="4021241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199681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6441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2.755 ± 0.015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177618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6442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2.731 ± 0.014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004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6345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2.504 ± 0.006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95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009: Rate - 100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9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19" y="747752"/>
            <a:ext cx="4258883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37960"/>
              </p:ext>
            </p:extLst>
          </p:nvPr>
        </p:nvGraphicFramePr>
        <p:xfrm>
          <a:off x="4743181" y="4021241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199681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7291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2.267 ± 0.014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145458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7289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2.035 ± 0.014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007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7155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2.779 ± 0.006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54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012: Rate - 222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6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208666"/>
              </p:ext>
            </p:extLst>
          </p:nvPr>
        </p:nvGraphicFramePr>
        <p:xfrm>
          <a:off x="4743181" y="4021241"/>
          <a:ext cx="4184645" cy="214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184321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12828 ± 1.5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3.901 ± 0.036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10564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due to low statistics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010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13015 ±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1.853 ± 0.005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36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31765" y="929898"/>
            <a:ext cx="4303060" cy="524080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/>
              <a:t>For a proton beam rate of ~ 200 kHz the pulse height of the signal drastically increases, resulting in a higher mean of the ADC distribution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Applying a cut </a:t>
            </a:r>
            <a:r>
              <a:rPr lang="en-US" sz="1600" dirty="0"/>
              <a:t>of Χ</a:t>
            </a:r>
            <a:r>
              <a:rPr lang="en-US" sz="1600" baseline="30000" dirty="0"/>
              <a:t>2</a:t>
            </a:r>
            <a:r>
              <a:rPr lang="en-US" sz="1600" dirty="0" smtClean="0"/>
              <a:t> &lt; 60 reduces the mean of the ADC distribution from ~ 13000 to ~ 7000, which is around the mean we see at rates &lt; 200 kHz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When looking at the ADC mean as a function of event number without applying </a:t>
            </a:r>
            <a:r>
              <a:rPr lang="en-US" sz="1600" dirty="0"/>
              <a:t>a </a:t>
            </a:r>
            <a:r>
              <a:rPr lang="en-US" sz="1600" dirty="0" smtClean="0"/>
              <a:t>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cut (Slide 6) some fluctuation is seen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Looking at the ADC mean as a function of event </a:t>
            </a:r>
            <a:r>
              <a:rPr lang="en-US" sz="1600" dirty="0"/>
              <a:t>number </a:t>
            </a:r>
            <a:r>
              <a:rPr lang="en-US" sz="1600" dirty="0" smtClean="0"/>
              <a:t>for  Χ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&lt; 60 (on this slide) shows that only events with an ADC mean of ~ 7000 are left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 Statistics are too low to fit the ADC </a:t>
            </a:r>
            <a:r>
              <a:rPr lang="en-US" sz="1600" dirty="0"/>
              <a:t>spectrum with a Χ</a:t>
            </a:r>
            <a:r>
              <a:rPr lang="en-US" sz="1600" baseline="30000" dirty="0"/>
              <a:t>2</a:t>
            </a:r>
            <a:r>
              <a:rPr lang="en-US" sz="1600" dirty="0" smtClean="0"/>
              <a:t> &lt; 60, but this is an interesting observation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Similar observation in other 200 kHz runs, see later.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549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015: Rate - 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986170"/>
              </p:ext>
            </p:extLst>
          </p:nvPr>
        </p:nvGraphicFramePr>
        <p:xfrm>
          <a:off x="4743181" y="4021241"/>
          <a:ext cx="4184645" cy="214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150529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6536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2.660 ± 0.016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130476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6538 ±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2.616 ± 0.018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013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Unable to fit spectrum due to</a:t>
                      </a:r>
                      <a:r>
                        <a:rPr lang="en-US" sz="1400" baseline="0" dirty="0" smtClean="0"/>
                        <a:t> shifting during run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84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F4C8D-8451-EC47-9816-3DCFF4176D68}" type="datetime1">
              <a:rPr lang="en-GB" smtClean="0"/>
              <a:t>16/01/2017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PT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7E1-273B-5E4D-BE52-AF3C05C5154A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77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Run 018: Rate - 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00 kHz, No Absorbers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" y="745808"/>
            <a:ext cx="4264618" cy="2888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0" y="747752"/>
            <a:ext cx="4258881" cy="288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" y="3587393"/>
            <a:ext cx="4269257" cy="289134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92427"/>
              </p:ext>
            </p:extLst>
          </p:nvPr>
        </p:nvGraphicFramePr>
        <p:xfrm>
          <a:off x="4743181" y="4021241"/>
          <a:ext cx="4184645" cy="200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34"/>
                <a:gridCol w="979236"/>
                <a:gridCol w="1086340"/>
                <a:gridCol w="12928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Χ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/NDF cut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mean, ADC counts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ΔE/E FWHM,</a:t>
                      </a:r>
                      <a:r>
                        <a:rPr lang="en-US" sz="1400" baseline="0" dirty="0" smtClean="0"/>
                        <a:t> %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242689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6789 ± 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10.925 ± 0.120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 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10738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6709 ± 2.6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16.641± 0.082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ADC equivalent: run 016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7155 ±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2.779 ± 0.006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58900" y="1549400"/>
            <a:ext cx="264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At higher rates we start to see the same “beam shifting” pattern as with the Hamamatsu active divider base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/>
              <a:t>Is this an indication that there’s a problem with the PMT itself?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3384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2001</Words>
  <Application>Microsoft Macintosh PowerPoint</Application>
  <PresentationFormat>On-screen Show (4:3)</PresentationFormat>
  <Paragraphs>430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Clatterbridge 24th – 25th November 2016 Waveform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Clatterbridge 2nd – 3rd August 2016 Waveform Data Analysis</dc:title>
  <dc:creator>Anastasia Basharina-Freshville</dc:creator>
  <cp:lastModifiedBy>Anastasia Basharina-Freshville</cp:lastModifiedBy>
  <cp:revision>109</cp:revision>
  <dcterms:created xsi:type="dcterms:W3CDTF">2016-09-13T12:15:14Z</dcterms:created>
  <dcterms:modified xsi:type="dcterms:W3CDTF">2017-01-16T13:43:13Z</dcterms:modified>
</cp:coreProperties>
</file>