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96" r:id="rId1"/>
  </p:sldMasterIdLst>
  <p:notesMasterIdLst>
    <p:notesMasterId r:id="rId30"/>
  </p:notesMasterIdLst>
  <p:handoutMasterIdLst>
    <p:handoutMasterId r:id="rId31"/>
  </p:handoutMasterIdLst>
  <p:sldIdLst>
    <p:sldId id="256" r:id="rId2"/>
    <p:sldId id="278" r:id="rId3"/>
    <p:sldId id="279" r:id="rId4"/>
    <p:sldId id="280" r:id="rId5"/>
    <p:sldId id="262" r:id="rId6"/>
    <p:sldId id="282" r:id="rId7"/>
    <p:sldId id="288" r:id="rId8"/>
    <p:sldId id="277" r:id="rId9"/>
    <p:sldId id="292" r:id="rId10"/>
    <p:sldId id="290" r:id="rId11"/>
    <p:sldId id="293" r:id="rId12"/>
    <p:sldId id="289" r:id="rId13"/>
    <p:sldId id="294" r:id="rId14"/>
    <p:sldId id="284" r:id="rId15"/>
    <p:sldId id="295" r:id="rId16"/>
    <p:sldId id="297" r:id="rId17"/>
    <p:sldId id="296" r:id="rId18"/>
    <p:sldId id="268" r:id="rId19"/>
    <p:sldId id="269" r:id="rId20"/>
    <p:sldId id="271" r:id="rId21"/>
    <p:sldId id="272" r:id="rId22"/>
    <p:sldId id="301" r:id="rId23"/>
    <p:sldId id="299" r:id="rId24"/>
    <p:sldId id="303" r:id="rId25"/>
    <p:sldId id="304" r:id="rId26"/>
    <p:sldId id="305" r:id="rId27"/>
    <p:sldId id="306" r:id="rId28"/>
    <p:sldId id="307" r:id="rId29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ntz, Matthieu" initials="HM" lastIdx="1" clrIdx="0">
    <p:extLst>
      <p:ext uri="{19B8F6BF-5375-455C-9EA6-DF929625EA0E}">
        <p15:presenceInfo xmlns:p15="http://schemas.microsoft.com/office/powerpoint/2012/main" userId="Hentz, Matthieu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709"/>
    <p:restoredTop sz="86430"/>
  </p:normalViewPr>
  <p:slideViewPr>
    <p:cSldViewPr snapToGrid="0" snapToObjects="1">
      <p:cViewPr varScale="1">
        <p:scale>
          <a:sx n="134" d="100"/>
          <a:sy n="134" d="100"/>
        </p:scale>
        <p:origin x="624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8" d="100"/>
          <a:sy n="118" d="100"/>
        </p:scale>
        <p:origin x="420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E0E4322-D563-0842-9326-E0CF9979F48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1B810E-C041-CD44-904C-0027B9651D6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2EDC6D-49B0-1F45-963F-EE6E59BB7876}" type="datetimeFigureOut">
              <a:rPr lang="en-US" smtClean="0"/>
              <a:t>12/11/18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2A0092-8ABF-FB4F-B26F-C4228351EB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B467D5-A2E2-924D-91DA-4E7B4B9BE00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3CE6C2-C983-4447-A178-FC3BC0644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2430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57AC8C-3441-4A48-9C3C-EE0904F20131}" type="datetimeFigureOut">
              <a:rPr lang="en-US" smtClean="0"/>
              <a:t>12/10/18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0D36F2-E2F6-184B-AA0D-892132E64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430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0D36F2-E2F6-184B-AA0D-892132E64FC8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607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0D36F2-E2F6-184B-AA0D-892132E64FC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3592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0D36F2-E2F6-184B-AA0D-892132E64FC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7143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58AD0-FF11-6D4D-BEB3-17E8B4DC446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5035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58AD0-FF11-6D4D-BEB3-17E8B4DC446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9351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0D36F2-E2F6-184B-AA0D-892132E64FC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235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0D36F2-E2F6-184B-AA0D-892132E64FC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2814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0D36F2-E2F6-184B-AA0D-892132E64FC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8204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0D36F2-E2F6-184B-AA0D-892132E64FC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4597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0D36F2-E2F6-184B-AA0D-892132E64FC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1660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0D36F2-E2F6-184B-AA0D-892132E64FC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25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Mainly electronic interactions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0D36F2-E2F6-184B-AA0D-892132E64FC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5495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Acquisition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0D36F2-E2F6-184B-AA0D-892132E64FC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932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0D36F2-E2F6-184B-AA0D-892132E64FC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2921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0D36F2-E2F6-184B-AA0D-892132E64FC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9704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Acquisition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0D36F2-E2F6-184B-AA0D-892132E64FC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8947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Acquisition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0D36F2-E2F6-184B-AA0D-892132E64FC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998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Acquisition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0D36F2-E2F6-184B-AA0D-892132E64FC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9063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Acquisition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0D36F2-E2F6-184B-AA0D-892132E64FC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1592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Acquisition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0D36F2-E2F6-184B-AA0D-892132E64FC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7851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Acquisition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0D36F2-E2F6-184B-AA0D-892132E64FC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103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0D36F2-E2F6-184B-AA0D-892132E64F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662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0D36F2-E2F6-184B-AA0D-892132E64FC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587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58AD0-FF11-6D4D-BEB3-17E8B4DC446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13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58AD0-FF11-6D4D-BEB3-17E8B4DC446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560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58AD0-FF11-6D4D-BEB3-17E8B4DC446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60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0D36F2-E2F6-184B-AA0D-892132E64FC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842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0D36F2-E2F6-184B-AA0D-892132E64FC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394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11/12/2018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Matthieu Hentz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B5FE2-5DD9-1341-8B8B-D44B902D2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284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11/12/2018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Matthieu Hentz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B5FE2-5DD9-1341-8B8B-D44B902D2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461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11/12/2018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Matthieu Hentz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B5FE2-5DD9-1341-8B8B-D44B902D2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223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11/12/2018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Matthieu Hentz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B5FE2-5DD9-1341-8B8B-D44B902D2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419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11/12/2018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Matthieu Hentz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B5FE2-5DD9-1341-8B8B-D44B902D2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222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11/12/2018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Matthieu Hentz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B5FE2-5DD9-1341-8B8B-D44B902D2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286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11/12/2018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Matthieu Hentz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B5FE2-5DD9-1341-8B8B-D44B902D2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492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11/12/2018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Matthieu Hentz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B5FE2-5DD9-1341-8B8B-D44B902D2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91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11/12/2018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Matthieu Hentz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B5FE2-5DD9-1341-8B8B-D44B902D2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063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11/12/2018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Matthieu Hentz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B5FE2-5DD9-1341-8B8B-D44B902D2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859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11/12/2018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Matthieu Hentz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B5FE2-5DD9-1341-8B8B-D44B902D2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499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11/12/2018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Matthieu Hentz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B5FE2-5DD9-1341-8B8B-D44B902D2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663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F9EB9F2-07E2-4D64-BBD8-BB5B217F1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2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8D16B8-24C3-B04A-9896-0299C0CF37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4669" y="1780881"/>
            <a:ext cx="6963673" cy="3292476"/>
          </a:xfrm>
        </p:spPr>
        <p:txBody>
          <a:bodyPr anchor="ctr">
            <a:normAutofit/>
          </a:bodyPr>
          <a:lstStyle/>
          <a:p>
            <a:pPr algn="l"/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Benchmarking proton CT reconstruction algorithms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0C57C7C-DFE9-4A1E-B7A9-DF40E633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1DA61EB-B60E-0C45-BCA6-088CA2BA0FAD}"/>
              </a:ext>
            </a:extLst>
          </p:cNvPr>
          <p:cNvSpPr txBox="1"/>
          <p:nvPr/>
        </p:nvSpPr>
        <p:spPr>
          <a:xfrm>
            <a:off x="733658" y="2122943"/>
            <a:ext cx="316816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Matthieu Hentz</a:t>
            </a:r>
          </a:p>
          <a:p>
            <a:endParaRPr lang="en-US" sz="2400" dirty="0"/>
          </a:p>
          <a:p>
            <a:r>
              <a:rPr lang="en-US" sz="2400" dirty="0"/>
              <a:t>CDT in Data Intensive Science at UCL</a:t>
            </a:r>
          </a:p>
          <a:p>
            <a:endParaRPr lang="en-US" sz="2400" dirty="0"/>
          </a:p>
          <a:p>
            <a:r>
              <a:rPr lang="en-US" sz="2400" dirty="0"/>
              <a:t>Working on proton CT in the HEP group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0457F3-8F94-7D46-8E41-A129FD8B60DE}"/>
              </a:ext>
            </a:extLst>
          </p:cNvPr>
          <p:cNvSpPr txBox="1"/>
          <p:nvPr/>
        </p:nvSpPr>
        <p:spPr>
          <a:xfrm>
            <a:off x="733658" y="5346114"/>
            <a:ext cx="5763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Supervised by Simon Jolly, Simon Arridge, Jamie McClelland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911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37DF7B-3284-9048-8289-DED4408B4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Matthieu Hentz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9DA05DF-E629-844B-A962-893F6B2C5CA5}"/>
                  </a:ext>
                </a:extLst>
              </p:cNvPr>
              <p:cNvSpPr txBox="1"/>
              <p:nvPr/>
            </p:nvSpPr>
            <p:spPr>
              <a:xfrm>
                <a:off x="655696" y="1803740"/>
                <a:ext cx="10216678" cy="48883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The Radon transform is useful because the intensity of a photon beam exiting an absorber is given by</a:t>
                </a:r>
                <a:endParaRPr lang="en-GB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limLoc m:val="undOvr"/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/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d>
                                <m:d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</m:sup>
                      </m:sSup>
                    </m:oMath>
                  </m:oMathPara>
                </a14:m>
                <a:endParaRPr lang="en-GB" sz="2400" dirty="0">
                  <a:ea typeface="Cambria Math" panose="02040503050406030204" pitchFamily="18" charset="0"/>
                </a:endParaRPr>
              </a:p>
              <a:p>
                <a:r>
                  <a:rPr lang="en-US" sz="2400" dirty="0"/>
                  <a:t>     so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r>
                        <m:rPr>
                          <m:nor/>
                        </m:rPr>
                        <a:rPr lang="en-GB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log</m:t>
                      </m:r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  <m:r>
                        <m:rPr>
                          <m:nor/>
                        </m:rPr>
                        <a:rPr lang="en-GB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2400" dirty="0"/>
                        <m:t> </m:t>
                      </m:r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Can calculate the right-hand side by measuring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</m:oMath>
                </a14:m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Applying the inverse Radon transform yields a map of the attenuation coefficient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9DA05DF-E629-844B-A962-893F6B2C5C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696" y="1803740"/>
                <a:ext cx="10216678" cy="4888389"/>
              </a:xfrm>
              <a:prstGeom prst="rect">
                <a:avLst/>
              </a:prstGeom>
              <a:blipFill>
                <a:blip r:embed="rId3"/>
                <a:stretch>
                  <a:fillRect l="-745" t="-777" r="-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CFC71EF-E436-2742-A2E4-11B2ACCC118D}"/>
              </a:ext>
            </a:extLst>
          </p:cNvPr>
          <p:cNvCxnSpPr/>
          <p:nvPr/>
        </p:nvCxnSpPr>
        <p:spPr>
          <a:xfrm>
            <a:off x="370390" y="1261640"/>
            <a:ext cx="6065134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FF9FB0-98E5-8647-9DB5-5716E70E9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11/12/2018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FFF67C-08DF-734B-9FFA-C6C7EC3B0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5/19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195A392-0CED-E945-B02E-4EEA0D25E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53" y="-1"/>
            <a:ext cx="6373672" cy="1538936"/>
          </a:xfrm>
        </p:spPr>
        <p:txBody>
          <a:bodyPr>
            <a:normAutofit/>
          </a:bodyPr>
          <a:lstStyle/>
          <a:p>
            <a:r>
              <a:rPr lang="en-US" sz="3600" dirty="0"/>
              <a:t>X-ray Computerised Tomography</a:t>
            </a:r>
          </a:p>
        </p:txBody>
      </p:sp>
    </p:spTree>
    <p:extLst>
      <p:ext uri="{BB962C8B-B14F-4D97-AF65-F5344CB8AC3E}">
        <p14:creationId xmlns:p14="http://schemas.microsoft.com/office/powerpoint/2010/main" val="604757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37DF7B-3284-9048-8289-DED4408B4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Matthieu Hentz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9DA05DF-E629-844B-A962-893F6B2C5CA5}"/>
                  </a:ext>
                </a:extLst>
              </p:cNvPr>
              <p:cNvSpPr txBox="1"/>
              <p:nvPr/>
            </p:nvSpPr>
            <p:spPr>
              <a:xfrm>
                <a:off x="655696" y="1803739"/>
                <a:ext cx="10212329" cy="5692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Popular due to their computational simplicity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Example: Fourier transform reconstruction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The 1D Fourier transform of the Radon transform of a function is equal to a central slice of the 2D Fourier transform of that same function:</a:t>
                </a:r>
              </a:p>
              <a:p>
                <a:pPr lvl="2"/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ℱ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ℛ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)](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 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ℱ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)](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func>
                            <m:func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Can reconstruct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400" dirty="0"/>
                  <a:t> by applying inverse 2D Fourier transform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ℱ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ℱ</m:t>
                      </m:r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ℛ</m:t>
                      </m:r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)]= </m:t>
                      </m:r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(2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trlP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p>
                        <m:e>
                          <m:nary>
                            <m:naryPr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ℱ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ℛ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)](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𝑑𝑘𝑑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  <a:p>
                <a:pPr lvl="1"/>
                <a:endParaRPr lang="en-US" sz="24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lvl="2"/>
                <a:endParaRPr lang="en-US" sz="2400" dirty="0"/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endParaRPr lang="en-US" sz="24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9DA05DF-E629-844B-A962-893F6B2C5C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696" y="1803739"/>
                <a:ext cx="10212329" cy="5692777"/>
              </a:xfrm>
              <a:prstGeom prst="rect">
                <a:avLst/>
              </a:prstGeom>
              <a:blipFill>
                <a:blip r:embed="rId3"/>
                <a:stretch>
                  <a:fillRect l="-745" t="-668" b="-122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CFC71EF-E436-2742-A2E4-11B2ACCC118D}"/>
              </a:ext>
            </a:extLst>
          </p:cNvPr>
          <p:cNvCxnSpPr/>
          <p:nvPr/>
        </p:nvCxnSpPr>
        <p:spPr>
          <a:xfrm>
            <a:off x="370390" y="1261640"/>
            <a:ext cx="6065134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FF9FB0-98E5-8647-9DB5-5716E70E9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11/12/2018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FFF67C-08DF-734B-9FFA-C6C7EC3B0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6/19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195A392-0CED-E945-B02E-4EEA0D25E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53" y="-1"/>
            <a:ext cx="6373672" cy="1538936"/>
          </a:xfrm>
        </p:spPr>
        <p:txBody>
          <a:bodyPr>
            <a:normAutofit/>
          </a:bodyPr>
          <a:lstStyle/>
          <a:p>
            <a:r>
              <a:rPr lang="en-US" sz="3600" dirty="0"/>
              <a:t>Analytical Reconstructions</a:t>
            </a:r>
          </a:p>
        </p:txBody>
      </p:sp>
    </p:spTree>
    <p:extLst>
      <p:ext uri="{BB962C8B-B14F-4D97-AF65-F5344CB8AC3E}">
        <p14:creationId xmlns:p14="http://schemas.microsoft.com/office/powerpoint/2010/main" val="3915710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D334C55-BDCD-A649-B2D0-32B47F829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11/12/2018</a:t>
            </a:r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E023E79-9264-C343-B644-F6EDC0F20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53" y="-1"/>
            <a:ext cx="4190035" cy="1538936"/>
          </a:xfrm>
        </p:spPr>
        <p:txBody>
          <a:bodyPr>
            <a:normAutofit/>
          </a:bodyPr>
          <a:lstStyle/>
          <a:p>
            <a:r>
              <a:rPr lang="en-US" sz="3600" dirty="0"/>
              <a:t>Issues with X-ray CT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FF0BB2D-0255-374A-B0B1-E5CCF7808025}"/>
              </a:ext>
            </a:extLst>
          </p:cNvPr>
          <p:cNvCxnSpPr/>
          <p:nvPr/>
        </p:nvCxnSpPr>
        <p:spPr>
          <a:xfrm>
            <a:off x="370390" y="1261640"/>
            <a:ext cx="6065134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1817F5-FBF0-7647-9985-0245C5A44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7/19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0D5105-A496-A04F-93C4-2E6849D65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1911" y="1819923"/>
            <a:ext cx="5277377" cy="3926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753179B-3A49-CC46-BE1E-6F14EA372CBC}"/>
              </a:ext>
            </a:extLst>
          </p:cNvPr>
          <p:cNvSpPr txBox="1">
            <a:spLocks/>
          </p:cNvSpPr>
          <p:nvPr/>
        </p:nvSpPr>
        <p:spPr>
          <a:xfrm>
            <a:off x="370390" y="1679430"/>
            <a:ext cx="5127029" cy="4813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RSP map currently obtained  by converting from Hounsfield units using calibration curve</a:t>
            </a:r>
          </a:p>
          <a:p>
            <a:r>
              <a:rPr lang="en-US" sz="2400" dirty="0"/>
              <a:t>Increases range uncertainty</a:t>
            </a:r>
          </a:p>
          <a:p>
            <a:r>
              <a:rPr lang="en-US" sz="2400" dirty="0"/>
              <a:t>Treatment volume needs to be made larger to account for uncertainty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0083AB25-69AE-0343-B4A3-869E77556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Matthieu Hentz</a:t>
            </a:r>
          </a:p>
        </p:txBody>
      </p:sp>
    </p:spTree>
    <p:extLst>
      <p:ext uri="{BB962C8B-B14F-4D97-AF65-F5344CB8AC3E}">
        <p14:creationId xmlns:p14="http://schemas.microsoft.com/office/powerpoint/2010/main" val="1257002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D334C55-BDCD-A649-B2D0-32B47F829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11/12/2018</a:t>
            </a:r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E023E79-9264-C343-B644-F6EDC0F20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53" y="-1"/>
            <a:ext cx="4190035" cy="1538936"/>
          </a:xfrm>
        </p:spPr>
        <p:txBody>
          <a:bodyPr>
            <a:normAutofit/>
          </a:bodyPr>
          <a:lstStyle/>
          <a:p>
            <a:r>
              <a:rPr lang="en-US" sz="3600" dirty="0"/>
              <a:t>Issues with X-ray CT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FF0BB2D-0255-374A-B0B1-E5CCF7808025}"/>
              </a:ext>
            </a:extLst>
          </p:cNvPr>
          <p:cNvCxnSpPr/>
          <p:nvPr/>
        </p:nvCxnSpPr>
        <p:spPr>
          <a:xfrm>
            <a:off x="370390" y="1261640"/>
            <a:ext cx="6065134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A1BC443-F887-3948-BA7E-E6B9AEDC2B06}"/>
              </a:ext>
            </a:extLst>
          </p:cNvPr>
          <p:cNvSpPr txBox="1">
            <a:spLocks/>
          </p:cNvSpPr>
          <p:nvPr/>
        </p:nvSpPr>
        <p:spPr>
          <a:xfrm>
            <a:off x="370390" y="1679430"/>
            <a:ext cx="5127029" cy="4813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RSP map currently obtained  by converting from Hounsfield units using calibration curve</a:t>
            </a:r>
          </a:p>
          <a:p>
            <a:r>
              <a:rPr lang="en-US" sz="2400" dirty="0"/>
              <a:t>Increases range uncertainty</a:t>
            </a:r>
          </a:p>
          <a:p>
            <a:r>
              <a:rPr lang="en-US" sz="2400" dirty="0"/>
              <a:t>Treatment volume needs to be made larger to account for uncertainty</a:t>
            </a:r>
          </a:p>
          <a:p>
            <a:r>
              <a:rPr lang="en-US" sz="2400" dirty="0"/>
              <a:t>X-ray CT suffers from streaking artefacts between high-Z regions in material: gold teeth, hip replacements, etc.</a:t>
            </a:r>
          </a:p>
          <a:p>
            <a:r>
              <a:rPr lang="en-US" sz="2400" dirty="0"/>
              <a:t>Fix: </a:t>
            </a:r>
            <a:r>
              <a:rPr lang="en-US" sz="2400" dirty="0">
                <a:solidFill>
                  <a:srgbClr val="00B050"/>
                </a:solidFill>
              </a:rPr>
              <a:t>use protons to probe RSP directly and get rid of artefacts for free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1817F5-FBF0-7647-9985-0245C5A44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7/19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39E4E4D-7C50-8047-8B60-A05E34ADD3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82" r="3" b="3"/>
          <a:stretch/>
        </p:blipFill>
        <p:spPr>
          <a:xfrm>
            <a:off x="6694583" y="1819922"/>
            <a:ext cx="4190035" cy="4279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ABE93D10-CB29-9E42-8D01-D17AA7DDB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Matthieu Hentz</a:t>
            </a:r>
          </a:p>
        </p:txBody>
      </p:sp>
    </p:spTree>
    <p:extLst>
      <p:ext uri="{BB962C8B-B14F-4D97-AF65-F5344CB8AC3E}">
        <p14:creationId xmlns:p14="http://schemas.microsoft.com/office/powerpoint/2010/main" val="3374644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22A76-AA98-E845-86A9-764150A4C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53" y="-1"/>
            <a:ext cx="4190035" cy="1538936"/>
          </a:xfrm>
        </p:spPr>
        <p:txBody>
          <a:bodyPr>
            <a:normAutofit/>
          </a:bodyPr>
          <a:lstStyle/>
          <a:p>
            <a:r>
              <a:rPr lang="en-US" sz="3600" dirty="0"/>
              <a:t>Proton CT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37DF7B-3284-9048-8289-DED4408B4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Matthieu Hentz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AA4E7EC-D301-8A49-844E-70CECA087D5E}"/>
                  </a:ext>
                </a:extLst>
              </p:cNvPr>
              <p:cNvSpPr txBox="1"/>
              <p:nvPr/>
            </p:nvSpPr>
            <p:spPr>
              <a:xfrm>
                <a:off x="1865831" y="3056288"/>
                <a:ext cx="8460337" cy="8333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𝑑𝐸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GB" sz="2400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sSubSup>
                        <m:sSubSupPr>
                          <m:ctrlPr>
                            <a:rPr lang="en-GB" sz="24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4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  <m:sup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en-GB" sz="24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sSup>
                        <m:sSupPr>
                          <m:ctrlPr>
                            <a:rPr lang="en-GB" sz="24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GB" sz="24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GB" sz="24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GB" sz="240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GB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ln</m:t>
                          </m:r>
                          <m:f>
                            <m:f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GB" sz="24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den>
                          </m:f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−</m:t>
                          </m:r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AA4E7EC-D301-8A49-844E-70CECA087D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5831" y="3056288"/>
                <a:ext cx="8460337" cy="833370"/>
              </a:xfrm>
              <a:prstGeom prst="rect">
                <a:avLst/>
              </a:prstGeom>
              <a:blipFill>
                <a:blip r:embed="rId3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CFC71EF-E436-2742-A2E4-11B2ACCC118D}"/>
              </a:ext>
            </a:extLst>
          </p:cNvPr>
          <p:cNvCxnSpPr/>
          <p:nvPr/>
        </p:nvCxnSpPr>
        <p:spPr>
          <a:xfrm>
            <a:off x="370390" y="1261640"/>
            <a:ext cx="6065134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0F0BC47-1E68-864C-93BC-55C1558054A1}"/>
              </a:ext>
            </a:extLst>
          </p:cNvPr>
          <p:cNvSpPr txBox="1"/>
          <p:nvPr/>
        </p:nvSpPr>
        <p:spPr>
          <a:xfrm>
            <a:off x="370390" y="4073065"/>
            <a:ext cx="23744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Fundamental constants</a:t>
            </a:r>
          </a:p>
          <a:p>
            <a:r>
              <a:rPr lang="en-US" dirty="0">
                <a:solidFill>
                  <a:srgbClr val="FFC000"/>
                </a:solidFill>
              </a:rPr>
              <a:t>Particle properties</a:t>
            </a:r>
          </a:p>
          <a:p>
            <a:r>
              <a:rPr lang="en-US" dirty="0">
                <a:solidFill>
                  <a:srgbClr val="0432FF"/>
                </a:solidFill>
              </a:rPr>
              <a:t>Material properties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FF9FB0-98E5-8647-9DB5-5716E70E9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11/12/2018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FFF67C-08DF-734B-9FFA-C6C7EC3B0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8/19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06A69C-0045-A74F-9C18-6C87E3DB35CA}"/>
              </a:ext>
            </a:extLst>
          </p:cNvPr>
          <p:cNvSpPr txBox="1"/>
          <p:nvPr/>
        </p:nvSpPr>
        <p:spPr>
          <a:xfrm>
            <a:off x="469756" y="1882113"/>
            <a:ext cx="90926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Amount of energy per unit path length transferred to an absorber is described by Bethe-Bloch equation (Schulte </a:t>
            </a:r>
            <a:r>
              <a:rPr lang="en-US" sz="2400" i="1" dirty="0"/>
              <a:t>et al</a:t>
            </a:r>
            <a:r>
              <a:rPr lang="en-US" sz="2400" dirty="0"/>
              <a:t>., 2005):</a:t>
            </a:r>
          </a:p>
        </p:txBody>
      </p:sp>
    </p:spTree>
    <p:extLst>
      <p:ext uri="{BB962C8B-B14F-4D97-AF65-F5344CB8AC3E}">
        <p14:creationId xmlns:p14="http://schemas.microsoft.com/office/powerpoint/2010/main" val="2757792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22A76-AA98-E845-86A9-764150A4C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53" y="-1"/>
            <a:ext cx="4190035" cy="1538936"/>
          </a:xfrm>
        </p:spPr>
        <p:txBody>
          <a:bodyPr>
            <a:normAutofit/>
          </a:bodyPr>
          <a:lstStyle/>
          <a:p>
            <a:r>
              <a:rPr lang="en-US" sz="3600" dirty="0"/>
              <a:t>Proton CT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37DF7B-3284-9048-8289-DED4408B4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Matthieu Hentz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AA4E7EC-D301-8A49-844E-70CECA087D5E}"/>
                  </a:ext>
                </a:extLst>
              </p:cNvPr>
              <p:cNvSpPr txBox="1"/>
              <p:nvPr/>
            </p:nvSpPr>
            <p:spPr>
              <a:xfrm>
                <a:off x="1865831" y="3056288"/>
                <a:ext cx="8460337" cy="8333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𝑑𝐸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GB" sz="2400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sSubSup>
                        <m:sSubSupPr>
                          <m:ctrlPr>
                            <a:rPr lang="en-GB" sz="24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4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  <m:sup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en-GB" sz="24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sSup>
                        <m:sSupPr>
                          <m:ctrlPr>
                            <a:rPr lang="en-GB" sz="24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GB" sz="24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GB" sz="24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GB" sz="240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GB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ln</m:t>
                          </m:r>
                          <m:f>
                            <m:f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GB" sz="24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24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den>
                          </m:f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−</m:t>
                          </m:r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AA4E7EC-D301-8A49-844E-70CECA087D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5831" y="3056288"/>
                <a:ext cx="8460337" cy="833370"/>
              </a:xfrm>
              <a:prstGeom prst="rect">
                <a:avLst/>
              </a:prstGeom>
              <a:blipFill>
                <a:blip r:embed="rId3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CFC71EF-E436-2742-A2E4-11B2ACCC118D}"/>
              </a:ext>
            </a:extLst>
          </p:cNvPr>
          <p:cNvCxnSpPr/>
          <p:nvPr/>
        </p:nvCxnSpPr>
        <p:spPr>
          <a:xfrm>
            <a:off x="370390" y="1261640"/>
            <a:ext cx="6065134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0F0BC47-1E68-864C-93BC-55C1558054A1}"/>
              </a:ext>
            </a:extLst>
          </p:cNvPr>
          <p:cNvSpPr txBox="1"/>
          <p:nvPr/>
        </p:nvSpPr>
        <p:spPr>
          <a:xfrm>
            <a:off x="370390" y="4073065"/>
            <a:ext cx="23744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Fundamental constants</a:t>
            </a:r>
          </a:p>
          <a:p>
            <a:r>
              <a:rPr lang="en-US" dirty="0">
                <a:solidFill>
                  <a:srgbClr val="FFC000"/>
                </a:solidFill>
              </a:rPr>
              <a:t>Particle properties</a:t>
            </a:r>
          </a:p>
          <a:p>
            <a:r>
              <a:rPr lang="en-US" dirty="0">
                <a:solidFill>
                  <a:srgbClr val="0432FF"/>
                </a:solidFill>
              </a:rPr>
              <a:t>Material properties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FF9FB0-98E5-8647-9DB5-5716E70E9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11/12/2018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FFF67C-08DF-734B-9FFA-C6C7EC3B0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8/19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06A69C-0045-A74F-9C18-6C87E3DB35CA}"/>
              </a:ext>
            </a:extLst>
          </p:cNvPr>
          <p:cNvSpPr txBox="1"/>
          <p:nvPr/>
        </p:nvSpPr>
        <p:spPr>
          <a:xfrm>
            <a:off x="469756" y="1882113"/>
            <a:ext cx="90926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Amount of energy per unit path length transferred to an absorber is described by Bethe-Bloch equation (Schulte </a:t>
            </a:r>
            <a:r>
              <a:rPr lang="en-US" sz="2400" i="1" dirty="0"/>
              <a:t>et al</a:t>
            </a:r>
            <a:r>
              <a:rPr lang="en-US" sz="2400" dirty="0"/>
              <a:t>., 2005):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3F9D97B-8932-1848-B6D7-1E0DD1F6047A}"/>
              </a:ext>
            </a:extLst>
          </p:cNvPr>
          <p:cNvSpPr/>
          <p:nvPr/>
        </p:nvSpPr>
        <p:spPr>
          <a:xfrm>
            <a:off x="5378250" y="2923004"/>
            <a:ext cx="974926" cy="117426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F8E7A9D-DC3F-1C4A-9EAC-0580EFE4A477}"/>
                  </a:ext>
                </a:extLst>
              </p:cNvPr>
              <p:cNvSpPr txBox="1"/>
              <p:nvPr/>
            </p:nvSpPr>
            <p:spPr>
              <a:xfrm>
                <a:off x="4847355" y="4147178"/>
                <a:ext cx="30639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electron number density,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𝑚𝑎𝑡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F8E7A9D-DC3F-1C4A-9EAC-0580EFE4A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7355" y="4147178"/>
                <a:ext cx="3063916" cy="369332"/>
              </a:xfrm>
              <a:prstGeom prst="rect">
                <a:avLst/>
              </a:prstGeom>
              <a:blipFill>
                <a:blip r:embed="rId4"/>
                <a:stretch>
                  <a:fillRect l="-1653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0372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22A76-AA98-E845-86A9-764150A4C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53" y="-1"/>
            <a:ext cx="4190035" cy="1538936"/>
          </a:xfrm>
        </p:spPr>
        <p:txBody>
          <a:bodyPr>
            <a:normAutofit/>
          </a:bodyPr>
          <a:lstStyle/>
          <a:p>
            <a:r>
              <a:rPr lang="en-US" sz="3600" dirty="0"/>
              <a:t>Proton CT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37DF7B-3284-9048-8289-DED4408B4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Matthieu Hentz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AA4E7EC-D301-8A49-844E-70CECA087D5E}"/>
                  </a:ext>
                </a:extLst>
              </p:cNvPr>
              <p:cNvSpPr txBox="1"/>
              <p:nvPr/>
            </p:nvSpPr>
            <p:spPr>
              <a:xfrm>
                <a:off x="1865831" y="2964250"/>
                <a:ext cx="8460337" cy="14605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𝑑𝐸</m:t>
                              </m:r>
                            </m:num>
                            <m:den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</m:d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𝑚𝑎𝑡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GB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ln</m:t>
                              </m:r>
                              <m:f>
                                <m:fPr>
                                  <m:ctrlPr>
                                    <a:rPr lang="en-GB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en-GB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GB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GB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GB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GB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p>
                                      <m:r>
                                        <a:rPr lang="en-GB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GB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p>
                                      <m:r>
                                        <a:rPr lang="en-GB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GB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GB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𝑚𝑎𝑡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−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GB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ln</m:t>
                              </m:r>
                              <m:f>
                                <m:fPr>
                                  <m:ctrlPr>
                                    <a:rPr lang="en-GB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en-GB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GB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GB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GB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GB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p>
                                      <m:r>
                                        <a:rPr lang="en-GB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GB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p>
                                      <m:r>
                                        <a:rPr lang="en-GB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GB" sz="24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GB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GB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RSP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AA4E7EC-D301-8A49-844E-70CECA087D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5831" y="2964250"/>
                <a:ext cx="8460337" cy="1460528"/>
              </a:xfrm>
              <a:prstGeom prst="rect">
                <a:avLst/>
              </a:prstGeom>
              <a:blipFill>
                <a:blip r:embed="rId3"/>
                <a:stretch>
                  <a:fillRect b="-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CFC71EF-E436-2742-A2E4-11B2ACCC118D}"/>
              </a:ext>
            </a:extLst>
          </p:cNvPr>
          <p:cNvCxnSpPr/>
          <p:nvPr/>
        </p:nvCxnSpPr>
        <p:spPr>
          <a:xfrm>
            <a:off x="370390" y="1261640"/>
            <a:ext cx="6065134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FF9FB0-98E5-8647-9DB5-5716E70E9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11/12/2018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FFF67C-08DF-734B-9FFA-C6C7EC3B0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9/19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606A69C-0045-A74F-9C18-6C87E3DB35CA}"/>
                  </a:ext>
                </a:extLst>
              </p:cNvPr>
              <p:cNvSpPr txBox="1"/>
              <p:nvPr/>
            </p:nvSpPr>
            <p:spPr>
              <a:xfrm>
                <a:off x="469756" y="1882113"/>
                <a:ext cx="90926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Dividing by the stopping power in water,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: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606A69C-0045-A74F-9C18-6C87E3DB35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756" y="1882113"/>
                <a:ext cx="9092698" cy="461665"/>
              </a:xfrm>
              <a:prstGeom prst="rect">
                <a:avLst/>
              </a:prstGeom>
              <a:blipFill>
                <a:blip r:embed="rId4"/>
                <a:stretch>
                  <a:fillRect l="-976" t="-5263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9753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22A76-AA98-E845-86A9-764150A4C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53" y="-1"/>
            <a:ext cx="4190035" cy="1538936"/>
          </a:xfrm>
        </p:spPr>
        <p:txBody>
          <a:bodyPr>
            <a:normAutofit/>
          </a:bodyPr>
          <a:lstStyle/>
          <a:p>
            <a:r>
              <a:rPr lang="en-US" sz="3600" dirty="0"/>
              <a:t>Proton CT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37DF7B-3284-9048-8289-DED4408B4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Matthieu Hentz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CFC71EF-E436-2742-A2E4-11B2ACCC118D}"/>
              </a:ext>
            </a:extLst>
          </p:cNvPr>
          <p:cNvCxnSpPr/>
          <p:nvPr/>
        </p:nvCxnSpPr>
        <p:spPr>
          <a:xfrm>
            <a:off x="370390" y="1261640"/>
            <a:ext cx="6065134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FF9FB0-98E5-8647-9DB5-5716E70E9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11/12/2018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FFF67C-08DF-734B-9FFA-C6C7EC3B0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10/19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606A69C-0045-A74F-9C18-6C87E3DB35CA}"/>
                  </a:ext>
                </a:extLst>
              </p:cNvPr>
              <p:cNvSpPr txBox="1"/>
              <p:nvPr/>
            </p:nvSpPr>
            <p:spPr>
              <a:xfrm>
                <a:off x="469756" y="1882113"/>
                <a:ext cx="9092698" cy="4289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We can therefore express stopping power as</a:t>
                </a:r>
              </a:p>
              <a:p>
                <a:endParaRPr lang="en-US" sz="24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𝑑𝐸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),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Integrating gives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𝜂</m:t>
                          </m:r>
                          <m:d>
                            <m:dPr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d>
                        </m:e>
                      </m:nary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𝑑𝑙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𝑑𝐸</m:t>
                              </m:r>
                            </m:num>
                            <m:den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24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),</m:t>
                              </m:r>
                              <m:sSub>
                                <m:sSub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24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))</m:t>
                              </m:r>
                            </m:den>
                          </m:f>
                        </m:e>
                      </m:nary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GB" sz="2400" b="0" i="0" smtClean="0">
                          <a:latin typeface="Cambria Math" panose="02040503050406030204" pitchFamily="18" charset="0"/>
                        </a:rPr>
                        <m:t>WEPL</m:t>
                      </m:r>
                    </m:oMath>
                  </m:oMathPara>
                </a14:m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This looks a lot like the Radon transform, except that integral is over curves rather than straight lines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606A69C-0045-A74F-9C18-6C87E3DB35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756" y="1882113"/>
                <a:ext cx="9092698" cy="4289829"/>
              </a:xfrm>
              <a:prstGeom prst="rect">
                <a:avLst/>
              </a:prstGeom>
              <a:blipFill>
                <a:blip r:embed="rId3"/>
                <a:stretch>
                  <a:fillRect l="-837" t="-885" b="-23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C0BE2F1-FBA5-F544-A657-8EF63DF3091D}"/>
                  </a:ext>
                </a:extLst>
              </p:cNvPr>
              <p:cNvSpPr/>
              <p:nvPr/>
            </p:nvSpPr>
            <p:spPr>
              <a:xfrm>
                <a:off x="8096491" y="2587063"/>
                <a:ext cx="3771417" cy="1200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/>
                  <a:t>: relative electron density</a:t>
                </a:r>
              </a:p>
              <a:p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: stopping power in water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dirty="0"/>
                  <a:t>: mean ionisation potential of water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C0BE2F1-FBA5-F544-A657-8EF63DF309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6491" y="2587063"/>
                <a:ext cx="3771417" cy="1200329"/>
              </a:xfrm>
              <a:prstGeom prst="rect">
                <a:avLst/>
              </a:prstGeom>
              <a:blipFill>
                <a:blip r:embed="rId4"/>
                <a:stretch>
                  <a:fillRect t="-3191" r="-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956AC44-4DBE-0B4C-86CF-382C08578903}"/>
                  </a:ext>
                </a:extLst>
              </p:cNvPr>
              <p:cNvSpPr/>
              <p:nvPr/>
            </p:nvSpPr>
            <p:spPr>
              <a:xfrm>
                <a:off x="8096491" y="4279475"/>
                <a:ext cx="2675348" cy="7001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: trajectory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m:rPr>
                            <m:nor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th</m:t>
                        </m:r>
                      </m:sup>
                    </m:sSup>
                  </m:oMath>
                </a14:m>
                <a:r>
                  <a:rPr lang="en-US" dirty="0"/>
                  <a:t> proton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956AC44-4DBE-0B4C-86CF-382C085789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6491" y="4279475"/>
                <a:ext cx="2675348" cy="700192"/>
              </a:xfrm>
              <a:prstGeom prst="rect">
                <a:avLst/>
              </a:prstGeom>
              <a:blipFill>
                <a:blip r:embed="rId5"/>
                <a:stretch>
                  <a:fillRect r="-9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7342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2C915-0D49-D94F-97E3-B0E2FAEF7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80" y="1807529"/>
            <a:ext cx="4706803" cy="4369413"/>
          </a:xfrm>
        </p:spPr>
        <p:txBody>
          <a:bodyPr anchor="ctr">
            <a:normAutofit/>
          </a:bodyPr>
          <a:lstStyle/>
          <a:p>
            <a:r>
              <a:rPr lang="en-US" sz="2200" dirty="0">
                <a:solidFill>
                  <a:srgbClr val="000000"/>
                </a:solidFill>
              </a:rPr>
              <a:t>Many nuclear small-angle scattering events when traversing matter: multiple Coulomb scattering (MCS)</a:t>
            </a:r>
          </a:p>
          <a:p>
            <a:r>
              <a:rPr lang="en-US" sz="2200" dirty="0">
                <a:solidFill>
                  <a:srgbClr val="000000"/>
                </a:solidFill>
              </a:rPr>
              <a:t>Lateral and angular displacement are normally distributed via central limit theorem</a:t>
            </a:r>
          </a:p>
          <a:p>
            <a:r>
              <a:rPr lang="en-US" sz="2200" dirty="0">
                <a:solidFill>
                  <a:srgbClr val="000000"/>
                </a:solidFill>
              </a:rPr>
              <a:t>Leads to blurring in the reconstructed image</a:t>
            </a:r>
          </a:p>
          <a:p>
            <a:r>
              <a:rPr lang="en-US" sz="2200" dirty="0">
                <a:solidFill>
                  <a:srgbClr val="00B050"/>
                </a:solidFill>
              </a:rPr>
              <a:t>Can reduce blurring by estimating most-likely path (MLP) </a:t>
            </a:r>
            <a:r>
              <a:rPr lang="en-US" sz="2200" dirty="0"/>
              <a:t>but this requires knowledge of entry and exit positions and directions</a:t>
            </a:r>
            <a:endParaRPr lang="en-US" sz="2200" dirty="0">
              <a:solidFill>
                <a:srgbClr val="00B05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D27DA2-4F17-AB44-A9E6-FC4A6BD36B22}"/>
              </a:ext>
            </a:extLst>
          </p:cNvPr>
          <p:cNvSpPr/>
          <p:nvPr/>
        </p:nvSpPr>
        <p:spPr>
          <a:xfrm>
            <a:off x="10838985" y="5720576"/>
            <a:ext cx="646771" cy="4563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956FA13-3185-BC4D-BA4C-97F250E6E629}"/>
              </a:ext>
            </a:extLst>
          </p:cNvPr>
          <p:cNvGrpSpPr/>
          <p:nvPr/>
        </p:nvGrpSpPr>
        <p:grpSpPr>
          <a:xfrm>
            <a:off x="5578033" y="2198078"/>
            <a:ext cx="6065134" cy="3499128"/>
            <a:chOff x="5947599" y="2198079"/>
            <a:chExt cx="6065134" cy="349912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6073C14-3C71-FC46-A975-5851033058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/>
              <a:extLst/>
            </a:blip>
            <a:srcRect l="-402" t="223" r="9435" b="333"/>
            <a:stretch/>
          </p:blipFill>
          <p:spPr>
            <a:xfrm>
              <a:off x="5947599" y="2198079"/>
              <a:ext cx="6065134" cy="349748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7B5494F-32F3-2F41-864C-B7639563B3BE}"/>
                </a:ext>
              </a:extLst>
            </p:cNvPr>
            <p:cNvSpPr/>
            <p:nvPr/>
          </p:nvSpPr>
          <p:spPr>
            <a:xfrm>
              <a:off x="10885216" y="5252707"/>
              <a:ext cx="749300" cy="4445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460222-1DB9-9D4E-852D-EDF6A669E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Matthieu Hentz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7ACEB30-774A-FC47-AA21-5BBE41FBD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11/12/2018</a:t>
            </a:r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7E0D5CA-1299-D044-B63F-66549D438429}"/>
              </a:ext>
            </a:extLst>
          </p:cNvPr>
          <p:cNvSpPr txBox="1">
            <a:spLocks/>
          </p:cNvSpPr>
          <p:nvPr/>
        </p:nvSpPr>
        <p:spPr>
          <a:xfrm>
            <a:off x="798653" y="-1"/>
            <a:ext cx="5297347" cy="1538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Challenges in Proton CT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5F9A79A-8CBC-9948-8D48-A70975D795B0}"/>
              </a:ext>
            </a:extLst>
          </p:cNvPr>
          <p:cNvCxnSpPr/>
          <p:nvPr/>
        </p:nvCxnSpPr>
        <p:spPr>
          <a:xfrm>
            <a:off x="370390" y="1261640"/>
            <a:ext cx="6065134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FB4AD404-C7E7-CA47-9C2E-C2BABA0E8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dirty="0"/>
              <a:t>11/19</a:t>
            </a:r>
          </a:p>
        </p:txBody>
      </p:sp>
    </p:spTree>
    <p:extLst>
      <p:ext uri="{BB962C8B-B14F-4D97-AF65-F5344CB8AC3E}">
        <p14:creationId xmlns:p14="http://schemas.microsoft.com/office/powerpoint/2010/main" val="4280119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9D8D63-F884-FD43-9D18-FD49CE403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460" y="1865636"/>
            <a:ext cx="4114799" cy="3789984"/>
          </a:xfrm>
        </p:spPr>
        <p:txBody>
          <a:bodyPr>
            <a:noAutofit/>
          </a:bodyPr>
          <a:lstStyle/>
          <a:p>
            <a:r>
              <a:rPr lang="en-US" sz="2400" dirty="0"/>
              <a:t>Single tracking has shown best (theoretical) performance</a:t>
            </a:r>
          </a:p>
          <a:p>
            <a:r>
              <a:rPr lang="en-US" sz="2400" dirty="0"/>
              <a:t>Two trackers on either side required to record entry and exit positions and directions to be used in calculation of MLP estimate</a:t>
            </a:r>
          </a:p>
          <a:p>
            <a:r>
              <a:rPr lang="en-US" sz="2400" dirty="0"/>
              <a:t>Calorimeter measures residual energy to determine WEPL traversed by the proton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66FD80-3BA9-454F-8061-0E359A642153}"/>
              </a:ext>
            </a:extLst>
          </p:cNvPr>
          <p:cNvSpPr txBox="1"/>
          <p:nvPr/>
        </p:nvSpPr>
        <p:spPr>
          <a:xfrm>
            <a:off x="9681290" y="1676956"/>
            <a:ext cx="1850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(Krah </a:t>
            </a:r>
            <a:r>
              <a:rPr lang="en-US" i="1" dirty="0"/>
              <a:t>et al.</a:t>
            </a:r>
            <a:r>
              <a:rPr lang="en-US" dirty="0"/>
              <a:t>, 2018)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E86025A-7827-A243-B9E8-5021A26F1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Matthieu Hentz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76A3838-8DD8-7C45-88A6-F122981F9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11/12/2018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A7E404E-B546-454F-ACF9-AE0F28A8F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12/19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E0AA577-4516-A84D-AA30-3BF4A7776BCF}"/>
              </a:ext>
            </a:extLst>
          </p:cNvPr>
          <p:cNvSpPr txBox="1">
            <a:spLocks/>
          </p:cNvSpPr>
          <p:nvPr/>
        </p:nvSpPr>
        <p:spPr>
          <a:xfrm>
            <a:off x="798653" y="-1"/>
            <a:ext cx="5297347" cy="1538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Typical Proton CT Setup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3A223AF-E798-9A46-BB0D-B7F2132E9EA0}"/>
              </a:ext>
            </a:extLst>
          </p:cNvPr>
          <p:cNvCxnSpPr/>
          <p:nvPr/>
        </p:nvCxnSpPr>
        <p:spPr>
          <a:xfrm>
            <a:off x="370390" y="1261640"/>
            <a:ext cx="6065134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C0F62D5E-BC3E-A447-8645-031AB78DAF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5903" y="2046288"/>
            <a:ext cx="6245637" cy="34286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4264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22A76-AA98-E845-86A9-764150A4C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53" y="-1"/>
            <a:ext cx="4190035" cy="1538936"/>
          </a:xfrm>
        </p:spPr>
        <p:txBody>
          <a:bodyPr>
            <a:normAutofit/>
          </a:bodyPr>
          <a:lstStyle/>
          <a:p>
            <a:r>
              <a:rPr lang="en-US" sz="3600" dirty="0"/>
              <a:t>Proton Beam Therapy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37DF7B-3284-9048-8289-DED4408B4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Matthieu Hentz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DA05DF-E629-844B-A962-893F6B2C5CA5}"/>
              </a:ext>
            </a:extLst>
          </p:cNvPr>
          <p:cNvSpPr txBox="1"/>
          <p:nvPr/>
        </p:nvSpPr>
        <p:spPr>
          <a:xfrm>
            <a:off x="469756" y="1882113"/>
            <a:ext cx="90926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Amount of energy per unit path length transferred to an absorber is described by Bethe-Bloch equation (Schulte </a:t>
            </a:r>
            <a:r>
              <a:rPr lang="en-US" sz="2400" i="1" dirty="0"/>
              <a:t>et al</a:t>
            </a:r>
            <a:r>
              <a:rPr lang="en-US" sz="2400" dirty="0"/>
              <a:t>., 2005):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CFC71EF-E436-2742-A2E4-11B2ACCC118D}"/>
              </a:ext>
            </a:extLst>
          </p:cNvPr>
          <p:cNvCxnSpPr/>
          <p:nvPr/>
        </p:nvCxnSpPr>
        <p:spPr>
          <a:xfrm>
            <a:off x="370390" y="1261640"/>
            <a:ext cx="6065134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AA4E7EC-D301-8A49-844E-70CECA087D5E}"/>
                  </a:ext>
                </a:extLst>
              </p:cNvPr>
              <p:cNvSpPr txBox="1"/>
              <p:nvPr/>
            </p:nvSpPr>
            <p:spPr>
              <a:xfrm>
                <a:off x="1865831" y="3333881"/>
                <a:ext cx="8460337" cy="8333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𝑑𝐸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sSubSup>
                        <m:sSubSupPr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  <m:sup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sSup>
                        <m:sSupPr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GB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f>
                        <m:fPr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f>
                        <m:fPr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GB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ln</m:t>
                          </m:r>
                          <m:f>
                            <m:fPr>
                              <m:ctrlP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GB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GB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GB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GB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den>
                          </m:f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−</m:t>
                          </m:r>
                          <m:sSup>
                            <m:sSupPr>
                              <m:ctrlP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AA4E7EC-D301-8A49-844E-70CECA087D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5831" y="3333881"/>
                <a:ext cx="8460337" cy="833370"/>
              </a:xfrm>
              <a:prstGeom prst="rect">
                <a:avLst/>
              </a:prstGeom>
              <a:blipFill>
                <a:blip r:embed="rId3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BF2AD62-900F-F947-B10E-C4CDC365F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11/12/2018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F071754-5AD1-A740-8658-23800AE4D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B5FE2-5DD9-1341-8B8B-D44B902D25DE}" type="slidenum">
              <a:rPr lang="en-US" smtClean="0"/>
              <a:t>1</a:t>
            </a:fld>
            <a:r>
              <a:rPr lang="en-US" dirty="0"/>
              <a:t>/19</a:t>
            </a:r>
          </a:p>
        </p:txBody>
      </p:sp>
    </p:spTree>
    <p:extLst>
      <p:ext uri="{BB962C8B-B14F-4D97-AF65-F5344CB8AC3E}">
        <p14:creationId xmlns:p14="http://schemas.microsoft.com/office/powerpoint/2010/main" val="1154140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1AD52-C182-C540-A9D7-47AF03DE0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Most studies investigate algorithms in ideal conditions</a:t>
            </a:r>
          </a:p>
          <a:p>
            <a:r>
              <a:rPr lang="en-US" dirty="0"/>
              <a:t>Different algorithms have different properties</a:t>
            </a:r>
          </a:p>
          <a:p>
            <a:pPr lvl="1"/>
            <a:r>
              <a:rPr lang="en-GB" dirty="0"/>
              <a:t>Convergence and computational speed</a:t>
            </a:r>
          </a:p>
          <a:p>
            <a:pPr lvl="1"/>
            <a:r>
              <a:rPr lang="en-GB" dirty="0"/>
              <a:t>Severity of artefacts</a:t>
            </a:r>
          </a:p>
          <a:p>
            <a:pPr lvl="1"/>
            <a:r>
              <a:rPr lang="en-GB" dirty="0"/>
              <a:t>Propagation of noise</a:t>
            </a:r>
            <a:endParaRPr lang="en-US" dirty="0"/>
          </a:p>
          <a:p>
            <a:r>
              <a:rPr lang="en-US" dirty="0"/>
              <a:t>Want to know how algorithms perform with different imaging parameters</a:t>
            </a:r>
          </a:p>
          <a:p>
            <a:r>
              <a:rPr lang="en-US" dirty="0"/>
              <a:t>Parameters include the number of protons used, the beam energy, energy spread, detector resolution</a:t>
            </a:r>
          </a:p>
          <a:p>
            <a:r>
              <a:rPr lang="en-US" dirty="0"/>
              <a:t>Reconstructions performed on simulated data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ED461D-52D7-564B-BFEE-4124D5748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Matthieu Hentz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15E7D8F-BCBA-C945-8ADF-DD5C430C3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11/12/2018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5CACEB-73C9-5C49-9043-6C1DAAEA9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13/19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F5A6A96-5D1B-E540-BBDC-7E4425FC3FAD}"/>
              </a:ext>
            </a:extLst>
          </p:cNvPr>
          <p:cNvSpPr txBox="1">
            <a:spLocks/>
          </p:cNvSpPr>
          <p:nvPr/>
        </p:nvSpPr>
        <p:spPr>
          <a:xfrm>
            <a:off x="798653" y="-1"/>
            <a:ext cx="5297347" cy="1538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Benchmarking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B460A01-5110-2E4D-B012-1A4E35419639}"/>
              </a:ext>
            </a:extLst>
          </p:cNvPr>
          <p:cNvCxnSpPr/>
          <p:nvPr/>
        </p:nvCxnSpPr>
        <p:spPr>
          <a:xfrm>
            <a:off x="370390" y="1261640"/>
            <a:ext cx="6065134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98006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18DA3-700B-9B42-99C5-2DD7D313F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831" y="1810941"/>
            <a:ext cx="5127029" cy="3785419"/>
          </a:xfrm>
        </p:spPr>
        <p:txBody>
          <a:bodyPr>
            <a:normAutofit/>
          </a:bodyPr>
          <a:lstStyle/>
          <a:p>
            <a:r>
              <a:rPr lang="en-US" sz="2600" dirty="0"/>
              <a:t>Profile across line segment inserts</a:t>
            </a:r>
          </a:p>
          <a:p>
            <a:r>
              <a:rPr lang="en-US" sz="2600" dirty="0"/>
              <a:t>Edge response across line segment inserts</a:t>
            </a:r>
          </a:p>
          <a:p>
            <a:r>
              <a:rPr lang="en-US" sz="2600" dirty="0"/>
              <a:t>Modulation transfer function (MTF)</a:t>
            </a:r>
          </a:p>
          <a:p>
            <a:r>
              <a:rPr lang="en-US" sz="2600" dirty="0"/>
              <a:t>RSP accuracy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605421-B172-2F4E-BD4E-EC2B6475B3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93"/>
          <a:stretch/>
        </p:blipFill>
        <p:spPr>
          <a:xfrm>
            <a:off x="7048500" y="1719056"/>
            <a:ext cx="3675162" cy="3753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264360-68AA-3248-BAE3-10FD762E4B9B}"/>
              </a:ext>
            </a:extLst>
          </p:cNvPr>
          <p:cNvSpPr txBox="1"/>
          <p:nvPr/>
        </p:nvSpPr>
        <p:spPr>
          <a:xfrm>
            <a:off x="9141873" y="5729683"/>
            <a:ext cx="1680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Rit</a:t>
            </a:r>
            <a:r>
              <a:rPr lang="en-US" dirty="0"/>
              <a:t> </a:t>
            </a:r>
            <a:r>
              <a:rPr lang="en-US" i="1" dirty="0"/>
              <a:t>et al.,</a:t>
            </a:r>
            <a:r>
              <a:rPr lang="en-US" dirty="0"/>
              <a:t> 2013)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9BEF66-245B-D442-8B82-B69529C71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Matthieu Hentz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F3B3817-4244-C04E-A58A-5B76F43DE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11/12/2018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4A5C14-A1CF-E142-A735-226D7A12E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14/19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209A2CD-3DA8-EE4F-97D8-274D820F894D}"/>
              </a:ext>
            </a:extLst>
          </p:cNvPr>
          <p:cNvSpPr txBox="1">
            <a:spLocks/>
          </p:cNvSpPr>
          <p:nvPr/>
        </p:nvSpPr>
        <p:spPr>
          <a:xfrm>
            <a:off x="798653" y="-1"/>
            <a:ext cx="5297347" cy="1538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Metrics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73CBCD3-31F3-FE4C-BE9E-25632D2E7995}"/>
              </a:ext>
            </a:extLst>
          </p:cNvPr>
          <p:cNvCxnSpPr/>
          <p:nvPr/>
        </p:nvCxnSpPr>
        <p:spPr>
          <a:xfrm>
            <a:off x="370390" y="1261640"/>
            <a:ext cx="6065134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5296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18DA3-700B-9B42-99C5-2DD7D313F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832" y="1810941"/>
            <a:ext cx="4789844" cy="3785419"/>
          </a:xfrm>
        </p:spPr>
        <p:txBody>
          <a:bodyPr>
            <a:normAutofit/>
          </a:bodyPr>
          <a:lstStyle/>
          <a:p>
            <a:r>
              <a:rPr lang="en-US" sz="2600" dirty="0"/>
              <a:t>Different phantoms can be used to assess different image properties</a:t>
            </a:r>
          </a:p>
          <a:p>
            <a:r>
              <a:rPr lang="en-US" sz="2600" dirty="0"/>
              <a:t>Resolution can be measured using CTP528 module of the Catphan phantom</a:t>
            </a:r>
          </a:p>
          <a:p>
            <a:r>
              <a:rPr lang="en-US" sz="2600" dirty="0"/>
              <a:t>Use phantom with aluminium inserts in spiral pattern to assess radial dependence of resolution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9BEF66-245B-D442-8B82-B69529C71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Matthieu Hentz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F3B3817-4244-C04E-A58A-5B76F43DE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11/12/2018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4A5C14-A1CF-E142-A735-226D7A12E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15/19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209A2CD-3DA8-EE4F-97D8-274D820F894D}"/>
              </a:ext>
            </a:extLst>
          </p:cNvPr>
          <p:cNvSpPr txBox="1">
            <a:spLocks/>
          </p:cNvSpPr>
          <p:nvPr/>
        </p:nvSpPr>
        <p:spPr>
          <a:xfrm>
            <a:off x="798653" y="-1"/>
            <a:ext cx="5297347" cy="1538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Phantoms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73CBCD3-31F3-FE4C-BE9E-25632D2E7995}"/>
              </a:ext>
            </a:extLst>
          </p:cNvPr>
          <p:cNvCxnSpPr/>
          <p:nvPr/>
        </p:nvCxnSpPr>
        <p:spPr>
          <a:xfrm>
            <a:off x="370390" y="1261640"/>
            <a:ext cx="6065134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5B6D525F-536F-5242-8F00-30682C0C5174}"/>
              </a:ext>
            </a:extLst>
          </p:cNvPr>
          <p:cNvSpPr/>
          <p:nvPr/>
        </p:nvSpPr>
        <p:spPr>
          <a:xfrm>
            <a:off x="8168827" y="429043"/>
            <a:ext cx="3224520" cy="2763795"/>
          </a:xfrm>
          <a:prstGeom prst="rect">
            <a:avLst/>
          </a:prstGeom>
          <a:blipFill dpi="0" rotWithShape="1">
            <a:blip r:embed="rId3"/>
            <a:srcRect/>
            <a:stretch>
              <a:fillRect l="7745" t="702" r="7745" b="702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991B48D-95B0-D84C-9968-3A41D3952BC1}"/>
              </a:ext>
            </a:extLst>
          </p:cNvPr>
          <p:cNvGrpSpPr/>
          <p:nvPr/>
        </p:nvGrpSpPr>
        <p:grpSpPr>
          <a:xfrm>
            <a:off x="8431430" y="2443706"/>
            <a:ext cx="2707635" cy="663619"/>
            <a:chOff x="860771" y="1939373"/>
            <a:chExt cx="3224520" cy="66331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5205611-6B02-4144-9C3D-F492975C3A78}"/>
                </a:ext>
              </a:extLst>
            </p:cNvPr>
            <p:cNvSpPr/>
            <p:nvPr/>
          </p:nvSpPr>
          <p:spPr>
            <a:xfrm>
              <a:off x="860771" y="1939373"/>
              <a:ext cx="3224520" cy="663310"/>
            </a:xfrm>
            <a:prstGeom prst="rect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19CAA16-279E-6646-AB05-91541B0862F1}"/>
                </a:ext>
              </a:extLst>
            </p:cNvPr>
            <p:cNvSpPr txBox="1"/>
            <p:nvPr/>
          </p:nvSpPr>
          <p:spPr>
            <a:xfrm>
              <a:off x="860771" y="1939373"/>
              <a:ext cx="3224520" cy="6633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400" kern="1200" dirty="0"/>
                <a:t>Catphan CTP528 module </a:t>
              </a:r>
              <a:endParaRPr lang="en-US" sz="2400" kern="1200" dirty="0"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01362AAA-6522-9445-BFC2-72B685CCAE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5525" y="3276304"/>
            <a:ext cx="2763796" cy="276379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A24957E8-4BCF-B049-A63C-89F8A7DA15B7}"/>
              </a:ext>
            </a:extLst>
          </p:cNvPr>
          <p:cNvGrpSpPr/>
          <p:nvPr/>
        </p:nvGrpSpPr>
        <p:grpSpPr>
          <a:xfrm>
            <a:off x="6105525" y="5224125"/>
            <a:ext cx="2763796" cy="619205"/>
            <a:chOff x="2094564" y="4981201"/>
            <a:chExt cx="3224520" cy="66331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661EE77-560E-B04F-9B94-8395C4806BB2}"/>
                </a:ext>
              </a:extLst>
            </p:cNvPr>
            <p:cNvSpPr/>
            <p:nvPr/>
          </p:nvSpPr>
          <p:spPr>
            <a:xfrm>
              <a:off x="2094564" y="4981201"/>
              <a:ext cx="3224520" cy="663310"/>
            </a:xfrm>
            <a:prstGeom prst="rect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143664E-D365-144E-85B0-7D542F419047}"/>
                </a:ext>
              </a:extLst>
            </p:cNvPr>
            <p:cNvSpPr txBox="1"/>
            <p:nvPr/>
          </p:nvSpPr>
          <p:spPr>
            <a:xfrm>
              <a:off x="2094564" y="4981201"/>
              <a:ext cx="3224520" cy="6633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/>
                <a:t>Spiral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1608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1AD52-C182-C540-A9D7-47AF03DE0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9" y="2082801"/>
            <a:ext cx="6065134" cy="3375024"/>
          </a:xfrm>
        </p:spPr>
        <p:txBody>
          <a:bodyPr>
            <a:normAutofit/>
          </a:bodyPr>
          <a:lstStyle/>
          <a:p>
            <a:r>
              <a:rPr lang="en-US" sz="2400" dirty="0"/>
              <a:t>Geant4 v10.4.2</a:t>
            </a:r>
          </a:p>
          <a:p>
            <a:r>
              <a:rPr lang="en-US" sz="2400" dirty="0"/>
              <a:t>Multithreading provides roughly 7x speedup</a:t>
            </a:r>
          </a:p>
          <a:p>
            <a:r>
              <a:rPr lang="en-US" sz="2400" dirty="0"/>
              <a:t>Fan beam of 200 MeV protons</a:t>
            </a:r>
          </a:p>
          <a:p>
            <a:r>
              <a:rPr lang="en-US" sz="2400" dirty="0"/>
              <a:t>288e6 protons in total</a:t>
            </a:r>
          </a:p>
          <a:p>
            <a:r>
              <a:rPr lang="en-US" sz="2400" dirty="0"/>
              <a:t>Phantom is rotated whilst protons are recorded on detector before and after</a:t>
            </a:r>
          </a:p>
          <a:p>
            <a:r>
              <a:rPr lang="en-US" sz="2400" dirty="0"/>
              <a:t>720 projections, one every 0.5°</a:t>
            </a:r>
          </a:p>
          <a:p>
            <a:endParaRPr lang="en-US" sz="24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ED461D-52D7-564B-BFEE-4124D5748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Matthieu Hentz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15E7D8F-BCBA-C945-8ADF-DD5C430C3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11/12/2018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5CACEB-73C9-5C49-9043-6C1DAAEA9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16/19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F5A6A96-5D1B-E540-BBDC-7E4425FC3FAD}"/>
              </a:ext>
            </a:extLst>
          </p:cNvPr>
          <p:cNvSpPr txBox="1">
            <a:spLocks/>
          </p:cNvSpPr>
          <p:nvPr/>
        </p:nvSpPr>
        <p:spPr>
          <a:xfrm>
            <a:off x="798653" y="-1"/>
            <a:ext cx="5297347" cy="1538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Preliminary Simulations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B460A01-5110-2E4D-B012-1A4E35419639}"/>
              </a:ext>
            </a:extLst>
          </p:cNvPr>
          <p:cNvCxnSpPr/>
          <p:nvPr/>
        </p:nvCxnSpPr>
        <p:spPr>
          <a:xfrm>
            <a:off x="370390" y="1261640"/>
            <a:ext cx="6065134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5488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5D41C09-94E5-EC4F-B155-844EDC0E7C97}"/>
              </a:ext>
            </a:extLst>
          </p:cNvPr>
          <p:cNvSpPr txBox="1">
            <a:spLocks/>
          </p:cNvSpPr>
          <p:nvPr/>
        </p:nvSpPr>
        <p:spPr>
          <a:xfrm>
            <a:off x="495299" y="2082801"/>
            <a:ext cx="6065134" cy="3375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Geant4 v10.4.2</a:t>
            </a:r>
          </a:p>
          <a:p>
            <a:r>
              <a:rPr lang="en-US" sz="2400" dirty="0"/>
              <a:t>Multithreading provides roughly 7x speedup</a:t>
            </a:r>
          </a:p>
          <a:p>
            <a:r>
              <a:rPr lang="en-US" sz="2400" dirty="0"/>
              <a:t>Fan beam of 200 MeV protons</a:t>
            </a:r>
          </a:p>
          <a:p>
            <a:r>
              <a:rPr lang="en-US" sz="2400" dirty="0"/>
              <a:t>288e6 protons in total</a:t>
            </a:r>
          </a:p>
          <a:p>
            <a:r>
              <a:rPr lang="en-US" sz="2400" dirty="0"/>
              <a:t>Phantom is rotated whilst protons are recorded on detector before and after</a:t>
            </a:r>
          </a:p>
          <a:p>
            <a:r>
              <a:rPr lang="en-US" sz="2400" dirty="0"/>
              <a:t>720 projections, one every 0.5°</a:t>
            </a:r>
          </a:p>
          <a:p>
            <a:endParaRPr lang="en-US" sz="24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ED461D-52D7-564B-BFEE-4124D5748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Matthieu Hentz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15E7D8F-BCBA-C945-8ADF-DD5C430C3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11/12/2018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5CACEB-73C9-5C49-9043-6C1DAAEA9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16/19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F5A6A96-5D1B-E540-BBDC-7E4425FC3FAD}"/>
              </a:ext>
            </a:extLst>
          </p:cNvPr>
          <p:cNvSpPr txBox="1">
            <a:spLocks/>
          </p:cNvSpPr>
          <p:nvPr/>
        </p:nvSpPr>
        <p:spPr>
          <a:xfrm>
            <a:off x="798653" y="-1"/>
            <a:ext cx="5297347" cy="1538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Preliminary Simulations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B460A01-5110-2E4D-B012-1A4E35419639}"/>
              </a:ext>
            </a:extLst>
          </p:cNvPr>
          <p:cNvCxnSpPr/>
          <p:nvPr/>
        </p:nvCxnSpPr>
        <p:spPr>
          <a:xfrm>
            <a:off x="370390" y="1261640"/>
            <a:ext cx="6065134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64B37FFF-0767-1E4A-B9BF-014C1E696D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2174" y="1825625"/>
            <a:ext cx="7886700" cy="37245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504913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ED461D-52D7-564B-BFEE-4124D5748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Matthieu Hentz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15E7D8F-BCBA-C945-8ADF-DD5C430C3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11/12/2018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5CACEB-73C9-5C49-9043-6C1DAAEA9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17/19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6EC33DF-9DF8-0343-8EEF-71B87C595AA8}"/>
              </a:ext>
            </a:extLst>
          </p:cNvPr>
          <p:cNvGrpSpPr/>
          <p:nvPr/>
        </p:nvGrpSpPr>
        <p:grpSpPr>
          <a:xfrm>
            <a:off x="4686300" y="1686271"/>
            <a:ext cx="7020917" cy="3910089"/>
            <a:chOff x="2285669" y="1900265"/>
            <a:chExt cx="7020917" cy="391008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1C196CC-41CD-694E-9E2A-0ABFD6BA0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5669" y="2304493"/>
              <a:ext cx="3505861" cy="350586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7E2C083-1256-C044-92CC-FAE7752A0B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00725" y="2304492"/>
              <a:ext cx="3505861" cy="350586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B2984D6-9F14-0C44-9CE2-BCB0E4EB00A9}"/>
                </a:ext>
              </a:extLst>
            </p:cNvPr>
            <p:cNvSpPr txBox="1"/>
            <p:nvPr/>
          </p:nvSpPr>
          <p:spPr>
            <a:xfrm>
              <a:off x="3686547" y="1900265"/>
              <a:ext cx="7041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Spiral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99F855F-B380-EA49-9894-A9108D5FD927}"/>
                </a:ext>
              </a:extLst>
            </p:cNvPr>
            <p:cNvSpPr txBox="1"/>
            <p:nvPr/>
          </p:nvSpPr>
          <p:spPr>
            <a:xfrm>
              <a:off x="6689155" y="1900265"/>
              <a:ext cx="1728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Catphan CTP528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8CF8AA6-FC4A-AA41-8AA9-5623C3E873AE}"/>
              </a:ext>
            </a:extLst>
          </p:cNvPr>
          <p:cNvSpPr txBox="1"/>
          <p:nvPr/>
        </p:nvSpPr>
        <p:spPr>
          <a:xfrm>
            <a:off x="599083" y="1924072"/>
            <a:ext cx="380080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Used analytical algorithm (</a:t>
            </a:r>
            <a:r>
              <a:rPr lang="en-US" sz="2400" dirty="0" err="1"/>
              <a:t>Rit</a:t>
            </a:r>
            <a:r>
              <a:rPr lang="en-US" sz="2400" dirty="0"/>
              <a:t> </a:t>
            </a:r>
            <a:r>
              <a:rPr lang="en-US" sz="2400" i="1" dirty="0"/>
              <a:t>et al.</a:t>
            </a:r>
            <a:r>
              <a:rPr lang="en-US" sz="2400" dirty="0"/>
              <a:t>, 2013)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This algorithm is popular due to its speed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Both reconstructions took less than 25 seconds to compute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Preprocessing takes about 6 minutes on cluster with 20 nodes</a:t>
            </a:r>
          </a:p>
          <a:p>
            <a:endParaRPr lang="en-US" sz="2400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F65A2BE-82B3-D444-839F-039A76B29B66}"/>
              </a:ext>
            </a:extLst>
          </p:cNvPr>
          <p:cNvSpPr txBox="1">
            <a:spLocks/>
          </p:cNvSpPr>
          <p:nvPr/>
        </p:nvSpPr>
        <p:spPr>
          <a:xfrm>
            <a:off x="798653" y="-1"/>
            <a:ext cx="5868847" cy="1538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Preliminary Reconstructions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5EA7E21-A82A-DF4A-8BEF-C2E569CDE6F8}"/>
              </a:ext>
            </a:extLst>
          </p:cNvPr>
          <p:cNvCxnSpPr/>
          <p:nvPr/>
        </p:nvCxnSpPr>
        <p:spPr>
          <a:xfrm>
            <a:off x="370390" y="1261640"/>
            <a:ext cx="6065134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89396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ED461D-52D7-564B-BFEE-4124D5748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Matthieu Hentz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15E7D8F-BCBA-C945-8ADF-DD5C430C3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11/12/2018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5CACEB-73C9-5C49-9043-6C1DAAEA9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18/19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F5A6A96-5D1B-E540-BBDC-7E4425FC3FAD}"/>
              </a:ext>
            </a:extLst>
          </p:cNvPr>
          <p:cNvSpPr txBox="1">
            <a:spLocks/>
          </p:cNvSpPr>
          <p:nvPr/>
        </p:nvSpPr>
        <p:spPr>
          <a:xfrm>
            <a:off x="798653" y="-1"/>
            <a:ext cx="5868847" cy="1538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Preliminary Reconstructions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B460A01-5110-2E4D-B012-1A4E35419639}"/>
              </a:ext>
            </a:extLst>
          </p:cNvPr>
          <p:cNvCxnSpPr/>
          <p:nvPr/>
        </p:nvCxnSpPr>
        <p:spPr>
          <a:xfrm>
            <a:off x="370390" y="1261640"/>
            <a:ext cx="6065134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F3ED2FF-AF84-4641-983F-366A2098CE80}"/>
              </a:ext>
            </a:extLst>
          </p:cNvPr>
          <p:cNvSpPr txBox="1"/>
          <p:nvPr/>
        </p:nvSpPr>
        <p:spPr>
          <a:xfrm>
            <a:off x="599351" y="1923117"/>
            <a:ext cx="36773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Compared spiral reconstruction to the “perfect” phantom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RSP of aluminium inserts is about 2.13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Absolute difference between reconstruction and phantom is shown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A1D8EE-05CA-824A-884D-E342CC7C65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2101" y="1887032"/>
            <a:ext cx="6895773" cy="370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2636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ED461D-52D7-564B-BFEE-4124D5748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Matthieu Hentz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15E7D8F-BCBA-C945-8ADF-DD5C430C3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11/12/2018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5CACEB-73C9-5C49-9043-6C1DAAEA9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19/19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F5A6A96-5D1B-E540-BBDC-7E4425FC3FAD}"/>
              </a:ext>
            </a:extLst>
          </p:cNvPr>
          <p:cNvSpPr txBox="1">
            <a:spLocks/>
          </p:cNvSpPr>
          <p:nvPr/>
        </p:nvSpPr>
        <p:spPr>
          <a:xfrm>
            <a:off x="798653" y="-1"/>
            <a:ext cx="5868847" cy="1538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Future Work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B460A01-5110-2E4D-B012-1A4E35419639}"/>
              </a:ext>
            </a:extLst>
          </p:cNvPr>
          <p:cNvCxnSpPr/>
          <p:nvPr/>
        </p:nvCxnSpPr>
        <p:spPr>
          <a:xfrm>
            <a:off x="370390" y="1261640"/>
            <a:ext cx="6065134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F3ED2FF-AF84-4641-983F-366A2098CE80}"/>
              </a:ext>
            </a:extLst>
          </p:cNvPr>
          <p:cNvSpPr txBox="1"/>
          <p:nvPr/>
        </p:nvSpPr>
        <p:spPr>
          <a:xfrm>
            <a:off x="599350" y="1923117"/>
            <a:ext cx="86398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Simulate detector effects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Get access to and learn how to use other reconstruction algorithms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Compare algorithms</a:t>
            </a:r>
          </a:p>
        </p:txBody>
      </p:sp>
    </p:spTree>
    <p:extLst>
      <p:ext uri="{BB962C8B-B14F-4D97-AF65-F5344CB8AC3E}">
        <p14:creationId xmlns:p14="http://schemas.microsoft.com/office/powerpoint/2010/main" val="16566167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ED461D-52D7-564B-BFEE-4124D5748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Matthieu Hentz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15E7D8F-BCBA-C945-8ADF-DD5C430C3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11/12/2018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2339CA-B4EF-7C42-BBE5-9EF68BF202CA}"/>
              </a:ext>
            </a:extLst>
          </p:cNvPr>
          <p:cNvSpPr txBox="1"/>
          <p:nvPr/>
        </p:nvSpPr>
        <p:spPr>
          <a:xfrm>
            <a:off x="4719629" y="2659559"/>
            <a:ext cx="27527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745068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22A76-AA98-E845-86A9-764150A4C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53" y="-1"/>
            <a:ext cx="4190035" cy="1538936"/>
          </a:xfrm>
        </p:spPr>
        <p:txBody>
          <a:bodyPr>
            <a:normAutofit/>
          </a:bodyPr>
          <a:lstStyle/>
          <a:p>
            <a:r>
              <a:rPr lang="en-US" sz="3600" dirty="0"/>
              <a:t>Proton Beam Therapy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37DF7B-3284-9048-8289-DED4408B4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Matthieu Hentz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CFC71EF-E436-2742-A2E4-11B2ACCC118D}"/>
              </a:ext>
            </a:extLst>
          </p:cNvPr>
          <p:cNvCxnSpPr/>
          <p:nvPr/>
        </p:nvCxnSpPr>
        <p:spPr>
          <a:xfrm>
            <a:off x="370390" y="1261640"/>
            <a:ext cx="6065134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58361BE2-042B-5446-ABA5-B66EBEC820DA}"/>
              </a:ext>
            </a:extLst>
          </p:cNvPr>
          <p:cNvGrpSpPr/>
          <p:nvPr/>
        </p:nvGrpSpPr>
        <p:grpSpPr>
          <a:xfrm>
            <a:off x="1865831" y="3333582"/>
            <a:ext cx="8460337" cy="921651"/>
            <a:chOff x="1865831" y="3055989"/>
            <a:chExt cx="8460337" cy="9216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DAA4E7EC-D301-8A49-844E-70CECA087D5E}"/>
                    </a:ext>
                  </a:extLst>
                </p:cNvPr>
                <p:cNvSpPr txBox="1"/>
                <p:nvPr/>
              </p:nvSpPr>
              <p:spPr>
                <a:xfrm>
                  <a:off x="1865831" y="3056288"/>
                  <a:ext cx="8460337" cy="83337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𝑑𝐸</m:t>
                            </m:r>
                          </m:num>
                          <m:den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den>
                        </m:f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=4</m:t>
                        </m:r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sSubSup>
                          <m:sSubSupPr>
                            <m:ctrlP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  <m:sup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b>
                          <m:sSubPr>
                            <m:ctrlP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sSup>
                          <m:sSupPr>
                            <m:ctrlP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f>
                          <m:fPr>
                            <m:ctrlP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𝑍</m:t>
                            </m:r>
                          </m:num>
                          <m:den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den>
                        </m:f>
                        <m:f>
                          <m:fPr>
                            <m:ctrlP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p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d>
                          <m:dPr>
                            <m:begChr m:val="["/>
                            <m:endChr m:val="]"/>
                            <m:ctrlP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GB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ln</m:t>
                            </m:r>
                            <m:f>
                              <m:fPr>
                                <m:ctrlP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p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p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𝐼</m:t>
                                </m:r>
                              </m:den>
                            </m:f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−</m:t>
                            </m:r>
                            <m:sSup>
                              <m:sSupPr>
                                <m:ctrlP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p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DAA4E7EC-D301-8A49-844E-70CECA087D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5831" y="3056288"/>
                  <a:ext cx="8460337" cy="833370"/>
                </a:xfrm>
                <a:prstGeom prst="rect">
                  <a:avLst/>
                </a:prstGeom>
                <a:blipFill>
                  <a:blip r:embed="rId3"/>
                  <a:stretch>
                    <a:fillRect b="-121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FAC766F-FFE0-4C4E-87C6-3D5B02E01D1E}"/>
                </a:ext>
              </a:extLst>
            </p:cNvPr>
            <p:cNvSpPr/>
            <p:nvPr/>
          </p:nvSpPr>
          <p:spPr>
            <a:xfrm>
              <a:off x="6096433" y="3055989"/>
              <a:ext cx="647267" cy="92165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638D107-5A7F-3144-87AF-F39A3AFFB506}"/>
                  </a:ext>
                </a:extLst>
              </p:cNvPr>
              <p:cNvSpPr txBox="1"/>
              <p:nvPr/>
            </p:nvSpPr>
            <p:spPr>
              <a:xfrm>
                <a:off x="551358" y="4590072"/>
                <a:ext cx="8378384" cy="9936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𝑑𝐸</m:t>
                        </m:r>
                      </m:num>
                      <m:den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increases rapidly as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approaches zero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FF0000"/>
                    </a:solidFill>
                  </a:rPr>
                  <a:t>Leads to a sharp peak as particle comes to a stop -&gt; Bragg peak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638D107-5A7F-3144-87AF-F39A3AFFB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58" y="4590072"/>
                <a:ext cx="8378384" cy="993605"/>
              </a:xfrm>
              <a:prstGeom prst="rect">
                <a:avLst/>
              </a:prstGeom>
              <a:blipFill>
                <a:blip r:embed="rId4"/>
                <a:stretch>
                  <a:fillRect l="-908" r="-151" b="-1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2521F5A1-839D-2E47-A508-CD5C38CD4398}"/>
              </a:ext>
            </a:extLst>
          </p:cNvPr>
          <p:cNvSpPr txBox="1"/>
          <p:nvPr/>
        </p:nvSpPr>
        <p:spPr>
          <a:xfrm>
            <a:off x="469756" y="1882113"/>
            <a:ext cx="90926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Amount of energy per unit path length transferred to an absorber is described by Bethe-Bloch equation (Schulte </a:t>
            </a:r>
            <a:r>
              <a:rPr lang="en-US" sz="2400" i="1" dirty="0"/>
              <a:t>et al</a:t>
            </a:r>
            <a:r>
              <a:rPr lang="en-US" sz="2400" dirty="0"/>
              <a:t>., 2005):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4EF34FD-7FCF-4349-A6D9-EC4CACEE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11/12/2018</a:t>
            </a:r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10F4F91-561F-BC42-8735-12051B9D6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1/19</a:t>
            </a:r>
          </a:p>
        </p:txBody>
      </p:sp>
    </p:spTree>
    <p:extLst>
      <p:ext uri="{BB962C8B-B14F-4D97-AF65-F5344CB8AC3E}">
        <p14:creationId xmlns:p14="http://schemas.microsoft.com/office/powerpoint/2010/main" val="2078812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22A76-AA98-E845-86A9-764150A4C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53" y="-1"/>
            <a:ext cx="4190035" cy="1538936"/>
          </a:xfrm>
        </p:spPr>
        <p:txBody>
          <a:bodyPr>
            <a:normAutofit/>
          </a:bodyPr>
          <a:lstStyle/>
          <a:p>
            <a:r>
              <a:rPr lang="en-US" sz="3600" dirty="0"/>
              <a:t>Proton Beam Therapy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37DF7B-3284-9048-8289-DED4408B4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Matthieu Hentz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DA05DF-E629-844B-A962-893F6B2C5CA5}"/>
              </a:ext>
            </a:extLst>
          </p:cNvPr>
          <p:cNvSpPr txBox="1"/>
          <p:nvPr/>
        </p:nvSpPr>
        <p:spPr>
          <a:xfrm>
            <a:off x="469756" y="1882113"/>
            <a:ext cx="90926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Amount of energy per unit path length transferred to an absorber is described by Bethe-Bloch: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CFC71EF-E436-2742-A2E4-11B2ACCC118D}"/>
              </a:ext>
            </a:extLst>
          </p:cNvPr>
          <p:cNvCxnSpPr/>
          <p:nvPr/>
        </p:nvCxnSpPr>
        <p:spPr>
          <a:xfrm>
            <a:off x="370390" y="1261640"/>
            <a:ext cx="6065134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58361BE2-042B-5446-ABA5-B66EBEC820DA}"/>
              </a:ext>
            </a:extLst>
          </p:cNvPr>
          <p:cNvGrpSpPr/>
          <p:nvPr/>
        </p:nvGrpSpPr>
        <p:grpSpPr>
          <a:xfrm>
            <a:off x="1865831" y="3333582"/>
            <a:ext cx="8460337" cy="921651"/>
            <a:chOff x="1865831" y="3055989"/>
            <a:chExt cx="8460337" cy="9216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DAA4E7EC-D301-8A49-844E-70CECA087D5E}"/>
                    </a:ext>
                  </a:extLst>
                </p:cNvPr>
                <p:cNvSpPr txBox="1"/>
                <p:nvPr/>
              </p:nvSpPr>
              <p:spPr>
                <a:xfrm>
                  <a:off x="1865831" y="3056288"/>
                  <a:ext cx="8460337" cy="83337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𝑑𝐸</m:t>
                            </m:r>
                          </m:num>
                          <m:den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den>
                        </m:f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=4</m:t>
                        </m:r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sSubSup>
                          <m:sSubSupPr>
                            <m:ctrlP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  <m:sup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b>
                          <m:sSubPr>
                            <m:ctrlP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sSup>
                          <m:sSupPr>
                            <m:ctrlP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f>
                          <m:fPr>
                            <m:ctrlP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𝑍</m:t>
                            </m:r>
                          </m:num>
                          <m:den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den>
                        </m:f>
                        <m:f>
                          <m:fPr>
                            <m:ctrlP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p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d>
                          <m:dPr>
                            <m:begChr m:val="["/>
                            <m:endChr m:val="]"/>
                            <m:ctrlP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GB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ln</m:t>
                            </m:r>
                            <m:f>
                              <m:fPr>
                                <m:ctrlP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p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p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𝐼</m:t>
                                </m:r>
                              </m:den>
                            </m:f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−</m:t>
                            </m:r>
                            <m:sSup>
                              <m:sSupPr>
                                <m:ctrlP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p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DAA4E7EC-D301-8A49-844E-70CECA087D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5831" y="3056288"/>
                  <a:ext cx="8460337" cy="833370"/>
                </a:xfrm>
                <a:prstGeom prst="rect">
                  <a:avLst/>
                </a:prstGeom>
                <a:blipFill>
                  <a:blip r:embed="rId3"/>
                  <a:stretch>
                    <a:fillRect b="-121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FAC766F-FFE0-4C4E-87C6-3D5B02E01D1E}"/>
                </a:ext>
              </a:extLst>
            </p:cNvPr>
            <p:cNvSpPr/>
            <p:nvPr/>
          </p:nvSpPr>
          <p:spPr>
            <a:xfrm>
              <a:off x="6096433" y="3055989"/>
              <a:ext cx="647267" cy="92165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638D107-5A7F-3144-87AF-F39A3AFFB506}"/>
                  </a:ext>
                </a:extLst>
              </p:cNvPr>
              <p:cNvSpPr txBox="1"/>
              <p:nvPr/>
            </p:nvSpPr>
            <p:spPr>
              <a:xfrm>
                <a:off x="551358" y="4590072"/>
                <a:ext cx="6554358" cy="9936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𝑑𝐸</m:t>
                        </m:r>
                      </m:num>
                      <m:den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increases as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decreases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FF0000"/>
                    </a:solidFill>
                  </a:rPr>
                  <a:t>Leads to a sharp peak as particle comes to a stop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638D107-5A7F-3144-87AF-F39A3AFFB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58" y="4590072"/>
                <a:ext cx="6554358" cy="993605"/>
              </a:xfrm>
              <a:prstGeom prst="rect">
                <a:avLst/>
              </a:prstGeom>
              <a:blipFill>
                <a:blip r:embed="rId4"/>
                <a:stretch>
                  <a:fillRect l="-1158" r="-1158" b="-1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CA96239D-9E5D-704C-9541-ABCCAB5C91A6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36731" y="1539086"/>
            <a:ext cx="7518535" cy="49998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771EC3A-1E5E-7F48-B27D-3B4212BED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11/12/2018</a:t>
            </a:r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BCFEE46-5CF6-B444-BE8B-030A837B7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1/19</a:t>
            </a:r>
          </a:p>
        </p:txBody>
      </p:sp>
    </p:spTree>
    <p:extLst>
      <p:ext uri="{BB962C8B-B14F-4D97-AF65-F5344CB8AC3E}">
        <p14:creationId xmlns:p14="http://schemas.microsoft.com/office/powerpoint/2010/main" val="19911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D334C55-BDCD-A649-B2D0-32B47F829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11/12/2018</a:t>
            </a:r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E023E79-9264-C343-B644-F6EDC0F20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53" y="-1"/>
            <a:ext cx="4190035" cy="1538936"/>
          </a:xfrm>
        </p:spPr>
        <p:txBody>
          <a:bodyPr>
            <a:normAutofit/>
          </a:bodyPr>
          <a:lstStyle/>
          <a:p>
            <a:r>
              <a:rPr lang="en-US" sz="3600" dirty="0"/>
              <a:t>Proton Beam Therapy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FF0BB2D-0255-374A-B0B1-E5CCF7808025}"/>
              </a:ext>
            </a:extLst>
          </p:cNvPr>
          <p:cNvCxnSpPr/>
          <p:nvPr/>
        </p:nvCxnSpPr>
        <p:spPr>
          <a:xfrm>
            <a:off x="370390" y="1261640"/>
            <a:ext cx="6065134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919142-CE26-7241-8C93-301CCB31C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2/19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EAE91C1-90CC-5647-9A83-A6152303DCFC}"/>
              </a:ext>
            </a:extLst>
          </p:cNvPr>
          <p:cNvSpPr txBox="1">
            <a:spLocks/>
          </p:cNvSpPr>
          <p:nvPr/>
        </p:nvSpPr>
        <p:spPr>
          <a:xfrm>
            <a:off x="370390" y="1916285"/>
            <a:ext cx="5127029" cy="4527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400" dirty="0"/>
              <a:t>Control range of beam inside patient by choosing initial energy</a:t>
            </a:r>
          </a:p>
          <a:p>
            <a:pPr lvl="0"/>
            <a:r>
              <a:rPr lang="en-US" sz="2400" dirty="0"/>
              <a:t>More normal tissue is spared behind the target thanks to sharp drop in fluence</a:t>
            </a:r>
          </a:p>
          <a:p>
            <a:pPr lvl="0"/>
            <a:r>
              <a:rPr lang="en-US" sz="2400" dirty="0"/>
              <a:t>Dose in front of target (and overall) is lower compared to x-rays</a:t>
            </a:r>
          </a:p>
        </p:txBody>
      </p:sp>
      <p:pic>
        <p:nvPicPr>
          <p:cNvPr id="15" name="Content Placeholder 4">
            <a:extLst>
              <a:ext uri="{FF2B5EF4-FFF2-40B4-BE49-F238E27FC236}">
                <a16:creationId xmlns:a16="http://schemas.microsoft.com/office/drawing/2014/main" id="{2C26B6D9-0FAB-B746-9D81-8AF771C77C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42" r="13760"/>
          <a:stretch/>
        </p:blipFill>
        <p:spPr>
          <a:xfrm>
            <a:off x="6147289" y="1916285"/>
            <a:ext cx="4926622" cy="42166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2FB5BCC-0587-B942-9285-FB6456D71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Matthieu Hentz</a:t>
            </a:r>
          </a:p>
        </p:txBody>
      </p:sp>
    </p:spTree>
    <p:extLst>
      <p:ext uri="{BB962C8B-B14F-4D97-AF65-F5344CB8AC3E}">
        <p14:creationId xmlns:p14="http://schemas.microsoft.com/office/powerpoint/2010/main" val="205724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4">
            <a:extLst>
              <a:ext uri="{FF2B5EF4-FFF2-40B4-BE49-F238E27FC236}">
                <a16:creationId xmlns:a16="http://schemas.microsoft.com/office/drawing/2014/main" id="{37A976A4-BD98-8448-BFC8-6366FB5E43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42" r="13760"/>
          <a:stretch/>
        </p:blipFill>
        <p:spPr>
          <a:xfrm>
            <a:off x="6147289" y="1916285"/>
            <a:ext cx="4926622" cy="42166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D334C55-BDCD-A649-B2D0-32B47F829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11/12/2018</a:t>
            </a:r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E023E79-9264-C343-B644-F6EDC0F20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53" y="-1"/>
            <a:ext cx="4190035" cy="1538936"/>
          </a:xfrm>
        </p:spPr>
        <p:txBody>
          <a:bodyPr>
            <a:normAutofit/>
          </a:bodyPr>
          <a:lstStyle/>
          <a:p>
            <a:r>
              <a:rPr lang="en-US" sz="3600" dirty="0"/>
              <a:t>Proton Beam Therapy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FF0BB2D-0255-374A-B0B1-E5CCF7808025}"/>
              </a:ext>
            </a:extLst>
          </p:cNvPr>
          <p:cNvCxnSpPr/>
          <p:nvPr/>
        </p:nvCxnSpPr>
        <p:spPr>
          <a:xfrm>
            <a:off x="370390" y="1261640"/>
            <a:ext cx="6065134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A1BC443-F887-3948-BA7E-E6B9AEDC2B06}"/>
              </a:ext>
            </a:extLst>
          </p:cNvPr>
          <p:cNvSpPr txBox="1">
            <a:spLocks/>
          </p:cNvSpPr>
          <p:nvPr/>
        </p:nvSpPr>
        <p:spPr>
          <a:xfrm>
            <a:off x="370390" y="1916285"/>
            <a:ext cx="5127029" cy="4527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400" dirty="0"/>
              <a:t>Control range of beam inside patient by choosing initial energy</a:t>
            </a:r>
          </a:p>
          <a:p>
            <a:pPr lvl="0"/>
            <a:r>
              <a:rPr lang="en-US" sz="2400" dirty="0"/>
              <a:t>More normal tissue is spared behind the target thanks to sharp drop in fluence</a:t>
            </a:r>
          </a:p>
          <a:p>
            <a:pPr lvl="0"/>
            <a:r>
              <a:rPr lang="en-US" sz="2400" dirty="0"/>
              <a:t>Dose in front of target (and overall) is lower compared to x-rays</a:t>
            </a:r>
          </a:p>
          <a:p>
            <a:pPr lvl="0"/>
            <a:r>
              <a:rPr lang="en-US" sz="2400" dirty="0">
                <a:solidFill>
                  <a:srgbClr val="FF0000"/>
                </a:solidFill>
              </a:rPr>
              <a:t>Under- or overshoot can be very damaging</a:t>
            </a:r>
          </a:p>
          <a:p>
            <a:pPr lvl="0"/>
            <a:r>
              <a:rPr lang="en-US" sz="2400" dirty="0">
                <a:solidFill>
                  <a:srgbClr val="FF0000"/>
                </a:solidFill>
              </a:rPr>
              <a:t>Need to carefully plan treatment to minimise risk to critical structures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59DE286-7CA0-754B-A6B9-234E91D67902}"/>
              </a:ext>
            </a:extLst>
          </p:cNvPr>
          <p:cNvCxnSpPr>
            <a:cxnSpLocks/>
          </p:cNvCxnSpPr>
          <p:nvPr/>
        </p:nvCxnSpPr>
        <p:spPr>
          <a:xfrm>
            <a:off x="9083128" y="2297151"/>
            <a:ext cx="0" cy="3124571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1817F5-FBF0-7647-9985-0245C5A44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2/19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E54A098-2403-CF4A-AB1B-B6CF574338F6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Matthieu Hentz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459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D334C55-BDCD-A649-B2D0-32B47F829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11/12/2018</a:t>
            </a:r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E023E79-9264-C343-B644-F6EDC0F20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53" y="-1"/>
            <a:ext cx="4190035" cy="1538936"/>
          </a:xfrm>
        </p:spPr>
        <p:txBody>
          <a:bodyPr>
            <a:normAutofit/>
          </a:bodyPr>
          <a:lstStyle/>
          <a:p>
            <a:r>
              <a:rPr lang="en-US" sz="3600" dirty="0"/>
              <a:t>Treatment Planning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FF0BB2D-0255-374A-B0B1-E5CCF7808025}"/>
              </a:ext>
            </a:extLst>
          </p:cNvPr>
          <p:cNvCxnSpPr/>
          <p:nvPr/>
        </p:nvCxnSpPr>
        <p:spPr>
          <a:xfrm>
            <a:off x="370390" y="1261640"/>
            <a:ext cx="6065134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A1BC443-F887-3948-BA7E-E6B9AEDC2B06}"/>
              </a:ext>
            </a:extLst>
          </p:cNvPr>
          <p:cNvSpPr txBox="1">
            <a:spLocks/>
          </p:cNvSpPr>
          <p:nvPr/>
        </p:nvSpPr>
        <p:spPr>
          <a:xfrm>
            <a:off x="370390" y="1989308"/>
            <a:ext cx="3982535" cy="409116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Need a map of relative stopping power (RSP) for range and dose calculations</a:t>
            </a:r>
          </a:p>
          <a:p>
            <a:r>
              <a:rPr lang="en-US" sz="2400" dirty="0"/>
              <a:t>Can specify critical structures and beam directions and optimise plan iteratively</a:t>
            </a:r>
          </a:p>
          <a:p>
            <a:r>
              <a:rPr lang="en-US" sz="2400" dirty="0"/>
              <a:t>Requires 3D distribution of the attenuation coefficient (x-rays) or RSP (protons) in patient</a:t>
            </a:r>
          </a:p>
          <a:p>
            <a:r>
              <a:rPr lang="en-US" sz="2400" dirty="0"/>
              <a:t>Acquired using 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1817F5-FBF0-7647-9985-0245C5A44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3/19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61E7A68-F899-8C40-B539-3ABC220EB12B}"/>
              </a:ext>
            </a:extLst>
          </p:cNvPr>
          <p:cNvGrpSpPr/>
          <p:nvPr/>
        </p:nvGrpSpPr>
        <p:grpSpPr>
          <a:xfrm>
            <a:off x="4595374" y="1676161"/>
            <a:ext cx="7207186" cy="4265669"/>
            <a:chOff x="4576324" y="1813387"/>
            <a:chExt cx="7207186" cy="426566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C0170AA-03F4-EF47-A3D5-371007087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6324" y="2265174"/>
              <a:ext cx="7207186" cy="381388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63670AC-5BC0-E14A-8DB5-D8E6A2AE8217}"/>
                </a:ext>
              </a:extLst>
            </p:cNvPr>
            <p:cNvSpPr txBox="1"/>
            <p:nvPr/>
          </p:nvSpPr>
          <p:spPr>
            <a:xfrm>
              <a:off x="4934690" y="1826515"/>
              <a:ext cx="29635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Plan for proton beam therapy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0EEC71C-BCEE-3640-8DEA-563A98CA95EF}"/>
                </a:ext>
              </a:extLst>
            </p:cNvPr>
            <p:cNvSpPr txBox="1"/>
            <p:nvPr/>
          </p:nvSpPr>
          <p:spPr>
            <a:xfrm>
              <a:off x="8887765" y="1813387"/>
              <a:ext cx="21888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Plan for x-ray therapy</a:t>
              </a:r>
            </a:p>
          </p:txBody>
        </p:sp>
      </p:grp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F4C84982-1872-2D45-8E9A-3AB7A56DA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Matthieu Hentz</a:t>
            </a:r>
          </a:p>
        </p:txBody>
      </p:sp>
    </p:spTree>
    <p:extLst>
      <p:ext uri="{BB962C8B-B14F-4D97-AF65-F5344CB8AC3E}">
        <p14:creationId xmlns:p14="http://schemas.microsoft.com/office/powerpoint/2010/main" val="817766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22A76-AA98-E845-86A9-764150A4C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53" y="-1"/>
            <a:ext cx="6373672" cy="1538936"/>
          </a:xfrm>
        </p:spPr>
        <p:txBody>
          <a:bodyPr>
            <a:normAutofit/>
          </a:bodyPr>
          <a:lstStyle/>
          <a:p>
            <a:r>
              <a:rPr lang="en-US" sz="3600" dirty="0"/>
              <a:t>X-ray Computerised Tomography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37DF7B-3284-9048-8289-DED4408B4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Matthieu Hentz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9DA05DF-E629-844B-A962-893F6B2C5CA5}"/>
                  </a:ext>
                </a:extLst>
              </p:cNvPr>
              <p:cNvSpPr txBox="1"/>
              <p:nvPr/>
            </p:nvSpPr>
            <p:spPr>
              <a:xfrm>
                <a:off x="655696" y="1803740"/>
                <a:ext cx="1021667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The integral of a function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along the straight line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400" dirty="0"/>
                  <a:t> parametrised by its perpendicular distance from the origin,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sz="2400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GB" sz="2400" dirty="0">
                    <a:latin typeface="CMR10"/>
                  </a:rPr>
                  <a:t>and its orientation with respect to the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>
                    <a:latin typeface="CMR10"/>
                  </a:rPr>
                  <a:t>-axis,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2400" dirty="0">
                    <a:latin typeface="CMR10"/>
                  </a:rPr>
                  <a:t>, </a:t>
                </a:r>
                <a:r>
                  <a:rPr lang="en-US" sz="2400" dirty="0"/>
                  <a:t>is given by its Radon transform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9DA05DF-E629-844B-A962-893F6B2C5C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696" y="1803740"/>
                <a:ext cx="10216678" cy="1200329"/>
              </a:xfrm>
              <a:prstGeom prst="rect">
                <a:avLst/>
              </a:prstGeom>
              <a:blipFill>
                <a:blip r:embed="rId3"/>
                <a:stretch>
                  <a:fillRect l="-745" t="-2083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CFC71EF-E436-2742-A2E4-11B2ACCC118D}"/>
              </a:ext>
            </a:extLst>
          </p:cNvPr>
          <p:cNvCxnSpPr/>
          <p:nvPr/>
        </p:nvCxnSpPr>
        <p:spPr>
          <a:xfrm>
            <a:off x="370390" y="1261640"/>
            <a:ext cx="6065134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FF9FB0-98E5-8647-9DB5-5716E70E9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11/12/2018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FFF67C-08DF-734B-9FFA-C6C7EC3B0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4/19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8174638-C386-9C4E-BC68-B88073CC900B}"/>
                  </a:ext>
                </a:extLst>
              </p:cNvPr>
              <p:cNvSpPr txBox="1"/>
              <p:nvPr/>
            </p:nvSpPr>
            <p:spPr>
              <a:xfrm>
                <a:off x="1197030" y="3314233"/>
                <a:ext cx="9797939" cy="10793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ℛ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𝑑𝑙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 </m:t>
                          </m:r>
                          <m:nary>
                            <m:naryPr>
                              <m:chr m:val="∬"/>
                              <m:limLoc m:val="undOvr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−</m:t>
                                  </m:r>
                                  <m:d>
                                    <m:dPr>
                                      <m:ctrlPr>
                                        <a:rPr lang="en-GB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func>
                                        <m:funcPr>
                                          <m:ctrlPr>
                                            <a:rPr lang="en-GB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 sz="2400" b="0" i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cos</m:t>
                                          </m:r>
                                        </m:fName>
                                        <m:e>
                                          <m:r>
                                            <a:rPr lang="en-GB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func>
                                      <m:r>
                                        <a:rPr lang="en-GB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GB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  <m:func>
                                        <m:funcPr>
                                          <m:ctrlPr>
                                            <a:rPr lang="en-GB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 sz="2400" b="0" i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sin</m:t>
                                          </m:r>
                                        </m:fName>
                                        <m:e>
                                          <m:r>
                                            <a:rPr lang="en-GB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func>
                                    </m:e>
                                  </m:d>
                                </m:e>
                              </m:d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𝑑𝑥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𝑑𝑦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8174638-C386-9C4E-BC68-B88073CC9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7030" y="3314233"/>
                <a:ext cx="9797939" cy="1079398"/>
              </a:xfrm>
              <a:prstGeom prst="rect">
                <a:avLst/>
              </a:prstGeom>
              <a:blipFill>
                <a:blip r:embed="rId4"/>
                <a:stretch>
                  <a:fillRect l="-129" t="-130233" r="-517" b="-194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EC77C30-1CD0-204C-8E82-9B51351FC592}"/>
                  </a:ext>
                </a:extLst>
              </p:cNvPr>
              <p:cNvSpPr txBox="1"/>
              <p:nvPr/>
            </p:nvSpPr>
            <p:spPr>
              <a:xfrm>
                <a:off x="655695" y="4891216"/>
                <a:ext cx="1053617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/>
                  <a:t>-function ensures </a:t>
                </a:r>
                <a:r>
                  <a:rPr lang="en-GB" sz="2400" dirty="0"/>
                  <a:t>only values of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GB" sz="2400" dirty="0"/>
                  <a:t>along the path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func>
                      <m:func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func>
                          <m:func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4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e>
                    </m:func>
                  </m:oMath>
                </a14:m>
                <a:r>
                  <a:rPr lang="en-GB" sz="2400" dirty="0"/>
                  <a:t> appear in the integral</a:t>
                </a:r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EC77C30-1CD0-204C-8E82-9B51351FC5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695" y="4891216"/>
                <a:ext cx="10536179" cy="1200329"/>
              </a:xfrm>
              <a:prstGeom prst="rect">
                <a:avLst/>
              </a:prstGeom>
              <a:blipFill>
                <a:blip r:embed="rId5"/>
                <a:stretch>
                  <a:fillRect l="-723" t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2044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22A76-AA98-E845-86A9-764150A4C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53" y="-1"/>
            <a:ext cx="6373672" cy="1538936"/>
          </a:xfrm>
        </p:spPr>
        <p:txBody>
          <a:bodyPr>
            <a:normAutofit/>
          </a:bodyPr>
          <a:lstStyle/>
          <a:p>
            <a:r>
              <a:rPr lang="en-US" sz="3600" dirty="0"/>
              <a:t>X-ray Computerised Tomography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37DF7B-3284-9048-8289-DED4408B4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Matthieu Hentz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9DA05DF-E629-844B-A962-893F6B2C5CA5}"/>
                  </a:ext>
                </a:extLst>
              </p:cNvPr>
              <p:cNvSpPr txBox="1"/>
              <p:nvPr/>
            </p:nvSpPr>
            <p:spPr>
              <a:xfrm>
                <a:off x="655696" y="1803740"/>
                <a:ext cx="1021667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The integral of a function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along the straight line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400" dirty="0"/>
                  <a:t> parametrised by its perpendicular distance from the origin,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sz="2400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GB" sz="2400" dirty="0">
                    <a:latin typeface="CMR10"/>
                  </a:rPr>
                  <a:t>and its orientation with respect to the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>
                    <a:latin typeface="CMR10"/>
                  </a:rPr>
                  <a:t>-axis,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2400" dirty="0">
                    <a:latin typeface="CMR10"/>
                  </a:rPr>
                  <a:t>, </a:t>
                </a:r>
                <a:r>
                  <a:rPr lang="en-US" sz="2400" dirty="0"/>
                  <a:t>is given by its Radon transform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9DA05DF-E629-844B-A962-893F6B2C5C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696" y="1803740"/>
                <a:ext cx="10216678" cy="1200329"/>
              </a:xfrm>
              <a:prstGeom prst="rect">
                <a:avLst/>
              </a:prstGeom>
              <a:blipFill>
                <a:blip r:embed="rId3"/>
                <a:stretch>
                  <a:fillRect l="-745" t="-2083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CFC71EF-E436-2742-A2E4-11B2ACCC118D}"/>
              </a:ext>
            </a:extLst>
          </p:cNvPr>
          <p:cNvCxnSpPr/>
          <p:nvPr/>
        </p:nvCxnSpPr>
        <p:spPr>
          <a:xfrm>
            <a:off x="370390" y="1261640"/>
            <a:ext cx="6065134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FF9FB0-98E5-8647-9DB5-5716E70E9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11/12/2018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FFF67C-08DF-734B-9FFA-C6C7EC3B0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4/19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8174638-C386-9C4E-BC68-B88073CC900B}"/>
                  </a:ext>
                </a:extLst>
              </p:cNvPr>
              <p:cNvSpPr txBox="1"/>
              <p:nvPr/>
            </p:nvSpPr>
            <p:spPr>
              <a:xfrm>
                <a:off x="1197030" y="3314233"/>
                <a:ext cx="9797939" cy="10793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ℛ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𝑑𝑙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 </m:t>
                          </m:r>
                          <m:nary>
                            <m:naryPr>
                              <m:chr m:val="∬"/>
                              <m:limLoc m:val="undOvr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−</m:t>
                                  </m:r>
                                  <m:d>
                                    <m:dPr>
                                      <m:ctrlPr>
                                        <a:rPr lang="en-GB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func>
                                        <m:funcPr>
                                          <m:ctrlPr>
                                            <a:rPr lang="en-GB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 sz="2400" b="0" i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cos</m:t>
                                          </m:r>
                                        </m:fName>
                                        <m:e>
                                          <m:r>
                                            <a:rPr lang="en-GB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func>
                                      <m:r>
                                        <a:rPr lang="en-GB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GB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  <m:func>
                                        <m:funcPr>
                                          <m:ctrlPr>
                                            <a:rPr lang="en-GB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 sz="2400" b="0" i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sin</m:t>
                                          </m:r>
                                        </m:fName>
                                        <m:e>
                                          <m:r>
                                            <a:rPr lang="en-GB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func>
                                    </m:e>
                                  </m:d>
                                </m:e>
                              </m:d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𝑑𝑥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𝑑𝑦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8174638-C386-9C4E-BC68-B88073CC9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7030" y="3314233"/>
                <a:ext cx="9797939" cy="1079398"/>
              </a:xfrm>
              <a:prstGeom prst="rect">
                <a:avLst/>
              </a:prstGeom>
              <a:blipFill>
                <a:blip r:embed="rId4"/>
                <a:stretch>
                  <a:fillRect l="-129" t="-130233" r="-517" b="-194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EC77C30-1CD0-204C-8E82-9B51351FC592}"/>
                  </a:ext>
                </a:extLst>
              </p:cNvPr>
              <p:cNvSpPr txBox="1"/>
              <p:nvPr/>
            </p:nvSpPr>
            <p:spPr>
              <a:xfrm>
                <a:off x="655695" y="4891216"/>
                <a:ext cx="1053617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/>
                  <a:t>-function ensures </a:t>
                </a:r>
                <a:r>
                  <a:rPr lang="en-GB" sz="2400" dirty="0"/>
                  <a:t>only values of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GB" sz="2400" dirty="0"/>
                  <a:t>along the path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func>
                      <m:func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func>
                          <m:func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4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e>
                    </m:func>
                  </m:oMath>
                </a14:m>
                <a:r>
                  <a:rPr lang="en-GB" sz="2400" dirty="0"/>
                  <a:t> appear in the integral</a:t>
                </a:r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EC77C30-1CD0-204C-8E82-9B51351FC5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695" y="4891216"/>
                <a:ext cx="10536179" cy="1200329"/>
              </a:xfrm>
              <a:prstGeom prst="rect">
                <a:avLst/>
              </a:prstGeom>
              <a:blipFill>
                <a:blip r:embed="rId5"/>
                <a:stretch>
                  <a:fillRect l="-723" t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83D50FD4-BA5A-EB46-A3CA-339D1BC09A6C}"/>
              </a:ext>
            </a:extLst>
          </p:cNvPr>
          <p:cNvGrpSpPr/>
          <p:nvPr/>
        </p:nvGrpSpPr>
        <p:grpSpPr>
          <a:xfrm>
            <a:off x="3029261" y="1743221"/>
            <a:ext cx="6133476" cy="4221421"/>
            <a:chOff x="2572965" y="1615853"/>
            <a:chExt cx="6133476" cy="422142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74A0BA0-F279-514D-BF3D-05ADF28358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72965" y="1615853"/>
              <a:ext cx="6133476" cy="422142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29BFD29-E896-0C49-8FCE-21FB47E21CBE}"/>
                </a:ext>
              </a:extLst>
            </p:cNvPr>
            <p:cNvGrpSpPr/>
            <p:nvPr/>
          </p:nvGrpSpPr>
          <p:grpSpPr>
            <a:xfrm>
              <a:off x="2584319" y="2944120"/>
              <a:ext cx="1190847" cy="520990"/>
              <a:chOff x="499730" y="2987749"/>
              <a:chExt cx="1190847" cy="52099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43E1C6A-23FA-E24A-BB74-C281908CEEDA}"/>
                  </a:ext>
                </a:extLst>
              </p:cNvPr>
              <p:cNvSpPr/>
              <p:nvPr/>
            </p:nvSpPr>
            <p:spPr>
              <a:xfrm>
                <a:off x="499730" y="2987749"/>
                <a:ext cx="1190847" cy="52099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163AC924-0E19-6A46-BF2F-853AD0131860}"/>
                      </a:ext>
                    </a:extLst>
                  </p:cNvPr>
                  <p:cNvSpPr txBox="1"/>
                  <p:nvPr/>
                </p:nvSpPr>
                <p:spPr>
                  <a:xfrm>
                    <a:off x="661428" y="3126544"/>
                    <a:ext cx="875888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3AE1D5EE-B4AC-8448-978C-8CB615DF408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1428" y="3126544"/>
                    <a:ext cx="875888" cy="27699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7246" r="-10145" b="-3043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24133553-6035-0F49-B895-299F58DEDB3E}"/>
                    </a:ext>
                  </a:extLst>
                </p:cNvPr>
                <p:cNvSpPr/>
                <p:nvPr/>
              </p:nvSpPr>
              <p:spPr>
                <a:xfrm>
                  <a:off x="7505683" y="2717790"/>
                  <a:ext cx="389252" cy="3651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459F7B83-2FD9-FD4F-956E-E5AA98563D8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05683" y="2717790"/>
                  <a:ext cx="389252" cy="36512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D696A443-7FB1-AE4D-A62E-4D739848FF79}"/>
                    </a:ext>
                  </a:extLst>
                </p:cNvPr>
                <p:cNvSpPr/>
                <p:nvPr/>
              </p:nvSpPr>
              <p:spPr>
                <a:xfrm>
                  <a:off x="6754315" y="1615853"/>
                  <a:ext cx="389252" cy="3651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A3FDF077-4EEE-F246-80BD-BC061383AE4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4315" y="1615853"/>
                  <a:ext cx="389252" cy="36512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968468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4383</TotalTime>
  <Words>1493</Words>
  <Application>Microsoft Macintosh PowerPoint</Application>
  <PresentationFormat>Widescreen</PresentationFormat>
  <Paragraphs>288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CMR10</vt:lpstr>
      <vt:lpstr>Office Theme</vt:lpstr>
      <vt:lpstr>Benchmarking proton CT reconstruction algorithms</vt:lpstr>
      <vt:lpstr>Proton Beam Therapy</vt:lpstr>
      <vt:lpstr>Proton Beam Therapy</vt:lpstr>
      <vt:lpstr>Proton Beam Therapy</vt:lpstr>
      <vt:lpstr>Proton Beam Therapy</vt:lpstr>
      <vt:lpstr>Proton Beam Therapy</vt:lpstr>
      <vt:lpstr>Treatment Planning</vt:lpstr>
      <vt:lpstr>X-ray Computerised Tomography</vt:lpstr>
      <vt:lpstr>X-ray Computerised Tomography</vt:lpstr>
      <vt:lpstr>X-ray Computerised Tomography</vt:lpstr>
      <vt:lpstr>Analytical Reconstructions</vt:lpstr>
      <vt:lpstr>Issues with X-ray CT</vt:lpstr>
      <vt:lpstr>Issues with X-ray CT</vt:lpstr>
      <vt:lpstr>Proton CT</vt:lpstr>
      <vt:lpstr>Proton CT</vt:lpstr>
      <vt:lpstr>Proton CT</vt:lpstr>
      <vt:lpstr>Proton 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(i) Simulation of an eye proton      therapy beamline  (ii) Benchmarking of proton CT       reconstruction codes</dc:title>
  <dc:creator>Hentz, Matthieu</dc:creator>
  <cp:lastModifiedBy>Hentz, Matthieu</cp:lastModifiedBy>
  <cp:revision>125</cp:revision>
  <cp:lastPrinted>2018-12-11T15:34:51Z</cp:lastPrinted>
  <dcterms:created xsi:type="dcterms:W3CDTF">2018-09-19T16:03:24Z</dcterms:created>
  <dcterms:modified xsi:type="dcterms:W3CDTF">2018-12-11T15:35:02Z</dcterms:modified>
</cp:coreProperties>
</file>