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256" r:id="rId2"/>
    <p:sldId id="315" r:id="rId3"/>
    <p:sldId id="312" r:id="rId4"/>
    <p:sldId id="314" r:id="rId5"/>
    <p:sldId id="313" r:id="rId6"/>
    <p:sldId id="308" r:id="rId7"/>
    <p:sldId id="265" r:id="rId8"/>
    <p:sldId id="295" r:id="rId9"/>
    <p:sldId id="273" r:id="rId10"/>
    <p:sldId id="284" r:id="rId11"/>
    <p:sldId id="290" r:id="rId12"/>
    <p:sldId id="291" r:id="rId13"/>
    <p:sldId id="281" r:id="rId14"/>
    <p:sldId id="287" r:id="rId15"/>
    <p:sldId id="300" r:id="rId16"/>
    <p:sldId id="266" r:id="rId17"/>
    <p:sldId id="259" r:id="rId18"/>
    <p:sldId id="293" r:id="rId19"/>
    <p:sldId id="301" r:id="rId20"/>
    <p:sldId id="278" r:id="rId21"/>
    <p:sldId id="294" r:id="rId22"/>
    <p:sldId id="298" r:id="rId23"/>
    <p:sldId id="277" r:id="rId24"/>
    <p:sldId id="303" r:id="rId25"/>
    <p:sldId id="304" r:id="rId26"/>
    <p:sldId id="305" r:id="rId27"/>
    <p:sldId id="31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08E"/>
    <a:srgbClr val="0F009D"/>
    <a:srgbClr val="D2D00A"/>
    <a:srgbClr val="5DDCFC"/>
    <a:srgbClr val="44FFE7"/>
    <a:srgbClr val="FEBD0E"/>
    <a:srgbClr val="282735"/>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256" autoAdjust="0"/>
  </p:normalViewPr>
  <p:slideViewPr>
    <p:cSldViewPr>
      <p:cViewPr varScale="1">
        <p:scale>
          <a:sx n="96" d="100"/>
          <a:sy n="96" d="100"/>
        </p:scale>
        <p:origin x="-1976"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45DCE1-34F7-164A-B5E6-5058893A61F5}" type="datetimeFigureOut">
              <a:rPr lang="en-US" smtClean="0"/>
              <a:t>07/04/19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1A42C4-5C42-5148-9EFD-209B5338FECA}" type="slidenum">
              <a:rPr lang="en-US" smtClean="0"/>
              <a:t>‹#›</a:t>
            </a:fld>
            <a:endParaRPr lang="en-US"/>
          </a:p>
        </p:txBody>
      </p:sp>
    </p:spTree>
    <p:extLst>
      <p:ext uri="{BB962C8B-B14F-4D97-AF65-F5344CB8AC3E}">
        <p14:creationId xmlns:p14="http://schemas.microsoft.com/office/powerpoint/2010/main" val="27703687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9D41DF-377D-AB45-B044-2AFD9CD246A6}" type="datetimeFigureOut">
              <a:rPr lang="en-US" smtClean="0"/>
              <a:t>07/04/19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938C27-5E36-DD49-9FA9-DD82CFA67EDC}" type="slidenum">
              <a:rPr lang="en-US" smtClean="0"/>
              <a:t>‹#›</a:t>
            </a:fld>
            <a:endParaRPr lang="en-US"/>
          </a:p>
        </p:txBody>
      </p:sp>
    </p:spTree>
    <p:extLst>
      <p:ext uri="{BB962C8B-B14F-4D97-AF65-F5344CB8AC3E}">
        <p14:creationId xmlns:p14="http://schemas.microsoft.com/office/powerpoint/2010/main" val="6694821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Hello,</a:t>
            </a:r>
            <a:r>
              <a:rPr lang="en-US" baseline="0" dirty="0" smtClean="0"/>
              <a:t> my name is Laurent Kelleter. I am a PhD student at University College London. Our group works in detector development for Medical Physics, especially for proton therapy. Proton therapy is a form of radiotherapy used to treat cancer. My work focuses on a detector for quality assurance that I would like to introduce to you. This work is funded by the European Marie Curie Training network OMA- </a:t>
            </a:r>
            <a:r>
              <a:rPr lang="en-US" baseline="0" dirty="0" err="1" smtClean="0"/>
              <a:t>optimisation</a:t>
            </a:r>
            <a:r>
              <a:rPr lang="en-US" baseline="0" dirty="0" smtClean="0"/>
              <a:t> of medical accelerators. So lets start with a quick motivation.</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a:t>
            </a:fld>
            <a:endParaRPr lang="en-US"/>
          </a:p>
        </p:txBody>
      </p:sp>
    </p:spTree>
    <p:extLst>
      <p:ext uri="{BB962C8B-B14F-4D97-AF65-F5344CB8AC3E}">
        <p14:creationId xmlns:p14="http://schemas.microsoft.com/office/powerpoint/2010/main" val="200828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integrated</a:t>
            </a:r>
            <a:r>
              <a:rPr lang="en-US" baseline="0" dirty="0" smtClean="0"/>
              <a:t> light output of each individual sheet after background subtraction and calibration.</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10</a:t>
            </a:fld>
            <a:endParaRPr lang="en-US"/>
          </a:p>
        </p:txBody>
      </p:sp>
    </p:spTree>
    <p:extLst>
      <p:ext uri="{BB962C8B-B14F-4D97-AF65-F5344CB8AC3E}">
        <p14:creationId xmlns:p14="http://schemas.microsoft.com/office/powerpoint/2010/main" val="1020018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fit the quenched Bragg curve to the data. Marvelous!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11</a:t>
            </a:fld>
            <a:endParaRPr lang="en-US"/>
          </a:p>
        </p:txBody>
      </p:sp>
    </p:spTree>
    <p:extLst>
      <p:ext uri="{BB962C8B-B14F-4D97-AF65-F5344CB8AC3E}">
        <p14:creationId xmlns:p14="http://schemas.microsoft.com/office/powerpoint/2010/main" val="3311566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reconstruct the pristine Bragg curve by putting the fitted parameters from the quenched Bragg curve in the analytical formula</a:t>
            </a:r>
            <a:r>
              <a:rPr lang="en-US" baseline="0" dirty="0" smtClean="0"/>
              <a:t> of a pristine Bragg curve.</a:t>
            </a:r>
          </a:p>
          <a:p>
            <a:r>
              <a:rPr lang="en-US" baseline="0" dirty="0" smtClean="0"/>
              <a:t>But we did not just one single energy or range measurement. We measured a couple of beam energies.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12</a:t>
            </a:fld>
            <a:endParaRPr lang="en-US"/>
          </a:p>
        </p:txBody>
      </p:sp>
    </p:spTree>
    <p:extLst>
      <p:ext uri="{BB962C8B-B14F-4D97-AF65-F5344CB8AC3E}">
        <p14:creationId xmlns:p14="http://schemas.microsoft.com/office/powerpoint/2010/main" val="793464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it. I was quite happy when it turned out to work that well.</a:t>
            </a:r>
          </a:p>
          <a:p>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13</a:t>
            </a:fld>
            <a:endParaRPr lang="en-US"/>
          </a:p>
        </p:txBody>
      </p:sp>
    </p:spTree>
    <p:extLst>
      <p:ext uri="{BB962C8B-B14F-4D97-AF65-F5344CB8AC3E}">
        <p14:creationId xmlns:p14="http://schemas.microsoft.com/office/powerpoint/2010/main" val="2315526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the range difference between our</a:t>
            </a:r>
            <a:r>
              <a:rPr lang="en-US" baseline="0" dirty="0" smtClean="0"/>
              <a:t> reconstructed range and the range measured with a regular water phantom. The maximum range difference is 600um and the mean range difference is 100um. We see something that could be systematics which is still under investigation.</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14</a:t>
            </a:fld>
            <a:endParaRPr lang="en-US"/>
          </a:p>
        </p:txBody>
      </p:sp>
    </p:spTree>
    <p:extLst>
      <p:ext uri="{BB962C8B-B14F-4D97-AF65-F5344CB8AC3E}">
        <p14:creationId xmlns:p14="http://schemas.microsoft.com/office/powerpoint/2010/main" val="2560476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did some radiation damage tests during</a:t>
            </a:r>
            <a:r>
              <a:rPr lang="en-US" baseline="0" dirty="0" smtClean="0"/>
              <a:t> another beam test in </a:t>
            </a:r>
            <a:r>
              <a:rPr lang="en-US" baseline="0" dirty="0" smtClean="0"/>
              <a:t>Clatterbridge. </a:t>
            </a:r>
            <a:r>
              <a:rPr lang="en-US" baseline="0" dirty="0" smtClean="0"/>
              <a:t>We delivered 6,000Gy peak dose to the scintillator, worth about 1 year of daily QA. We can see a light output reduction of about 3% at the peak. This has a </a:t>
            </a:r>
            <a:r>
              <a:rPr lang="en-US" baseline="0" dirty="0" err="1" smtClean="0"/>
              <a:t>neglegible</a:t>
            </a:r>
            <a:r>
              <a:rPr lang="en-US" baseline="0" dirty="0" smtClean="0"/>
              <a:t> effect on the range </a:t>
            </a:r>
            <a:r>
              <a:rPr lang="en-US" baseline="0" dirty="0" smtClean="0"/>
              <a:t>reconstruction </a:t>
            </a:r>
            <a:r>
              <a:rPr lang="en-US" baseline="0" dirty="0" smtClean="0"/>
              <a:t>and can easily be accounted for by adapting the quenched Bragg model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15</a:t>
            </a:fld>
            <a:endParaRPr lang="en-US"/>
          </a:p>
        </p:txBody>
      </p:sp>
    </p:spTree>
    <p:extLst>
      <p:ext uri="{BB962C8B-B14F-4D97-AF65-F5344CB8AC3E}">
        <p14:creationId xmlns:p14="http://schemas.microsoft.com/office/powerpoint/2010/main" val="4046153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developed  and tested a prototype for fast proton range QA</a:t>
            </a:r>
          </a:p>
          <a:p>
            <a:r>
              <a:rPr lang="en-US" baseline="0" dirty="0" smtClean="0"/>
              <a:t>We found solutions for the  refraction effects, the quenching and measured the radiation damage.</a:t>
            </a:r>
          </a:p>
          <a:p>
            <a:r>
              <a:rPr lang="en-US" baseline="0" dirty="0" smtClean="0"/>
              <a:t>As a bonus, we also tested our detector in helium and carbon beams which unfortunately I did no have enough time to show.</a:t>
            </a:r>
          </a:p>
          <a:p>
            <a:r>
              <a:rPr lang="en-US" baseline="0" dirty="0" smtClean="0"/>
              <a:t>We would like to rebuild our readout with photodiodes and push forward the </a:t>
            </a:r>
            <a:r>
              <a:rPr lang="en-US" baseline="0" dirty="0" err="1" smtClean="0"/>
              <a:t>commercialisation</a:t>
            </a:r>
            <a:r>
              <a:rPr lang="en-US" baseline="0" dirty="0" smtClean="0"/>
              <a:t> of the device.</a:t>
            </a:r>
          </a:p>
        </p:txBody>
      </p:sp>
      <p:sp>
        <p:nvSpPr>
          <p:cNvPr id="4" name="Slide Number Placeholder 3"/>
          <p:cNvSpPr>
            <a:spLocks noGrp="1"/>
          </p:cNvSpPr>
          <p:nvPr>
            <p:ph type="sldNum" sz="quarter" idx="10"/>
          </p:nvPr>
        </p:nvSpPr>
        <p:spPr/>
        <p:txBody>
          <a:bodyPr/>
          <a:lstStyle/>
          <a:p>
            <a:fld id="{14938C27-5E36-DD49-9FA9-DD82CFA67EDC}" type="slidenum">
              <a:rPr lang="en-US" smtClean="0"/>
              <a:t>16</a:t>
            </a:fld>
            <a:endParaRPr lang="en-US"/>
          </a:p>
        </p:txBody>
      </p:sp>
    </p:spTree>
    <p:extLst>
      <p:ext uri="{BB962C8B-B14F-4D97-AF65-F5344CB8AC3E}">
        <p14:creationId xmlns:p14="http://schemas.microsoft.com/office/powerpoint/2010/main" val="1885466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name of the group, thank </a:t>
            </a:r>
            <a:r>
              <a:rPr lang="en-US" dirty="0" smtClean="0"/>
              <a:t>you very much for your attention.</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17</a:t>
            </a:fld>
            <a:endParaRPr lang="en-US"/>
          </a:p>
        </p:txBody>
      </p:sp>
    </p:spTree>
    <p:extLst>
      <p:ext uri="{BB962C8B-B14F-4D97-AF65-F5344CB8AC3E}">
        <p14:creationId xmlns:p14="http://schemas.microsoft.com/office/powerpoint/2010/main" val="1312678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why we are doing this, or the problem we want to tackle is range quality assurance in proton therapy</a:t>
            </a:r>
          </a:p>
          <a:p>
            <a:r>
              <a:rPr lang="en-US" dirty="0" smtClean="0"/>
              <a:t>Carried</a:t>
            </a:r>
            <a:r>
              <a:rPr lang="en-US" baseline="0" dirty="0" smtClean="0"/>
              <a:t> out daily in every PTC</a:t>
            </a:r>
          </a:p>
          <a:p>
            <a:r>
              <a:rPr lang="en-US" baseline="0" dirty="0" smtClean="0"/>
              <a:t>Example from PSI, really nice integrated custom system, measure all energy steps and check whether they’re within tolerance.</a:t>
            </a:r>
          </a:p>
          <a:p>
            <a:r>
              <a:rPr lang="en-US" baseline="0" dirty="0" smtClean="0"/>
              <a:t>But these detectors are expensive or slow, possibly fragile and take a lot of know=how if you </a:t>
            </a:r>
            <a:r>
              <a:rPr lang="en-US" baseline="0" dirty="0" err="1" smtClean="0"/>
              <a:t>wanna</a:t>
            </a:r>
            <a:r>
              <a:rPr lang="en-US" baseline="0" dirty="0" smtClean="0"/>
              <a:t> build </a:t>
            </a:r>
            <a:r>
              <a:rPr lang="en-US" baseline="0" smtClean="0"/>
              <a:t>one </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19</a:t>
            </a:fld>
            <a:endParaRPr lang="en-US"/>
          </a:p>
        </p:txBody>
      </p:sp>
    </p:spTree>
    <p:extLst>
      <p:ext uri="{BB962C8B-B14F-4D97-AF65-F5344CB8AC3E}">
        <p14:creationId xmlns:p14="http://schemas.microsoft.com/office/powerpoint/2010/main" val="146947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the sensor here on top of the scintillator stack. The stack is fixed in a vice and sits on</a:t>
            </a:r>
            <a:r>
              <a:rPr lang="en-US" baseline="0" dirty="0" smtClean="0"/>
              <a:t> an optical breadboard. As you can see, we also used a DSLR camera as a backup. However, the nicer images are produced by the pixel sensor.</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20</a:t>
            </a:fld>
            <a:endParaRPr lang="en-US"/>
          </a:p>
        </p:txBody>
      </p:sp>
    </p:spTree>
    <p:extLst>
      <p:ext uri="{BB962C8B-B14F-4D97-AF65-F5344CB8AC3E}">
        <p14:creationId xmlns:p14="http://schemas.microsoft.com/office/powerpoint/2010/main" val="89916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UK alone we see on the order of 360,000 new cases of cancer every year.</a:t>
            </a:r>
            <a:r>
              <a:rPr lang="en-US" baseline="0" dirty="0" smtClean="0"/>
              <a:t> About half as many die as a consequence of cancer.</a:t>
            </a:r>
          </a:p>
          <a:p>
            <a:r>
              <a:rPr lang="en-US" baseline="0" dirty="0" smtClean="0"/>
              <a:t>There are many treatment forms patients can undergo as an attempt to cure. From those that get diagnosed with cancer about a quarter or 100,000 people receive conventional radiation therapy.</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a:t>
            </a:fld>
            <a:endParaRPr lang="en-US"/>
          </a:p>
        </p:txBody>
      </p:sp>
    </p:spTree>
    <p:extLst>
      <p:ext uri="{BB962C8B-B14F-4D97-AF65-F5344CB8AC3E}">
        <p14:creationId xmlns:p14="http://schemas.microsoft.com/office/powerpoint/2010/main" val="1502527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ionization density gets very high, the light</a:t>
            </a:r>
            <a:r>
              <a:rPr lang="en-US" baseline="0" dirty="0" smtClean="0"/>
              <a:t> output stops being linear to the energy deposition. The strength of the ionization dependence of the quenching is described by </a:t>
            </a:r>
            <a:r>
              <a:rPr lang="en-US" baseline="0" dirty="0" err="1" smtClean="0"/>
              <a:t>Birk’s</a:t>
            </a:r>
            <a:r>
              <a:rPr lang="en-US" baseline="0" dirty="0" smtClean="0"/>
              <a:t> constant.</a:t>
            </a:r>
          </a:p>
          <a:p>
            <a:r>
              <a:rPr lang="en-US" baseline="0" dirty="0" smtClean="0"/>
              <a:t>Since protons have a comparatively large </a:t>
            </a:r>
            <a:r>
              <a:rPr lang="en-US" baseline="0" dirty="0" err="1" smtClean="0"/>
              <a:t>dEdx</a:t>
            </a:r>
            <a:r>
              <a:rPr lang="en-US" baseline="0" dirty="0" smtClean="0"/>
              <a:t>, the Bragg curve in a plastic scintillator appears mashed-up. The ionization density depends on the energy and nature of the particle and also on the beam current in case of high beam intensities. So we really need to be careful when we try to take into account quenching.</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21</a:t>
            </a:fld>
            <a:endParaRPr lang="en-US"/>
          </a:p>
        </p:txBody>
      </p:sp>
    </p:spTree>
    <p:extLst>
      <p:ext uri="{BB962C8B-B14F-4D97-AF65-F5344CB8AC3E}">
        <p14:creationId xmlns:p14="http://schemas.microsoft.com/office/powerpoint/2010/main" val="2539984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also possible to convert the</a:t>
            </a:r>
            <a:r>
              <a:rPr lang="en-US" baseline="0" dirty="0" smtClean="0"/>
              <a:t> range in the scintillator to range in water using simulated R(E) curves. When I compare it to the expected range in water I see that the values deviate by about 3 </a:t>
            </a:r>
            <a:r>
              <a:rPr lang="en-US" baseline="0" dirty="0" err="1" smtClean="0"/>
              <a:t>permille</a:t>
            </a:r>
            <a:r>
              <a:rPr lang="en-US" baseline="0" dirty="0" smtClean="0"/>
              <a:t>, which gives us the  combined model and range reconstruction uncertainty.</a:t>
            </a:r>
          </a:p>
          <a:p>
            <a:r>
              <a:rPr lang="en-US" baseline="0" dirty="0" smtClean="0"/>
              <a:t>So far so good, I did extensive simulations and developed a model for the range reconstruction. Now we can get on with building a prototype.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23</a:t>
            </a:fld>
            <a:endParaRPr lang="en-US"/>
          </a:p>
        </p:txBody>
      </p:sp>
    </p:spTree>
    <p:extLst>
      <p:ext uri="{BB962C8B-B14F-4D97-AF65-F5344CB8AC3E}">
        <p14:creationId xmlns:p14="http://schemas.microsoft.com/office/powerpoint/2010/main" val="4266568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24</a:t>
            </a:fld>
            <a:endParaRPr lang="en-US"/>
          </a:p>
        </p:txBody>
      </p:sp>
    </p:spTree>
    <p:extLst>
      <p:ext uri="{BB962C8B-B14F-4D97-AF65-F5344CB8AC3E}">
        <p14:creationId xmlns:p14="http://schemas.microsoft.com/office/powerpoint/2010/main" val="2560476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25</a:t>
            </a:fld>
            <a:endParaRPr lang="en-US"/>
          </a:p>
        </p:txBody>
      </p:sp>
    </p:spTree>
    <p:extLst>
      <p:ext uri="{BB962C8B-B14F-4D97-AF65-F5344CB8AC3E}">
        <p14:creationId xmlns:p14="http://schemas.microsoft.com/office/powerpoint/2010/main" val="2560476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26</a:t>
            </a:fld>
            <a:endParaRPr lang="en-US"/>
          </a:p>
        </p:txBody>
      </p:sp>
    </p:spTree>
    <p:extLst>
      <p:ext uri="{BB962C8B-B14F-4D97-AF65-F5344CB8AC3E}">
        <p14:creationId xmlns:p14="http://schemas.microsoft.com/office/powerpoint/2010/main" val="256047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Conventional radiotherapy makes use of focused</a:t>
            </a:r>
            <a:r>
              <a:rPr lang="en-US" baseline="0" dirty="0" smtClean="0"/>
              <a:t> </a:t>
            </a:r>
            <a:r>
              <a:rPr lang="en-US" dirty="0" smtClean="0"/>
              <a:t>X-ray</a:t>
            </a:r>
            <a:r>
              <a:rPr lang="en-US" baseline="0" dirty="0" smtClean="0"/>
              <a:t> beams in order to kill a </a:t>
            </a:r>
            <a:r>
              <a:rPr lang="en-US" baseline="0" dirty="0" err="1" smtClean="0"/>
              <a:t>tumour</a:t>
            </a:r>
            <a:r>
              <a:rPr lang="en-US" baseline="0" dirty="0" smtClean="0"/>
              <a:t>. The depth-dose curve of x-rays can be seen here: There is a peak at shallow depths and a consecutive exponential decrease. That is far from ideal when treating a </a:t>
            </a:r>
            <a:r>
              <a:rPr lang="en-US" baseline="0" dirty="0" err="1" smtClean="0"/>
              <a:t>tumour</a:t>
            </a:r>
            <a:r>
              <a:rPr lang="en-US" baseline="0" dirty="0" smtClean="0"/>
              <a:t> that is situated deeper in the body. Protons however have a much more advantageous depth-dose profile with a peak near the stopping point of the protons. Protons therefore allow to bring the required dose to the </a:t>
            </a:r>
            <a:r>
              <a:rPr lang="en-US" baseline="0" dirty="0" err="1" smtClean="0"/>
              <a:t>tumour</a:t>
            </a:r>
            <a:r>
              <a:rPr lang="en-US" baseline="0" dirty="0" smtClean="0"/>
              <a:t> in a much more targeted way than x-rays.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a:t>
            </a:fld>
            <a:endParaRPr lang="en-US"/>
          </a:p>
        </p:txBody>
      </p:sp>
    </p:spTree>
    <p:extLst>
      <p:ext uri="{BB962C8B-B14F-4D97-AF65-F5344CB8AC3E}">
        <p14:creationId xmlns:p14="http://schemas.microsoft.com/office/powerpoint/2010/main" val="492836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a treatment plan would look in real life:</a:t>
            </a:r>
            <a:r>
              <a:rPr lang="en-US" baseline="0" dirty="0" smtClean="0"/>
              <a:t> the </a:t>
            </a:r>
            <a:r>
              <a:rPr lang="en-US" baseline="0" dirty="0" err="1" smtClean="0"/>
              <a:t>tumour</a:t>
            </a:r>
            <a:r>
              <a:rPr lang="en-US" baseline="0" dirty="0" smtClean="0"/>
              <a:t> is here at the </a:t>
            </a:r>
            <a:r>
              <a:rPr lang="en-US" baseline="0" dirty="0" err="1" smtClean="0"/>
              <a:t>centre</a:t>
            </a:r>
            <a:r>
              <a:rPr lang="en-US" baseline="0" dirty="0" smtClean="0"/>
              <a:t> of the brain. We can see that there is a low dose bath around the </a:t>
            </a:r>
            <a:r>
              <a:rPr lang="en-US" baseline="0" dirty="0" err="1" smtClean="0"/>
              <a:t>tumour</a:t>
            </a:r>
            <a:r>
              <a:rPr lang="en-US" baseline="0" dirty="0" smtClean="0"/>
              <a:t> that could lead to significant side effects of the treatment.</a:t>
            </a:r>
          </a:p>
          <a:p>
            <a:r>
              <a:rPr lang="en-US" baseline="0" dirty="0" smtClean="0"/>
              <a:t>With protons however we can see that the dose to the healthy tissue can be much reduced. This is especially beneficial to patients that have a long life expectancy after the treatment, such as children.</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4</a:t>
            </a:fld>
            <a:endParaRPr lang="en-US"/>
          </a:p>
        </p:txBody>
      </p:sp>
    </p:spTree>
    <p:extLst>
      <p:ext uri="{BB962C8B-B14F-4D97-AF65-F5344CB8AC3E}">
        <p14:creationId xmlns:p14="http://schemas.microsoft.com/office/powerpoint/2010/main" val="2722671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proton have this steep dose gradient at the end of their path,</a:t>
            </a:r>
            <a:r>
              <a:rPr lang="en-US" baseline="0" dirty="0" smtClean="0"/>
              <a:t> not knowing the precise stopping point of the protons can have devastating effects. </a:t>
            </a:r>
            <a:r>
              <a:rPr lang="en-US" dirty="0" smtClean="0"/>
              <a:t>Range</a:t>
            </a:r>
            <a:r>
              <a:rPr lang="en-US" baseline="0" dirty="0" smtClean="0"/>
              <a:t> quality wants to answer the question how far a proton of x MeV travels in water. As a standard procedure, the range of the proton beam is measured in water at a defined position in the room, the </a:t>
            </a:r>
            <a:r>
              <a:rPr lang="en-US" baseline="0" dirty="0" err="1" smtClean="0"/>
              <a:t>isocentre</a:t>
            </a:r>
            <a:r>
              <a:rPr lang="en-US" baseline="0" dirty="0" smtClean="0"/>
              <a:t>. </a:t>
            </a:r>
          </a:p>
          <a:p>
            <a:r>
              <a:rPr lang="en-US" baseline="0" dirty="0" smtClean="0"/>
              <a:t>A detector for range QA needs to be precise, quick and cheap</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5</a:t>
            </a:fld>
            <a:endParaRPr lang="en-US"/>
          </a:p>
        </p:txBody>
      </p:sp>
    </p:spTree>
    <p:extLst>
      <p:ext uri="{BB962C8B-B14F-4D97-AF65-F5344CB8AC3E}">
        <p14:creationId xmlns:p14="http://schemas.microsoft.com/office/powerpoint/2010/main" val="207439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plastic scintillator because of its low price, high light output and water</a:t>
            </a:r>
            <a:r>
              <a:rPr lang="en-US" baseline="0" dirty="0" smtClean="0"/>
              <a:t> equivalence which makes it easier to measure proton range in water.</a:t>
            </a:r>
          </a:p>
          <a:p>
            <a:r>
              <a:rPr lang="en-US" baseline="0" dirty="0" smtClean="0"/>
              <a:t>Disadvantages of plastic scintillator are the potential radiation damage and quenching. The latter means that the light production is not linearly proportional to the energy loss. So we need to investigate these effects and come up with solutions.</a:t>
            </a:r>
          </a:p>
          <a:p>
            <a:r>
              <a:rPr lang="en-US" baseline="0" dirty="0" smtClean="0"/>
              <a:t>The principle of our range telescope is the following: A proton beam enters from the side and deposits its energy. We then take a snapshot of the scintillation light and reconstruct the range. The image will be a bit blurred because of refraction effects. Therefore we use a stack of scintillator sheets instead of a single block so we can be sure where the emitted light originates from.</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6</a:t>
            </a:fld>
            <a:endParaRPr lang="en-US"/>
          </a:p>
        </p:txBody>
      </p:sp>
    </p:spTree>
    <p:extLst>
      <p:ext uri="{BB962C8B-B14F-4D97-AF65-F5344CB8AC3E}">
        <p14:creationId xmlns:p14="http://schemas.microsoft.com/office/powerpoint/2010/main" val="3139046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2-3 mm thick scintillator </a:t>
            </a:r>
            <a:r>
              <a:rPr lang="en-US" dirty="0" smtClean="0"/>
              <a:t>sheets. </a:t>
            </a:r>
            <a:r>
              <a:rPr lang="en-US" dirty="0" smtClean="0"/>
              <a:t>They have a area of 10 by 10 cm in order to absorb the full beam and even</a:t>
            </a:r>
            <a:r>
              <a:rPr lang="en-US" baseline="0" dirty="0" smtClean="0"/>
              <a:t> allow some space for scanning in the </a:t>
            </a:r>
            <a:r>
              <a:rPr lang="en-US" baseline="0" dirty="0" err="1" smtClean="0"/>
              <a:t>xy</a:t>
            </a:r>
            <a:r>
              <a:rPr lang="en-US" baseline="0" dirty="0" smtClean="0"/>
              <a:t> plane. We then painted them black in order optically isolate them from each other. We left the sides unpainted where we want to do the readout of the light output.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7</a:t>
            </a:fld>
            <a:endParaRPr lang="en-US"/>
          </a:p>
        </p:txBody>
      </p:sp>
    </p:spTree>
    <p:extLst>
      <p:ext uri="{BB962C8B-B14F-4D97-AF65-F5344CB8AC3E}">
        <p14:creationId xmlns:p14="http://schemas.microsoft.com/office/powerpoint/2010/main" val="2344260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initial idea for a readout was to use photodiodes. One photodiode per sheet. Since this</a:t>
            </a:r>
            <a:r>
              <a:rPr lang="en-US" baseline="0" dirty="0" smtClean="0"/>
              <a:t> requires major hardware developing capacities, we decided to go for an easier option and use a 15 by 10 cm large pixel sensor. It would also be possible to use a DSLR camera. However, these cameras introduce lensing effects which is why we decided to go for the pixel sensor.</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8</a:t>
            </a:fld>
            <a:endParaRPr lang="en-US"/>
          </a:p>
        </p:txBody>
      </p:sp>
    </p:spTree>
    <p:extLst>
      <p:ext uri="{BB962C8B-B14F-4D97-AF65-F5344CB8AC3E}">
        <p14:creationId xmlns:p14="http://schemas.microsoft.com/office/powerpoint/2010/main" val="3009047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you then get for a 100MeV proton beam entering from the left side. You can see the Bragg peak on the right end. The flickering comes from the fluctuating beam current.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9</a:t>
            </a:fld>
            <a:endParaRPr lang="en-US"/>
          </a:p>
        </p:txBody>
      </p:sp>
    </p:spTree>
    <p:extLst>
      <p:ext uri="{BB962C8B-B14F-4D97-AF65-F5344CB8AC3E}">
        <p14:creationId xmlns:p14="http://schemas.microsoft.com/office/powerpoint/2010/main" val="3836280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GB" smtClean="0"/>
              <a:t>8/04/2019</a:t>
            </a:r>
            <a:endParaRPr lang="en-GB"/>
          </a:p>
        </p:txBody>
      </p:sp>
      <p:sp>
        <p:nvSpPr>
          <p:cNvPr id="5" name="Footer Placeholder 4"/>
          <p:cNvSpPr>
            <a:spLocks noGrp="1"/>
          </p:cNvSpPr>
          <p:nvPr>
            <p:ph type="ftr" sz="quarter" idx="11"/>
          </p:nvPr>
        </p:nvSpPr>
        <p:spPr/>
        <p:txBody>
          <a:bodyPr/>
          <a:lstStyle/>
          <a:p>
            <a:r>
              <a:rPr lang="en-GB" smtClean="0"/>
              <a:t>laurent.kelleter@ucl.ac.uk</a:t>
            </a:r>
            <a:endParaRPr lang="en-GB"/>
          </a:p>
        </p:txBody>
      </p:sp>
      <p:sp>
        <p:nvSpPr>
          <p:cNvPr id="6" name="Slide Number Placeholder 5"/>
          <p:cNvSpPr>
            <a:spLocks noGrp="1"/>
          </p:cNvSpPr>
          <p:nvPr>
            <p:ph type="sldNum" sz="quarter" idx="12"/>
          </p:nvPr>
        </p:nvSpPr>
        <p:spPr/>
        <p:txBody>
          <a:bodyPr/>
          <a:lstStyle/>
          <a:p>
            <a:fld id="{01B1F274-A603-4C51-99A6-9A47F728F8FD}" type="slidenum">
              <a:rPr lang="en-GB" smtClean="0"/>
              <a:pPr/>
              <a:t>‹#›</a:t>
            </a:fld>
            <a:endParaRPr lang="en-GB"/>
          </a:p>
        </p:txBody>
      </p:sp>
      <p:sp>
        <p:nvSpPr>
          <p:cNvPr id="8" name="Rectangle 7"/>
          <p:cNvSpPr/>
          <p:nvPr userDrawn="1"/>
        </p:nvSpPr>
        <p:spPr>
          <a:xfrm rot="5400000">
            <a:off x="3719362" y="-3746746"/>
            <a:ext cx="1705275" cy="9144000"/>
          </a:xfrm>
          <a:prstGeom prst="rect">
            <a:avLst/>
          </a:prstGeom>
          <a:solidFill>
            <a:srgbClr val="363547"/>
          </a:solidFill>
          <a:ln>
            <a:solidFill>
              <a:srgbClr val="36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786"/>
            <a:ext cx="9144000" cy="5997677"/>
          </a:xfrm>
          <a:prstGeom prst="rect">
            <a:avLst/>
          </a:prstGeom>
        </p:spPr>
      </p:pic>
      <p:pic>
        <p:nvPicPr>
          <p:cNvPr id="9" name="Picture 8" descr="OMA Logo (white).eps"/>
          <p:cNvPicPr>
            <a:picLocks noChangeAspect="1"/>
          </p:cNvPicPr>
          <p:nvPr userDrawn="1"/>
        </p:nvPicPr>
        <p:blipFill>
          <a:blip r:embed="rId3" cstate="print"/>
          <a:stretch>
            <a:fillRect/>
          </a:stretch>
        </p:blipFill>
        <p:spPr>
          <a:xfrm>
            <a:off x="323528" y="332657"/>
            <a:ext cx="2362766" cy="720080"/>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368" y="6038943"/>
            <a:ext cx="1031032" cy="682533"/>
          </a:xfrm>
          <a:prstGeom prst="rect">
            <a:avLst/>
          </a:prstGeom>
          <a:ln>
            <a:solidFill>
              <a:schemeClr val="bg1"/>
            </a:solidFill>
          </a:ln>
        </p:spPr>
      </p:pic>
    </p:spTree>
    <p:extLst>
      <p:ext uri="{BB962C8B-B14F-4D97-AF65-F5344CB8AC3E}">
        <p14:creationId xmlns:p14="http://schemas.microsoft.com/office/powerpoint/2010/main" val="259461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rot="5400000">
            <a:off x="4127354" y="-4154736"/>
            <a:ext cx="889291" cy="9144000"/>
          </a:xfrm>
          <a:prstGeom prst="rect">
            <a:avLst/>
          </a:prstGeom>
          <a:solidFill>
            <a:srgbClr val="363547"/>
          </a:solidFill>
          <a:ln>
            <a:solidFill>
              <a:srgbClr val="36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91072" y="85698"/>
            <a:ext cx="6745224" cy="606998"/>
          </a:xfrm>
        </p:spPr>
        <p:txBody>
          <a:bodyPr/>
          <a:lstStyle>
            <a:lvl1pPr algn="l">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199" y="1124745"/>
            <a:ext cx="8229600" cy="4752528"/>
          </a:xfrm>
          <a:scene3d>
            <a:camera prst="orthographicFront">
              <a:rot lat="0" lon="21299999" rev="0"/>
            </a:camera>
            <a:lightRig rig="threePt" dir="t"/>
          </a:scene3d>
        </p:spPr>
        <p:txBody>
          <a:bodyPr/>
          <a:lstStyle>
            <a:lvl1pPr>
              <a:defRPr>
                <a:solidFill>
                  <a:schemeClr val="tx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1547664" y="6356350"/>
            <a:ext cx="936104" cy="365125"/>
          </a:xfrm>
        </p:spPr>
        <p:txBody>
          <a:bodyPr/>
          <a:lstStyle/>
          <a:p>
            <a:r>
              <a:rPr lang="en-GB" smtClean="0"/>
              <a:t>8/04/2019</a:t>
            </a:r>
            <a:endParaRPr lang="en-GB" dirty="0"/>
          </a:p>
        </p:txBody>
      </p:sp>
      <p:sp>
        <p:nvSpPr>
          <p:cNvPr id="5" name="Footer Placeholder 4"/>
          <p:cNvSpPr>
            <a:spLocks noGrp="1"/>
          </p:cNvSpPr>
          <p:nvPr>
            <p:ph type="ftr" sz="quarter" idx="11"/>
          </p:nvPr>
        </p:nvSpPr>
        <p:spPr>
          <a:xfrm>
            <a:off x="2627784" y="6356350"/>
            <a:ext cx="2952328" cy="365125"/>
          </a:xfrm>
        </p:spPr>
        <p:txBody>
          <a:bodyPr/>
          <a:lstStyle/>
          <a:p>
            <a:r>
              <a:rPr lang="en-GB" dirty="0" err="1" smtClean="0"/>
              <a:t>laurent.kelleter@ucl.ac.uk</a:t>
            </a:r>
            <a:endParaRPr lang="en-GB" dirty="0"/>
          </a:p>
        </p:txBody>
      </p:sp>
      <p:sp>
        <p:nvSpPr>
          <p:cNvPr id="6" name="Slide Number Placeholder 5"/>
          <p:cNvSpPr>
            <a:spLocks noGrp="1"/>
          </p:cNvSpPr>
          <p:nvPr>
            <p:ph type="sldNum" sz="quarter" idx="12"/>
          </p:nvPr>
        </p:nvSpPr>
        <p:spPr>
          <a:xfrm>
            <a:off x="5796136" y="6356350"/>
            <a:ext cx="576064" cy="365125"/>
          </a:xfrm>
        </p:spPr>
        <p:txBody>
          <a:bodyPr/>
          <a:lstStyle/>
          <a:p>
            <a:fld id="{01B1F274-A603-4C51-99A6-9A47F728F8FD}" type="slidenum">
              <a:rPr lang="en-GB" smtClean="0"/>
              <a:pPr/>
              <a:t>‹#›</a:t>
            </a:fld>
            <a:r>
              <a:rPr lang="en-GB" dirty="0" smtClean="0"/>
              <a:t>/17</a:t>
            </a:r>
            <a:endParaRPr lang="en-GB" dirty="0"/>
          </a:p>
        </p:txBody>
      </p:sp>
      <p:pic>
        <p:nvPicPr>
          <p:cNvPr id="8" name="Picture 7" descr="poster-top.JPG"/>
          <p:cNvPicPr>
            <a:picLocks noChangeAspect="1"/>
          </p:cNvPicPr>
          <p:nvPr userDrawn="1"/>
        </p:nvPicPr>
        <p:blipFill>
          <a:blip r:embed="rId2" cstate="print"/>
          <a:stretch>
            <a:fillRect/>
          </a:stretch>
        </p:blipFill>
        <p:spPr>
          <a:xfrm>
            <a:off x="7401300" y="260648"/>
            <a:ext cx="1742699" cy="1656182"/>
          </a:xfrm>
          <a:prstGeom prst="ellipse">
            <a:avLst/>
          </a:prstGeom>
          <a:ln>
            <a:noFill/>
          </a:ln>
          <a:effectLst>
            <a:softEdge rad="112500"/>
          </a:effectLst>
        </p:spPr>
      </p:pic>
      <p:cxnSp>
        <p:nvCxnSpPr>
          <p:cNvPr id="10" name="Straight Connector 9"/>
          <p:cNvCxnSpPr/>
          <p:nvPr userDrawn="1"/>
        </p:nvCxnSpPr>
        <p:spPr>
          <a:xfrm>
            <a:off x="-1" y="6165304"/>
            <a:ext cx="9144001" cy="0"/>
          </a:xfrm>
          <a:prstGeom prst="line">
            <a:avLst/>
          </a:prstGeom>
          <a:ln>
            <a:solidFill>
              <a:srgbClr val="36354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98904" y="6259458"/>
            <a:ext cx="692284" cy="45828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0232" y="6253843"/>
            <a:ext cx="1458842" cy="463899"/>
          </a:xfrm>
          <a:prstGeom prst="rect">
            <a:avLst/>
          </a:prstGeom>
        </p:spPr>
      </p:pic>
      <p:pic>
        <p:nvPicPr>
          <p:cNvPr id="12" name="Picture 11" descr="eps-logo-black-large-BW.png"/>
          <p:cNvPicPr>
            <a:picLocks noChangeAspect="1"/>
          </p:cNvPicPr>
          <p:nvPr userDrawn="1"/>
        </p:nvPicPr>
        <p:blipFill rotWithShape="1">
          <a:blip r:embed="rId5" cstate="print">
            <a:extLst>
              <a:ext uri="{28A0092B-C50C-407E-A947-70E740481C1C}">
                <a14:useLocalDpi xmlns:a14="http://schemas.microsoft.com/office/drawing/2010/main" val="0"/>
              </a:ext>
            </a:extLst>
          </a:blip>
          <a:srcRect l="15263"/>
          <a:stretch/>
        </p:blipFill>
        <p:spPr>
          <a:xfrm>
            <a:off x="179512" y="6309368"/>
            <a:ext cx="1242555" cy="432000"/>
          </a:xfrm>
          <a:prstGeom prst="rect">
            <a:avLst/>
          </a:prstGeom>
        </p:spPr>
      </p:pic>
    </p:spTree>
    <p:extLst>
      <p:ext uri="{BB962C8B-B14F-4D97-AF65-F5344CB8AC3E}">
        <p14:creationId xmlns:p14="http://schemas.microsoft.com/office/powerpoint/2010/main" val="2602802639"/>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1072" y="85698"/>
            <a:ext cx="6745224" cy="606998"/>
          </a:xfrm>
        </p:spPr>
        <p:txBody>
          <a:bodyPr/>
          <a:lstStyle>
            <a:lvl1pPr algn="l">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199" y="1124745"/>
            <a:ext cx="8229600" cy="4752528"/>
          </a:xfrm>
        </p:spPr>
        <p:txBody>
          <a:bodyPr/>
          <a:lstStyle>
            <a:lvl1pPr>
              <a:defRPr>
                <a:solidFill>
                  <a:schemeClr val="tx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1547664" y="6356350"/>
            <a:ext cx="936104" cy="365125"/>
          </a:xfrm>
        </p:spPr>
        <p:txBody>
          <a:bodyPr/>
          <a:lstStyle/>
          <a:p>
            <a:r>
              <a:rPr lang="en-GB" smtClean="0"/>
              <a:t>8/04/2019</a:t>
            </a:r>
            <a:endParaRPr lang="en-GB" dirty="0"/>
          </a:p>
        </p:txBody>
      </p:sp>
      <p:sp>
        <p:nvSpPr>
          <p:cNvPr id="5" name="Footer Placeholder 4"/>
          <p:cNvSpPr>
            <a:spLocks noGrp="1"/>
          </p:cNvSpPr>
          <p:nvPr>
            <p:ph type="ftr" sz="quarter" idx="11"/>
          </p:nvPr>
        </p:nvSpPr>
        <p:spPr>
          <a:xfrm>
            <a:off x="2627784" y="6356350"/>
            <a:ext cx="2952328" cy="365125"/>
          </a:xfrm>
        </p:spPr>
        <p:txBody>
          <a:bodyPr/>
          <a:lstStyle/>
          <a:p>
            <a:r>
              <a:rPr lang="en-GB" dirty="0" err="1" smtClean="0"/>
              <a:t>laurent.kelleter@ucl.ac.uk</a:t>
            </a:r>
            <a:endParaRPr lang="en-GB" dirty="0"/>
          </a:p>
        </p:txBody>
      </p:sp>
      <p:sp>
        <p:nvSpPr>
          <p:cNvPr id="6" name="Slide Number Placeholder 5"/>
          <p:cNvSpPr>
            <a:spLocks noGrp="1"/>
          </p:cNvSpPr>
          <p:nvPr>
            <p:ph type="sldNum" sz="quarter" idx="12"/>
          </p:nvPr>
        </p:nvSpPr>
        <p:spPr>
          <a:xfrm>
            <a:off x="5796136" y="6356350"/>
            <a:ext cx="576064" cy="365125"/>
          </a:xfrm>
        </p:spPr>
        <p:txBody>
          <a:bodyPr/>
          <a:lstStyle/>
          <a:p>
            <a:fld id="{01B1F274-A603-4C51-99A6-9A47F728F8FD}" type="slidenum">
              <a:rPr lang="en-GB" smtClean="0"/>
              <a:pPr/>
              <a:t>‹#›</a:t>
            </a:fld>
            <a:r>
              <a:rPr lang="en-GB" dirty="0" smtClean="0"/>
              <a:t>/34</a:t>
            </a:r>
            <a:endParaRPr lang="en-GB" dirty="0"/>
          </a:p>
        </p:txBody>
      </p:sp>
      <p:sp>
        <p:nvSpPr>
          <p:cNvPr id="7" name="Rectangle 6"/>
          <p:cNvSpPr/>
          <p:nvPr userDrawn="1"/>
        </p:nvSpPr>
        <p:spPr>
          <a:xfrm rot="5400000">
            <a:off x="4127354" y="-4154736"/>
            <a:ext cx="889291" cy="9144000"/>
          </a:xfrm>
          <a:prstGeom prst="rect">
            <a:avLst/>
          </a:prstGeom>
          <a:solidFill>
            <a:srgbClr val="363547"/>
          </a:solidFill>
          <a:ln>
            <a:solidFill>
              <a:srgbClr val="36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poster-top.JPG"/>
          <p:cNvPicPr>
            <a:picLocks noChangeAspect="1"/>
          </p:cNvPicPr>
          <p:nvPr userDrawn="1"/>
        </p:nvPicPr>
        <p:blipFill>
          <a:blip r:embed="rId2" cstate="print"/>
          <a:stretch>
            <a:fillRect/>
          </a:stretch>
        </p:blipFill>
        <p:spPr>
          <a:xfrm>
            <a:off x="7401300" y="0"/>
            <a:ext cx="1742699" cy="1656182"/>
          </a:xfrm>
          <a:prstGeom prst="ellipse">
            <a:avLst/>
          </a:prstGeom>
          <a:ln>
            <a:noFill/>
          </a:ln>
          <a:effectLst>
            <a:softEdge rad="112500"/>
          </a:effectLst>
        </p:spPr>
      </p:pic>
      <p:cxnSp>
        <p:nvCxnSpPr>
          <p:cNvPr id="10" name="Straight Connector 9"/>
          <p:cNvCxnSpPr/>
          <p:nvPr userDrawn="1"/>
        </p:nvCxnSpPr>
        <p:spPr>
          <a:xfrm>
            <a:off x="-1" y="6165304"/>
            <a:ext cx="9144001" cy="0"/>
          </a:xfrm>
          <a:prstGeom prst="line">
            <a:avLst/>
          </a:prstGeom>
          <a:ln>
            <a:solidFill>
              <a:srgbClr val="36354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98904" y="6259458"/>
            <a:ext cx="692284" cy="45828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0232" y="6253843"/>
            <a:ext cx="1458842" cy="463899"/>
          </a:xfrm>
          <a:prstGeom prst="rect">
            <a:avLst/>
          </a:prstGeom>
        </p:spPr>
      </p:pic>
      <p:pic>
        <p:nvPicPr>
          <p:cNvPr id="12" name="Picture 11" descr="eps-logo-black-large-BW.png"/>
          <p:cNvPicPr>
            <a:picLocks noChangeAspect="1"/>
          </p:cNvPicPr>
          <p:nvPr userDrawn="1"/>
        </p:nvPicPr>
        <p:blipFill rotWithShape="1">
          <a:blip r:embed="rId5" cstate="print">
            <a:extLst>
              <a:ext uri="{28A0092B-C50C-407E-A947-70E740481C1C}">
                <a14:useLocalDpi xmlns:a14="http://schemas.microsoft.com/office/drawing/2010/main" val="0"/>
              </a:ext>
            </a:extLst>
          </a:blip>
          <a:srcRect l="15263"/>
          <a:stretch/>
        </p:blipFill>
        <p:spPr>
          <a:xfrm>
            <a:off x="179512" y="6309368"/>
            <a:ext cx="1242555" cy="432000"/>
          </a:xfrm>
          <a:prstGeom prst="rect">
            <a:avLst/>
          </a:prstGeom>
        </p:spPr>
      </p:pic>
    </p:spTree>
    <p:extLst>
      <p:ext uri="{BB962C8B-B14F-4D97-AF65-F5344CB8AC3E}">
        <p14:creationId xmlns:p14="http://schemas.microsoft.com/office/powerpoint/2010/main" val="2678230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8/04/2019</a:t>
            </a:r>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laurent.kelleter@ucl.ac.uk</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1F274-A603-4C51-99A6-9A47F728F8FD}" type="slidenum">
              <a:rPr lang="en-GB" smtClean="0"/>
              <a:pPr/>
              <a:t>‹#›</a:t>
            </a:fld>
            <a:endParaRPr lang="en-GB"/>
          </a:p>
        </p:txBody>
      </p:sp>
    </p:spTree>
    <p:extLst>
      <p:ext uri="{BB962C8B-B14F-4D97-AF65-F5344CB8AC3E}">
        <p14:creationId xmlns:p14="http://schemas.microsoft.com/office/powerpoint/2010/main" val="969070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media/image23.g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11.emf"/><Relationship Id="rId6"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2391023"/>
            <a:ext cx="3312368" cy="1470025"/>
          </a:xfrm>
        </p:spPr>
        <p:txBody>
          <a:bodyPr>
            <a:normAutofit/>
          </a:bodyPr>
          <a:lstStyle/>
          <a:p>
            <a:r>
              <a:rPr lang="en-GB" sz="3200" b="1" dirty="0" smtClean="0">
                <a:solidFill>
                  <a:schemeClr val="bg1"/>
                </a:solidFill>
                <a:effectLst>
                  <a:outerShdw blurRad="50800" dist="38100" dir="2700000" algn="tl" rotWithShape="0">
                    <a:prstClr val="black">
                      <a:alpha val="40000"/>
                    </a:prstClr>
                  </a:outerShdw>
                </a:effectLst>
              </a:rPr>
              <a:t>Quality Assurance in Proton Therapy</a:t>
            </a:r>
            <a:endParaRPr lang="en-GB" sz="3200" b="1" dirty="0">
              <a:solidFill>
                <a:schemeClr val="bg1"/>
              </a:solidFill>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a:xfrm>
            <a:off x="251520" y="4077072"/>
            <a:ext cx="3168352" cy="1536576"/>
          </a:xfrm>
        </p:spPr>
        <p:txBody>
          <a:bodyPr>
            <a:normAutofit/>
          </a:bodyPr>
          <a:lstStyle/>
          <a:p>
            <a:r>
              <a:rPr lang="en-GB" sz="1800" dirty="0" smtClean="0">
                <a:solidFill>
                  <a:schemeClr val="bg1"/>
                </a:solidFill>
                <a:effectLst>
                  <a:outerShdw blurRad="50800" dist="38100" dir="2700000" algn="tl" rotWithShape="0">
                    <a:prstClr val="black">
                      <a:alpha val="40000"/>
                    </a:prstClr>
                  </a:outerShdw>
                </a:effectLst>
              </a:rPr>
              <a:t>Laurent </a:t>
            </a:r>
            <a:r>
              <a:rPr lang="en-GB" sz="1800" dirty="0" err="1" smtClean="0">
                <a:solidFill>
                  <a:schemeClr val="bg1"/>
                </a:solidFill>
                <a:effectLst>
                  <a:outerShdw blurRad="50800" dist="38100" dir="2700000" algn="tl" rotWithShape="0">
                    <a:prstClr val="black">
                      <a:alpha val="40000"/>
                    </a:prstClr>
                  </a:outerShdw>
                </a:effectLst>
              </a:rPr>
              <a:t>Kelleter</a:t>
            </a:r>
            <a:endParaRPr lang="en-GB" sz="1800" dirty="0" smtClean="0">
              <a:solidFill>
                <a:schemeClr val="bg1"/>
              </a:solidFill>
              <a:effectLst>
                <a:outerShdw blurRad="50800" dist="38100" dir="2700000" algn="tl" rotWithShape="0">
                  <a:prstClr val="black">
                    <a:alpha val="40000"/>
                  </a:prstClr>
                </a:outerShdw>
              </a:effectLst>
            </a:endParaRPr>
          </a:p>
          <a:p>
            <a:r>
              <a:rPr lang="en-GB" sz="1800" dirty="0" smtClean="0">
                <a:solidFill>
                  <a:schemeClr val="bg1"/>
                </a:solidFill>
                <a:effectLst>
                  <a:outerShdw blurRad="50800" dist="38100" dir="2700000" algn="tl" rotWithShape="0">
                    <a:prstClr val="black">
                      <a:alpha val="40000"/>
                    </a:prstClr>
                  </a:outerShdw>
                </a:effectLst>
              </a:rPr>
              <a:t>Department of Physics and Astronomy</a:t>
            </a:r>
          </a:p>
          <a:p>
            <a:r>
              <a:rPr lang="en-GB" sz="1800" dirty="0" smtClean="0">
                <a:solidFill>
                  <a:schemeClr val="bg1"/>
                </a:solidFill>
                <a:effectLst>
                  <a:outerShdw blurRad="50800" dist="38100" dir="2700000" algn="tl" rotWithShape="0">
                    <a:prstClr val="black">
                      <a:alpha val="40000"/>
                    </a:prstClr>
                  </a:outerShdw>
                </a:effectLst>
              </a:rPr>
              <a:t>University College London</a:t>
            </a:r>
          </a:p>
        </p:txBody>
      </p:sp>
    </p:spTree>
    <p:extLst>
      <p:ext uri="{BB962C8B-B14F-4D97-AF65-F5344CB8AC3E}">
        <p14:creationId xmlns:p14="http://schemas.microsoft.com/office/powerpoint/2010/main" val="17298005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Range reconstruction</a:t>
            </a:r>
            <a:endParaRPr lang="en-US" sz="32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8" name="Picture 7" descr="Run33_full_noR0_noBragg_noQ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3" name="Slide Number Placeholder 2"/>
          <p:cNvSpPr>
            <a:spLocks noGrp="1"/>
          </p:cNvSpPr>
          <p:nvPr>
            <p:ph type="sldNum" sz="quarter" idx="12"/>
          </p:nvPr>
        </p:nvSpPr>
        <p:spPr/>
        <p:txBody>
          <a:bodyPr/>
          <a:lstStyle/>
          <a:p>
            <a:fld id="{01B1F274-A603-4C51-99A6-9A47F728F8FD}" type="slidenum">
              <a:rPr lang="en-GB" smtClean="0"/>
              <a:pPr/>
              <a:t>10</a:t>
            </a:fld>
            <a:r>
              <a:rPr lang="en-GB" smtClean="0"/>
              <a:t>/17</a:t>
            </a:r>
            <a:endParaRPr lang="en-GB" dirty="0"/>
          </a:p>
        </p:txBody>
      </p:sp>
    </p:spTree>
    <p:extLst>
      <p:ext uri="{BB962C8B-B14F-4D97-AF65-F5344CB8AC3E}">
        <p14:creationId xmlns:p14="http://schemas.microsoft.com/office/powerpoint/2010/main" val="20353261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Range reconstruction</a:t>
            </a:r>
            <a:endParaRPr lang="en-US" sz="32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un33_full_noR0_noBrag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6" name="Slide Number Placeholder 5"/>
          <p:cNvSpPr>
            <a:spLocks noGrp="1"/>
          </p:cNvSpPr>
          <p:nvPr>
            <p:ph type="sldNum" sz="quarter" idx="12"/>
          </p:nvPr>
        </p:nvSpPr>
        <p:spPr/>
        <p:txBody>
          <a:bodyPr/>
          <a:lstStyle/>
          <a:p>
            <a:fld id="{01B1F274-A603-4C51-99A6-9A47F728F8FD}" type="slidenum">
              <a:rPr lang="en-GB" smtClean="0"/>
              <a:pPr/>
              <a:t>11</a:t>
            </a:fld>
            <a:r>
              <a:rPr lang="en-GB" smtClean="0"/>
              <a:t>/17</a:t>
            </a:r>
            <a:endParaRPr lang="en-GB" dirty="0"/>
          </a:p>
        </p:txBody>
      </p:sp>
    </p:spTree>
    <p:extLst>
      <p:ext uri="{BB962C8B-B14F-4D97-AF65-F5344CB8AC3E}">
        <p14:creationId xmlns:p14="http://schemas.microsoft.com/office/powerpoint/2010/main" val="35516949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Range reconstruction</a:t>
            </a:r>
            <a:endParaRPr lang="en-US" sz="32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un33_full_noR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6" name="Slide Number Placeholder 5"/>
          <p:cNvSpPr>
            <a:spLocks noGrp="1"/>
          </p:cNvSpPr>
          <p:nvPr>
            <p:ph type="sldNum" sz="quarter" idx="12"/>
          </p:nvPr>
        </p:nvSpPr>
        <p:spPr/>
        <p:txBody>
          <a:bodyPr/>
          <a:lstStyle/>
          <a:p>
            <a:fld id="{01B1F274-A603-4C51-99A6-9A47F728F8FD}" type="slidenum">
              <a:rPr lang="en-GB" smtClean="0"/>
              <a:pPr/>
              <a:t>12</a:t>
            </a:fld>
            <a:r>
              <a:rPr lang="en-GB" smtClean="0"/>
              <a:t>/17</a:t>
            </a:r>
            <a:endParaRPr lang="en-GB" dirty="0"/>
          </a:p>
        </p:txBody>
      </p:sp>
    </p:spTree>
    <p:extLst>
      <p:ext uri="{BB962C8B-B14F-4D97-AF65-F5344CB8AC3E}">
        <p14:creationId xmlns:p14="http://schemas.microsoft.com/office/powerpoint/2010/main" val="5814324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Range Scan</a:t>
            </a:r>
            <a:endParaRPr lang="en-US" sz="32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energyscan_fast_loop_cropp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80" y="2113047"/>
            <a:ext cx="3162300" cy="3048000"/>
          </a:xfrm>
          <a:prstGeom prst="rect">
            <a:avLst/>
          </a:prstGeom>
        </p:spPr>
      </p:pic>
      <p:pic>
        <p:nvPicPr>
          <p:cNvPr id="6" name="Picture 5" descr="energyscan_analysis_normalize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1916832"/>
            <a:ext cx="5325110" cy="3440430"/>
          </a:xfrm>
          <a:prstGeom prst="rect">
            <a:avLst/>
          </a:prstGeom>
        </p:spPr>
      </p:pic>
      <p:sp>
        <p:nvSpPr>
          <p:cNvPr id="7" name="Slide Number Placeholder 6"/>
          <p:cNvSpPr>
            <a:spLocks noGrp="1"/>
          </p:cNvSpPr>
          <p:nvPr>
            <p:ph type="sldNum" sz="quarter" idx="12"/>
          </p:nvPr>
        </p:nvSpPr>
        <p:spPr/>
        <p:txBody>
          <a:bodyPr/>
          <a:lstStyle/>
          <a:p>
            <a:fld id="{01B1F274-A603-4C51-99A6-9A47F728F8FD}" type="slidenum">
              <a:rPr lang="en-GB" smtClean="0"/>
              <a:pPr/>
              <a:t>13</a:t>
            </a:fld>
            <a:r>
              <a:rPr lang="en-GB" smtClean="0"/>
              <a:t>/17</a:t>
            </a:r>
            <a:endParaRPr lang="en-GB" dirty="0"/>
          </a:p>
        </p:txBody>
      </p:sp>
    </p:spTree>
    <p:extLst>
      <p:ext uri="{BB962C8B-B14F-4D97-AF65-F5344CB8AC3E}">
        <p14:creationId xmlns:p14="http://schemas.microsoft.com/office/powerpoint/2010/main" val="1230848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Comparison With </a:t>
            </a:r>
            <a:r>
              <a:rPr lang="en-US" sz="3200" dirty="0"/>
              <a:t>W</a:t>
            </a:r>
            <a:r>
              <a:rPr lang="en-US" sz="3200" dirty="0" smtClean="0"/>
              <a:t>ater Phantom</a:t>
            </a:r>
            <a:endParaRPr lang="en-US" sz="32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14</a:t>
            </a:fld>
            <a:r>
              <a:rPr lang="en-GB" smtClean="0"/>
              <a:t>/17</a:t>
            </a:r>
            <a:endParaRPr lang="en-GB" dirty="0"/>
          </a:p>
        </p:txBody>
      </p:sp>
      <p:pic>
        <p:nvPicPr>
          <p:cNvPr id="11" name="Picture 10" descr="MA_rangeDiffH2O_1p055gcm3_0p098px_hi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976460"/>
            <a:ext cx="7956376" cy="5147071"/>
          </a:xfrm>
          <a:prstGeom prst="rect">
            <a:avLst/>
          </a:prstGeom>
        </p:spPr>
      </p:pic>
    </p:spTree>
    <p:extLst>
      <p:ext uri="{BB962C8B-B14F-4D97-AF65-F5344CB8AC3E}">
        <p14:creationId xmlns:p14="http://schemas.microsoft.com/office/powerpoint/2010/main" val="28278606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Radiation Damage</a:t>
            </a:r>
            <a:endParaRPr lang="en-US" sz="32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7" name="Picture 6" descr="Ranges_FryUp_withToler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40" y="1089000"/>
            <a:ext cx="7243721" cy="4680000"/>
          </a:xfrm>
          <a:prstGeom prst="rect">
            <a:avLst/>
          </a:prstGeom>
        </p:spPr>
      </p:pic>
      <p:grpSp>
        <p:nvGrpSpPr>
          <p:cNvPr id="11" name="Group 10"/>
          <p:cNvGrpSpPr/>
          <p:nvPr/>
        </p:nvGrpSpPr>
        <p:grpSpPr>
          <a:xfrm>
            <a:off x="1835696" y="2492896"/>
            <a:ext cx="794997" cy="720080"/>
            <a:chOff x="1835696" y="2492896"/>
            <a:chExt cx="794997" cy="720080"/>
          </a:xfrm>
        </p:grpSpPr>
        <p:sp>
          <p:nvSpPr>
            <p:cNvPr id="3" name="Right Arrow 2"/>
            <p:cNvSpPr/>
            <p:nvPr/>
          </p:nvSpPr>
          <p:spPr>
            <a:xfrm>
              <a:off x="1907704" y="3068960"/>
              <a:ext cx="432048" cy="144016"/>
            </a:xfrm>
            <a:prstGeom prst="rightArrow">
              <a:avLst/>
            </a:prstGeom>
            <a:noFill/>
            <a:ln>
              <a:solidFill>
                <a:srgbClr val="FF0000"/>
              </a:solidFill>
            </a:ln>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35696" y="2492896"/>
              <a:ext cx="794997" cy="369332"/>
            </a:xfrm>
            <a:prstGeom prst="rect">
              <a:avLst/>
            </a:prstGeom>
            <a:noFill/>
          </p:spPr>
          <p:txBody>
            <a:bodyPr wrap="none" rtlCol="0">
              <a:spAutoFit/>
            </a:bodyPr>
            <a:lstStyle/>
            <a:p>
              <a:r>
                <a:rPr lang="en-US" dirty="0" smtClean="0">
                  <a:solidFill>
                    <a:srgbClr val="FF0000"/>
                  </a:solidFill>
                </a:rPr>
                <a:t>0 Gray</a:t>
              </a:r>
              <a:endParaRPr lang="en-US" dirty="0">
                <a:solidFill>
                  <a:srgbClr val="FF0000"/>
                </a:solidFill>
              </a:endParaRPr>
            </a:p>
          </p:txBody>
        </p:sp>
      </p:grpSp>
      <p:grpSp>
        <p:nvGrpSpPr>
          <p:cNvPr id="13" name="Group 12"/>
          <p:cNvGrpSpPr/>
          <p:nvPr/>
        </p:nvGrpSpPr>
        <p:grpSpPr>
          <a:xfrm>
            <a:off x="6300192" y="2492896"/>
            <a:ext cx="1146468" cy="720080"/>
            <a:chOff x="6300192" y="2492896"/>
            <a:chExt cx="1146468" cy="720080"/>
          </a:xfrm>
        </p:grpSpPr>
        <p:sp>
          <p:nvSpPr>
            <p:cNvPr id="9" name="Right Arrow 8"/>
            <p:cNvSpPr/>
            <p:nvPr/>
          </p:nvSpPr>
          <p:spPr>
            <a:xfrm>
              <a:off x="6732240" y="3068960"/>
              <a:ext cx="504056" cy="144016"/>
            </a:xfrm>
            <a:prstGeom prst="rightArrow">
              <a:avLst/>
            </a:prstGeom>
            <a:noFill/>
            <a:ln>
              <a:solidFill>
                <a:srgbClr val="FF0000"/>
              </a:solidFill>
            </a:ln>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300192" y="2492896"/>
              <a:ext cx="1146468" cy="369332"/>
            </a:xfrm>
            <a:prstGeom prst="rect">
              <a:avLst/>
            </a:prstGeom>
            <a:noFill/>
          </p:spPr>
          <p:txBody>
            <a:bodyPr wrap="none" rtlCol="0">
              <a:spAutoFit/>
            </a:bodyPr>
            <a:lstStyle/>
            <a:p>
              <a:r>
                <a:rPr lang="en-US" dirty="0" smtClean="0">
                  <a:solidFill>
                    <a:srgbClr val="FF0000"/>
                  </a:solidFill>
                </a:rPr>
                <a:t>6000 Gray</a:t>
              </a:r>
              <a:endParaRPr lang="en-US" dirty="0">
                <a:solidFill>
                  <a:srgbClr val="FF0000"/>
                </a:solidFill>
              </a:endParaRPr>
            </a:p>
          </p:txBody>
        </p:sp>
      </p:grpSp>
      <p:sp>
        <p:nvSpPr>
          <p:cNvPr id="8" name="Slide Number Placeholder 7"/>
          <p:cNvSpPr>
            <a:spLocks noGrp="1"/>
          </p:cNvSpPr>
          <p:nvPr>
            <p:ph type="sldNum" sz="quarter" idx="12"/>
          </p:nvPr>
        </p:nvSpPr>
        <p:spPr/>
        <p:txBody>
          <a:bodyPr/>
          <a:lstStyle/>
          <a:p>
            <a:fld id="{01B1F274-A603-4C51-99A6-9A47F728F8FD}" type="slidenum">
              <a:rPr lang="en-GB" smtClean="0"/>
              <a:pPr/>
              <a:t>15</a:t>
            </a:fld>
            <a:r>
              <a:rPr lang="en-GB" smtClean="0"/>
              <a:t>/17</a:t>
            </a:r>
            <a:endParaRPr lang="en-GB" dirty="0"/>
          </a:p>
        </p:txBody>
      </p:sp>
    </p:spTree>
    <p:extLst>
      <p:ext uri="{BB962C8B-B14F-4D97-AF65-F5344CB8AC3E}">
        <p14:creationId xmlns:p14="http://schemas.microsoft.com/office/powerpoint/2010/main" val="3073114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457198" y="1340768"/>
            <a:ext cx="8363273" cy="4752528"/>
          </a:xfrm>
        </p:spPr>
        <p:txBody>
          <a:bodyPr>
            <a:normAutofit/>
          </a:bodyPr>
          <a:lstStyle/>
          <a:p>
            <a:r>
              <a:rPr lang="en-US" sz="2400" dirty="0" smtClean="0"/>
              <a:t>Developed a prototype for fast proton range QA</a:t>
            </a:r>
          </a:p>
          <a:p>
            <a:r>
              <a:rPr lang="en-US" sz="2400" dirty="0" smtClean="0"/>
              <a:t>Found solutions for</a:t>
            </a:r>
          </a:p>
          <a:p>
            <a:pPr lvl="1"/>
            <a:r>
              <a:rPr lang="en-US" sz="2000" dirty="0" smtClean="0"/>
              <a:t>Refraction</a:t>
            </a:r>
            <a:endParaRPr lang="en-US" sz="2000" dirty="0" smtClean="0"/>
          </a:p>
          <a:p>
            <a:pPr lvl="1"/>
            <a:r>
              <a:rPr lang="en-US" sz="2000" dirty="0" smtClean="0"/>
              <a:t>Quenching</a:t>
            </a:r>
          </a:p>
          <a:p>
            <a:pPr lvl="1"/>
            <a:r>
              <a:rPr lang="en-US" sz="2000" dirty="0" smtClean="0"/>
              <a:t>Radiation damage</a:t>
            </a:r>
          </a:p>
          <a:p>
            <a:r>
              <a:rPr lang="en-US" sz="2400" dirty="0" smtClean="0"/>
              <a:t>Bonus: Also tested helium and carbon beams</a:t>
            </a:r>
            <a:endParaRPr lang="en-US" sz="2000" dirty="0" smtClean="0"/>
          </a:p>
          <a:p>
            <a:r>
              <a:rPr lang="en-US" sz="2400" dirty="0" smtClean="0"/>
              <a:t>Outlook: </a:t>
            </a:r>
          </a:p>
          <a:p>
            <a:pPr lvl="1"/>
            <a:r>
              <a:rPr lang="en-US" sz="2000" dirty="0" smtClean="0"/>
              <a:t>Build read-out based on photo diodes</a:t>
            </a:r>
          </a:p>
          <a:p>
            <a:pPr lvl="1"/>
            <a:r>
              <a:rPr lang="en-US" sz="2000" dirty="0" err="1" smtClean="0"/>
              <a:t>Commercialisation</a:t>
            </a:r>
            <a:endParaRPr lang="en-US" sz="1600" dirty="0" smtClean="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16</a:t>
            </a:fld>
            <a:r>
              <a:rPr lang="en-GB" smtClean="0"/>
              <a:t>/17</a:t>
            </a:r>
            <a:endParaRPr lang="en-GB" dirty="0"/>
          </a:p>
        </p:txBody>
      </p:sp>
    </p:spTree>
    <p:extLst>
      <p:ext uri="{BB962C8B-B14F-4D97-AF65-F5344CB8AC3E}">
        <p14:creationId xmlns:p14="http://schemas.microsoft.com/office/powerpoint/2010/main" val="2382788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Thank you for your attention</a:t>
            </a:r>
            <a:endParaRPr lang="en-US" sz="3200" dirty="0"/>
          </a:p>
        </p:txBody>
      </p:sp>
      <p:sp>
        <p:nvSpPr>
          <p:cNvPr id="5" name="TextShape 1"/>
          <p:cNvSpPr txBox="1"/>
          <p:nvPr/>
        </p:nvSpPr>
        <p:spPr>
          <a:xfrm>
            <a:off x="539552" y="4509240"/>
            <a:ext cx="8064896" cy="1080000"/>
          </a:xfrm>
          <a:prstGeom prst="rect">
            <a:avLst/>
          </a:prstGeom>
          <a:noFill/>
          <a:ln>
            <a:noFill/>
          </a:ln>
        </p:spPr>
        <p:txBody>
          <a:bodyPr lIns="89934" tIns="44968" rIns="89934" bIns="44968"/>
          <a:lstStyle/>
          <a:p>
            <a:pPr>
              <a:lnSpc>
                <a:spcPct val="100000"/>
              </a:lnSpc>
            </a:pPr>
            <a:r>
              <a:rPr lang="en-GB" sz="1600" dirty="0">
                <a:solidFill>
                  <a:srgbClr val="000000"/>
                </a:solidFill>
                <a:ea typeface="ＭＳ Ｐゴシック"/>
              </a:rPr>
              <a:t>This project has received funding from the European Union’s Horizon 2020 research and innovation programme under the Marie </a:t>
            </a:r>
            <a:r>
              <a:rPr lang="en-GB" sz="1600" dirty="0" err="1">
                <a:solidFill>
                  <a:srgbClr val="000000"/>
                </a:solidFill>
                <a:ea typeface="ＭＳ Ｐゴシック"/>
              </a:rPr>
              <a:t>Sklodowska</a:t>
            </a:r>
            <a:r>
              <a:rPr lang="en-GB" sz="1600" dirty="0">
                <a:solidFill>
                  <a:srgbClr val="000000"/>
                </a:solidFill>
                <a:ea typeface="ＭＳ Ｐゴシック"/>
              </a:rPr>
              <a:t>-Curie grant agreement No 675265, OMA – Optimization of Medical Accelerators</a:t>
            </a:r>
            <a:r>
              <a:rPr lang="en-GB" sz="1600" dirty="0" smtClean="0">
                <a:solidFill>
                  <a:srgbClr val="000000"/>
                </a:solidFill>
                <a:ea typeface="ＭＳ Ｐゴシック"/>
              </a:rPr>
              <a:t>.</a:t>
            </a:r>
          </a:p>
          <a:p>
            <a:pPr>
              <a:lnSpc>
                <a:spcPct val="100000"/>
              </a:lnSpc>
            </a:pPr>
            <a:r>
              <a:rPr lang="en-GB" sz="1600" dirty="0" smtClean="0">
                <a:solidFill>
                  <a:srgbClr val="000000"/>
                </a:solidFill>
                <a:ea typeface="ＭＳ Ｐゴシック"/>
              </a:rPr>
              <a:t>We would like to thank </a:t>
            </a:r>
            <a:r>
              <a:rPr lang="en-GB" sz="1600" dirty="0" err="1" smtClean="0">
                <a:solidFill>
                  <a:srgbClr val="000000"/>
                </a:solidFill>
                <a:ea typeface="ＭＳ Ｐゴシック"/>
              </a:rPr>
              <a:t>Clatterbridge</a:t>
            </a:r>
            <a:r>
              <a:rPr lang="en-GB" sz="1600" dirty="0" smtClean="0">
                <a:solidFill>
                  <a:srgbClr val="000000"/>
                </a:solidFill>
                <a:ea typeface="ＭＳ Ｐゴシック"/>
              </a:rPr>
              <a:t> Cancer Centre, </a:t>
            </a:r>
            <a:r>
              <a:rPr lang="en-GB" sz="1600" dirty="0" err="1" smtClean="0">
                <a:solidFill>
                  <a:srgbClr val="000000"/>
                </a:solidFill>
                <a:ea typeface="ＭＳ Ｐゴシック"/>
              </a:rPr>
              <a:t>MedAustron</a:t>
            </a:r>
            <a:r>
              <a:rPr lang="en-GB" sz="1600" dirty="0" smtClean="0">
                <a:solidFill>
                  <a:srgbClr val="000000"/>
                </a:solidFill>
                <a:ea typeface="ＭＳ Ｐゴシック"/>
              </a:rPr>
              <a:t> and HIT for the opportunity to use their radiotherapy centres. We would also like to thank </a:t>
            </a:r>
            <a:r>
              <a:rPr lang="en-GB" sz="1600" dirty="0" err="1" smtClean="0">
                <a:solidFill>
                  <a:srgbClr val="000000"/>
                </a:solidFill>
                <a:ea typeface="ＭＳ Ｐゴシック"/>
              </a:rPr>
              <a:t>MedAustron</a:t>
            </a:r>
            <a:r>
              <a:rPr lang="en-GB" sz="1600" dirty="0" smtClean="0">
                <a:solidFill>
                  <a:srgbClr val="000000"/>
                </a:solidFill>
                <a:ea typeface="ＭＳ Ｐゴシック"/>
              </a:rPr>
              <a:t> for the offer of the proton range data.</a:t>
            </a:r>
            <a:endParaRPr sz="1400" dirty="0"/>
          </a:p>
        </p:txBody>
      </p:sp>
      <p:sp>
        <p:nvSpPr>
          <p:cNvPr id="7" name="Date Placeholder 6"/>
          <p:cNvSpPr>
            <a:spLocks noGrp="1"/>
          </p:cNvSpPr>
          <p:nvPr>
            <p:ph type="dt" sz="half" idx="10"/>
          </p:nvPr>
        </p:nvSpPr>
        <p:spPr/>
        <p:txBody>
          <a:bodyPr/>
          <a:lstStyle/>
          <a:p>
            <a:r>
              <a:rPr lang="en-GB" smtClean="0"/>
              <a:t>8/04/2019</a:t>
            </a:r>
            <a:endParaRPr lang="en-GB" dirty="0"/>
          </a:p>
        </p:txBody>
      </p:sp>
      <p:sp>
        <p:nvSpPr>
          <p:cNvPr id="8" name="Footer Placeholder 7"/>
          <p:cNvSpPr>
            <a:spLocks noGrp="1"/>
          </p:cNvSpPr>
          <p:nvPr>
            <p:ph type="ftr" sz="quarter" idx="11"/>
          </p:nvPr>
        </p:nvSpPr>
        <p:spPr/>
        <p:txBody>
          <a:bodyPr/>
          <a:lstStyle/>
          <a:p>
            <a:r>
              <a:rPr lang="en-GB" smtClean="0"/>
              <a:t>laurent.kelleter@ucl.ac.uk</a:t>
            </a:r>
            <a:endParaRPr lang="en-GB" dirty="0"/>
          </a:p>
        </p:txBody>
      </p:sp>
      <p:pic>
        <p:nvPicPr>
          <p:cNvPr id="6" name="Picture 5"/>
          <p:cNvPicPr>
            <a:picLocks noChangeAspect="1"/>
          </p:cNvPicPr>
          <p:nvPr/>
        </p:nvPicPr>
        <p:blipFill rotWithShape="1">
          <a:blip r:embed="rId3"/>
          <a:srcRect t="24645" r="6163"/>
          <a:stretch/>
        </p:blipFill>
        <p:spPr>
          <a:xfrm>
            <a:off x="1619672" y="980728"/>
            <a:ext cx="5738819" cy="3456384"/>
          </a:xfrm>
          <a:prstGeom prst="rect">
            <a:avLst/>
          </a:prstGeom>
        </p:spPr>
      </p:pic>
      <p:sp>
        <p:nvSpPr>
          <p:cNvPr id="3" name="Slide Number Placeholder 2"/>
          <p:cNvSpPr>
            <a:spLocks noGrp="1"/>
          </p:cNvSpPr>
          <p:nvPr>
            <p:ph type="sldNum" sz="quarter" idx="12"/>
          </p:nvPr>
        </p:nvSpPr>
        <p:spPr/>
        <p:txBody>
          <a:bodyPr/>
          <a:lstStyle/>
          <a:p>
            <a:fld id="{01B1F274-A603-4C51-99A6-9A47F728F8FD}" type="slidenum">
              <a:rPr lang="en-GB" smtClean="0"/>
              <a:pPr/>
              <a:t>17</a:t>
            </a:fld>
            <a:r>
              <a:rPr lang="en-GB" smtClean="0"/>
              <a:t>/17</a:t>
            </a:r>
            <a:endParaRPr lang="en-GB" dirty="0"/>
          </a:p>
        </p:txBody>
      </p:sp>
    </p:spTree>
    <p:extLst>
      <p:ext uri="{BB962C8B-B14F-4D97-AF65-F5344CB8AC3E}">
        <p14:creationId xmlns:p14="http://schemas.microsoft.com/office/powerpoint/2010/main" val="6126607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GB" smtClean="0"/>
              <a:t>8/04/2019</a:t>
            </a:r>
            <a:endParaRPr lang="en-GB" dirty="0"/>
          </a:p>
        </p:txBody>
      </p:sp>
      <p:sp>
        <p:nvSpPr>
          <p:cNvPr id="8" name="Footer Placeholder 7"/>
          <p:cNvSpPr>
            <a:spLocks noGrp="1"/>
          </p:cNvSpPr>
          <p:nvPr>
            <p:ph type="ftr" sz="quarter" idx="11"/>
          </p:nvPr>
        </p:nvSpPr>
        <p:spPr/>
        <p:txBody>
          <a:bodyPr/>
          <a:lstStyle/>
          <a:p>
            <a:r>
              <a:rPr lang="en-GB" smtClean="0"/>
              <a:t>laurent.kelleter@ucl.ac.uk</a:t>
            </a:r>
            <a:endParaRPr lang="en-GB" dirty="0"/>
          </a:p>
        </p:txBody>
      </p:sp>
      <p:sp>
        <p:nvSpPr>
          <p:cNvPr id="9" name="Content Placeholder 2"/>
          <p:cNvSpPr>
            <a:spLocks noGrp="1"/>
          </p:cNvSpPr>
          <p:nvPr>
            <p:ph idx="1"/>
          </p:nvPr>
        </p:nvSpPr>
        <p:spPr>
          <a:xfrm>
            <a:off x="457199" y="2636912"/>
            <a:ext cx="8229600" cy="3240360"/>
          </a:xfrm>
        </p:spPr>
        <p:txBody>
          <a:bodyPr>
            <a:normAutofit/>
          </a:bodyPr>
          <a:lstStyle/>
          <a:p>
            <a:pPr marL="0" indent="0" algn="ctr">
              <a:buNone/>
            </a:pPr>
            <a:r>
              <a:rPr lang="en-US" sz="4000" dirty="0" smtClean="0"/>
              <a:t>Backup</a:t>
            </a:r>
          </a:p>
        </p:txBody>
      </p:sp>
      <p:sp>
        <p:nvSpPr>
          <p:cNvPr id="2" name="Slide Number Placeholder 1"/>
          <p:cNvSpPr>
            <a:spLocks noGrp="1"/>
          </p:cNvSpPr>
          <p:nvPr>
            <p:ph type="sldNum" sz="quarter" idx="12"/>
          </p:nvPr>
        </p:nvSpPr>
        <p:spPr/>
        <p:txBody>
          <a:bodyPr/>
          <a:lstStyle/>
          <a:p>
            <a:fld id="{01B1F274-A603-4C51-99A6-9A47F728F8FD}" type="slidenum">
              <a:rPr lang="en-GB" smtClean="0"/>
              <a:pPr/>
              <a:t>18</a:t>
            </a:fld>
            <a:r>
              <a:rPr lang="en-GB" smtClean="0"/>
              <a:t>/17</a:t>
            </a:r>
            <a:endParaRPr lang="en-GB" dirty="0"/>
          </a:p>
        </p:txBody>
      </p:sp>
    </p:spTree>
    <p:extLst>
      <p:ext uri="{BB962C8B-B14F-4D97-AF65-F5344CB8AC3E}">
        <p14:creationId xmlns:p14="http://schemas.microsoft.com/office/powerpoint/2010/main" val="3108946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Range Quality Assurance in Particle Therapy</a:t>
            </a:r>
            <a:endParaRPr lang="en-US" sz="28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8" name="Picture 7" descr="pmbaa5131f04_h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430" y="980728"/>
            <a:ext cx="5591141" cy="2493818"/>
          </a:xfrm>
          <a:prstGeom prst="rect">
            <a:avLst/>
          </a:prstGeom>
        </p:spPr>
      </p:pic>
      <p:sp>
        <p:nvSpPr>
          <p:cNvPr id="9" name="TextBox 8"/>
          <p:cNvSpPr txBox="1"/>
          <p:nvPr/>
        </p:nvSpPr>
        <p:spPr>
          <a:xfrm>
            <a:off x="251520" y="5754742"/>
            <a:ext cx="3777597" cy="338554"/>
          </a:xfrm>
          <a:prstGeom prst="rect">
            <a:avLst/>
          </a:prstGeom>
          <a:noFill/>
        </p:spPr>
        <p:txBody>
          <a:bodyPr wrap="none" rtlCol="0">
            <a:spAutoFit/>
          </a:bodyPr>
          <a:lstStyle/>
          <a:p>
            <a:r>
              <a:rPr lang="en-US" sz="1600" dirty="0" smtClean="0"/>
              <a:t>O. </a:t>
            </a:r>
            <a:r>
              <a:rPr lang="en-US" sz="1600" dirty="0" err="1" smtClean="0"/>
              <a:t>Actis</a:t>
            </a:r>
            <a:r>
              <a:rPr lang="en-US" sz="1600" dirty="0" smtClean="0"/>
              <a:t> </a:t>
            </a:r>
            <a:r>
              <a:rPr lang="en-US" sz="1600" i="1" dirty="0" smtClean="0"/>
              <a:t>et al. </a:t>
            </a:r>
            <a:r>
              <a:rPr lang="en-US" sz="1600" dirty="0" smtClean="0"/>
              <a:t>2017 </a:t>
            </a:r>
            <a:r>
              <a:rPr lang="en-US" sz="1600" i="1" dirty="0" smtClean="0"/>
              <a:t>Phys. Med Biol. </a:t>
            </a:r>
            <a:r>
              <a:rPr lang="en-US" sz="1600" b="1" dirty="0" smtClean="0"/>
              <a:t>62</a:t>
            </a:r>
            <a:r>
              <a:rPr lang="en-US" sz="1600" dirty="0" smtClean="0"/>
              <a:t> 1661 </a:t>
            </a:r>
            <a:endParaRPr lang="en-US" sz="1600" dirty="0"/>
          </a:p>
        </p:txBody>
      </p:sp>
      <p:pic>
        <p:nvPicPr>
          <p:cNvPr id="3" name="Picture 2" descr="pmbaa5131f06_h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430" y="3573016"/>
            <a:ext cx="5591141" cy="2144683"/>
          </a:xfrm>
          <a:prstGeom prst="rect">
            <a:avLst/>
          </a:prstGeom>
        </p:spPr>
      </p:pic>
      <p:sp>
        <p:nvSpPr>
          <p:cNvPr id="6" name="Slide Number Placeholder 5"/>
          <p:cNvSpPr>
            <a:spLocks noGrp="1"/>
          </p:cNvSpPr>
          <p:nvPr>
            <p:ph type="sldNum" sz="quarter" idx="12"/>
          </p:nvPr>
        </p:nvSpPr>
        <p:spPr/>
        <p:txBody>
          <a:bodyPr/>
          <a:lstStyle/>
          <a:p>
            <a:fld id="{01B1F274-A603-4C51-99A6-9A47F728F8FD}" type="slidenum">
              <a:rPr lang="en-GB" smtClean="0"/>
              <a:pPr/>
              <a:t>19</a:t>
            </a:fld>
            <a:r>
              <a:rPr lang="en-GB" smtClean="0"/>
              <a:t>/17</a:t>
            </a:r>
            <a:endParaRPr lang="en-GB" dirty="0"/>
          </a:p>
        </p:txBody>
      </p:sp>
    </p:spTree>
    <p:extLst>
      <p:ext uri="{BB962C8B-B14F-4D97-AF65-F5344CB8AC3E}">
        <p14:creationId xmlns:p14="http://schemas.microsoft.com/office/powerpoint/2010/main" val="19266599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Cancer in the UK</a:t>
            </a:r>
            <a:endParaRPr lang="en-US" sz="32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sp>
        <p:nvSpPr>
          <p:cNvPr id="12" name="TextBox 11"/>
          <p:cNvSpPr txBox="1"/>
          <p:nvPr/>
        </p:nvSpPr>
        <p:spPr>
          <a:xfrm>
            <a:off x="6372200" y="5661248"/>
            <a:ext cx="2511525" cy="338554"/>
          </a:xfrm>
          <a:prstGeom prst="rect">
            <a:avLst/>
          </a:prstGeom>
          <a:noFill/>
        </p:spPr>
        <p:txBody>
          <a:bodyPr wrap="none" rtlCol="0">
            <a:spAutoFit/>
          </a:bodyPr>
          <a:lstStyle/>
          <a:p>
            <a:r>
              <a:rPr lang="en-US" sz="1600" dirty="0"/>
              <a:t>Credit: Cancer Research UK.</a:t>
            </a:r>
          </a:p>
        </p:txBody>
      </p:sp>
      <p:pic>
        <p:nvPicPr>
          <p:cNvPr id="13" name="Picture 12" descr="Screen Shot 2019-03-27 at 10.31.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900" y="1847850"/>
            <a:ext cx="5664200" cy="3162300"/>
          </a:xfrm>
          <a:prstGeom prst="rect">
            <a:avLst/>
          </a:prstGeom>
        </p:spPr>
      </p:pic>
      <p:grpSp>
        <p:nvGrpSpPr>
          <p:cNvPr id="7" name="Group 6"/>
          <p:cNvGrpSpPr/>
          <p:nvPr/>
        </p:nvGrpSpPr>
        <p:grpSpPr>
          <a:xfrm>
            <a:off x="2627784" y="2924944"/>
            <a:ext cx="1837260" cy="945396"/>
            <a:chOff x="2627784" y="2924944"/>
            <a:chExt cx="1837260" cy="945396"/>
          </a:xfrm>
        </p:grpSpPr>
        <p:sp>
          <p:nvSpPr>
            <p:cNvPr id="15" name="Pie 14"/>
            <p:cNvSpPr/>
            <p:nvPr/>
          </p:nvSpPr>
          <p:spPr>
            <a:xfrm>
              <a:off x="2627784" y="2924944"/>
              <a:ext cx="936104" cy="936104"/>
            </a:xfrm>
            <a:prstGeom prst="pie">
              <a:avLst>
                <a:gd name="adj1" fmla="val 21119418"/>
                <a:gd name="adj2" fmla="val 5327046"/>
              </a:avLst>
            </a:prstGeom>
            <a:solidFill>
              <a:srgbClr val="0D008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635896" y="3501008"/>
              <a:ext cx="829148" cy="369332"/>
            </a:xfrm>
            <a:prstGeom prst="rect">
              <a:avLst/>
            </a:prstGeom>
            <a:noFill/>
          </p:spPr>
          <p:txBody>
            <a:bodyPr wrap="none" rtlCol="0">
              <a:spAutoFit/>
            </a:bodyPr>
            <a:lstStyle/>
            <a:p>
              <a:r>
                <a:rPr lang="en-US" b="1" dirty="0" smtClean="0">
                  <a:solidFill>
                    <a:srgbClr val="0D008E"/>
                  </a:solidFill>
                </a:rPr>
                <a:t>97</a:t>
              </a:r>
              <a:r>
                <a:rPr lang="en-US" b="1" dirty="0" smtClean="0">
                  <a:solidFill>
                    <a:srgbClr val="0D008E"/>
                  </a:solidFill>
                </a:rPr>
                <a:t>,000</a:t>
              </a:r>
              <a:endParaRPr lang="en-US" b="1" dirty="0">
                <a:solidFill>
                  <a:srgbClr val="0D008E"/>
                </a:solidFill>
              </a:endParaRPr>
            </a:p>
          </p:txBody>
        </p:sp>
        <p:cxnSp>
          <p:nvCxnSpPr>
            <p:cNvPr id="18" name="Straight Connector 17"/>
            <p:cNvCxnSpPr/>
            <p:nvPr/>
          </p:nvCxnSpPr>
          <p:spPr>
            <a:xfrm>
              <a:off x="3419872" y="3573016"/>
              <a:ext cx="288032" cy="112658"/>
            </a:xfrm>
            <a:prstGeom prst="line">
              <a:avLst/>
            </a:prstGeom>
            <a:ln>
              <a:solidFill>
                <a:srgbClr val="0D008E"/>
              </a:solidFill>
            </a:ln>
            <a:effectLst/>
          </p:spPr>
          <p:style>
            <a:lnRef idx="2">
              <a:schemeClr val="accent1"/>
            </a:lnRef>
            <a:fillRef idx="0">
              <a:schemeClr val="accent1"/>
            </a:fillRef>
            <a:effectRef idx="1">
              <a:schemeClr val="accent1"/>
            </a:effectRef>
            <a:fontRef idx="minor">
              <a:schemeClr val="tx1"/>
            </a:fontRef>
          </p:style>
        </p:cxnSp>
      </p:grpSp>
      <p:sp>
        <p:nvSpPr>
          <p:cNvPr id="10" name="Rectangle 9"/>
          <p:cNvSpPr/>
          <p:nvPr/>
        </p:nvSpPr>
        <p:spPr>
          <a:xfrm>
            <a:off x="4427984" y="1700808"/>
            <a:ext cx="2952328" cy="338437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01B1F274-A603-4C51-99A6-9A47F728F8FD}" type="slidenum">
              <a:rPr lang="en-GB" smtClean="0"/>
              <a:pPr/>
              <a:t>2</a:t>
            </a:fld>
            <a:r>
              <a:rPr lang="en-GB" smtClean="0"/>
              <a:t>/17</a:t>
            </a:r>
            <a:endParaRPr lang="en-GB" dirty="0"/>
          </a:p>
        </p:txBody>
      </p:sp>
    </p:spTree>
    <p:extLst>
      <p:ext uri="{BB962C8B-B14F-4D97-AF65-F5344CB8AC3E}">
        <p14:creationId xmlns:p14="http://schemas.microsoft.com/office/powerpoint/2010/main" val="272956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t>MedAustron</a:t>
            </a:r>
            <a:r>
              <a:rPr lang="en-US" sz="3600" dirty="0" smtClean="0"/>
              <a:t> Beam Test</a:t>
            </a:r>
            <a:endParaRPr lang="en-US" sz="36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IMG_305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70246" y="1027246"/>
            <a:ext cx="4803509" cy="4803509"/>
          </a:xfrm>
          <a:prstGeom prst="rect">
            <a:avLst/>
          </a:prstGeom>
        </p:spPr>
      </p:pic>
      <p:sp>
        <p:nvSpPr>
          <p:cNvPr id="6" name="TextBox 5"/>
          <p:cNvSpPr txBox="1"/>
          <p:nvPr/>
        </p:nvSpPr>
        <p:spPr>
          <a:xfrm>
            <a:off x="5940152" y="3059668"/>
            <a:ext cx="731991" cy="369332"/>
          </a:xfrm>
          <a:prstGeom prst="rect">
            <a:avLst/>
          </a:prstGeom>
          <a:solidFill>
            <a:schemeClr val="bg1"/>
          </a:solidFill>
        </p:spPr>
        <p:txBody>
          <a:bodyPr wrap="none" rtlCol="0">
            <a:spAutoFit/>
          </a:bodyPr>
          <a:lstStyle/>
          <a:p>
            <a:r>
              <a:rPr lang="en-US" b="1" dirty="0" smtClean="0">
                <a:solidFill>
                  <a:srgbClr val="FF0000"/>
                </a:solidFill>
              </a:rPr>
              <a:t>Beam</a:t>
            </a:r>
            <a:endParaRPr lang="en-US" b="1" dirty="0">
              <a:solidFill>
                <a:srgbClr val="FF0000"/>
              </a:solidFill>
            </a:endParaRPr>
          </a:p>
        </p:txBody>
      </p:sp>
      <p:cxnSp>
        <p:nvCxnSpPr>
          <p:cNvPr id="8" name="Straight Arrow Connector 7"/>
          <p:cNvCxnSpPr/>
          <p:nvPr/>
        </p:nvCxnSpPr>
        <p:spPr>
          <a:xfrm flipH="1">
            <a:off x="5724128" y="3501008"/>
            <a:ext cx="936104" cy="0"/>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sp>
        <p:nvSpPr>
          <p:cNvPr id="7" name="Slide Number Placeholder 6"/>
          <p:cNvSpPr>
            <a:spLocks noGrp="1"/>
          </p:cNvSpPr>
          <p:nvPr>
            <p:ph type="sldNum" sz="quarter" idx="12"/>
          </p:nvPr>
        </p:nvSpPr>
        <p:spPr/>
        <p:txBody>
          <a:bodyPr/>
          <a:lstStyle/>
          <a:p>
            <a:fld id="{01B1F274-A603-4C51-99A6-9A47F728F8FD}" type="slidenum">
              <a:rPr lang="en-GB" smtClean="0"/>
              <a:pPr/>
              <a:t>20</a:t>
            </a:fld>
            <a:r>
              <a:rPr lang="en-GB" smtClean="0"/>
              <a:t>/17</a:t>
            </a:r>
            <a:endParaRPr lang="en-GB" dirty="0"/>
          </a:p>
        </p:txBody>
      </p:sp>
    </p:spTree>
    <p:extLst>
      <p:ext uri="{BB962C8B-B14F-4D97-AF65-F5344CB8AC3E}">
        <p14:creationId xmlns:p14="http://schemas.microsoft.com/office/powerpoint/2010/main" val="31299280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272" y="1234440"/>
            <a:ext cx="5852160" cy="4389120"/>
          </a:xfrm>
          <a:prstGeom prst="rect">
            <a:avLst/>
          </a:prstGeom>
        </p:spPr>
      </p:pic>
      <p:sp>
        <p:nvSpPr>
          <p:cNvPr id="2" name="Title 1"/>
          <p:cNvSpPr>
            <a:spLocks noGrp="1"/>
          </p:cNvSpPr>
          <p:nvPr>
            <p:ph type="title"/>
          </p:nvPr>
        </p:nvSpPr>
        <p:spPr/>
        <p:txBody>
          <a:bodyPr>
            <a:normAutofit fontScale="90000"/>
          </a:bodyPr>
          <a:lstStyle/>
          <a:p>
            <a:r>
              <a:rPr lang="en-US" dirty="0" smtClean="0"/>
              <a:t>Quenching: </a:t>
            </a:r>
            <a:r>
              <a:rPr lang="en-US" dirty="0" err="1" smtClean="0"/>
              <a:t>Birk’s</a:t>
            </a:r>
            <a:r>
              <a:rPr lang="en-US" dirty="0" smtClean="0"/>
              <a:t> Law</a:t>
            </a:r>
            <a:endParaRPr lang="en-US"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9" name="Picture 8" descr="Screen Shot 2018-05-02 at 16.48.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44" y="2980491"/>
            <a:ext cx="1790700" cy="889000"/>
          </a:xfrm>
          <a:prstGeom prst="rect">
            <a:avLst/>
          </a:prstGeom>
        </p:spPr>
      </p:pic>
      <p:sp>
        <p:nvSpPr>
          <p:cNvPr id="6" name="Slide Number Placeholder 5"/>
          <p:cNvSpPr>
            <a:spLocks noGrp="1"/>
          </p:cNvSpPr>
          <p:nvPr>
            <p:ph type="sldNum" sz="quarter" idx="12"/>
          </p:nvPr>
        </p:nvSpPr>
        <p:spPr/>
        <p:txBody>
          <a:bodyPr/>
          <a:lstStyle/>
          <a:p>
            <a:fld id="{01B1F274-A603-4C51-99A6-9A47F728F8FD}" type="slidenum">
              <a:rPr lang="en-GB" smtClean="0"/>
              <a:pPr/>
              <a:t>21</a:t>
            </a:fld>
            <a:r>
              <a:rPr lang="en-GB" smtClean="0"/>
              <a:t>/17</a:t>
            </a:r>
            <a:endParaRPr lang="en-GB" dirty="0"/>
          </a:p>
        </p:txBody>
      </p:sp>
    </p:spTree>
    <p:extLst>
      <p:ext uri="{BB962C8B-B14F-4D97-AF65-F5344CB8AC3E}">
        <p14:creationId xmlns:p14="http://schemas.microsoft.com/office/powerpoint/2010/main" val="27208590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Calibration</a:t>
            </a:r>
            <a:endParaRPr lang="en-US"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un43_calibration_slic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6" name="Slide Number Placeholder 5"/>
          <p:cNvSpPr>
            <a:spLocks noGrp="1"/>
          </p:cNvSpPr>
          <p:nvPr>
            <p:ph type="sldNum" sz="quarter" idx="12"/>
          </p:nvPr>
        </p:nvSpPr>
        <p:spPr/>
        <p:txBody>
          <a:bodyPr/>
          <a:lstStyle/>
          <a:p>
            <a:fld id="{01B1F274-A603-4C51-99A6-9A47F728F8FD}" type="slidenum">
              <a:rPr lang="en-GB" smtClean="0"/>
              <a:pPr/>
              <a:t>22</a:t>
            </a:fld>
            <a:r>
              <a:rPr lang="en-GB" smtClean="0"/>
              <a:t>/17</a:t>
            </a:r>
            <a:endParaRPr lang="en-GB" dirty="0"/>
          </a:p>
        </p:txBody>
      </p:sp>
    </p:spTree>
    <p:extLst>
      <p:ext uri="{BB962C8B-B14F-4D97-AF65-F5344CB8AC3E}">
        <p14:creationId xmlns:p14="http://schemas.microsoft.com/office/powerpoint/2010/main" val="38749326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Proton Range Reconstruction</a:t>
            </a:r>
            <a:endParaRPr lang="en-US" dirty="0"/>
          </a:p>
        </p:txBody>
      </p:sp>
      <p:sp>
        <p:nvSpPr>
          <p:cNvPr id="4" name="Date Placeholder 3"/>
          <p:cNvSpPr>
            <a:spLocks noGrp="1"/>
          </p:cNvSpPr>
          <p:nvPr>
            <p:ph type="dt" sz="half" idx="10"/>
          </p:nvPr>
        </p:nvSpPr>
        <p:spPr>
          <a:xfrm>
            <a:off x="1547664" y="6376243"/>
            <a:ext cx="874440" cy="365125"/>
          </a:xfrm>
        </p:spPr>
        <p:txBody>
          <a:bodyPr/>
          <a:lstStyle/>
          <a:p>
            <a:r>
              <a:rPr lang="en-GB" smtClean="0"/>
              <a:t>8/04/2019</a:t>
            </a:r>
            <a:endParaRPr lang="en-GB" dirty="0"/>
          </a:p>
        </p:txBody>
      </p:sp>
      <p:sp>
        <p:nvSpPr>
          <p:cNvPr id="5" name="Footer Placeholder 4"/>
          <p:cNvSpPr>
            <a:spLocks noGrp="1"/>
          </p:cNvSpPr>
          <p:nvPr>
            <p:ph type="ftr" sz="quarter" idx="11"/>
          </p:nvPr>
        </p:nvSpPr>
        <p:spPr>
          <a:xfrm>
            <a:off x="2627784" y="6376243"/>
            <a:ext cx="2952328" cy="365125"/>
          </a:xfrm>
        </p:spPr>
        <p:txBody>
          <a:bodyPr/>
          <a:lstStyle/>
          <a:p>
            <a:r>
              <a:rPr lang="en-GB" smtClean="0"/>
              <a:t>laurent.kelleter@ucl.ac.uk</a:t>
            </a:r>
            <a:endParaRPr lang="en-GB" dirty="0"/>
          </a:p>
        </p:txBody>
      </p:sp>
      <p:pic>
        <p:nvPicPr>
          <p:cNvPr id="6" name="Picture 5" descr="QB_150MeV_f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11" name="TextBox 10"/>
          <p:cNvSpPr txBox="1"/>
          <p:nvPr/>
        </p:nvSpPr>
        <p:spPr>
          <a:xfrm>
            <a:off x="3489300" y="1115452"/>
            <a:ext cx="1907568" cy="369332"/>
          </a:xfrm>
          <a:prstGeom prst="rect">
            <a:avLst/>
          </a:prstGeom>
          <a:noFill/>
        </p:spPr>
        <p:txBody>
          <a:bodyPr wrap="none" rtlCol="0">
            <a:spAutoFit/>
          </a:bodyPr>
          <a:lstStyle/>
          <a:p>
            <a:r>
              <a:rPr lang="en-US" dirty="0" smtClean="0"/>
              <a:t>Geant4 simulation</a:t>
            </a:r>
            <a:endParaRPr lang="en-US" dirty="0"/>
          </a:p>
        </p:txBody>
      </p:sp>
      <p:sp>
        <p:nvSpPr>
          <p:cNvPr id="3" name="Slide Number Placeholder 2"/>
          <p:cNvSpPr>
            <a:spLocks noGrp="1"/>
          </p:cNvSpPr>
          <p:nvPr>
            <p:ph type="sldNum" sz="quarter" idx="12"/>
          </p:nvPr>
        </p:nvSpPr>
        <p:spPr/>
        <p:txBody>
          <a:bodyPr/>
          <a:lstStyle/>
          <a:p>
            <a:fld id="{01B1F274-A603-4C51-99A6-9A47F728F8FD}" type="slidenum">
              <a:rPr lang="en-GB" smtClean="0"/>
              <a:pPr/>
              <a:t>23</a:t>
            </a:fld>
            <a:r>
              <a:rPr lang="en-GB" smtClean="0"/>
              <a:t>/17</a:t>
            </a:r>
            <a:endParaRPr lang="en-GB" dirty="0"/>
          </a:p>
        </p:txBody>
      </p:sp>
    </p:spTree>
    <p:extLst>
      <p:ext uri="{BB962C8B-B14F-4D97-AF65-F5344CB8AC3E}">
        <p14:creationId xmlns:p14="http://schemas.microsoft.com/office/powerpoint/2010/main" val="10117699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Proton Beam</a:t>
            </a:r>
            <a:endParaRPr lang="en-US" sz="36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9" name="Picture 8" descr="Run085_p_pBrag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813" y="1089000"/>
            <a:ext cx="7234374" cy="4680000"/>
          </a:xfrm>
          <a:prstGeom prst="rect">
            <a:avLst/>
          </a:prstGeom>
        </p:spPr>
      </p:pic>
      <p:sp>
        <p:nvSpPr>
          <p:cNvPr id="3" name="Slide Number Placeholder 2"/>
          <p:cNvSpPr>
            <a:spLocks noGrp="1"/>
          </p:cNvSpPr>
          <p:nvPr>
            <p:ph type="sldNum" sz="quarter" idx="12"/>
          </p:nvPr>
        </p:nvSpPr>
        <p:spPr/>
        <p:txBody>
          <a:bodyPr/>
          <a:lstStyle/>
          <a:p>
            <a:fld id="{01B1F274-A603-4C51-99A6-9A47F728F8FD}" type="slidenum">
              <a:rPr lang="en-GB" smtClean="0"/>
              <a:pPr/>
              <a:t>24</a:t>
            </a:fld>
            <a:r>
              <a:rPr lang="en-GB" smtClean="0"/>
              <a:t>/17</a:t>
            </a:r>
            <a:endParaRPr lang="en-GB" dirty="0"/>
          </a:p>
        </p:txBody>
      </p:sp>
    </p:spTree>
    <p:extLst>
      <p:ext uri="{BB962C8B-B14F-4D97-AF65-F5344CB8AC3E}">
        <p14:creationId xmlns:p14="http://schemas.microsoft.com/office/powerpoint/2010/main" val="36997166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Helium Beam</a:t>
            </a:r>
            <a:endParaRPr lang="en-US" sz="36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6" name="Picture 5" descr="Run012_He_pBrag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813" y="1089000"/>
            <a:ext cx="7234374" cy="4680000"/>
          </a:xfrm>
          <a:prstGeom prst="rect">
            <a:avLst/>
          </a:prstGeom>
        </p:spPr>
      </p:pic>
      <p:sp>
        <p:nvSpPr>
          <p:cNvPr id="3" name="Slide Number Placeholder 2"/>
          <p:cNvSpPr>
            <a:spLocks noGrp="1"/>
          </p:cNvSpPr>
          <p:nvPr>
            <p:ph type="sldNum" sz="quarter" idx="12"/>
          </p:nvPr>
        </p:nvSpPr>
        <p:spPr/>
        <p:txBody>
          <a:bodyPr/>
          <a:lstStyle/>
          <a:p>
            <a:fld id="{01B1F274-A603-4C51-99A6-9A47F728F8FD}" type="slidenum">
              <a:rPr lang="en-GB" smtClean="0"/>
              <a:pPr/>
              <a:t>25</a:t>
            </a:fld>
            <a:r>
              <a:rPr lang="en-GB" smtClean="0"/>
              <a:t>/17</a:t>
            </a:r>
            <a:endParaRPr lang="en-GB" dirty="0"/>
          </a:p>
        </p:txBody>
      </p:sp>
    </p:spTree>
    <p:extLst>
      <p:ext uri="{BB962C8B-B14F-4D97-AF65-F5344CB8AC3E}">
        <p14:creationId xmlns:p14="http://schemas.microsoft.com/office/powerpoint/2010/main" val="971288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Carbon Beam</a:t>
            </a:r>
            <a:endParaRPr lang="en-US" sz="36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7" name="Picture 6" descr="Run050_C_pBrag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813" y="1089000"/>
            <a:ext cx="7234374" cy="4680000"/>
          </a:xfrm>
          <a:prstGeom prst="rect">
            <a:avLst/>
          </a:prstGeom>
        </p:spPr>
      </p:pic>
      <p:sp>
        <p:nvSpPr>
          <p:cNvPr id="3" name="Slide Number Placeholder 2"/>
          <p:cNvSpPr>
            <a:spLocks noGrp="1"/>
          </p:cNvSpPr>
          <p:nvPr>
            <p:ph type="sldNum" sz="quarter" idx="12"/>
          </p:nvPr>
        </p:nvSpPr>
        <p:spPr/>
        <p:txBody>
          <a:bodyPr/>
          <a:lstStyle/>
          <a:p>
            <a:fld id="{01B1F274-A603-4C51-99A6-9A47F728F8FD}" type="slidenum">
              <a:rPr lang="en-GB" smtClean="0"/>
              <a:pPr/>
              <a:t>26</a:t>
            </a:fld>
            <a:r>
              <a:rPr lang="en-GB" smtClean="0"/>
              <a:t>/17</a:t>
            </a:r>
            <a:endParaRPr lang="en-GB" dirty="0"/>
          </a:p>
        </p:txBody>
      </p:sp>
    </p:spTree>
    <p:extLst>
      <p:ext uri="{BB962C8B-B14F-4D97-AF65-F5344CB8AC3E}">
        <p14:creationId xmlns:p14="http://schemas.microsoft.com/office/powerpoint/2010/main" val="26574469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Proton Therapy Centre - Layout</a:t>
            </a:r>
            <a:endParaRPr lang="en-US" sz="32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8" name="Picture 2" descr="C:\Users\jtimmer\AppData\Local\Temp\wz759b\UK_Renderings_Screen\UK UCLH Rendering Back Final - Screen.jpg"/>
          <p:cNvPicPr>
            <a:picLocks noGrp="1" noChangeAspect="1" noChangeArrowheads="1"/>
          </p:cNvPicPr>
          <p:nvPr>
            <p:ph sz="half" idx="4294967295"/>
          </p:nvPr>
        </p:nvPicPr>
        <p:blipFill rotWithShape="1">
          <a:blip r:embed="rId2">
            <a:extLst>
              <a:ext uri="{28A0092B-C50C-407E-A947-70E740481C1C}">
                <a14:useLocalDpi xmlns:a14="http://schemas.microsoft.com/office/drawing/2010/main" val="0"/>
              </a:ext>
            </a:extLst>
          </a:blip>
          <a:srcRect l="7700" t="15435" r="5706" b="11425"/>
          <a:stretch/>
        </p:blipFill>
        <p:spPr bwMode="auto">
          <a:xfrm>
            <a:off x="426564" y="908720"/>
            <a:ext cx="8243804" cy="519404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714132" y="2178379"/>
            <a:ext cx="2178348" cy="1223894"/>
            <a:chOff x="6813798" y="2279884"/>
            <a:chExt cx="2263678" cy="1286711"/>
          </a:xfrm>
        </p:grpSpPr>
        <p:sp>
          <p:nvSpPr>
            <p:cNvPr id="10" name="Freihandform 1"/>
            <p:cNvSpPr/>
            <p:nvPr/>
          </p:nvSpPr>
          <p:spPr>
            <a:xfrm>
              <a:off x="6813798" y="2857511"/>
              <a:ext cx="1139826" cy="709084"/>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1093259"/>
                <a:gd name="connsiteY0" fmla="*/ 628650 h 628650"/>
                <a:gd name="connsiteX1" fmla="*/ 1093259 w 1093259"/>
                <a:gd name="connsiteY1" fmla="*/ 506942 h 628650"/>
                <a:gd name="connsiteX2" fmla="*/ 666750 w 1093259"/>
                <a:gd name="connsiteY2" fmla="*/ 0 h 628650"/>
                <a:gd name="connsiteX3" fmla="*/ 0 w 1093259"/>
                <a:gd name="connsiteY3" fmla="*/ 79375 h 628650"/>
                <a:gd name="connsiteX4" fmla="*/ 139700 w 1093259"/>
                <a:gd name="connsiteY4" fmla="*/ 628650 h 628650"/>
                <a:gd name="connsiteX0" fmla="*/ 186267 w 1139826"/>
                <a:gd name="connsiteY0" fmla="*/ 628650 h 628650"/>
                <a:gd name="connsiteX1" fmla="*/ 1139826 w 1139826"/>
                <a:gd name="connsiteY1" fmla="*/ 506942 h 628650"/>
                <a:gd name="connsiteX2" fmla="*/ 713317 w 1139826"/>
                <a:gd name="connsiteY2" fmla="*/ 0 h 628650"/>
                <a:gd name="connsiteX3" fmla="*/ 0 w 1139826"/>
                <a:gd name="connsiteY3" fmla="*/ 32809 h 628650"/>
                <a:gd name="connsiteX4" fmla="*/ 186267 w 1139826"/>
                <a:gd name="connsiteY4" fmla="*/ 628650 h 628650"/>
                <a:gd name="connsiteX0" fmla="*/ 186267 w 1139826"/>
                <a:gd name="connsiteY0" fmla="*/ 726017 h 726017"/>
                <a:gd name="connsiteX1" fmla="*/ 1139826 w 1139826"/>
                <a:gd name="connsiteY1" fmla="*/ 604309 h 726017"/>
                <a:gd name="connsiteX2" fmla="*/ 933450 w 1139826"/>
                <a:gd name="connsiteY2" fmla="*/ 0 h 726017"/>
                <a:gd name="connsiteX3" fmla="*/ 0 w 1139826"/>
                <a:gd name="connsiteY3" fmla="*/ 130176 h 726017"/>
                <a:gd name="connsiteX4" fmla="*/ 186267 w 1139826"/>
                <a:gd name="connsiteY4" fmla="*/ 726017 h 726017"/>
                <a:gd name="connsiteX0" fmla="*/ 186267 w 1139826"/>
                <a:gd name="connsiteY0" fmla="*/ 709084 h 709084"/>
                <a:gd name="connsiteX1" fmla="*/ 1139826 w 1139826"/>
                <a:gd name="connsiteY1" fmla="*/ 587376 h 709084"/>
                <a:gd name="connsiteX2" fmla="*/ 937683 w 1139826"/>
                <a:gd name="connsiteY2" fmla="*/ 0 h 709084"/>
                <a:gd name="connsiteX3" fmla="*/ 0 w 1139826"/>
                <a:gd name="connsiteY3" fmla="*/ 113243 h 709084"/>
                <a:gd name="connsiteX4" fmla="*/ 186267 w 1139826"/>
                <a:gd name="connsiteY4" fmla="*/ 709084 h 70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826" h="709084">
                  <a:moveTo>
                    <a:pt x="186267" y="709084"/>
                  </a:moveTo>
                  <a:lnTo>
                    <a:pt x="1139826" y="587376"/>
                  </a:lnTo>
                  <a:lnTo>
                    <a:pt x="937683" y="0"/>
                  </a:lnTo>
                  <a:lnTo>
                    <a:pt x="0" y="113243"/>
                  </a:lnTo>
                  <a:lnTo>
                    <a:pt x="186267" y="709084"/>
                  </a:lnTo>
                  <a:close/>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5"/>
            <p:cNvSpPr/>
            <p:nvPr/>
          </p:nvSpPr>
          <p:spPr>
            <a:xfrm>
              <a:off x="7916810" y="2279884"/>
              <a:ext cx="1160666" cy="288000"/>
            </a:xfrm>
            <a:prstGeom prst="rect">
              <a:avLst/>
            </a:prstGeom>
            <a:solidFill>
              <a:schemeClr val="accent2">
                <a:lumMod val="75000"/>
              </a:schemeClr>
            </a:solidFill>
            <a:ln w="12700">
              <a:solidFill>
                <a:schemeClr val="accent2">
                  <a:lumMod val="75000"/>
                </a:schemeClr>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noAutofit/>
            </a:bodyPr>
            <a:lstStyle/>
            <a:p>
              <a:pPr algn="ctr"/>
              <a:r>
                <a:rPr lang="en-US" sz="1600" dirty="0" smtClean="0">
                  <a:solidFill>
                    <a:srgbClr val="FFFFFF"/>
                  </a:solidFill>
                  <a:ea typeface="Arial" pitchFamily="-116" charset="0"/>
                  <a:cs typeface="Arial" pitchFamily="-116" charset="0"/>
                </a:rPr>
                <a:t>Cyclotron</a:t>
              </a:r>
              <a:endParaRPr lang="en-US" sz="1600" dirty="0">
                <a:solidFill>
                  <a:srgbClr val="FFFFFF"/>
                </a:solidFill>
                <a:ea typeface="Arial" pitchFamily="-116" charset="0"/>
                <a:cs typeface="Arial" pitchFamily="-116" charset="0"/>
              </a:endParaRPr>
            </a:p>
          </p:txBody>
        </p:sp>
        <p:cxnSp>
          <p:nvCxnSpPr>
            <p:cNvPr id="12" name="Straight Connector 11"/>
            <p:cNvCxnSpPr>
              <a:stCxn id="11" idx="1"/>
              <a:endCxn id="10" idx="2"/>
            </p:cNvCxnSpPr>
            <p:nvPr/>
          </p:nvCxnSpPr>
          <p:spPr>
            <a:xfrm flipH="1">
              <a:off x="7751481" y="2423884"/>
              <a:ext cx="165329" cy="433627"/>
            </a:xfrm>
            <a:prstGeom prst="line">
              <a:avLst/>
            </a:prstGeom>
            <a:ln w="1905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1865195" y="1032598"/>
            <a:ext cx="4775462" cy="1478013"/>
            <a:chOff x="1865195" y="1032598"/>
            <a:chExt cx="4775462" cy="1478013"/>
          </a:xfrm>
        </p:grpSpPr>
        <p:sp>
          <p:nvSpPr>
            <p:cNvPr id="14" name="Rechteck 17"/>
            <p:cNvSpPr/>
            <p:nvPr/>
          </p:nvSpPr>
          <p:spPr>
            <a:xfrm>
              <a:off x="3566817" y="1032598"/>
              <a:ext cx="1908449" cy="273940"/>
            </a:xfrm>
            <a:prstGeom prst="rect">
              <a:avLst/>
            </a:prstGeom>
            <a:solidFill>
              <a:schemeClr val="accent2">
                <a:lumMod val="75000"/>
              </a:schemeClr>
            </a:solidFill>
            <a:ln w="12700">
              <a:solidFill>
                <a:schemeClr val="accent2">
                  <a:lumMod val="75000"/>
                </a:schemeClr>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noAutofit/>
            </a:bodyPr>
            <a:lstStyle/>
            <a:p>
              <a:pPr algn="ctr"/>
              <a:r>
                <a:rPr lang="en-US" sz="1600" dirty="0" smtClean="0">
                  <a:solidFill>
                    <a:srgbClr val="FFFFFF"/>
                  </a:solidFill>
                  <a:ea typeface="Arial" pitchFamily="-116" charset="0"/>
                  <a:cs typeface="Arial" pitchFamily="-116" charset="0"/>
                </a:rPr>
                <a:t>Beam transfer line</a:t>
              </a:r>
              <a:endParaRPr lang="en-US" sz="1600" dirty="0">
                <a:solidFill>
                  <a:srgbClr val="FFFFFF"/>
                </a:solidFill>
                <a:ea typeface="Arial" pitchFamily="-116" charset="0"/>
                <a:cs typeface="Arial" pitchFamily="-116" charset="0"/>
              </a:endParaRPr>
            </a:p>
          </p:txBody>
        </p:sp>
        <p:sp>
          <p:nvSpPr>
            <p:cNvPr id="15" name="Freihandform 1"/>
            <p:cNvSpPr/>
            <p:nvPr/>
          </p:nvSpPr>
          <p:spPr>
            <a:xfrm>
              <a:off x="1865195" y="1843192"/>
              <a:ext cx="4775462" cy="667419"/>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4908550"/>
                <a:gd name="connsiteY0" fmla="*/ 1057275 h 1057275"/>
                <a:gd name="connsiteX1" fmla="*/ 835025 w 4908550"/>
                <a:gd name="connsiteY1" fmla="*/ 977900 h 1057275"/>
                <a:gd name="connsiteX2" fmla="*/ 4908550 w 4908550"/>
                <a:gd name="connsiteY2" fmla="*/ 0 h 1057275"/>
                <a:gd name="connsiteX3" fmla="*/ 0 w 4908550"/>
                <a:gd name="connsiteY3" fmla="*/ 508000 h 1057275"/>
                <a:gd name="connsiteX4" fmla="*/ 139700 w 4908550"/>
                <a:gd name="connsiteY4" fmla="*/ 1057275 h 1057275"/>
                <a:gd name="connsiteX0" fmla="*/ 6350 w 4908550"/>
                <a:gd name="connsiteY0" fmla="*/ 825500 h 977900"/>
                <a:gd name="connsiteX1" fmla="*/ 835025 w 4908550"/>
                <a:gd name="connsiteY1" fmla="*/ 977900 h 977900"/>
                <a:gd name="connsiteX2" fmla="*/ 4908550 w 4908550"/>
                <a:gd name="connsiteY2" fmla="*/ 0 h 977900"/>
                <a:gd name="connsiteX3" fmla="*/ 0 w 4908550"/>
                <a:gd name="connsiteY3" fmla="*/ 508000 h 977900"/>
                <a:gd name="connsiteX4" fmla="*/ 6350 w 4908550"/>
                <a:gd name="connsiteY4" fmla="*/ 825500 h 977900"/>
                <a:gd name="connsiteX0" fmla="*/ 6350 w 4959350"/>
                <a:gd name="connsiteY0" fmla="*/ 825500 h 825500"/>
                <a:gd name="connsiteX1" fmla="*/ 4959350 w 4959350"/>
                <a:gd name="connsiteY1" fmla="*/ 282575 h 825500"/>
                <a:gd name="connsiteX2" fmla="*/ 4908550 w 4959350"/>
                <a:gd name="connsiteY2" fmla="*/ 0 h 825500"/>
                <a:gd name="connsiteX3" fmla="*/ 0 w 4959350"/>
                <a:gd name="connsiteY3" fmla="*/ 508000 h 825500"/>
                <a:gd name="connsiteX4" fmla="*/ 6350 w 4959350"/>
                <a:gd name="connsiteY4" fmla="*/ 825500 h 825500"/>
                <a:gd name="connsiteX0" fmla="*/ 0 w 4953000"/>
                <a:gd name="connsiteY0" fmla="*/ 825500 h 825500"/>
                <a:gd name="connsiteX1" fmla="*/ 4953000 w 4953000"/>
                <a:gd name="connsiteY1" fmla="*/ 282575 h 825500"/>
                <a:gd name="connsiteX2" fmla="*/ 4902200 w 4953000"/>
                <a:gd name="connsiteY2" fmla="*/ 0 h 825500"/>
                <a:gd name="connsiteX3" fmla="*/ 3175 w 4953000"/>
                <a:gd name="connsiteY3" fmla="*/ 631825 h 825500"/>
                <a:gd name="connsiteX4" fmla="*/ 0 w 4953000"/>
                <a:gd name="connsiteY4" fmla="*/ 825500 h 825500"/>
                <a:gd name="connsiteX0" fmla="*/ 0 w 4953000"/>
                <a:gd name="connsiteY0" fmla="*/ 701675 h 701675"/>
                <a:gd name="connsiteX1" fmla="*/ 4953000 w 4953000"/>
                <a:gd name="connsiteY1" fmla="*/ 158750 h 701675"/>
                <a:gd name="connsiteX2" fmla="*/ 4930775 w 4953000"/>
                <a:gd name="connsiteY2" fmla="*/ 0 h 701675"/>
                <a:gd name="connsiteX3" fmla="*/ 3175 w 4953000"/>
                <a:gd name="connsiteY3" fmla="*/ 508000 h 701675"/>
                <a:gd name="connsiteX4" fmla="*/ 0 w 4953000"/>
                <a:gd name="connsiteY4" fmla="*/ 701675 h 701675"/>
                <a:gd name="connsiteX0" fmla="*/ 0 w 4962525"/>
                <a:gd name="connsiteY0" fmla="*/ 701675 h 701675"/>
                <a:gd name="connsiteX1" fmla="*/ 4962525 w 4962525"/>
                <a:gd name="connsiteY1" fmla="*/ 177800 h 701675"/>
                <a:gd name="connsiteX2" fmla="*/ 4930775 w 4962525"/>
                <a:gd name="connsiteY2" fmla="*/ 0 h 701675"/>
                <a:gd name="connsiteX3" fmla="*/ 3175 w 4962525"/>
                <a:gd name="connsiteY3" fmla="*/ 508000 h 701675"/>
                <a:gd name="connsiteX4" fmla="*/ 0 w 4962525"/>
                <a:gd name="connsiteY4" fmla="*/ 701675 h 70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2525" h="701675">
                  <a:moveTo>
                    <a:pt x="0" y="701675"/>
                  </a:moveTo>
                  <a:lnTo>
                    <a:pt x="4962525" y="177800"/>
                  </a:lnTo>
                  <a:lnTo>
                    <a:pt x="4930775" y="0"/>
                  </a:lnTo>
                  <a:lnTo>
                    <a:pt x="3175" y="508000"/>
                  </a:lnTo>
                  <a:cubicBezTo>
                    <a:pt x="2117" y="572558"/>
                    <a:pt x="1058" y="637117"/>
                    <a:pt x="0" y="701675"/>
                  </a:cubicBezTo>
                  <a:close/>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 name="Straight Connector 15"/>
            <p:cNvCxnSpPr>
              <a:stCxn id="14" idx="2"/>
            </p:cNvCxnSpPr>
            <p:nvPr/>
          </p:nvCxnSpPr>
          <p:spPr>
            <a:xfrm flipH="1">
              <a:off x="4456791" y="1306538"/>
              <a:ext cx="64250" cy="757584"/>
            </a:xfrm>
            <a:prstGeom prst="line">
              <a:avLst/>
            </a:prstGeom>
            <a:ln w="1905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66423" y="3102069"/>
            <a:ext cx="5450688" cy="2809474"/>
            <a:chOff x="737906" y="3203574"/>
            <a:chExt cx="5664201" cy="2953673"/>
          </a:xfrm>
        </p:grpSpPr>
        <p:sp>
          <p:nvSpPr>
            <p:cNvPr id="18" name="Freihandform 1"/>
            <p:cNvSpPr/>
            <p:nvPr/>
          </p:nvSpPr>
          <p:spPr>
            <a:xfrm>
              <a:off x="5314141" y="3203574"/>
              <a:ext cx="1087966" cy="739787"/>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835025"/>
                <a:gd name="connsiteY0" fmla="*/ 629720 h 629720"/>
                <a:gd name="connsiteX1" fmla="*/ 835025 w 835025"/>
                <a:gd name="connsiteY1" fmla="*/ 550345 h 629720"/>
                <a:gd name="connsiteX2" fmla="*/ 666750 w 835025"/>
                <a:gd name="connsiteY2" fmla="*/ 1070 h 629720"/>
                <a:gd name="connsiteX3" fmla="*/ 667561 w 835025"/>
                <a:gd name="connsiteY3" fmla="*/ 0 h 629720"/>
                <a:gd name="connsiteX4" fmla="*/ 0 w 835025"/>
                <a:gd name="connsiteY4" fmla="*/ 80445 h 629720"/>
                <a:gd name="connsiteX5" fmla="*/ 139700 w 835025"/>
                <a:gd name="connsiteY5" fmla="*/ 629720 h 629720"/>
                <a:gd name="connsiteX0" fmla="*/ 139700 w 988236"/>
                <a:gd name="connsiteY0" fmla="*/ 734495 h 734495"/>
                <a:gd name="connsiteX1" fmla="*/ 835025 w 988236"/>
                <a:gd name="connsiteY1" fmla="*/ 655120 h 734495"/>
                <a:gd name="connsiteX2" fmla="*/ 666750 w 988236"/>
                <a:gd name="connsiteY2" fmla="*/ 105845 h 734495"/>
                <a:gd name="connsiteX3" fmla="*/ 988236 w 988236"/>
                <a:gd name="connsiteY3" fmla="*/ 0 h 734495"/>
                <a:gd name="connsiteX4" fmla="*/ 0 w 988236"/>
                <a:gd name="connsiteY4" fmla="*/ 185220 h 734495"/>
                <a:gd name="connsiteX5" fmla="*/ 139700 w 988236"/>
                <a:gd name="connsiteY5" fmla="*/ 734495 h 734495"/>
                <a:gd name="connsiteX0" fmla="*/ 139700 w 1120775"/>
                <a:gd name="connsiteY0" fmla="*/ 734495 h 734495"/>
                <a:gd name="connsiteX1" fmla="*/ 835025 w 1120775"/>
                <a:gd name="connsiteY1" fmla="*/ 655120 h 734495"/>
                <a:gd name="connsiteX2" fmla="*/ 1120775 w 1120775"/>
                <a:gd name="connsiteY2" fmla="*/ 442395 h 734495"/>
                <a:gd name="connsiteX3" fmla="*/ 988236 w 1120775"/>
                <a:gd name="connsiteY3" fmla="*/ 0 h 734495"/>
                <a:gd name="connsiteX4" fmla="*/ 0 w 1120775"/>
                <a:gd name="connsiteY4" fmla="*/ 185220 h 734495"/>
                <a:gd name="connsiteX5" fmla="*/ 139700 w 1120775"/>
                <a:gd name="connsiteY5" fmla="*/ 734495 h 734495"/>
                <a:gd name="connsiteX0" fmla="*/ 139700 w 1270000"/>
                <a:gd name="connsiteY0" fmla="*/ 734495 h 1074220"/>
                <a:gd name="connsiteX1" fmla="*/ 1270000 w 1270000"/>
                <a:gd name="connsiteY1" fmla="*/ 1074220 h 1074220"/>
                <a:gd name="connsiteX2" fmla="*/ 1120775 w 1270000"/>
                <a:gd name="connsiteY2" fmla="*/ 442395 h 1074220"/>
                <a:gd name="connsiteX3" fmla="*/ 988236 w 1270000"/>
                <a:gd name="connsiteY3" fmla="*/ 0 h 1074220"/>
                <a:gd name="connsiteX4" fmla="*/ 0 w 1270000"/>
                <a:gd name="connsiteY4" fmla="*/ 185220 h 1074220"/>
                <a:gd name="connsiteX5" fmla="*/ 139700 w 1270000"/>
                <a:gd name="connsiteY5" fmla="*/ 734495 h 1074220"/>
                <a:gd name="connsiteX0" fmla="*/ 76200 w 1270000"/>
                <a:gd name="connsiteY0" fmla="*/ 1217095 h 1217095"/>
                <a:gd name="connsiteX1" fmla="*/ 1270000 w 1270000"/>
                <a:gd name="connsiteY1" fmla="*/ 1074220 h 1217095"/>
                <a:gd name="connsiteX2" fmla="*/ 1120775 w 1270000"/>
                <a:gd name="connsiteY2" fmla="*/ 442395 h 1217095"/>
                <a:gd name="connsiteX3" fmla="*/ 988236 w 1270000"/>
                <a:gd name="connsiteY3" fmla="*/ 0 h 1217095"/>
                <a:gd name="connsiteX4" fmla="*/ 0 w 1270000"/>
                <a:gd name="connsiteY4" fmla="*/ 185220 h 1217095"/>
                <a:gd name="connsiteX5" fmla="*/ 76200 w 1270000"/>
                <a:gd name="connsiteY5" fmla="*/ 1217095 h 1217095"/>
                <a:gd name="connsiteX0" fmla="*/ 76200 w 1120775"/>
                <a:gd name="connsiteY0" fmla="*/ 1217095 h 1217095"/>
                <a:gd name="connsiteX1" fmla="*/ 977900 w 1120775"/>
                <a:gd name="connsiteY1" fmla="*/ 1105970 h 1217095"/>
                <a:gd name="connsiteX2" fmla="*/ 1120775 w 1120775"/>
                <a:gd name="connsiteY2" fmla="*/ 442395 h 1217095"/>
                <a:gd name="connsiteX3" fmla="*/ 988236 w 1120775"/>
                <a:gd name="connsiteY3" fmla="*/ 0 h 1217095"/>
                <a:gd name="connsiteX4" fmla="*/ 0 w 1120775"/>
                <a:gd name="connsiteY4" fmla="*/ 185220 h 1217095"/>
                <a:gd name="connsiteX5" fmla="*/ 76200 w 1120775"/>
                <a:gd name="connsiteY5" fmla="*/ 1217095 h 1217095"/>
                <a:gd name="connsiteX0" fmla="*/ 76200 w 988236"/>
                <a:gd name="connsiteY0" fmla="*/ 1217095 h 1217095"/>
                <a:gd name="connsiteX1" fmla="*/ 977900 w 988236"/>
                <a:gd name="connsiteY1" fmla="*/ 1105970 h 1217095"/>
                <a:gd name="connsiteX2" fmla="*/ 847725 w 988236"/>
                <a:gd name="connsiteY2" fmla="*/ 575745 h 1217095"/>
                <a:gd name="connsiteX3" fmla="*/ 988236 w 988236"/>
                <a:gd name="connsiteY3" fmla="*/ 0 h 1217095"/>
                <a:gd name="connsiteX4" fmla="*/ 0 w 988236"/>
                <a:gd name="connsiteY4" fmla="*/ 185220 h 1217095"/>
                <a:gd name="connsiteX5" fmla="*/ 76200 w 988236"/>
                <a:gd name="connsiteY5" fmla="*/ 1217095 h 1217095"/>
                <a:gd name="connsiteX0" fmla="*/ 142875 w 1054911"/>
                <a:gd name="connsiteY0" fmla="*/ 1217095 h 1217095"/>
                <a:gd name="connsiteX1" fmla="*/ 1044575 w 1054911"/>
                <a:gd name="connsiteY1" fmla="*/ 1105970 h 1217095"/>
                <a:gd name="connsiteX2" fmla="*/ 914400 w 1054911"/>
                <a:gd name="connsiteY2" fmla="*/ 575745 h 1217095"/>
                <a:gd name="connsiteX3" fmla="*/ 1054911 w 1054911"/>
                <a:gd name="connsiteY3" fmla="*/ 0 h 1217095"/>
                <a:gd name="connsiteX4" fmla="*/ 0 w 1054911"/>
                <a:gd name="connsiteY4" fmla="*/ 436045 h 1217095"/>
                <a:gd name="connsiteX5" fmla="*/ 142875 w 1054911"/>
                <a:gd name="connsiteY5" fmla="*/ 1217095 h 1217095"/>
                <a:gd name="connsiteX0" fmla="*/ 142875 w 1044575"/>
                <a:gd name="connsiteY0" fmla="*/ 804345 h 804345"/>
                <a:gd name="connsiteX1" fmla="*/ 1044575 w 1044575"/>
                <a:gd name="connsiteY1" fmla="*/ 693220 h 804345"/>
                <a:gd name="connsiteX2" fmla="*/ 914400 w 1044575"/>
                <a:gd name="connsiteY2" fmla="*/ 162995 h 804345"/>
                <a:gd name="connsiteX3" fmla="*/ 200836 w 1044575"/>
                <a:gd name="connsiteY3" fmla="*/ 0 h 804345"/>
                <a:gd name="connsiteX4" fmla="*/ 0 w 1044575"/>
                <a:gd name="connsiteY4" fmla="*/ 23295 h 804345"/>
                <a:gd name="connsiteX5" fmla="*/ 142875 w 1044575"/>
                <a:gd name="connsiteY5" fmla="*/ 804345 h 804345"/>
                <a:gd name="connsiteX0" fmla="*/ 139700 w 1041400"/>
                <a:gd name="connsiteY0" fmla="*/ 804345 h 804345"/>
                <a:gd name="connsiteX1" fmla="*/ 1041400 w 1041400"/>
                <a:gd name="connsiteY1" fmla="*/ 693220 h 804345"/>
                <a:gd name="connsiteX2" fmla="*/ 911225 w 1041400"/>
                <a:gd name="connsiteY2" fmla="*/ 162995 h 804345"/>
                <a:gd name="connsiteX3" fmla="*/ 197661 w 1041400"/>
                <a:gd name="connsiteY3" fmla="*/ 0 h 804345"/>
                <a:gd name="connsiteX4" fmla="*/ 0 w 1041400"/>
                <a:gd name="connsiteY4" fmla="*/ 16945 h 804345"/>
                <a:gd name="connsiteX5" fmla="*/ 139700 w 1041400"/>
                <a:gd name="connsiteY5" fmla="*/ 804345 h 804345"/>
                <a:gd name="connsiteX0" fmla="*/ 139700 w 1041400"/>
                <a:gd name="connsiteY0" fmla="*/ 807520 h 807520"/>
                <a:gd name="connsiteX1" fmla="*/ 1041400 w 1041400"/>
                <a:gd name="connsiteY1" fmla="*/ 696395 h 807520"/>
                <a:gd name="connsiteX2" fmla="*/ 911225 w 1041400"/>
                <a:gd name="connsiteY2" fmla="*/ 166170 h 807520"/>
                <a:gd name="connsiteX3" fmla="*/ 197661 w 1041400"/>
                <a:gd name="connsiteY3" fmla="*/ 3175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11225 w 1041400"/>
                <a:gd name="connsiteY2" fmla="*/ 166170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0750 w 1041400"/>
                <a:gd name="connsiteY2" fmla="*/ 1629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9217 w 1041400"/>
                <a:gd name="connsiteY2" fmla="*/ 2391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9217 w 1041400"/>
                <a:gd name="connsiteY2" fmla="*/ 239195 h 807520"/>
                <a:gd name="connsiteX3" fmla="*/ 679202 w 1041400"/>
                <a:gd name="connsiteY3" fmla="*/ 270933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787400 h 787400"/>
                <a:gd name="connsiteX1" fmla="*/ 1041400 w 1041400"/>
                <a:gd name="connsiteY1" fmla="*/ 676275 h 787400"/>
                <a:gd name="connsiteX2" fmla="*/ 929217 w 1041400"/>
                <a:gd name="connsiteY2" fmla="*/ 219075 h 787400"/>
                <a:gd name="connsiteX3" fmla="*/ 679202 w 1041400"/>
                <a:gd name="connsiteY3" fmla="*/ 250813 h 787400"/>
                <a:gd name="connsiteX4" fmla="*/ 140510 w 1041400"/>
                <a:gd name="connsiteY4" fmla="*/ 47613 h 787400"/>
                <a:gd name="connsiteX5" fmla="*/ 0 w 1041400"/>
                <a:gd name="connsiteY5" fmla="*/ 0 h 787400"/>
                <a:gd name="connsiteX6" fmla="*/ 139700 w 1041400"/>
                <a:gd name="connsiteY6" fmla="*/ 787400 h 787400"/>
                <a:gd name="connsiteX0" fmla="*/ 186266 w 1087966"/>
                <a:gd name="connsiteY0" fmla="*/ 739787 h 739787"/>
                <a:gd name="connsiteX1" fmla="*/ 1087966 w 1087966"/>
                <a:gd name="connsiteY1" fmla="*/ 628662 h 739787"/>
                <a:gd name="connsiteX2" fmla="*/ 975783 w 1087966"/>
                <a:gd name="connsiteY2" fmla="*/ 171462 h 739787"/>
                <a:gd name="connsiteX3" fmla="*/ 725768 w 1087966"/>
                <a:gd name="connsiteY3" fmla="*/ 203200 h 739787"/>
                <a:gd name="connsiteX4" fmla="*/ 187076 w 1087966"/>
                <a:gd name="connsiteY4" fmla="*/ 0 h 739787"/>
                <a:gd name="connsiteX5" fmla="*/ 0 w 1087966"/>
                <a:gd name="connsiteY5" fmla="*/ 20121 h 739787"/>
                <a:gd name="connsiteX6" fmla="*/ 186266 w 1087966"/>
                <a:gd name="connsiteY6" fmla="*/ 739787 h 739787"/>
                <a:gd name="connsiteX0" fmla="*/ 135466 w 1087966"/>
                <a:gd name="connsiteY0" fmla="*/ 739787 h 739787"/>
                <a:gd name="connsiteX1" fmla="*/ 1087966 w 1087966"/>
                <a:gd name="connsiteY1" fmla="*/ 628662 h 739787"/>
                <a:gd name="connsiteX2" fmla="*/ 975783 w 1087966"/>
                <a:gd name="connsiteY2" fmla="*/ 171462 h 739787"/>
                <a:gd name="connsiteX3" fmla="*/ 725768 w 1087966"/>
                <a:gd name="connsiteY3" fmla="*/ 203200 h 739787"/>
                <a:gd name="connsiteX4" fmla="*/ 187076 w 1087966"/>
                <a:gd name="connsiteY4" fmla="*/ 0 h 739787"/>
                <a:gd name="connsiteX5" fmla="*/ 0 w 1087966"/>
                <a:gd name="connsiteY5" fmla="*/ 20121 h 739787"/>
                <a:gd name="connsiteX6" fmla="*/ 135466 w 1087966"/>
                <a:gd name="connsiteY6" fmla="*/ 739787 h 73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7966" h="739787">
                  <a:moveTo>
                    <a:pt x="135466" y="739787"/>
                  </a:moveTo>
                  <a:lnTo>
                    <a:pt x="1087966" y="628662"/>
                  </a:lnTo>
                  <a:lnTo>
                    <a:pt x="975783" y="171462"/>
                  </a:lnTo>
                  <a:lnTo>
                    <a:pt x="725768" y="203200"/>
                  </a:lnTo>
                  <a:lnTo>
                    <a:pt x="187076" y="0"/>
                  </a:lnTo>
                  <a:lnTo>
                    <a:pt x="0" y="20121"/>
                  </a:lnTo>
                  <a:lnTo>
                    <a:pt x="135466" y="739787"/>
                  </a:lnTo>
                  <a:close/>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reihandform 1"/>
            <p:cNvSpPr/>
            <p:nvPr/>
          </p:nvSpPr>
          <p:spPr>
            <a:xfrm>
              <a:off x="3836707" y="3363385"/>
              <a:ext cx="1051983" cy="744020"/>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835025"/>
                <a:gd name="connsiteY0" fmla="*/ 629720 h 629720"/>
                <a:gd name="connsiteX1" fmla="*/ 835025 w 835025"/>
                <a:gd name="connsiteY1" fmla="*/ 550345 h 629720"/>
                <a:gd name="connsiteX2" fmla="*/ 666750 w 835025"/>
                <a:gd name="connsiteY2" fmla="*/ 1070 h 629720"/>
                <a:gd name="connsiteX3" fmla="*/ 667561 w 835025"/>
                <a:gd name="connsiteY3" fmla="*/ 0 h 629720"/>
                <a:gd name="connsiteX4" fmla="*/ 0 w 835025"/>
                <a:gd name="connsiteY4" fmla="*/ 80445 h 629720"/>
                <a:gd name="connsiteX5" fmla="*/ 139700 w 835025"/>
                <a:gd name="connsiteY5" fmla="*/ 629720 h 629720"/>
                <a:gd name="connsiteX0" fmla="*/ 139700 w 988236"/>
                <a:gd name="connsiteY0" fmla="*/ 734495 h 734495"/>
                <a:gd name="connsiteX1" fmla="*/ 835025 w 988236"/>
                <a:gd name="connsiteY1" fmla="*/ 655120 h 734495"/>
                <a:gd name="connsiteX2" fmla="*/ 666750 w 988236"/>
                <a:gd name="connsiteY2" fmla="*/ 105845 h 734495"/>
                <a:gd name="connsiteX3" fmla="*/ 988236 w 988236"/>
                <a:gd name="connsiteY3" fmla="*/ 0 h 734495"/>
                <a:gd name="connsiteX4" fmla="*/ 0 w 988236"/>
                <a:gd name="connsiteY4" fmla="*/ 185220 h 734495"/>
                <a:gd name="connsiteX5" fmla="*/ 139700 w 988236"/>
                <a:gd name="connsiteY5" fmla="*/ 734495 h 734495"/>
                <a:gd name="connsiteX0" fmla="*/ 139700 w 1120775"/>
                <a:gd name="connsiteY0" fmla="*/ 734495 h 734495"/>
                <a:gd name="connsiteX1" fmla="*/ 835025 w 1120775"/>
                <a:gd name="connsiteY1" fmla="*/ 655120 h 734495"/>
                <a:gd name="connsiteX2" fmla="*/ 1120775 w 1120775"/>
                <a:gd name="connsiteY2" fmla="*/ 442395 h 734495"/>
                <a:gd name="connsiteX3" fmla="*/ 988236 w 1120775"/>
                <a:gd name="connsiteY3" fmla="*/ 0 h 734495"/>
                <a:gd name="connsiteX4" fmla="*/ 0 w 1120775"/>
                <a:gd name="connsiteY4" fmla="*/ 185220 h 734495"/>
                <a:gd name="connsiteX5" fmla="*/ 139700 w 1120775"/>
                <a:gd name="connsiteY5" fmla="*/ 734495 h 734495"/>
                <a:gd name="connsiteX0" fmla="*/ 139700 w 1270000"/>
                <a:gd name="connsiteY0" fmla="*/ 734495 h 1074220"/>
                <a:gd name="connsiteX1" fmla="*/ 1270000 w 1270000"/>
                <a:gd name="connsiteY1" fmla="*/ 1074220 h 1074220"/>
                <a:gd name="connsiteX2" fmla="*/ 1120775 w 1270000"/>
                <a:gd name="connsiteY2" fmla="*/ 442395 h 1074220"/>
                <a:gd name="connsiteX3" fmla="*/ 988236 w 1270000"/>
                <a:gd name="connsiteY3" fmla="*/ 0 h 1074220"/>
                <a:gd name="connsiteX4" fmla="*/ 0 w 1270000"/>
                <a:gd name="connsiteY4" fmla="*/ 185220 h 1074220"/>
                <a:gd name="connsiteX5" fmla="*/ 139700 w 1270000"/>
                <a:gd name="connsiteY5" fmla="*/ 734495 h 1074220"/>
                <a:gd name="connsiteX0" fmla="*/ 76200 w 1270000"/>
                <a:gd name="connsiteY0" fmla="*/ 1217095 h 1217095"/>
                <a:gd name="connsiteX1" fmla="*/ 1270000 w 1270000"/>
                <a:gd name="connsiteY1" fmla="*/ 1074220 h 1217095"/>
                <a:gd name="connsiteX2" fmla="*/ 1120775 w 1270000"/>
                <a:gd name="connsiteY2" fmla="*/ 442395 h 1217095"/>
                <a:gd name="connsiteX3" fmla="*/ 988236 w 1270000"/>
                <a:gd name="connsiteY3" fmla="*/ 0 h 1217095"/>
                <a:gd name="connsiteX4" fmla="*/ 0 w 1270000"/>
                <a:gd name="connsiteY4" fmla="*/ 185220 h 1217095"/>
                <a:gd name="connsiteX5" fmla="*/ 76200 w 1270000"/>
                <a:gd name="connsiteY5" fmla="*/ 1217095 h 1217095"/>
                <a:gd name="connsiteX0" fmla="*/ 76200 w 1120775"/>
                <a:gd name="connsiteY0" fmla="*/ 1217095 h 1217095"/>
                <a:gd name="connsiteX1" fmla="*/ 977900 w 1120775"/>
                <a:gd name="connsiteY1" fmla="*/ 1105970 h 1217095"/>
                <a:gd name="connsiteX2" fmla="*/ 1120775 w 1120775"/>
                <a:gd name="connsiteY2" fmla="*/ 442395 h 1217095"/>
                <a:gd name="connsiteX3" fmla="*/ 988236 w 1120775"/>
                <a:gd name="connsiteY3" fmla="*/ 0 h 1217095"/>
                <a:gd name="connsiteX4" fmla="*/ 0 w 1120775"/>
                <a:gd name="connsiteY4" fmla="*/ 185220 h 1217095"/>
                <a:gd name="connsiteX5" fmla="*/ 76200 w 1120775"/>
                <a:gd name="connsiteY5" fmla="*/ 1217095 h 1217095"/>
                <a:gd name="connsiteX0" fmla="*/ 76200 w 988236"/>
                <a:gd name="connsiteY0" fmla="*/ 1217095 h 1217095"/>
                <a:gd name="connsiteX1" fmla="*/ 977900 w 988236"/>
                <a:gd name="connsiteY1" fmla="*/ 1105970 h 1217095"/>
                <a:gd name="connsiteX2" fmla="*/ 847725 w 988236"/>
                <a:gd name="connsiteY2" fmla="*/ 575745 h 1217095"/>
                <a:gd name="connsiteX3" fmla="*/ 988236 w 988236"/>
                <a:gd name="connsiteY3" fmla="*/ 0 h 1217095"/>
                <a:gd name="connsiteX4" fmla="*/ 0 w 988236"/>
                <a:gd name="connsiteY4" fmla="*/ 185220 h 1217095"/>
                <a:gd name="connsiteX5" fmla="*/ 76200 w 988236"/>
                <a:gd name="connsiteY5" fmla="*/ 1217095 h 1217095"/>
                <a:gd name="connsiteX0" fmla="*/ 142875 w 1054911"/>
                <a:gd name="connsiteY0" fmla="*/ 1217095 h 1217095"/>
                <a:gd name="connsiteX1" fmla="*/ 1044575 w 1054911"/>
                <a:gd name="connsiteY1" fmla="*/ 1105970 h 1217095"/>
                <a:gd name="connsiteX2" fmla="*/ 914400 w 1054911"/>
                <a:gd name="connsiteY2" fmla="*/ 575745 h 1217095"/>
                <a:gd name="connsiteX3" fmla="*/ 1054911 w 1054911"/>
                <a:gd name="connsiteY3" fmla="*/ 0 h 1217095"/>
                <a:gd name="connsiteX4" fmla="*/ 0 w 1054911"/>
                <a:gd name="connsiteY4" fmla="*/ 436045 h 1217095"/>
                <a:gd name="connsiteX5" fmla="*/ 142875 w 1054911"/>
                <a:gd name="connsiteY5" fmla="*/ 1217095 h 1217095"/>
                <a:gd name="connsiteX0" fmla="*/ 142875 w 1044575"/>
                <a:gd name="connsiteY0" fmla="*/ 804345 h 804345"/>
                <a:gd name="connsiteX1" fmla="*/ 1044575 w 1044575"/>
                <a:gd name="connsiteY1" fmla="*/ 693220 h 804345"/>
                <a:gd name="connsiteX2" fmla="*/ 914400 w 1044575"/>
                <a:gd name="connsiteY2" fmla="*/ 162995 h 804345"/>
                <a:gd name="connsiteX3" fmla="*/ 200836 w 1044575"/>
                <a:gd name="connsiteY3" fmla="*/ 0 h 804345"/>
                <a:gd name="connsiteX4" fmla="*/ 0 w 1044575"/>
                <a:gd name="connsiteY4" fmla="*/ 23295 h 804345"/>
                <a:gd name="connsiteX5" fmla="*/ 142875 w 1044575"/>
                <a:gd name="connsiteY5" fmla="*/ 804345 h 804345"/>
                <a:gd name="connsiteX0" fmla="*/ 139700 w 1041400"/>
                <a:gd name="connsiteY0" fmla="*/ 804345 h 804345"/>
                <a:gd name="connsiteX1" fmla="*/ 1041400 w 1041400"/>
                <a:gd name="connsiteY1" fmla="*/ 693220 h 804345"/>
                <a:gd name="connsiteX2" fmla="*/ 911225 w 1041400"/>
                <a:gd name="connsiteY2" fmla="*/ 162995 h 804345"/>
                <a:gd name="connsiteX3" fmla="*/ 197661 w 1041400"/>
                <a:gd name="connsiteY3" fmla="*/ 0 h 804345"/>
                <a:gd name="connsiteX4" fmla="*/ 0 w 1041400"/>
                <a:gd name="connsiteY4" fmla="*/ 16945 h 804345"/>
                <a:gd name="connsiteX5" fmla="*/ 139700 w 1041400"/>
                <a:gd name="connsiteY5" fmla="*/ 804345 h 804345"/>
                <a:gd name="connsiteX0" fmla="*/ 139700 w 1041400"/>
                <a:gd name="connsiteY0" fmla="*/ 807520 h 807520"/>
                <a:gd name="connsiteX1" fmla="*/ 1041400 w 1041400"/>
                <a:gd name="connsiteY1" fmla="*/ 696395 h 807520"/>
                <a:gd name="connsiteX2" fmla="*/ 911225 w 1041400"/>
                <a:gd name="connsiteY2" fmla="*/ 166170 h 807520"/>
                <a:gd name="connsiteX3" fmla="*/ 197661 w 1041400"/>
                <a:gd name="connsiteY3" fmla="*/ 3175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11225 w 1041400"/>
                <a:gd name="connsiteY2" fmla="*/ 166170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0750 w 1041400"/>
                <a:gd name="connsiteY2" fmla="*/ 1629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17475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117475 w 1019175"/>
                <a:gd name="connsiteY6" fmla="*/ 807520 h 807520"/>
                <a:gd name="connsiteX0" fmla="*/ 82550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82550 w 1019175"/>
                <a:gd name="connsiteY6" fmla="*/ 807520 h 807520"/>
                <a:gd name="connsiteX0" fmla="*/ 82550 w 990600"/>
                <a:gd name="connsiteY0" fmla="*/ 807520 h 807520"/>
                <a:gd name="connsiteX1" fmla="*/ 990600 w 990600"/>
                <a:gd name="connsiteY1" fmla="*/ 712270 h 807520"/>
                <a:gd name="connsiteX2" fmla="*/ 898525 w 990600"/>
                <a:gd name="connsiteY2" fmla="*/ 162995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23295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4245 h 807520"/>
                <a:gd name="connsiteX6" fmla="*/ 82550 w 990600"/>
                <a:gd name="connsiteY6" fmla="*/ 807520 h 807520"/>
                <a:gd name="connsiteX0" fmla="*/ 76200 w 984250"/>
                <a:gd name="connsiteY0" fmla="*/ 807520 h 807520"/>
                <a:gd name="connsiteX1" fmla="*/ 984250 w 984250"/>
                <a:gd name="connsiteY1" fmla="*/ 712270 h 807520"/>
                <a:gd name="connsiteX2" fmla="*/ 901700 w 984250"/>
                <a:gd name="connsiteY2" fmla="*/ 159820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01700 w 984250"/>
                <a:gd name="connsiteY2" fmla="*/ 244486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889000 w 984250"/>
                <a:gd name="connsiteY2" fmla="*/ 291052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10167 w 984250"/>
                <a:gd name="connsiteY2" fmla="*/ 236018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10167 w 984250"/>
                <a:gd name="connsiteY2" fmla="*/ 236018 h 807520"/>
                <a:gd name="connsiteX3" fmla="*/ 650628 w 984250"/>
                <a:gd name="connsiteY3" fmla="*/ 2667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790575 h 790575"/>
                <a:gd name="connsiteX1" fmla="*/ 984250 w 984250"/>
                <a:gd name="connsiteY1" fmla="*/ 695325 h 790575"/>
                <a:gd name="connsiteX2" fmla="*/ 910167 w 984250"/>
                <a:gd name="connsiteY2" fmla="*/ 219073 h 790575"/>
                <a:gd name="connsiteX3" fmla="*/ 650628 w 984250"/>
                <a:gd name="connsiteY3" fmla="*/ 249755 h 790575"/>
                <a:gd name="connsiteX4" fmla="*/ 133102 w 984250"/>
                <a:gd name="connsiteY4" fmla="*/ 33855 h 790575"/>
                <a:gd name="connsiteX5" fmla="*/ 0 w 984250"/>
                <a:gd name="connsiteY5" fmla="*/ 0 h 790575"/>
                <a:gd name="connsiteX6" fmla="*/ 76200 w 984250"/>
                <a:gd name="connsiteY6" fmla="*/ 790575 h 790575"/>
                <a:gd name="connsiteX0" fmla="*/ 143933 w 1051983"/>
                <a:gd name="connsiteY0" fmla="*/ 756720 h 756720"/>
                <a:gd name="connsiteX1" fmla="*/ 1051983 w 1051983"/>
                <a:gd name="connsiteY1" fmla="*/ 661470 h 756720"/>
                <a:gd name="connsiteX2" fmla="*/ 977900 w 1051983"/>
                <a:gd name="connsiteY2" fmla="*/ 185218 h 756720"/>
                <a:gd name="connsiteX3" fmla="*/ 718361 w 1051983"/>
                <a:gd name="connsiteY3" fmla="*/ 215900 h 756720"/>
                <a:gd name="connsiteX4" fmla="*/ 200835 w 1051983"/>
                <a:gd name="connsiteY4" fmla="*/ 0 h 756720"/>
                <a:gd name="connsiteX5" fmla="*/ 0 w 1051983"/>
                <a:gd name="connsiteY5" fmla="*/ 46578 h 756720"/>
                <a:gd name="connsiteX6" fmla="*/ 143933 w 1051983"/>
                <a:gd name="connsiteY6" fmla="*/ 756720 h 756720"/>
                <a:gd name="connsiteX0" fmla="*/ 143933 w 1051983"/>
                <a:gd name="connsiteY0" fmla="*/ 739787 h 739787"/>
                <a:gd name="connsiteX1" fmla="*/ 1051983 w 1051983"/>
                <a:gd name="connsiteY1" fmla="*/ 644537 h 739787"/>
                <a:gd name="connsiteX2" fmla="*/ 977900 w 1051983"/>
                <a:gd name="connsiteY2" fmla="*/ 168285 h 739787"/>
                <a:gd name="connsiteX3" fmla="*/ 718361 w 1051983"/>
                <a:gd name="connsiteY3" fmla="*/ 198967 h 739787"/>
                <a:gd name="connsiteX4" fmla="*/ 196602 w 1051983"/>
                <a:gd name="connsiteY4" fmla="*/ 0 h 739787"/>
                <a:gd name="connsiteX5" fmla="*/ 0 w 1051983"/>
                <a:gd name="connsiteY5" fmla="*/ 29645 h 739787"/>
                <a:gd name="connsiteX6" fmla="*/ 143933 w 1051983"/>
                <a:gd name="connsiteY6" fmla="*/ 739787 h 739787"/>
                <a:gd name="connsiteX0" fmla="*/ 143933 w 1051983"/>
                <a:gd name="connsiteY0" fmla="*/ 739787 h 739787"/>
                <a:gd name="connsiteX1" fmla="*/ 1051983 w 1051983"/>
                <a:gd name="connsiteY1" fmla="*/ 644537 h 739787"/>
                <a:gd name="connsiteX2" fmla="*/ 977900 w 1051983"/>
                <a:gd name="connsiteY2" fmla="*/ 168285 h 739787"/>
                <a:gd name="connsiteX3" fmla="*/ 718361 w 1051983"/>
                <a:gd name="connsiteY3" fmla="*/ 198967 h 739787"/>
                <a:gd name="connsiteX4" fmla="*/ 196602 w 1051983"/>
                <a:gd name="connsiteY4" fmla="*/ 0 h 739787"/>
                <a:gd name="connsiteX5" fmla="*/ 0 w 1051983"/>
                <a:gd name="connsiteY5" fmla="*/ 16945 h 739787"/>
                <a:gd name="connsiteX6" fmla="*/ 143933 w 1051983"/>
                <a:gd name="connsiteY6" fmla="*/ 739787 h 739787"/>
                <a:gd name="connsiteX0" fmla="*/ 76200 w 1051983"/>
                <a:gd name="connsiteY0" fmla="*/ 744020 h 744020"/>
                <a:gd name="connsiteX1" fmla="*/ 1051983 w 1051983"/>
                <a:gd name="connsiteY1" fmla="*/ 644537 h 744020"/>
                <a:gd name="connsiteX2" fmla="*/ 977900 w 1051983"/>
                <a:gd name="connsiteY2" fmla="*/ 168285 h 744020"/>
                <a:gd name="connsiteX3" fmla="*/ 718361 w 1051983"/>
                <a:gd name="connsiteY3" fmla="*/ 198967 h 744020"/>
                <a:gd name="connsiteX4" fmla="*/ 196602 w 1051983"/>
                <a:gd name="connsiteY4" fmla="*/ 0 h 744020"/>
                <a:gd name="connsiteX5" fmla="*/ 0 w 1051983"/>
                <a:gd name="connsiteY5" fmla="*/ 16945 h 744020"/>
                <a:gd name="connsiteX6" fmla="*/ 76200 w 1051983"/>
                <a:gd name="connsiteY6" fmla="*/ 744020 h 74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983" h="744020">
                  <a:moveTo>
                    <a:pt x="76200" y="744020"/>
                  </a:moveTo>
                  <a:lnTo>
                    <a:pt x="1051983" y="644537"/>
                  </a:lnTo>
                  <a:lnTo>
                    <a:pt x="977900" y="168285"/>
                  </a:lnTo>
                  <a:lnTo>
                    <a:pt x="718361" y="198967"/>
                  </a:lnTo>
                  <a:lnTo>
                    <a:pt x="196602" y="0"/>
                  </a:lnTo>
                  <a:lnTo>
                    <a:pt x="0" y="16945"/>
                  </a:lnTo>
                  <a:lnTo>
                    <a:pt x="76200" y="744020"/>
                  </a:lnTo>
                  <a:close/>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1"/>
            <p:cNvSpPr/>
            <p:nvPr/>
          </p:nvSpPr>
          <p:spPr>
            <a:xfrm>
              <a:off x="2315881" y="3522131"/>
              <a:ext cx="1037167" cy="759895"/>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835025"/>
                <a:gd name="connsiteY0" fmla="*/ 629720 h 629720"/>
                <a:gd name="connsiteX1" fmla="*/ 835025 w 835025"/>
                <a:gd name="connsiteY1" fmla="*/ 550345 h 629720"/>
                <a:gd name="connsiteX2" fmla="*/ 666750 w 835025"/>
                <a:gd name="connsiteY2" fmla="*/ 1070 h 629720"/>
                <a:gd name="connsiteX3" fmla="*/ 667561 w 835025"/>
                <a:gd name="connsiteY3" fmla="*/ 0 h 629720"/>
                <a:gd name="connsiteX4" fmla="*/ 0 w 835025"/>
                <a:gd name="connsiteY4" fmla="*/ 80445 h 629720"/>
                <a:gd name="connsiteX5" fmla="*/ 139700 w 835025"/>
                <a:gd name="connsiteY5" fmla="*/ 629720 h 629720"/>
                <a:gd name="connsiteX0" fmla="*/ 139700 w 988236"/>
                <a:gd name="connsiteY0" fmla="*/ 734495 h 734495"/>
                <a:gd name="connsiteX1" fmla="*/ 835025 w 988236"/>
                <a:gd name="connsiteY1" fmla="*/ 655120 h 734495"/>
                <a:gd name="connsiteX2" fmla="*/ 666750 w 988236"/>
                <a:gd name="connsiteY2" fmla="*/ 105845 h 734495"/>
                <a:gd name="connsiteX3" fmla="*/ 988236 w 988236"/>
                <a:gd name="connsiteY3" fmla="*/ 0 h 734495"/>
                <a:gd name="connsiteX4" fmla="*/ 0 w 988236"/>
                <a:gd name="connsiteY4" fmla="*/ 185220 h 734495"/>
                <a:gd name="connsiteX5" fmla="*/ 139700 w 988236"/>
                <a:gd name="connsiteY5" fmla="*/ 734495 h 734495"/>
                <a:gd name="connsiteX0" fmla="*/ 139700 w 1120775"/>
                <a:gd name="connsiteY0" fmla="*/ 734495 h 734495"/>
                <a:gd name="connsiteX1" fmla="*/ 835025 w 1120775"/>
                <a:gd name="connsiteY1" fmla="*/ 655120 h 734495"/>
                <a:gd name="connsiteX2" fmla="*/ 1120775 w 1120775"/>
                <a:gd name="connsiteY2" fmla="*/ 442395 h 734495"/>
                <a:gd name="connsiteX3" fmla="*/ 988236 w 1120775"/>
                <a:gd name="connsiteY3" fmla="*/ 0 h 734495"/>
                <a:gd name="connsiteX4" fmla="*/ 0 w 1120775"/>
                <a:gd name="connsiteY4" fmla="*/ 185220 h 734495"/>
                <a:gd name="connsiteX5" fmla="*/ 139700 w 1120775"/>
                <a:gd name="connsiteY5" fmla="*/ 734495 h 734495"/>
                <a:gd name="connsiteX0" fmla="*/ 139700 w 1270000"/>
                <a:gd name="connsiteY0" fmla="*/ 734495 h 1074220"/>
                <a:gd name="connsiteX1" fmla="*/ 1270000 w 1270000"/>
                <a:gd name="connsiteY1" fmla="*/ 1074220 h 1074220"/>
                <a:gd name="connsiteX2" fmla="*/ 1120775 w 1270000"/>
                <a:gd name="connsiteY2" fmla="*/ 442395 h 1074220"/>
                <a:gd name="connsiteX3" fmla="*/ 988236 w 1270000"/>
                <a:gd name="connsiteY3" fmla="*/ 0 h 1074220"/>
                <a:gd name="connsiteX4" fmla="*/ 0 w 1270000"/>
                <a:gd name="connsiteY4" fmla="*/ 185220 h 1074220"/>
                <a:gd name="connsiteX5" fmla="*/ 139700 w 1270000"/>
                <a:gd name="connsiteY5" fmla="*/ 734495 h 1074220"/>
                <a:gd name="connsiteX0" fmla="*/ 76200 w 1270000"/>
                <a:gd name="connsiteY0" fmla="*/ 1217095 h 1217095"/>
                <a:gd name="connsiteX1" fmla="*/ 1270000 w 1270000"/>
                <a:gd name="connsiteY1" fmla="*/ 1074220 h 1217095"/>
                <a:gd name="connsiteX2" fmla="*/ 1120775 w 1270000"/>
                <a:gd name="connsiteY2" fmla="*/ 442395 h 1217095"/>
                <a:gd name="connsiteX3" fmla="*/ 988236 w 1270000"/>
                <a:gd name="connsiteY3" fmla="*/ 0 h 1217095"/>
                <a:gd name="connsiteX4" fmla="*/ 0 w 1270000"/>
                <a:gd name="connsiteY4" fmla="*/ 185220 h 1217095"/>
                <a:gd name="connsiteX5" fmla="*/ 76200 w 1270000"/>
                <a:gd name="connsiteY5" fmla="*/ 1217095 h 1217095"/>
                <a:gd name="connsiteX0" fmla="*/ 76200 w 1120775"/>
                <a:gd name="connsiteY0" fmla="*/ 1217095 h 1217095"/>
                <a:gd name="connsiteX1" fmla="*/ 977900 w 1120775"/>
                <a:gd name="connsiteY1" fmla="*/ 1105970 h 1217095"/>
                <a:gd name="connsiteX2" fmla="*/ 1120775 w 1120775"/>
                <a:gd name="connsiteY2" fmla="*/ 442395 h 1217095"/>
                <a:gd name="connsiteX3" fmla="*/ 988236 w 1120775"/>
                <a:gd name="connsiteY3" fmla="*/ 0 h 1217095"/>
                <a:gd name="connsiteX4" fmla="*/ 0 w 1120775"/>
                <a:gd name="connsiteY4" fmla="*/ 185220 h 1217095"/>
                <a:gd name="connsiteX5" fmla="*/ 76200 w 1120775"/>
                <a:gd name="connsiteY5" fmla="*/ 1217095 h 1217095"/>
                <a:gd name="connsiteX0" fmla="*/ 76200 w 988236"/>
                <a:gd name="connsiteY0" fmla="*/ 1217095 h 1217095"/>
                <a:gd name="connsiteX1" fmla="*/ 977900 w 988236"/>
                <a:gd name="connsiteY1" fmla="*/ 1105970 h 1217095"/>
                <a:gd name="connsiteX2" fmla="*/ 847725 w 988236"/>
                <a:gd name="connsiteY2" fmla="*/ 575745 h 1217095"/>
                <a:gd name="connsiteX3" fmla="*/ 988236 w 988236"/>
                <a:gd name="connsiteY3" fmla="*/ 0 h 1217095"/>
                <a:gd name="connsiteX4" fmla="*/ 0 w 988236"/>
                <a:gd name="connsiteY4" fmla="*/ 185220 h 1217095"/>
                <a:gd name="connsiteX5" fmla="*/ 76200 w 988236"/>
                <a:gd name="connsiteY5" fmla="*/ 1217095 h 1217095"/>
                <a:gd name="connsiteX0" fmla="*/ 142875 w 1054911"/>
                <a:gd name="connsiteY0" fmla="*/ 1217095 h 1217095"/>
                <a:gd name="connsiteX1" fmla="*/ 1044575 w 1054911"/>
                <a:gd name="connsiteY1" fmla="*/ 1105970 h 1217095"/>
                <a:gd name="connsiteX2" fmla="*/ 914400 w 1054911"/>
                <a:gd name="connsiteY2" fmla="*/ 575745 h 1217095"/>
                <a:gd name="connsiteX3" fmla="*/ 1054911 w 1054911"/>
                <a:gd name="connsiteY3" fmla="*/ 0 h 1217095"/>
                <a:gd name="connsiteX4" fmla="*/ 0 w 1054911"/>
                <a:gd name="connsiteY4" fmla="*/ 436045 h 1217095"/>
                <a:gd name="connsiteX5" fmla="*/ 142875 w 1054911"/>
                <a:gd name="connsiteY5" fmla="*/ 1217095 h 1217095"/>
                <a:gd name="connsiteX0" fmla="*/ 142875 w 1044575"/>
                <a:gd name="connsiteY0" fmla="*/ 804345 h 804345"/>
                <a:gd name="connsiteX1" fmla="*/ 1044575 w 1044575"/>
                <a:gd name="connsiteY1" fmla="*/ 693220 h 804345"/>
                <a:gd name="connsiteX2" fmla="*/ 914400 w 1044575"/>
                <a:gd name="connsiteY2" fmla="*/ 162995 h 804345"/>
                <a:gd name="connsiteX3" fmla="*/ 200836 w 1044575"/>
                <a:gd name="connsiteY3" fmla="*/ 0 h 804345"/>
                <a:gd name="connsiteX4" fmla="*/ 0 w 1044575"/>
                <a:gd name="connsiteY4" fmla="*/ 23295 h 804345"/>
                <a:gd name="connsiteX5" fmla="*/ 142875 w 1044575"/>
                <a:gd name="connsiteY5" fmla="*/ 804345 h 804345"/>
                <a:gd name="connsiteX0" fmla="*/ 139700 w 1041400"/>
                <a:gd name="connsiteY0" fmla="*/ 804345 h 804345"/>
                <a:gd name="connsiteX1" fmla="*/ 1041400 w 1041400"/>
                <a:gd name="connsiteY1" fmla="*/ 693220 h 804345"/>
                <a:gd name="connsiteX2" fmla="*/ 911225 w 1041400"/>
                <a:gd name="connsiteY2" fmla="*/ 162995 h 804345"/>
                <a:gd name="connsiteX3" fmla="*/ 197661 w 1041400"/>
                <a:gd name="connsiteY3" fmla="*/ 0 h 804345"/>
                <a:gd name="connsiteX4" fmla="*/ 0 w 1041400"/>
                <a:gd name="connsiteY4" fmla="*/ 16945 h 804345"/>
                <a:gd name="connsiteX5" fmla="*/ 139700 w 1041400"/>
                <a:gd name="connsiteY5" fmla="*/ 804345 h 804345"/>
                <a:gd name="connsiteX0" fmla="*/ 139700 w 1041400"/>
                <a:gd name="connsiteY0" fmla="*/ 807520 h 807520"/>
                <a:gd name="connsiteX1" fmla="*/ 1041400 w 1041400"/>
                <a:gd name="connsiteY1" fmla="*/ 696395 h 807520"/>
                <a:gd name="connsiteX2" fmla="*/ 911225 w 1041400"/>
                <a:gd name="connsiteY2" fmla="*/ 166170 h 807520"/>
                <a:gd name="connsiteX3" fmla="*/ 197661 w 1041400"/>
                <a:gd name="connsiteY3" fmla="*/ 3175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11225 w 1041400"/>
                <a:gd name="connsiteY2" fmla="*/ 166170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0750 w 1041400"/>
                <a:gd name="connsiteY2" fmla="*/ 1629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17475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117475 w 1019175"/>
                <a:gd name="connsiteY6" fmla="*/ 807520 h 807520"/>
                <a:gd name="connsiteX0" fmla="*/ 82550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82550 w 1019175"/>
                <a:gd name="connsiteY6" fmla="*/ 807520 h 807520"/>
                <a:gd name="connsiteX0" fmla="*/ 82550 w 990600"/>
                <a:gd name="connsiteY0" fmla="*/ 807520 h 807520"/>
                <a:gd name="connsiteX1" fmla="*/ 990600 w 990600"/>
                <a:gd name="connsiteY1" fmla="*/ 712270 h 807520"/>
                <a:gd name="connsiteX2" fmla="*/ 898525 w 990600"/>
                <a:gd name="connsiteY2" fmla="*/ 162995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23295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4245 h 807520"/>
                <a:gd name="connsiteX6" fmla="*/ 82550 w 990600"/>
                <a:gd name="connsiteY6" fmla="*/ 807520 h 807520"/>
                <a:gd name="connsiteX0" fmla="*/ 76200 w 984250"/>
                <a:gd name="connsiteY0" fmla="*/ 807520 h 807520"/>
                <a:gd name="connsiteX1" fmla="*/ 984250 w 984250"/>
                <a:gd name="connsiteY1" fmla="*/ 712270 h 807520"/>
                <a:gd name="connsiteX2" fmla="*/ 901700 w 984250"/>
                <a:gd name="connsiteY2" fmla="*/ 159820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42975 w 984250"/>
                <a:gd name="connsiteY2" fmla="*/ 156645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36625 w 984250"/>
                <a:gd name="connsiteY2" fmla="*/ 143945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36625 w 984250"/>
                <a:gd name="connsiteY2" fmla="*/ 143945 h 807520"/>
                <a:gd name="connsiteX3" fmla="*/ 696136 w 984250"/>
                <a:gd name="connsiteY3" fmla="*/ 174625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17045 h 817045"/>
                <a:gd name="connsiteX1" fmla="*/ 984250 w 984250"/>
                <a:gd name="connsiteY1" fmla="*/ 721795 h 817045"/>
                <a:gd name="connsiteX2" fmla="*/ 936625 w 984250"/>
                <a:gd name="connsiteY2" fmla="*/ 153470 h 817045"/>
                <a:gd name="connsiteX3" fmla="*/ 696136 w 984250"/>
                <a:gd name="connsiteY3" fmla="*/ 184150 h 817045"/>
                <a:gd name="connsiteX4" fmla="*/ 238935 w 984250"/>
                <a:gd name="connsiteY4" fmla="*/ 0 h 817045"/>
                <a:gd name="connsiteX5" fmla="*/ 0 w 984250"/>
                <a:gd name="connsiteY5" fmla="*/ 26470 h 817045"/>
                <a:gd name="connsiteX6" fmla="*/ 76200 w 984250"/>
                <a:gd name="connsiteY6" fmla="*/ 817045 h 817045"/>
                <a:gd name="connsiteX0" fmla="*/ 12700 w 920750"/>
                <a:gd name="connsiteY0" fmla="*/ 817045 h 817045"/>
                <a:gd name="connsiteX1" fmla="*/ 920750 w 920750"/>
                <a:gd name="connsiteY1" fmla="*/ 721795 h 817045"/>
                <a:gd name="connsiteX2" fmla="*/ 873125 w 920750"/>
                <a:gd name="connsiteY2" fmla="*/ 153470 h 817045"/>
                <a:gd name="connsiteX3" fmla="*/ 632636 w 920750"/>
                <a:gd name="connsiteY3" fmla="*/ 184150 h 817045"/>
                <a:gd name="connsiteX4" fmla="*/ 175435 w 920750"/>
                <a:gd name="connsiteY4" fmla="*/ 0 h 817045"/>
                <a:gd name="connsiteX5" fmla="*/ 0 w 920750"/>
                <a:gd name="connsiteY5" fmla="*/ 13770 h 817045"/>
                <a:gd name="connsiteX6" fmla="*/ 12700 w 920750"/>
                <a:gd name="connsiteY6" fmla="*/ 817045 h 817045"/>
                <a:gd name="connsiteX0" fmla="*/ 44450 w 952500"/>
                <a:gd name="connsiteY0" fmla="*/ 817045 h 817045"/>
                <a:gd name="connsiteX1" fmla="*/ 952500 w 952500"/>
                <a:gd name="connsiteY1" fmla="*/ 721795 h 817045"/>
                <a:gd name="connsiteX2" fmla="*/ 904875 w 952500"/>
                <a:gd name="connsiteY2" fmla="*/ 153470 h 817045"/>
                <a:gd name="connsiteX3" fmla="*/ 664386 w 952500"/>
                <a:gd name="connsiteY3" fmla="*/ 184150 h 817045"/>
                <a:gd name="connsiteX4" fmla="*/ 207185 w 952500"/>
                <a:gd name="connsiteY4" fmla="*/ 0 h 817045"/>
                <a:gd name="connsiteX5" fmla="*/ 0 w 952500"/>
                <a:gd name="connsiteY5" fmla="*/ 10595 h 817045"/>
                <a:gd name="connsiteX6" fmla="*/ 44450 w 952500"/>
                <a:gd name="connsiteY6" fmla="*/ 817045 h 817045"/>
                <a:gd name="connsiteX0" fmla="*/ 9525 w 952500"/>
                <a:gd name="connsiteY0" fmla="*/ 813870 h 813870"/>
                <a:gd name="connsiteX1" fmla="*/ 952500 w 952500"/>
                <a:gd name="connsiteY1" fmla="*/ 721795 h 813870"/>
                <a:gd name="connsiteX2" fmla="*/ 904875 w 952500"/>
                <a:gd name="connsiteY2" fmla="*/ 153470 h 813870"/>
                <a:gd name="connsiteX3" fmla="*/ 664386 w 952500"/>
                <a:gd name="connsiteY3" fmla="*/ 184150 h 813870"/>
                <a:gd name="connsiteX4" fmla="*/ 207185 w 952500"/>
                <a:gd name="connsiteY4" fmla="*/ 0 h 813870"/>
                <a:gd name="connsiteX5" fmla="*/ 0 w 952500"/>
                <a:gd name="connsiteY5" fmla="*/ 10595 h 813870"/>
                <a:gd name="connsiteX6" fmla="*/ 9525 w 952500"/>
                <a:gd name="connsiteY6" fmla="*/ 813870 h 813870"/>
                <a:gd name="connsiteX0" fmla="*/ 9525 w 952500"/>
                <a:gd name="connsiteY0" fmla="*/ 823395 h 823395"/>
                <a:gd name="connsiteX1" fmla="*/ 952500 w 952500"/>
                <a:gd name="connsiteY1" fmla="*/ 731320 h 823395"/>
                <a:gd name="connsiteX2" fmla="*/ 904875 w 952500"/>
                <a:gd name="connsiteY2" fmla="*/ 162995 h 823395"/>
                <a:gd name="connsiteX3" fmla="*/ 664386 w 952500"/>
                <a:gd name="connsiteY3" fmla="*/ 193675 h 823395"/>
                <a:gd name="connsiteX4" fmla="*/ 207185 w 952500"/>
                <a:gd name="connsiteY4" fmla="*/ 0 h 823395"/>
                <a:gd name="connsiteX5" fmla="*/ 0 w 952500"/>
                <a:gd name="connsiteY5" fmla="*/ 20120 h 823395"/>
                <a:gd name="connsiteX6" fmla="*/ 9525 w 952500"/>
                <a:gd name="connsiteY6" fmla="*/ 823395 h 823395"/>
                <a:gd name="connsiteX0" fmla="*/ 9525 w 952500"/>
                <a:gd name="connsiteY0" fmla="*/ 823395 h 823395"/>
                <a:gd name="connsiteX1" fmla="*/ 952500 w 952500"/>
                <a:gd name="connsiteY1" fmla="*/ 731320 h 823395"/>
                <a:gd name="connsiteX2" fmla="*/ 900642 w 952500"/>
                <a:gd name="connsiteY2" fmla="*/ 239195 h 823395"/>
                <a:gd name="connsiteX3" fmla="*/ 664386 w 952500"/>
                <a:gd name="connsiteY3" fmla="*/ 193675 h 823395"/>
                <a:gd name="connsiteX4" fmla="*/ 207185 w 952500"/>
                <a:gd name="connsiteY4" fmla="*/ 0 h 823395"/>
                <a:gd name="connsiteX5" fmla="*/ 0 w 952500"/>
                <a:gd name="connsiteY5" fmla="*/ 20120 h 823395"/>
                <a:gd name="connsiteX6" fmla="*/ 9525 w 952500"/>
                <a:gd name="connsiteY6" fmla="*/ 823395 h 823395"/>
                <a:gd name="connsiteX0" fmla="*/ 9525 w 952500"/>
                <a:gd name="connsiteY0" fmla="*/ 823395 h 823395"/>
                <a:gd name="connsiteX1" fmla="*/ 952500 w 952500"/>
                <a:gd name="connsiteY1" fmla="*/ 731320 h 823395"/>
                <a:gd name="connsiteX2" fmla="*/ 900642 w 952500"/>
                <a:gd name="connsiteY2" fmla="*/ 239195 h 823395"/>
                <a:gd name="connsiteX3" fmla="*/ 638986 w 952500"/>
                <a:gd name="connsiteY3" fmla="*/ 274108 h 823395"/>
                <a:gd name="connsiteX4" fmla="*/ 207185 w 952500"/>
                <a:gd name="connsiteY4" fmla="*/ 0 h 823395"/>
                <a:gd name="connsiteX5" fmla="*/ 0 w 952500"/>
                <a:gd name="connsiteY5" fmla="*/ 20120 h 823395"/>
                <a:gd name="connsiteX6" fmla="*/ 9525 w 952500"/>
                <a:gd name="connsiteY6" fmla="*/ 823395 h 823395"/>
                <a:gd name="connsiteX0" fmla="*/ 9525 w 952500"/>
                <a:gd name="connsiteY0" fmla="*/ 803275 h 803275"/>
                <a:gd name="connsiteX1" fmla="*/ 952500 w 952500"/>
                <a:gd name="connsiteY1" fmla="*/ 711200 h 803275"/>
                <a:gd name="connsiteX2" fmla="*/ 900642 w 952500"/>
                <a:gd name="connsiteY2" fmla="*/ 219075 h 803275"/>
                <a:gd name="connsiteX3" fmla="*/ 638986 w 952500"/>
                <a:gd name="connsiteY3" fmla="*/ 253988 h 803275"/>
                <a:gd name="connsiteX4" fmla="*/ 122518 w 952500"/>
                <a:gd name="connsiteY4" fmla="*/ 43380 h 803275"/>
                <a:gd name="connsiteX5" fmla="*/ 0 w 952500"/>
                <a:gd name="connsiteY5" fmla="*/ 0 h 803275"/>
                <a:gd name="connsiteX6" fmla="*/ 9525 w 952500"/>
                <a:gd name="connsiteY6" fmla="*/ 803275 h 803275"/>
                <a:gd name="connsiteX0" fmla="*/ 94192 w 1037167"/>
                <a:gd name="connsiteY0" fmla="*/ 759895 h 759895"/>
                <a:gd name="connsiteX1" fmla="*/ 1037167 w 1037167"/>
                <a:gd name="connsiteY1" fmla="*/ 667820 h 759895"/>
                <a:gd name="connsiteX2" fmla="*/ 985309 w 1037167"/>
                <a:gd name="connsiteY2" fmla="*/ 175695 h 759895"/>
                <a:gd name="connsiteX3" fmla="*/ 723653 w 1037167"/>
                <a:gd name="connsiteY3" fmla="*/ 210608 h 759895"/>
                <a:gd name="connsiteX4" fmla="*/ 207185 w 1037167"/>
                <a:gd name="connsiteY4" fmla="*/ 0 h 759895"/>
                <a:gd name="connsiteX5" fmla="*/ 0 w 1037167"/>
                <a:gd name="connsiteY5" fmla="*/ 20120 h 759895"/>
                <a:gd name="connsiteX6" fmla="*/ 94192 w 1037167"/>
                <a:gd name="connsiteY6" fmla="*/ 759895 h 759895"/>
                <a:gd name="connsiteX0" fmla="*/ 17992 w 1037167"/>
                <a:gd name="connsiteY0" fmla="*/ 759895 h 759895"/>
                <a:gd name="connsiteX1" fmla="*/ 1037167 w 1037167"/>
                <a:gd name="connsiteY1" fmla="*/ 667820 h 759895"/>
                <a:gd name="connsiteX2" fmla="*/ 985309 w 1037167"/>
                <a:gd name="connsiteY2" fmla="*/ 175695 h 759895"/>
                <a:gd name="connsiteX3" fmla="*/ 723653 w 1037167"/>
                <a:gd name="connsiteY3" fmla="*/ 210608 h 759895"/>
                <a:gd name="connsiteX4" fmla="*/ 207185 w 1037167"/>
                <a:gd name="connsiteY4" fmla="*/ 0 h 759895"/>
                <a:gd name="connsiteX5" fmla="*/ 0 w 1037167"/>
                <a:gd name="connsiteY5" fmla="*/ 20120 h 759895"/>
                <a:gd name="connsiteX6" fmla="*/ 17992 w 1037167"/>
                <a:gd name="connsiteY6" fmla="*/ 759895 h 75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167" h="759895">
                  <a:moveTo>
                    <a:pt x="17992" y="759895"/>
                  </a:moveTo>
                  <a:lnTo>
                    <a:pt x="1037167" y="667820"/>
                  </a:lnTo>
                  <a:lnTo>
                    <a:pt x="985309" y="175695"/>
                  </a:lnTo>
                  <a:lnTo>
                    <a:pt x="723653" y="210608"/>
                  </a:lnTo>
                  <a:lnTo>
                    <a:pt x="207185" y="0"/>
                  </a:lnTo>
                  <a:lnTo>
                    <a:pt x="0" y="20120"/>
                  </a:lnTo>
                  <a:lnTo>
                    <a:pt x="17992" y="759895"/>
                  </a:lnTo>
                  <a:close/>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17"/>
            <p:cNvSpPr/>
            <p:nvPr/>
          </p:nvSpPr>
          <p:spPr>
            <a:xfrm>
              <a:off x="908847" y="5869247"/>
              <a:ext cx="1983206" cy="288000"/>
            </a:xfrm>
            <a:prstGeom prst="rect">
              <a:avLst/>
            </a:prstGeom>
            <a:solidFill>
              <a:schemeClr val="accent2">
                <a:lumMod val="75000"/>
              </a:schemeClr>
            </a:solidFill>
            <a:ln w="12700">
              <a:solidFill>
                <a:schemeClr val="accent2">
                  <a:lumMod val="75000"/>
                </a:schemeClr>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noAutofit/>
            </a:bodyPr>
            <a:lstStyle/>
            <a:p>
              <a:pPr algn="ctr"/>
              <a:r>
                <a:rPr lang="en-US" sz="1600" dirty="0" smtClean="0">
                  <a:solidFill>
                    <a:srgbClr val="FFFFFF"/>
                  </a:solidFill>
                  <a:ea typeface="Arial" pitchFamily="-116" charset="0"/>
                  <a:cs typeface="Arial" pitchFamily="-116" charset="0"/>
                </a:rPr>
                <a:t>Treatment Rooms</a:t>
              </a:r>
              <a:endParaRPr lang="en-US" sz="1600" dirty="0">
                <a:solidFill>
                  <a:srgbClr val="FFFFFF"/>
                </a:solidFill>
                <a:ea typeface="Arial" pitchFamily="-116" charset="0"/>
                <a:cs typeface="Arial" pitchFamily="-116" charset="0"/>
              </a:endParaRPr>
            </a:p>
          </p:txBody>
        </p:sp>
        <p:cxnSp>
          <p:nvCxnSpPr>
            <p:cNvPr id="22" name="Straight Connector 21"/>
            <p:cNvCxnSpPr>
              <a:stCxn id="19" idx="1"/>
              <a:endCxn id="21" idx="0"/>
            </p:cNvCxnSpPr>
            <p:nvPr/>
          </p:nvCxnSpPr>
          <p:spPr>
            <a:xfrm flipH="1">
              <a:off x="1900450" y="4007922"/>
              <a:ext cx="2988240" cy="1861325"/>
            </a:xfrm>
            <a:prstGeom prst="line">
              <a:avLst/>
            </a:prstGeom>
            <a:ln w="1905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8" idx="1"/>
              <a:endCxn id="21" idx="0"/>
            </p:cNvCxnSpPr>
            <p:nvPr/>
          </p:nvCxnSpPr>
          <p:spPr>
            <a:xfrm flipH="1">
              <a:off x="1900450" y="3832236"/>
              <a:ext cx="4501657" cy="2037011"/>
            </a:xfrm>
            <a:prstGeom prst="line">
              <a:avLst/>
            </a:prstGeom>
            <a:ln w="1905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0" idx="1"/>
              <a:endCxn id="21" idx="0"/>
            </p:cNvCxnSpPr>
            <p:nvPr/>
          </p:nvCxnSpPr>
          <p:spPr>
            <a:xfrm flipH="1">
              <a:off x="1900450" y="4189951"/>
              <a:ext cx="1452598" cy="1679296"/>
            </a:xfrm>
            <a:prstGeom prst="line">
              <a:avLst/>
            </a:prstGeom>
            <a:ln w="1905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5" name="Freihandform 1"/>
            <p:cNvSpPr/>
            <p:nvPr/>
          </p:nvSpPr>
          <p:spPr>
            <a:xfrm>
              <a:off x="737906" y="3695698"/>
              <a:ext cx="1019175" cy="789528"/>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835025"/>
                <a:gd name="connsiteY0" fmla="*/ 629720 h 629720"/>
                <a:gd name="connsiteX1" fmla="*/ 835025 w 835025"/>
                <a:gd name="connsiteY1" fmla="*/ 550345 h 629720"/>
                <a:gd name="connsiteX2" fmla="*/ 666750 w 835025"/>
                <a:gd name="connsiteY2" fmla="*/ 1070 h 629720"/>
                <a:gd name="connsiteX3" fmla="*/ 667561 w 835025"/>
                <a:gd name="connsiteY3" fmla="*/ 0 h 629720"/>
                <a:gd name="connsiteX4" fmla="*/ 0 w 835025"/>
                <a:gd name="connsiteY4" fmla="*/ 80445 h 629720"/>
                <a:gd name="connsiteX5" fmla="*/ 139700 w 835025"/>
                <a:gd name="connsiteY5" fmla="*/ 629720 h 629720"/>
                <a:gd name="connsiteX0" fmla="*/ 139700 w 988236"/>
                <a:gd name="connsiteY0" fmla="*/ 734495 h 734495"/>
                <a:gd name="connsiteX1" fmla="*/ 835025 w 988236"/>
                <a:gd name="connsiteY1" fmla="*/ 655120 h 734495"/>
                <a:gd name="connsiteX2" fmla="*/ 666750 w 988236"/>
                <a:gd name="connsiteY2" fmla="*/ 105845 h 734495"/>
                <a:gd name="connsiteX3" fmla="*/ 988236 w 988236"/>
                <a:gd name="connsiteY3" fmla="*/ 0 h 734495"/>
                <a:gd name="connsiteX4" fmla="*/ 0 w 988236"/>
                <a:gd name="connsiteY4" fmla="*/ 185220 h 734495"/>
                <a:gd name="connsiteX5" fmla="*/ 139700 w 988236"/>
                <a:gd name="connsiteY5" fmla="*/ 734495 h 734495"/>
                <a:gd name="connsiteX0" fmla="*/ 139700 w 1120775"/>
                <a:gd name="connsiteY0" fmla="*/ 734495 h 734495"/>
                <a:gd name="connsiteX1" fmla="*/ 835025 w 1120775"/>
                <a:gd name="connsiteY1" fmla="*/ 655120 h 734495"/>
                <a:gd name="connsiteX2" fmla="*/ 1120775 w 1120775"/>
                <a:gd name="connsiteY2" fmla="*/ 442395 h 734495"/>
                <a:gd name="connsiteX3" fmla="*/ 988236 w 1120775"/>
                <a:gd name="connsiteY3" fmla="*/ 0 h 734495"/>
                <a:gd name="connsiteX4" fmla="*/ 0 w 1120775"/>
                <a:gd name="connsiteY4" fmla="*/ 185220 h 734495"/>
                <a:gd name="connsiteX5" fmla="*/ 139700 w 1120775"/>
                <a:gd name="connsiteY5" fmla="*/ 734495 h 734495"/>
                <a:gd name="connsiteX0" fmla="*/ 139700 w 1270000"/>
                <a:gd name="connsiteY0" fmla="*/ 734495 h 1074220"/>
                <a:gd name="connsiteX1" fmla="*/ 1270000 w 1270000"/>
                <a:gd name="connsiteY1" fmla="*/ 1074220 h 1074220"/>
                <a:gd name="connsiteX2" fmla="*/ 1120775 w 1270000"/>
                <a:gd name="connsiteY2" fmla="*/ 442395 h 1074220"/>
                <a:gd name="connsiteX3" fmla="*/ 988236 w 1270000"/>
                <a:gd name="connsiteY3" fmla="*/ 0 h 1074220"/>
                <a:gd name="connsiteX4" fmla="*/ 0 w 1270000"/>
                <a:gd name="connsiteY4" fmla="*/ 185220 h 1074220"/>
                <a:gd name="connsiteX5" fmla="*/ 139700 w 1270000"/>
                <a:gd name="connsiteY5" fmla="*/ 734495 h 1074220"/>
                <a:gd name="connsiteX0" fmla="*/ 76200 w 1270000"/>
                <a:gd name="connsiteY0" fmla="*/ 1217095 h 1217095"/>
                <a:gd name="connsiteX1" fmla="*/ 1270000 w 1270000"/>
                <a:gd name="connsiteY1" fmla="*/ 1074220 h 1217095"/>
                <a:gd name="connsiteX2" fmla="*/ 1120775 w 1270000"/>
                <a:gd name="connsiteY2" fmla="*/ 442395 h 1217095"/>
                <a:gd name="connsiteX3" fmla="*/ 988236 w 1270000"/>
                <a:gd name="connsiteY3" fmla="*/ 0 h 1217095"/>
                <a:gd name="connsiteX4" fmla="*/ 0 w 1270000"/>
                <a:gd name="connsiteY4" fmla="*/ 185220 h 1217095"/>
                <a:gd name="connsiteX5" fmla="*/ 76200 w 1270000"/>
                <a:gd name="connsiteY5" fmla="*/ 1217095 h 1217095"/>
                <a:gd name="connsiteX0" fmla="*/ 76200 w 1120775"/>
                <a:gd name="connsiteY0" fmla="*/ 1217095 h 1217095"/>
                <a:gd name="connsiteX1" fmla="*/ 977900 w 1120775"/>
                <a:gd name="connsiteY1" fmla="*/ 1105970 h 1217095"/>
                <a:gd name="connsiteX2" fmla="*/ 1120775 w 1120775"/>
                <a:gd name="connsiteY2" fmla="*/ 442395 h 1217095"/>
                <a:gd name="connsiteX3" fmla="*/ 988236 w 1120775"/>
                <a:gd name="connsiteY3" fmla="*/ 0 h 1217095"/>
                <a:gd name="connsiteX4" fmla="*/ 0 w 1120775"/>
                <a:gd name="connsiteY4" fmla="*/ 185220 h 1217095"/>
                <a:gd name="connsiteX5" fmla="*/ 76200 w 1120775"/>
                <a:gd name="connsiteY5" fmla="*/ 1217095 h 1217095"/>
                <a:gd name="connsiteX0" fmla="*/ 76200 w 988236"/>
                <a:gd name="connsiteY0" fmla="*/ 1217095 h 1217095"/>
                <a:gd name="connsiteX1" fmla="*/ 977900 w 988236"/>
                <a:gd name="connsiteY1" fmla="*/ 1105970 h 1217095"/>
                <a:gd name="connsiteX2" fmla="*/ 847725 w 988236"/>
                <a:gd name="connsiteY2" fmla="*/ 575745 h 1217095"/>
                <a:gd name="connsiteX3" fmla="*/ 988236 w 988236"/>
                <a:gd name="connsiteY3" fmla="*/ 0 h 1217095"/>
                <a:gd name="connsiteX4" fmla="*/ 0 w 988236"/>
                <a:gd name="connsiteY4" fmla="*/ 185220 h 1217095"/>
                <a:gd name="connsiteX5" fmla="*/ 76200 w 988236"/>
                <a:gd name="connsiteY5" fmla="*/ 1217095 h 1217095"/>
                <a:gd name="connsiteX0" fmla="*/ 142875 w 1054911"/>
                <a:gd name="connsiteY0" fmla="*/ 1217095 h 1217095"/>
                <a:gd name="connsiteX1" fmla="*/ 1044575 w 1054911"/>
                <a:gd name="connsiteY1" fmla="*/ 1105970 h 1217095"/>
                <a:gd name="connsiteX2" fmla="*/ 914400 w 1054911"/>
                <a:gd name="connsiteY2" fmla="*/ 575745 h 1217095"/>
                <a:gd name="connsiteX3" fmla="*/ 1054911 w 1054911"/>
                <a:gd name="connsiteY3" fmla="*/ 0 h 1217095"/>
                <a:gd name="connsiteX4" fmla="*/ 0 w 1054911"/>
                <a:gd name="connsiteY4" fmla="*/ 436045 h 1217095"/>
                <a:gd name="connsiteX5" fmla="*/ 142875 w 1054911"/>
                <a:gd name="connsiteY5" fmla="*/ 1217095 h 1217095"/>
                <a:gd name="connsiteX0" fmla="*/ 142875 w 1044575"/>
                <a:gd name="connsiteY0" fmla="*/ 804345 h 804345"/>
                <a:gd name="connsiteX1" fmla="*/ 1044575 w 1044575"/>
                <a:gd name="connsiteY1" fmla="*/ 693220 h 804345"/>
                <a:gd name="connsiteX2" fmla="*/ 914400 w 1044575"/>
                <a:gd name="connsiteY2" fmla="*/ 162995 h 804345"/>
                <a:gd name="connsiteX3" fmla="*/ 200836 w 1044575"/>
                <a:gd name="connsiteY3" fmla="*/ 0 h 804345"/>
                <a:gd name="connsiteX4" fmla="*/ 0 w 1044575"/>
                <a:gd name="connsiteY4" fmla="*/ 23295 h 804345"/>
                <a:gd name="connsiteX5" fmla="*/ 142875 w 1044575"/>
                <a:gd name="connsiteY5" fmla="*/ 804345 h 804345"/>
                <a:gd name="connsiteX0" fmla="*/ 139700 w 1041400"/>
                <a:gd name="connsiteY0" fmla="*/ 804345 h 804345"/>
                <a:gd name="connsiteX1" fmla="*/ 1041400 w 1041400"/>
                <a:gd name="connsiteY1" fmla="*/ 693220 h 804345"/>
                <a:gd name="connsiteX2" fmla="*/ 911225 w 1041400"/>
                <a:gd name="connsiteY2" fmla="*/ 162995 h 804345"/>
                <a:gd name="connsiteX3" fmla="*/ 197661 w 1041400"/>
                <a:gd name="connsiteY3" fmla="*/ 0 h 804345"/>
                <a:gd name="connsiteX4" fmla="*/ 0 w 1041400"/>
                <a:gd name="connsiteY4" fmla="*/ 16945 h 804345"/>
                <a:gd name="connsiteX5" fmla="*/ 139700 w 1041400"/>
                <a:gd name="connsiteY5" fmla="*/ 804345 h 804345"/>
                <a:gd name="connsiteX0" fmla="*/ 139700 w 1041400"/>
                <a:gd name="connsiteY0" fmla="*/ 807520 h 807520"/>
                <a:gd name="connsiteX1" fmla="*/ 1041400 w 1041400"/>
                <a:gd name="connsiteY1" fmla="*/ 696395 h 807520"/>
                <a:gd name="connsiteX2" fmla="*/ 911225 w 1041400"/>
                <a:gd name="connsiteY2" fmla="*/ 166170 h 807520"/>
                <a:gd name="connsiteX3" fmla="*/ 197661 w 1041400"/>
                <a:gd name="connsiteY3" fmla="*/ 3175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11225 w 1041400"/>
                <a:gd name="connsiteY2" fmla="*/ 166170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0750 w 1041400"/>
                <a:gd name="connsiteY2" fmla="*/ 1629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17475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117475 w 1019175"/>
                <a:gd name="connsiteY6" fmla="*/ 807520 h 807520"/>
                <a:gd name="connsiteX0" fmla="*/ 82550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82550 w 1019175"/>
                <a:gd name="connsiteY6" fmla="*/ 807520 h 807520"/>
                <a:gd name="connsiteX0" fmla="*/ 82550 w 990600"/>
                <a:gd name="connsiteY0" fmla="*/ 807520 h 807520"/>
                <a:gd name="connsiteX1" fmla="*/ 990600 w 990600"/>
                <a:gd name="connsiteY1" fmla="*/ 712270 h 807520"/>
                <a:gd name="connsiteX2" fmla="*/ 898525 w 990600"/>
                <a:gd name="connsiteY2" fmla="*/ 162995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23295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4245 h 807520"/>
                <a:gd name="connsiteX6" fmla="*/ 82550 w 990600"/>
                <a:gd name="connsiteY6" fmla="*/ 807520 h 807520"/>
                <a:gd name="connsiteX0" fmla="*/ 76200 w 984250"/>
                <a:gd name="connsiteY0" fmla="*/ 807520 h 807520"/>
                <a:gd name="connsiteX1" fmla="*/ 984250 w 984250"/>
                <a:gd name="connsiteY1" fmla="*/ 712270 h 807520"/>
                <a:gd name="connsiteX2" fmla="*/ 901700 w 984250"/>
                <a:gd name="connsiteY2" fmla="*/ 159820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42975 w 984250"/>
                <a:gd name="connsiteY2" fmla="*/ 156645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36625 w 984250"/>
                <a:gd name="connsiteY2" fmla="*/ 143945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36625 w 984250"/>
                <a:gd name="connsiteY2" fmla="*/ 143945 h 807520"/>
                <a:gd name="connsiteX3" fmla="*/ 696136 w 984250"/>
                <a:gd name="connsiteY3" fmla="*/ 174625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17045 h 817045"/>
                <a:gd name="connsiteX1" fmla="*/ 984250 w 984250"/>
                <a:gd name="connsiteY1" fmla="*/ 721795 h 817045"/>
                <a:gd name="connsiteX2" fmla="*/ 936625 w 984250"/>
                <a:gd name="connsiteY2" fmla="*/ 153470 h 817045"/>
                <a:gd name="connsiteX3" fmla="*/ 696136 w 984250"/>
                <a:gd name="connsiteY3" fmla="*/ 184150 h 817045"/>
                <a:gd name="connsiteX4" fmla="*/ 238935 w 984250"/>
                <a:gd name="connsiteY4" fmla="*/ 0 h 817045"/>
                <a:gd name="connsiteX5" fmla="*/ 0 w 984250"/>
                <a:gd name="connsiteY5" fmla="*/ 26470 h 817045"/>
                <a:gd name="connsiteX6" fmla="*/ 76200 w 984250"/>
                <a:gd name="connsiteY6" fmla="*/ 817045 h 817045"/>
                <a:gd name="connsiteX0" fmla="*/ 12700 w 920750"/>
                <a:gd name="connsiteY0" fmla="*/ 817045 h 817045"/>
                <a:gd name="connsiteX1" fmla="*/ 920750 w 920750"/>
                <a:gd name="connsiteY1" fmla="*/ 721795 h 817045"/>
                <a:gd name="connsiteX2" fmla="*/ 873125 w 920750"/>
                <a:gd name="connsiteY2" fmla="*/ 153470 h 817045"/>
                <a:gd name="connsiteX3" fmla="*/ 632636 w 920750"/>
                <a:gd name="connsiteY3" fmla="*/ 184150 h 817045"/>
                <a:gd name="connsiteX4" fmla="*/ 175435 w 920750"/>
                <a:gd name="connsiteY4" fmla="*/ 0 h 817045"/>
                <a:gd name="connsiteX5" fmla="*/ 0 w 920750"/>
                <a:gd name="connsiteY5" fmla="*/ 13770 h 817045"/>
                <a:gd name="connsiteX6" fmla="*/ 12700 w 920750"/>
                <a:gd name="connsiteY6" fmla="*/ 817045 h 817045"/>
                <a:gd name="connsiteX0" fmla="*/ 44450 w 952500"/>
                <a:gd name="connsiteY0" fmla="*/ 817045 h 817045"/>
                <a:gd name="connsiteX1" fmla="*/ 952500 w 952500"/>
                <a:gd name="connsiteY1" fmla="*/ 721795 h 817045"/>
                <a:gd name="connsiteX2" fmla="*/ 904875 w 952500"/>
                <a:gd name="connsiteY2" fmla="*/ 153470 h 817045"/>
                <a:gd name="connsiteX3" fmla="*/ 664386 w 952500"/>
                <a:gd name="connsiteY3" fmla="*/ 184150 h 817045"/>
                <a:gd name="connsiteX4" fmla="*/ 207185 w 952500"/>
                <a:gd name="connsiteY4" fmla="*/ 0 h 817045"/>
                <a:gd name="connsiteX5" fmla="*/ 0 w 952500"/>
                <a:gd name="connsiteY5" fmla="*/ 10595 h 817045"/>
                <a:gd name="connsiteX6" fmla="*/ 44450 w 952500"/>
                <a:gd name="connsiteY6" fmla="*/ 817045 h 817045"/>
                <a:gd name="connsiteX0" fmla="*/ 9525 w 952500"/>
                <a:gd name="connsiteY0" fmla="*/ 813870 h 813870"/>
                <a:gd name="connsiteX1" fmla="*/ 952500 w 952500"/>
                <a:gd name="connsiteY1" fmla="*/ 721795 h 813870"/>
                <a:gd name="connsiteX2" fmla="*/ 904875 w 952500"/>
                <a:gd name="connsiteY2" fmla="*/ 153470 h 813870"/>
                <a:gd name="connsiteX3" fmla="*/ 664386 w 952500"/>
                <a:gd name="connsiteY3" fmla="*/ 184150 h 813870"/>
                <a:gd name="connsiteX4" fmla="*/ 207185 w 952500"/>
                <a:gd name="connsiteY4" fmla="*/ 0 h 813870"/>
                <a:gd name="connsiteX5" fmla="*/ 0 w 952500"/>
                <a:gd name="connsiteY5" fmla="*/ 10595 h 813870"/>
                <a:gd name="connsiteX6" fmla="*/ 9525 w 952500"/>
                <a:gd name="connsiteY6" fmla="*/ 813870 h 813870"/>
                <a:gd name="connsiteX0" fmla="*/ 9525 w 952500"/>
                <a:gd name="connsiteY0" fmla="*/ 823395 h 823395"/>
                <a:gd name="connsiteX1" fmla="*/ 952500 w 952500"/>
                <a:gd name="connsiteY1" fmla="*/ 731320 h 823395"/>
                <a:gd name="connsiteX2" fmla="*/ 904875 w 952500"/>
                <a:gd name="connsiteY2" fmla="*/ 162995 h 823395"/>
                <a:gd name="connsiteX3" fmla="*/ 664386 w 952500"/>
                <a:gd name="connsiteY3" fmla="*/ 193675 h 823395"/>
                <a:gd name="connsiteX4" fmla="*/ 207185 w 952500"/>
                <a:gd name="connsiteY4" fmla="*/ 0 h 823395"/>
                <a:gd name="connsiteX5" fmla="*/ 0 w 952500"/>
                <a:gd name="connsiteY5" fmla="*/ 20120 h 823395"/>
                <a:gd name="connsiteX6" fmla="*/ 9525 w 952500"/>
                <a:gd name="connsiteY6" fmla="*/ 823395 h 823395"/>
                <a:gd name="connsiteX0" fmla="*/ 9525 w 952500"/>
                <a:gd name="connsiteY0" fmla="*/ 823395 h 823395"/>
                <a:gd name="connsiteX1" fmla="*/ 952500 w 952500"/>
                <a:gd name="connsiteY1" fmla="*/ 731320 h 823395"/>
                <a:gd name="connsiteX2" fmla="*/ 900642 w 952500"/>
                <a:gd name="connsiteY2" fmla="*/ 239195 h 823395"/>
                <a:gd name="connsiteX3" fmla="*/ 664386 w 952500"/>
                <a:gd name="connsiteY3" fmla="*/ 193675 h 823395"/>
                <a:gd name="connsiteX4" fmla="*/ 207185 w 952500"/>
                <a:gd name="connsiteY4" fmla="*/ 0 h 823395"/>
                <a:gd name="connsiteX5" fmla="*/ 0 w 952500"/>
                <a:gd name="connsiteY5" fmla="*/ 20120 h 823395"/>
                <a:gd name="connsiteX6" fmla="*/ 9525 w 952500"/>
                <a:gd name="connsiteY6" fmla="*/ 823395 h 823395"/>
                <a:gd name="connsiteX0" fmla="*/ 9525 w 952500"/>
                <a:gd name="connsiteY0" fmla="*/ 823395 h 823395"/>
                <a:gd name="connsiteX1" fmla="*/ 952500 w 952500"/>
                <a:gd name="connsiteY1" fmla="*/ 731320 h 823395"/>
                <a:gd name="connsiteX2" fmla="*/ 900642 w 952500"/>
                <a:gd name="connsiteY2" fmla="*/ 239195 h 823395"/>
                <a:gd name="connsiteX3" fmla="*/ 638986 w 952500"/>
                <a:gd name="connsiteY3" fmla="*/ 274108 h 823395"/>
                <a:gd name="connsiteX4" fmla="*/ 207185 w 952500"/>
                <a:gd name="connsiteY4" fmla="*/ 0 h 823395"/>
                <a:gd name="connsiteX5" fmla="*/ 0 w 952500"/>
                <a:gd name="connsiteY5" fmla="*/ 20120 h 823395"/>
                <a:gd name="connsiteX6" fmla="*/ 9525 w 952500"/>
                <a:gd name="connsiteY6" fmla="*/ 823395 h 823395"/>
                <a:gd name="connsiteX0" fmla="*/ 9525 w 952500"/>
                <a:gd name="connsiteY0" fmla="*/ 803275 h 803275"/>
                <a:gd name="connsiteX1" fmla="*/ 952500 w 952500"/>
                <a:gd name="connsiteY1" fmla="*/ 711200 h 803275"/>
                <a:gd name="connsiteX2" fmla="*/ 900642 w 952500"/>
                <a:gd name="connsiteY2" fmla="*/ 219075 h 803275"/>
                <a:gd name="connsiteX3" fmla="*/ 638986 w 952500"/>
                <a:gd name="connsiteY3" fmla="*/ 253988 h 803275"/>
                <a:gd name="connsiteX4" fmla="*/ 122518 w 952500"/>
                <a:gd name="connsiteY4" fmla="*/ 43380 h 803275"/>
                <a:gd name="connsiteX5" fmla="*/ 0 w 952500"/>
                <a:gd name="connsiteY5" fmla="*/ 0 h 803275"/>
                <a:gd name="connsiteX6" fmla="*/ 9525 w 952500"/>
                <a:gd name="connsiteY6" fmla="*/ 803275 h 803275"/>
                <a:gd name="connsiteX0" fmla="*/ 94192 w 1037167"/>
                <a:gd name="connsiteY0" fmla="*/ 759895 h 759895"/>
                <a:gd name="connsiteX1" fmla="*/ 1037167 w 1037167"/>
                <a:gd name="connsiteY1" fmla="*/ 667820 h 759895"/>
                <a:gd name="connsiteX2" fmla="*/ 985309 w 1037167"/>
                <a:gd name="connsiteY2" fmla="*/ 175695 h 759895"/>
                <a:gd name="connsiteX3" fmla="*/ 723653 w 1037167"/>
                <a:gd name="connsiteY3" fmla="*/ 210608 h 759895"/>
                <a:gd name="connsiteX4" fmla="*/ 207185 w 1037167"/>
                <a:gd name="connsiteY4" fmla="*/ 0 h 759895"/>
                <a:gd name="connsiteX5" fmla="*/ 0 w 1037167"/>
                <a:gd name="connsiteY5" fmla="*/ 20120 h 759895"/>
                <a:gd name="connsiteX6" fmla="*/ 94192 w 1037167"/>
                <a:gd name="connsiteY6" fmla="*/ 759895 h 759895"/>
                <a:gd name="connsiteX0" fmla="*/ 17992 w 1037167"/>
                <a:gd name="connsiteY0" fmla="*/ 759895 h 759895"/>
                <a:gd name="connsiteX1" fmla="*/ 1037167 w 1037167"/>
                <a:gd name="connsiteY1" fmla="*/ 667820 h 759895"/>
                <a:gd name="connsiteX2" fmla="*/ 985309 w 1037167"/>
                <a:gd name="connsiteY2" fmla="*/ 175695 h 759895"/>
                <a:gd name="connsiteX3" fmla="*/ 723653 w 1037167"/>
                <a:gd name="connsiteY3" fmla="*/ 210608 h 759895"/>
                <a:gd name="connsiteX4" fmla="*/ 207185 w 1037167"/>
                <a:gd name="connsiteY4" fmla="*/ 0 h 759895"/>
                <a:gd name="connsiteX5" fmla="*/ 0 w 1037167"/>
                <a:gd name="connsiteY5" fmla="*/ 20120 h 759895"/>
                <a:gd name="connsiteX6" fmla="*/ 17992 w 1037167"/>
                <a:gd name="connsiteY6" fmla="*/ 759895 h 759895"/>
                <a:gd name="connsiteX0" fmla="*/ 17992 w 1037167"/>
                <a:gd name="connsiteY0" fmla="*/ 759895 h 759895"/>
                <a:gd name="connsiteX1" fmla="*/ 1037167 w 1037167"/>
                <a:gd name="connsiteY1" fmla="*/ 667820 h 759895"/>
                <a:gd name="connsiteX2" fmla="*/ 1036109 w 1037167"/>
                <a:gd name="connsiteY2" fmla="*/ 150295 h 759895"/>
                <a:gd name="connsiteX3" fmla="*/ 723653 w 1037167"/>
                <a:gd name="connsiteY3" fmla="*/ 210608 h 759895"/>
                <a:gd name="connsiteX4" fmla="*/ 207185 w 1037167"/>
                <a:gd name="connsiteY4" fmla="*/ 0 h 759895"/>
                <a:gd name="connsiteX5" fmla="*/ 0 w 1037167"/>
                <a:gd name="connsiteY5" fmla="*/ 20120 h 759895"/>
                <a:gd name="connsiteX6" fmla="*/ 17992 w 1037167"/>
                <a:gd name="connsiteY6" fmla="*/ 759895 h 759895"/>
                <a:gd name="connsiteX0" fmla="*/ 17992 w 1037167"/>
                <a:gd name="connsiteY0" fmla="*/ 759895 h 759895"/>
                <a:gd name="connsiteX1" fmla="*/ 1037167 w 1037167"/>
                <a:gd name="connsiteY1" fmla="*/ 667820 h 759895"/>
                <a:gd name="connsiteX2" fmla="*/ 1036109 w 1037167"/>
                <a:gd name="connsiteY2" fmla="*/ 150295 h 759895"/>
                <a:gd name="connsiteX3" fmla="*/ 749053 w 1037167"/>
                <a:gd name="connsiteY3" fmla="*/ 189442 h 759895"/>
                <a:gd name="connsiteX4" fmla="*/ 207185 w 1037167"/>
                <a:gd name="connsiteY4" fmla="*/ 0 h 759895"/>
                <a:gd name="connsiteX5" fmla="*/ 0 w 1037167"/>
                <a:gd name="connsiteY5" fmla="*/ 20120 h 759895"/>
                <a:gd name="connsiteX6" fmla="*/ 17992 w 1037167"/>
                <a:gd name="connsiteY6" fmla="*/ 759895 h 759895"/>
                <a:gd name="connsiteX0" fmla="*/ 17992 w 1037167"/>
                <a:gd name="connsiteY0" fmla="*/ 759895 h 759895"/>
                <a:gd name="connsiteX1" fmla="*/ 1037167 w 1037167"/>
                <a:gd name="connsiteY1" fmla="*/ 667820 h 759895"/>
                <a:gd name="connsiteX2" fmla="*/ 1036109 w 1037167"/>
                <a:gd name="connsiteY2" fmla="*/ 162995 h 759895"/>
                <a:gd name="connsiteX3" fmla="*/ 749053 w 1037167"/>
                <a:gd name="connsiteY3" fmla="*/ 189442 h 759895"/>
                <a:gd name="connsiteX4" fmla="*/ 207185 w 1037167"/>
                <a:gd name="connsiteY4" fmla="*/ 0 h 759895"/>
                <a:gd name="connsiteX5" fmla="*/ 0 w 1037167"/>
                <a:gd name="connsiteY5" fmla="*/ 20120 h 759895"/>
                <a:gd name="connsiteX6" fmla="*/ 17992 w 1037167"/>
                <a:gd name="connsiteY6" fmla="*/ 759895 h 759895"/>
                <a:gd name="connsiteX0" fmla="*/ 17992 w 1037167"/>
                <a:gd name="connsiteY0" fmla="*/ 759895 h 759895"/>
                <a:gd name="connsiteX1" fmla="*/ 1037167 w 1037167"/>
                <a:gd name="connsiteY1" fmla="*/ 667820 h 759895"/>
                <a:gd name="connsiteX2" fmla="*/ 1036109 w 1037167"/>
                <a:gd name="connsiteY2" fmla="*/ 162995 h 759895"/>
                <a:gd name="connsiteX3" fmla="*/ 761753 w 1037167"/>
                <a:gd name="connsiteY3" fmla="*/ 172508 h 759895"/>
                <a:gd name="connsiteX4" fmla="*/ 207185 w 1037167"/>
                <a:gd name="connsiteY4" fmla="*/ 0 h 759895"/>
                <a:gd name="connsiteX5" fmla="*/ 0 w 1037167"/>
                <a:gd name="connsiteY5" fmla="*/ 20120 h 759895"/>
                <a:gd name="connsiteX6" fmla="*/ 17992 w 1037167"/>
                <a:gd name="connsiteY6" fmla="*/ 759895 h 759895"/>
                <a:gd name="connsiteX0" fmla="*/ 17992 w 1037167"/>
                <a:gd name="connsiteY0" fmla="*/ 759895 h 759895"/>
                <a:gd name="connsiteX1" fmla="*/ 1037167 w 1037167"/>
                <a:gd name="connsiteY1" fmla="*/ 667820 h 759895"/>
                <a:gd name="connsiteX2" fmla="*/ 1036109 w 1037167"/>
                <a:gd name="connsiteY2" fmla="*/ 154528 h 759895"/>
                <a:gd name="connsiteX3" fmla="*/ 761753 w 1037167"/>
                <a:gd name="connsiteY3" fmla="*/ 172508 h 759895"/>
                <a:gd name="connsiteX4" fmla="*/ 207185 w 1037167"/>
                <a:gd name="connsiteY4" fmla="*/ 0 h 759895"/>
                <a:gd name="connsiteX5" fmla="*/ 0 w 1037167"/>
                <a:gd name="connsiteY5" fmla="*/ 20120 h 759895"/>
                <a:gd name="connsiteX6" fmla="*/ 17992 w 1037167"/>
                <a:gd name="connsiteY6" fmla="*/ 759895 h 759895"/>
                <a:gd name="connsiteX0" fmla="*/ 17992 w 1037167"/>
                <a:gd name="connsiteY0" fmla="*/ 789528 h 789528"/>
                <a:gd name="connsiteX1" fmla="*/ 1037167 w 1037167"/>
                <a:gd name="connsiteY1" fmla="*/ 697453 h 789528"/>
                <a:gd name="connsiteX2" fmla="*/ 1036109 w 1037167"/>
                <a:gd name="connsiteY2" fmla="*/ 184161 h 789528"/>
                <a:gd name="connsiteX3" fmla="*/ 761753 w 1037167"/>
                <a:gd name="connsiteY3" fmla="*/ 202141 h 789528"/>
                <a:gd name="connsiteX4" fmla="*/ 270685 w 1037167"/>
                <a:gd name="connsiteY4" fmla="*/ 0 h 789528"/>
                <a:gd name="connsiteX5" fmla="*/ 0 w 1037167"/>
                <a:gd name="connsiteY5" fmla="*/ 49753 h 789528"/>
                <a:gd name="connsiteX6" fmla="*/ 17992 w 1037167"/>
                <a:gd name="connsiteY6" fmla="*/ 789528 h 789528"/>
                <a:gd name="connsiteX0" fmla="*/ 0 w 1019175"/>
                <a:gd name="connsiteY0" fmla="*/ 789528 h 789528"/>
                <a:gd name="connsiteX1" fmla="*/ 1019175 w 1019175"/>
                <a:gd name="connsiteY1" fmla="*/ 697453 h 789528"/>
                <a:gd name="connsiteX2" fmla="*/ 1018117 w 1019175"/>
                <a:gd name="connsiteY2" fmla="*/ 184161 h 789528"/>
                <a:gd name="connsiteX3" fmla="*/ 743761 w 1019175"/>
                <a:gd name="connsiteY3" fmla="*/ 202141 h 789528"/>
                <a:gd name="connsiteX4" fmla="*/ 252693 w 1019175"/>
                <a:gd name="connsiteY4" fmla="*/ 0 h 789528"/>
                <a:gd name="connsiteX5" fmla="*/ 49742 w 1019175"/>
                <a:gd name="connsiteY5" fmla="*/ 3186 h 789528"/>
                <a:gd name="connsiteX6" fmla="*/ 0 w 1019175"/>
                <a:gd name="connsiteY6" fmla="*/ 789528 h 789528"/>
                <a:gd name="connsiteX0" fmla="*/ 0 w 1019175"/>
                <a:gd name="connsiteY0" fmla="*/ 789528 h 789528"/>
                <a:gd name="connsiteX1" fmla="*/ 1019175 w 1019175"/>
                <a:gd name="connsiteY1" fmla="*/ 697453 h 789528"/>
                <a:gd name="connsiteX2" fmla="*/ 1018117 w 1019175"/>
                <a:gd name="connsiteY2" fmla="*/ 184161 h 789528"/>
                <a:gd name="connsiteX3" fmla="*/ 743761 w 1019175"/>
                <a:gd name="connsiteY3" fmla="*/ 202141 h 789528"/>
                <a:gd name="connsiteX4" fmla="*/ 252693 w 1019175"/>
                <a:gd name="connsiteY4" fmla="*/ 0 h 789528"/>
                <a:gd name="connsiteX5" fmla="*/ 49742 w 1019175"/>
                <a:gd name="connsiteY5" fmla="*/ 15886 h 789528"/>
                <a:gd name="connsiteX6" fmla="*/ 0 w 1019175"/>
                <a:gd name="connsiteY6" fmla="*/ 789528 h 7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175" h="789528">
                  <a:moveTo>
                    <a:pt x="0" y="789528"/>
                  </a:moveTo>
                  <a:lnTo>
                    <a:pt x="1019175" y="697453"/>
                  </a:lnTo>
                  <a:cubicBezTo>
                    <a:pt x="1018822" y="524945"/>
                    <a:pt x="1018470" y="356669"/>
                    <a:pt x="1018117" y="184161"/>
                  </a:cubicBezTo>
                  <a:lnTo>
                    <a:pt x="743761" y="202141"/>
                  </a:lnTo>
                  <a:lnTo>
                    <a:pt x="252693" y="0"/>
                  </a:lnTo>
                  <a:lnTo>
                    <a:pt x="49742" y="15886"/>
                  </a:lnTo>
                  <a:lnTo>
                    <a:pt x="0" y="789528"/>
                  </a:lnTo>
                  <a:close/>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Straight Connector 25"/>
            <p:cNvCxnSpPr>
              <a:stCxn id="25" idx="1"/>
              <a:endCxn id="21" idx="0"/>
            </p:cNvCxnSpPr>
            <p:nvPr/>
          </p:nvCxnSpPr>
          <p:spPr>
            <a:xfrm>
              <a:off x="1757081" y="4393151"/>
              <a:ext cx="143369" cy="1476096"/>
            </a:xfrm>
            <a:prstGeom prst="line">
              <a:avLst/>
            </a:prstGeom>
            <a:ln w="1905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28" name="TextBox 27"/>
          <p:cNvSpPr txBox="1">
            <a:spLocks noChangeArrowheads="1"/>
          </p:cNvSpPr>
          <p:nvPr/>
        </p:nvSpPr>
        <p:spPr bwMode="auto">
          <a:xfrm>
            <a:off x="6536980" y="5805264"/>
            <a:ext cx="21394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smtClean="0"/>
              <a:t>Images courtesy of Varian/UCLH</a:t>
            </a:r>
            <a:endParaRPr lang="en-US" sz="1000" dirty="0"/>
          </a:p>
        </p:txBody>
      </p:sp>
      <p:grpSp>
        <p:nvGrpSpPr>
          <p:cNvPr id="51" name="Group 50"/>
          <p:cNvGrpSpPr/>
          <p:nvPr/>
        </p:nvGrpSpPr>
        <p:grpSpPr>
          <a:xfrm>
            <a:off x="899592" y="2303111"/>
            <a:ext cx="6945343" cy="3347450"/>
            <a:chOff x="899592" y="2303111"/>
            <a:chExt cx="6945343" cy="3347450"/>
          </a:xfrm>
        </p:grpSpPr>
        <p:sp>
          <p:nvSpPr>
            <p:cNvPr id="30" name="Freeform 29"/>
            <p:cNvSpPr/>
            <p:nvPr/>
          </p:nvSpPr>
          <p:spPr>
            <a:xfrm>
              <a:off x="5134524" y="2303111"/>
              <a:ext cx="1313787" cy="936199"/>
            </a:xfrm>
            <a:custGeom>
              <a:avLst/>
              <a:gdLst>
                <a:gd name="connsiteX0" fmla="*/ 88900 w 1365250"/>
                <a:gd name="connsiteY0" fmla="*/ 800100 h 984250"/>
                <a:gd name="connsiteX1" fmla="*/ 0 w 1365250"/>
                <a:gd name="connsiteY1" fmla="*/ 393700 h 984250"/>
                <a:gd name="connsiteX2" fmla="*/ 158750 w 1365250"/>
                <a:gd name="connsiteY2" fmla="*/ 50800 h 984250"/>
                <a:gd name="connsiteX3" fmla="*/ 660400 w 1365250"/>
                <a:gd name="connsiteY3" fmla="*/ 0 h 984250"/>
                <a:gd name="connsiteX4" fmla="*/ 1206500 w 1365250"/>
                <a:gd name="connsiteY4" fmla="*/ 285750 h 984250"/>
                <a:gd name="connsiteX5" fmla="*/ 1365250 w 1365250"/>
                <a:gd name="connsiteY5" fmla="*/ 895350 h 984250"/>
                <a:gd name="connsiteX6" fmla="*/ 831850 w 1365250"/>
                <a:gd name="connsiteY6" fmla="*/ 984250 h 984250"/>
                <a:gd name="connsiteX7" fmla="*/ 304800 w 1365250"/>
                <a:gd name="connsiteY7" fmla="*/ 774700 h 984250"/>
                <a:gd name="connsiteX8" fmla="*/ 88900 w 1365250"/>
                <a:gd name="connsiteY8" fmla="*/ 800100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984250">
                  <a:moveTo>
                    <a:pt x="88900" y="800100"/>
                  </a:moveTo>
                  <a:lnTo>
                    <a:pt x="0" y="393700"/>
                  </a:lnTo>
                  <a:lnTo>
                    <a:pt x="158750" y="50800"/>
                  </a:lnTo>
                  <a:lnTo>
                    <a:pt x="660400" y="0"/>
                  </a:lnTo>
                  <a:lnTo>
                    <a:pt x="1206500" y="285750"/>
                  </a:lnTo>
                  <a:lnTo>
                    <a:pt x="1365250" y="895350"/>
                  </a:lnTo>
                  <a:lnTo>
                    <a:pt x="831850" y="984250"/>
                  </a:lnTo>
                  <a:lnTo>
                    <a:pt x="304800" y="774700"/>
                  </a:lnTo>
                  <a:lnTo>
                    <a:pt x="88900" y="800100"/>
                  </a:lnTo>
                  <a:close/>
                </a:path>
              </a:pathLst>
            </a:custGeom>
            <a:noFill/>
            <a:ln w="190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hteck 15"/>
            <p:cNvSpPr/>
            <p:nvPr/>
          </p:nvSpPr>
          <p:spPr>
            <a:xfrm>
              <a:off x="6728020" y="5376621"/>
              <a:ext cx="1116915" cy="273940"/>
            </a:xfrm>
            <a:prstGeom prst="rect">
              <a:avLst/>
            </a:prstGeom>
            <a:solidFill>
              <a:schemeClr val="accent2">
                <a:lumMod val="75000"/>
              </a:schemeClr>
            </a:solidFill>
            <a:ln w="12700">
              <a:solidFill>
                <a:schemeClr val="accent2">
                  <a:lumMod val="75000"/>
                </a:schemeClr>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noAutofit/>
            </a:bodyPr>
            <a:lstStyle/>
            <a:p>
              <a:pPr algn="ctr"/>
              <a:r>
                <a:rPr lang="en-US" sz="1600" dirty="0" smtClean="0">
                  <a:solidFill>
                    <a:srgbClr val="FFFFFF"/>
                  </a:solidFill>
                  <a:ea typeface="Arial" pitchFamily="-116" charset="0"/>
                  <a:cs typeface="Arial" pitchFamily="-116" charset="0"/>
                </a:rPr>
                <a:t>Gantry</a:t>
              </a:r>
              <a:endParaRPr lang="en-US" sz="1600" dirty="0">
                <a:solidFill>
                  <a:srgbClr val="FFFFFF"/>
                </a:solidFill>
                <a:ea typeface="Arial" pitchFamily="-116" charset="0"/>
                <a:cs typeface="Arial" pitchFamily="-116" charset="0"/>
              </a:endParaRPr>
            </a:p>
          </p:txBody>
        </p:sp>
        <p:cxnSp>
          <p:nvCxnSpPr>
            <p:cNvPr id="32" name="Straight Connector 31"/>
            <p:cNvCxnSpPr>
              <a:stCxn id="31" idx="0"/>
              <a:endCxn id="30" idx="5"/>
            </p:cNvCxnSpPr>
            <p:nvPr/>
          </p:nvCxnSpPr>
          <p:spPr>
            <a:xfrm flipH="1" flipV="1">
              <a:off x="6448311" y="3154750"/>
              <a:ext cx="838167" cy="2221871"/>
            </a:xfrm>
            <a:prstGeom prst="line">
              <a:avLst/>
            </a:prstGeom>
            <a:ln w="1905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4" name="Freeform 33"/>
            <p:cNvSpPr/>
            <p:nvPr/>
          </p:nvSpPr>
          <p:spPr>
            <a:xfrm>
              <a:off x="3707904" y="2455511"/>
              <a:ext cx="1313787" cy="936199"/>
            </a:xfrm>
            <a:custGeom>
              <a:avLst/>
              <a:gdLst>
                <a:gd name="connsiteX0" fmla="*/ 88900 w 1365250"/>
                <a:gd name="connsiteY0" fmla="*/ 800100 h 984250"/>
                <a:gd name="connsiteX1" fmla="*/ 0 w 1365250"/>
                <a:gd name="connsiteY1" fmla="*/ 393700 h 984250"/>
                <a:gd name="connsiteX2" fmla="*/ 158750 w 1365250"/>
                <a:gd name="connsiteY2" fmla="*/ 50800 h 984250"/>
                <a:gd name="connsiteX3" fmla="*/ 660400 w 1365250"/>
                <a:gd name="connsiteY3" fmla="*/ 0 h 984250"/>
                <a:gd name="connsiteX4" fmla="*/ 1206500 w 1365250"/>
                <a:gd name="connsiteY4" fmla="*/ 285750 h 984250"/>
                <a:gd name="connsiteX5" fmla="*/ 1365250 w 1365250"/>
                <a:gd name="connsiteY5" fmla="*/ 895350 h 984250"/>
                <a:gd name="connsiteX6" fmla="*/ 831850 w 1365250"/>
                <a:gd name="connsiteY6" fmla="*/ 984250 h 984250"/>
                <a:gd name="connsiteX7" fmla="*/ 304800 w 1365250"/>
                <a:gd name="connsiteY7" fmla="*/ 774700 h 984250"/>
                <a:gd name="connsiteX8" fmla="*/ 88900 w 1365250"/>
                <a:gd name="connsiteY8" fmla="*/ 800100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984250">
                  <a:moveTo>
                    <a:pt x="88900" y="800100"/>
                  </a:moveTo>
                  <a:lnTo>
                    <a:pt x="0" y="393700"/>
                  </a:lnTo>
                  <a:lnTo>
                    <a:pt x="158750" y="50800"/>
                  </a:lnTo>
                  <a:lnTo>
                    <a:pt x="660400" y="0"/>
                  </a:lnTo>
                  <a:lnTo>
                    <a:pt x="1206500" y="285750"/>
                  </a:lnTo>
                  <a:lnTo>
                    <a:pt x="1365250" y="895350"/>
                  </a:lnTo>
                  <a:lnTo>
                    <a:pt x="831850" y="984250"/>
                  </a:lnTo>
                  <a:lnTo>
                    <a:pt x="304800" y="774700"/>
                  </a:lnTo>
                  <a:lnTo>
                    <a:pt x="88900" y="800100"/>
                  </a:lnTo>
                  <a:close/>
                </a:path>
              </a:pathLst>
            </a:custGeom>
            <a:noFill/>
            <a:ln w="190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2250101" y="2636817"/>
              <a:ext cx="1313787" cy="936199"/>
            </a:xfrm>
            <a:custGeom>
              <a:avLst/>
              <a:gdLst>
                <a:gd name="connsiteX0" fmla="*/ 88900 w 1365250"/>
                <a:gd name="connsiteY0" fmla="*/ 800100 h 984250"/>
                <a:gd name="connsiteX1" fmla="*/ 0 w 1365250"/>
                <a:gd name="connsiteY1" fmla="*/ 393700 h 984250"/>
                <a:gd name="connsiteX2" fmla="*/ 158750 w 1365250"/>
                <a:gd name="connsiteY2" fmla="*/ 50800 h 984250"/>
                <a:gd name="connsiteX3" fmla="*/ 660400 w 1365250"/>
                <a:gd name="connsiteY3" fmla="*/ 0 h 984250"/>
                <a:gd name="connsiteX4" fmla="*/ 1206500 w 1365250"/>
                <a:gd name="connsiteY4" fmla="*/ 285750 h 984250"/>
                <a:gd name="connsiteX5" fmla="*/ 1365250 w 1365250"/>
                <a:gd name="connsiteY5" fmla="*/ 895350 h 984250"/>
                <a:gd name="connsiteX6" fmla="*/ 831850 w 1365250"/>
                <a:gd name="connsiteY6" fmla="*/ 984250 h 984250"/>
                <a:gd name="connsiteX7" fmla="*/ 304800 w 1365250"/>
                <a:gd name="connsiteY7" fmla="*/ 774700 h 984250"/>
                <a:gd name="connsiteX8" fmla="*/ 88900 w 1365250"/>
                <a:gd name="connsiteY8" fmla="*/ 800100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984250">
                  <a:moveTo>
                    <a:pt x="88900" y="800100"/>
                  </a:moveTo>
                  <a:lnTo>
                    <a:pt x="0" y="393700"/>
                  </a:lnTo>
                  <a:lnTo>
                    <a:pt x="158750" y="50800"/>
                  </a:lnTo>
                  <a:lnTo>
                    <a:pt x="660400" y="0"/>
                  </a:lnTo>
                  <a:lnTo>
                    <a:pt x="1206500" y="285750"/>
                  </a:lnTo>
                  <a:lnTo>
                    <a:pt x="1365250" y="895350"/>
                  </a:lnTo>
                  <a:lnTo>
                    <a:pt x="831850" y="984250"/>
                  </a:lnTo>
                  <a:lnTo>
                    <a:pt x="304800" y="774700"/>
                  </a:lnTo>
                  <a:lnTo>
                    <a:pt x="88900" y="800100"/>
                  </a:lnTo>
                  <a:close/>
                </a:path>
              </a:pathLst>
            </a:custGeom>
            <a:noFill/>
            <a:ln w="190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899592" y="2780928"/>
              <a:ext cx="1313787" cy="936199"/>
            </a:xfrm>
            <a:custGeom>
              <a:avLst/>
              <a:gdLst>
                <a:gd name="connsiteX0" fmla="*/ 88900 w 1365250"/>
                <a:gd name="connsiteY0" fmla="*/ 800100 h 984250"/>
                <a:gd name="connsiteX1" fmla="*/ 0 w 1365250"/>
                <a:gd name="connsiteY1" fmla="*/ 393700 h 984250"/>
                <a:gd name="connsiteX2" fmla="*/ 158750 w 1365250"/>
                <a:gd name="connsiteY2" fmla="*/ 50800 h 984250"/>
                <a:gd name="connsiteX3" fmla="*/ 660400 w 1365250"/>
                <a:gd name="connsiteY3" fmla="*/ 0 h 984250"/>
                <a:gd name="connsiteX4" fmla="*/ 1206500 w 1365250"/>
                <a:gd name="connsiteY4" fmla="*/ 285750 h 984250"/>
                <a:gd name="connsiteX5" fmla="*/ 1365250 w 1365250"/>
                <a:gd name="connsiteY5" fmla="*/ 895350 h 984250"/>
                <a:gd name="connsiteX6" fmla="*/ 831850 w 1365250"/>
                <a:gd name="connsiteY6" fmla="*/ 984250 h 984250"/>
                <a:gd name="connsiteX7" fmla="*/ 304800 w 1365250"/>
                <a:gd name="connsiteY7" fmla="*/ 774700 h 984250"/>
                <a:gd name="connsiteX8" fmla="*/ 88900 w 1365250"/>
                <a:gd name="connsiteY8" fmla="*/ 800100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984250">
                  <a:moveTo>
                    <a:pt x="88900" y="800100"/>
                  </a:moveTo>
                  <a:lnTo>
                    <a:pt x="0" y="393700"/>
                  </a:lnTo>
                  <a:lnTo>
                    <a:pt x="158750" y="50800"/>
                  </a:lnTo>
                  <a:lnTo>
                    <a:pt x="660400" y="0"/>
                  </a:lnTo>
                  <a:lnTo>
                    <a:pt x="1206500" y="285750"/>
                  </a:lnTo>
                  <a:lnTo>
                    <a:pt x="1365250" y="895350"/>
                  </a:lnTo>
                  <a:lnTo>
                    <a:pt x="831850" y="984250"/>
                  </a:lnTo>
                  <a:lnTo>
                    <a:pt x="304800" y="774700"/>
                  </a:lnTo>
                  <a:lnTo>
                    <a:pt x="88900" y="800100"/>
                  </a:lnTo>
                  <a:close/>
                </a:path>
              </a:pathLst>
            </a:custGeom>
            <a:noFill/>
            <a:ln w="190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stCxn id="30" idx="1"/>
              <a:endCxn id="34" idx="4"/>
            </p:cNvCxnSpPr>
            <p:nvPr/>
          </p:nvCxnSpPr>
          <p:spPr>
            <a:xfrm flipH="1">
              <a:off x="4868925" y="2677591"/>
              <a:ext cx="265599" cy="49720"/>
            </a:xfrm>
            <a:prstGeom prst="line">
              <a:avLst/>
            </a:prstGeom>
            <a:ln w="1905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34" idx="1"/>
              <a:endCxn id="35" idx="4"/>
            </p:cNvCxnSpPr>
            <p:nvPr/>
          </p:nvCxnSpPr>
          <p:spPr>
            <a:xfrm flipH="1">
              <a:off x="3411122" y="2829991"/>
              <a:ext cx="296782" cy="78626"/>
            </a:xfrm>
            <a:prstGeom prst="line">
              <a:avLst/>
            </a:prstGeom>
            <a:ln w="1905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5" idx="1"/>
              <a:endCxn id="36" idx="4"/>
            </p:cNvCxnSpPr>
            <p:nvPr/>
          </p:nvCxnSpPr>
          <p:spPr>
            <a:xfrm flipH="1">
              <a:off x="2060613" y="3011297"/>
              <a:ext cx="189488" cy="41431"/>
            </a:xfrm>
            <a:prstGeom prst="line">
              <a:avLst/>
            </a:prstGeom>
            <a:ln w="1905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827584" y="3140968"/>
            <a:ext cx="5256584" cy="1080120"/>
            <a:chOff x="827584" y="3140968"/>
            <a:chExt cx="5256584" cy="1080120"/>
          </a:xfrm>
        </p:grpSpPr>
        <p:pic>
          <p:nvPicPr>
            <p:cNvPr id="55" name="Picture 54"/>
            <p:cNvPicPr>
              <a:picLocks noChangeAspect="1"/>
            </p:cNvPicPr>
            <p:nvPr/>
          </p:nvPicPr>
          <p:blipFill>
            <a:blip r:embed="rId3"/>
            <a:stretch>
              <a:fillRect/>
            </a:stretch>
          </p:blipFill>
          <p:spPr>
            <a:xfrm>
              <a:off x="827584" y="3573016"/>
              <a:ext cx="864096" cy="648072"/>
            </a:xfrm>
            <a:prstGeom prst="rect">
              <a:avLst/>
            </a:prstGeom>
          </p:spPr>
        </p:pic>
        <p:pic>
          <p:nvPicPr>
            <p:cNvPr id="56" name="Picture 55"/>
            <p:cNvPicPr>
              <a:picLocks noChangeAspect="1"/>
            </p:cNvPicPr>
            <p:nvPr/>
          </p:nvPicPr>
          <p:blipFill>
            <a:blip r:embed="rId3"/>
            <a:stretch>
              <a:fillRect/>
            </a:stretch>
          </p:blipFill>
          <p:spPr>
            <a:xfrm>
              <a:off x="2339752" y="3429000"/>
              <a:ext cx="864096" cy="648072"/>
            </a:xfrm>
            <a:prstGeom prst="rect">
              <a:avLst/>
            </a:prstGeom>
          </p:spPr>
        </p:pic>
        <p:pic>
          <p:nvPicPr>
            <p:cNvPr id="57" name="Picture 56"/>
            <p:cNvPicPr>
              <a:picLocks noChangeAspect="1"/>
            </p:cNvPicPr>
            <p:nvPr/>
          </p:nvPicPr>
          <p:blipFill>
            <a:blip r:embed="rId3"/>
            <a:stretch>
              <a:fillRect/>
            </a:stretch>
          </p:blipFill>
          <p:spPr>
            <a:xfrm>
              <a:off x="3779912" y="3284984"/>
              <a:ext cx="864096" cy="648072"/>
            </a:xfrm>
            <a:prstGeom prst="rect">
              <a:avLst/>
            </a:prstGeom>
          </p:spPr>
        </p:pic>
        <p:pic>
          <p:nvPicPr>
            <p:cNvPr id="58" name="Picture 57"/>
            <p:cNvPicPr>
              <a:picLocks noChangeAspect="1"/>
            </p:cNvPicPr>
            <p:nvPr/>
          </p:nvPicPr>
          <p:blipFill>
            <a:blip r:embed="rId3"/>
            <a:stretch>
              <a:fillRect/>
            </a:stretch>
          </p:blipFill>
          <p:spPr>
            <a:xfrm>
              <a:off x="5220072" y="3140968"/>
              <a:ext cx="864096" cy="648072"/>
            </a:xfrm>
            <a:prstGeom prst="rect">
              <a:avLst/>
            </a:prstGeom>
          </p:spPr>
        </p:pic>
      </p:grpSp>
      <p:sp>
        <p:nvSpPr>
          <p:cNvPr id="3" name="Slide Number Placeholder 2"/>
          <p:cNvSpPr>
            <a:spLocks noGrp="1"/>
          </p:cNvSpPr>
          <p:nvPr>
            <p:ph type="sldNum" sz="quarter" idx="12"/>
          </p:nvPr>
        </p:nvSpPr>
        <p:spPr/>
        <p:txBody>
          <a:bodyPr/>
          <a:lstStyle/>
          <a:p>
            <a:fld id="{01B1F274-A603-4C51-99A6-9A47F728F8FD}" type="slidenum">
              <a:rPr lang="en-GB" smtClean="0"/>
              <a:pPr/>
              <a:t>27</a:t>
            </a:fld>
            <a:r>
              <a:rPr lang="en-GB" smtClean="0"/>
              <a:t>/17</a:t>
            </a:r>
            <a:endParaRPr lang="en-GB" dirty="0"/>
          </a:p>
        </p:txBody>
      </p:sp>
    </p:spTree>
    <p:extLst>
      <p:ext uri="{BB962C8B-B14F-4D97-AF65-F5344CB8AC3E}">
        <p14:creationId xmlns:p14="http://schemas.microsoft.com/office/powerpoint/2010/main" val="3377470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1+#ppt_w/2"/>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decel="5000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Proton Therapy - Physics</a:t>
            </a:r>
            <a:endParaRPr lang="en-US" sz="32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7" name="Picture 6"/>
          <p:cNvPicPr>
            <a:picLocks noChangeAspect="1"/>
          </p:cNvPicPr>
          <p:nvPr/>
        </p:nvPicPr>
        <p:blipFill>
          <a:blip r:embed="rId3"/>
          <a:stretch>
            <a:fillRect/>
          </a:stretch>
        </p:blipFill>
        <p:spPr>
          <a:xfrm>
            <a:off x="1253886" y="1124744"/>
            <a:ext cx="6636229" cy="4977172"/>
          </a:xfrm>
          <a:prstGeom prst="rect">
            <a:avLst/>
          </a:prstGeom>
        </p:spPr>
      </p:pic>
      <p:grpSp>
        <p:nvGrpSpPr>
          <p:cNvPr id="12" name="Group 11"/>
          <p:cNvGrpSpPr/>
          <p:nvPr/>
        </p:nvGrpSpPr>
        <p:grpSpPr>
          <a:xfrm>
            <a:off x="4427984" y="4653136"/>
            <a:ext cx="1050371" cy="1377444"/>
            <a:chOff x="4427984" y="4653136"/>
            <a:chExt cx="1050371" cy="1377444"/>
          </a:xfrm>
        </p:grpSpPr>
        <p:sp>
          <p:nvSpPr>
            <p:cNvPr id="3" name="Oval 2"/>
            <p:cNvSpPr/>
            <p:nvPr/>
          </p:nvSpPr>
          <p:spPr>
            <a:xfrm>
              <a:off x="4427984" y="4653136"/>
              <a:ext cx="432048" cy="432048"/>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72000" y="5661248"/>
              <a:ext cx="906355" cy="369332"/>
            </a:xfrm>
            <a:prstGeom prst="rect">
              <a:avLst/>
            </a:prstGeom>
            <a:noFill/>
          </p:spPr>
          <p:txBody>
            <a:bodyPr wrap="none" rtlCol="0">
              <a:spAutoFit/>
            </a:bodyPr>
            <a:lstStyle/>
            <a:p>
              <a:r>
                <a:rPr lang="en-US" b="1" dirty="0" err="1" smtClean="0">
                  <a:solidFill>
                    <a:srgbClr val="008000"/>
                  </a:solidFill>
                </a:rPr>
                <a:t>tumour</a:t>
              </a:r>
              <a:endParaRPr lang="en-US" b="1" dirty="0">
                <a:solidFill>
                  <a:srgbClr val="008000"/>
                </a:solidFill>
              </a:endParaRPr>
            </a:p>
          </p:txBody>
        </p:sp>
        <p:cxnSp>
          <p:nvCxnSpPr>
            <p:cNvPr id="10" name="Straight Arrow Connector 9"/>
            <p:cNvCxnSpPr>
              <a:stCxn id="8" idx="0"/>
            </p:cNvCxnSpPr>
            <p:nvPr/>
          </p:nvCxnSpPr>
          <p:spPr>
            <a:xfrm flipH="1" flipV="1">
              <a:off x="4716016" y="5085184"/>
              <a:ext cx="309162" cy="57606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
        <p:nvSpPr>
          <p:cNvPr id="11" name="Slide Number Placeholder 10"/>
          <p:cNvSpPr>
            <a:spLocks noGrp="1"/>
          </p:cNvSpPr>
          <p:nvPr>
            <p:ph type="sldNum" sz="quarter" idx="12"/>
          </p:nvPr>
        </p:nvSpPr>
        <p:spPr/>
        <p:txBody>
          <a:bodyPr/>
          <a:lstStyle/>
          <a:p>
            <a:fld id="{01B1F274-A603-4C51-99A6-9A47F728F8FD}" type="slidenum">
              <a:rPr lang="en-GB" smtClean="0"/>
              <a:pPr/>
              <a:t>3</a:t>
            </a:fld>
            <a:r>
              <a:rPr lang="en-GB" smtClean="0"/>
              <a:t>/17</a:t>
            </a:r>
            <a:endParaRPr lang="en-GB" dirty="0"/>
          </a:p>
        </p:txBody>
      </p:sp>
    </p:spTree>
    <p:extLst>
      <p:ext uri="{BB962C8B-B14F-4D97-AF65-F5344CB8AC3E}">
        <p14:creationId xmlns:p14="http://schemas.microsoft.com/office/powerpoint/2010/main" val="213608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Proton Therapy - Example</a:t>
            </a:r>
            <a:endParaRPr lang="en-US" sz="32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15" name="Content Placeholder 14"/>
          <p:cNvPicPr>
            <a:picLocks noGrp="1" noChangeAspect="1"/>
          </p:cNvPicPr>
          <p:nvPr>
            <p:ph idx="1"/>
          </p:nvPr>
        </p:nvPicPr>
        <p:blipFill>
          <a:blip r:embed="rId3"/>
          <a:srcRect t="8614" b="8614"/>
          <a:stretch>
            <a:fillRect/>
          </a:stretch>
        </p:blipFill>
        <p:spPr/>
      </p:pic>
      <p:sp>
        <p:nvSpPr>
          <p:cNvPr id="16" name="TextBox 15"/>
          <p:cNvSpPr txBox="1"/>
          <p:nvPr/>
        </p:nvSpPr>
        <p:spPr>
          <a:xfrm>
            <a:off x="683568" y="1196752"/>
            <a:ext cx="851515" cy="400110"/>
          </a:xfrm>
          <a:prstGeom prst="rect">
            <a:avLst/>
          </a:prstGeom>
          <a:solidFill>
            <a:schemeClr val="tx1"/>
          </a:solidFill>
        </p:spPr>
        <p:txBody>
          <a:bodyPr wrap="none" rtlCol="0">
            <a:spAutoFit/>
          </a:bodyPr>
          <a:lstStyle/>
          <a:p>
            <a:r>
              <a:rPr lang="en-US" sz="2000" dirty="0" smtClean="0">
                <a:solidFill>
                  <a:srgbClr val="FFFF00"/>
                </a:solidFill>
              </a:rPr>
              <a:t>X-rays</a:t>
            </a:r>
            <a:endParaRPr lang="en-US" sz="2000" dirty="0">
              <a:solidFill>
                <a:srgbClr val="FFFF00"/>
              </a:solidFill>
            </a:endParaRPr>
          </a:p>
        </p:txBody>
      </p:sp>
      <p:sp>
        <p:nvSpPr>
          <p:cNvPr id="17" name="TextBox 16"/>
          <p:cNvSpPr txBox="1"/>
          <p:nvPr/>
        </p:nvSpPr>
        <p:spPr>
          <a:xfrm>
            <a:off x="4716016" y="1196752"/>
            <a:ext cx="998065" cy="400110"/>
          </a:xfrm>
          <a:prstGeom prst="rect">
            <a:avLst/>
          </a:prstGeom>
          <a:solidFill>
            <a:schemeClr val="tx1"/>
          </a:solidFill>
        </p:spPr>
        <p:txBody>
          <a:bodyPr wrap="none" rtlCol="0">
            <a:spAutoFit/>
          </a:bodyPr>
          <a:lstStyle/>
          <a:p>
            <a:r>
              <a:rPr lang="en-US" sz="2000" dirty="0" smtClean="0">
                <a:solidFill>
                  <a:srgbClr val="FFFF00"/>
                </a:solidFill>
              </a:rPr>
              <a:t>Protons</a:t>
            </a:r>
            <a:endParaRPr lang="en-US" sz="2000" dirty="0">
              <a:solidFill>
                <a:srgbClr val="FFFF00"/>
              </a:solidFill>
            </a:endParaRPr>
          </a:p>
        </p:txBody>
      </p:sp>
      <p:sp>
        <p:nvSpPr>
          <p:cNvPr id="3" name="TextBox 2"/>
          <p:cNvSpPr txBox="1"/>
          <p:nvPr/>
        </p:nvSpPr>
        <p:spPr>
          <a:xfrm>
            <a:off x="6278170" y="5857527"/>
            <a:ext cx="2326278" cy="307777"/>
          </a:xfrm>
          <a:prstGeom prst="rect">
            <a:avLst/>
          </a:prstGeom>
          <a:noFill/>
        </p:spPr>
        <p:txBody>
          <a:bodyPr wrap="none" rtlCol="0">
            <a:spAutoFit/>
          </a:bodyPr>
          <a:lstStyle/>
          <a:p>
            <a:r>
              <a:rPr lang="en-US" sz="1400" dirty="0"/>
              <a:t>https://</a:t>
            </a:r>
            <a:r>
              <a:rPr lang="en-US" sz="1400" dirty="0" err="1"/>
              <a:t>www.mayoclinic.org</a:t>
            </a:r>
            <a:r>
              <a:rPr lang="en-US" sz="1400" dirty="0"/>
              <a:t>/</a:t>
            </a:r>
          </a:p>
        </p:txBody>
      </p:sp>
      <p:sp>
        <p:nvSpPr>
          <p:cNvPr id="7" name="Rectangle 6"/>
          <p:cNvSpPr/>
          <p:nvPr/>
        </p:nvSpPr>
        <p:spPr>
          <a:xfrm>
            <a:off x="4572000" y="1124744"/>
            <a:ext cx="4104456" cy="48245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01B1F274-A603-4C51-99A6-9A47F728F8FD}" type="slidenum">
              <a:rPr lang="en-GB" smtClean="0"/>
              <a:pPr/>
              <a:t>4</a:t>
            </a:fld>
            <a:r>
              <a:rPr lang="en-GB" smtClean="0"/>
              <a:t>/17</a:t>
            </a:r>
            <a:endParaRPr lang="en-GB" dirty="0"/>
          </a:p>
        </p:txBody>
      </p:sp>
    </p:spTree>
    <p:extLst>
      <p:ext uri="{BB962C8B-B14F-4D97-AF65-F5344CB8AC3E}">
        <p14:creationId xmlns:p14="http://schemas.microsoft.com/office/powerpoint/2010/main" val="2073569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Range Quality Assurance (QA)</a:t>
            </a:r>
            <a:endParaRPr lang="en-US" sz="3200" dirty="0"/>
          </a:p>
        </p:txBody>
      </p:sp>
      <p:sp>
        <p:nvSpPr>
          <p:cNvPr id="3" name="Content Placeholder 2"/>
          <p:cNvSpPr>
            <a:spLocks noGrp="1"/>
          </p:cNvSpPr>
          <p:nvPr>
            <p:ph idx="1"/>
          </p:nvPr>
        </p:nvSpPr>
        <p:spPr/>
        <p:txBody>
          <a:bodyPr>
            <a:normAutofit/>
          </a:bodyPr>
          <a:lstStyle/>
          <a:p>
            <a:r>
              <a:rPr lang="en-US" sz="2000" dirty="0" smtClean="0"/>
              <a:t>Need to know stopping point of protons!</a:t>
            </a:r>
            <a:endParaRPr lang="en-US" sz="2000" dirty="0" smtClean="0"/>
          </a:p>
          <a:p>
            <a:r>
              <a:rPr lang="en-US" sz="2000" dirty="0" smtClean="0"/>
              <a:t>Problem: How far is x MeV in a patient?</a:t>
            </a:r>
          </a:p>
          <a:p>
            <a:r>
              <a:rPr lang="en-US" sz="2000" dirty="0" smtClean="0"/>
              <a:t>Solution: Measure proton range in water at defined position (</a:t>
            </a:r>
            <a:r>
              <a:rPr lang="en-US" sz="2000" dirty="0" err="1" smtClean="0"/>
              <a:t>isocentre</a:t>
            </a:r>
            <a:r>
              <a:rPr lang="en-US" sz="2000" dirty="0" smtClean="0"/>
              <a:t>)</a:t>
            </a:r>
          </a:p>
          <a:p>
            <a:r>
              <a:rPr lang="en-US" sz="2000" dirty="0" smtClean="0"/>
              <a:t>Requirements for QA detector:</a:t>
            </a:r>
          </a:p>
          <a:p>
            <a:pPr lvl="1"/>
            <a:r>
              <a:rPr lang="en-US" sz="1600" dirty="0" smtClean="0"/>
              <a:t>Measure range in water</a:t>
            </a:r>
          </a:p>
          <a:p>
            <a:pPr lvl="1"/>
            <a:r>
              <a:rPr lang="en-US" sz="1600" dirty="0" smtClean="0"/>
              <a:t>Precise</a:t>
            </a:r>
          </a:p>
          <a:p>
            <a:pPr lvl="1"/>
            <a:r>
              <a:rPr lang="en-US" sz="1600" dirty="0" smtClean="0"/>
              <a:t>Quick</a:t>
            </a:r>
          </a:p>
          <a:p>
            <a:pPr lvl="1"/>
            <a:r>
              <a:rPr lang="en-US" sz="1600" dirty="0" smtClean="0"/>
              <a:t>Cheap</a:t>
            </a:r>
          </a:p>
          <a:p>
            <a:pPr lvl="1"/>
            <a:endParaRPr lang="en-US" sz="16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graphicFrame>
        <p:nvGraphicFramePr>
          <p:cNvPr id="7" name="Object 6"/>
          <p:cNvGraphicFramePr>
            <a:graphicFrameLocks noChangeAspect="1"/>
          </p:cNvGraphicFramePr>
          <p:nvPr>
            <p:extLst>
              <p:ext uri="{D42A27DB-BD31-4B8C-83A1-F6EECF244321}">
                <p14:modId xmlns:p14="http://schemas.microsoft.com/office/powerpoint/2010/main" val="2836057890"/>
              </p:ext>
            </p:extLst>
          </p:nvPr>
        </p:nvGraphicFramePr>
        <p:xfrm>
          <a:off x="4508500" y="3333750"/>
          <a:ext cx="127000" cy="190500"/>
        </p:xfrm>
        <a:graphic>
          <a:graphicData uri="http://schemas.openxmlformats.org/presentationml/2006/ole">
            <mc:AlternateContent xmlns:mc="http://schemas.openxmlformats.org/markup-compatibility/2006">
              <mc:Choice xmlns:v="urn:schemas-microsoft-com:vml" Requires="v">
                <p:oleObj spid="_x0000_s1086" name="Equation" r:id="rId4" imgW="127000" imgH="190500" progId="Equation.3">
                  <p:embed/>
                </p:oleObj>
              </mc:Choice>
              <mc:Fallback>
                <p:oleObj name="Equation" r:id="rId4" imgW="127000" imgH="190500" progId="Equation.3">
                  <p:embed/>
                  <p:pic>
                    <p:nvPicPr>
                      <p:cNvPr id="0" name=""/>
                      <p:cNvPicPr/>
                      <p:nvPr/>
                    </p:nvPicPr>
                    <p:blipFill>
                      <a:blip r:embed="rId5"/>
                      <a:stretch>
                        <a:fillRect/>
                      </a:stretch>
                    </p:blipFill>
                    <p:spPr>
                      <a:xfrm>
                        <a:off x="4508500" y="3333750"/>
                        <a:ext cx="127000" cy="190500"/>
                      </a:xfrm>
                      <a:prstGeom prst="rect">
                        <a:avLst/>
                      </a:prstGeom>
                    </p:spPr>
                  </p:pic>
                </p:oleObj>
              </mc:Fallback>
            </mc:AlternateContent>
          </a:graphicData>
        </a:graphic>
      </p:graphicFrame>
      <p:pic>
        <p:nvPicPr>
          <p:cNvPr id="9" name="Picture 8"/>
          <p:cNvPicPr>
            <a:picLocks noChangeAspect="1"/>
          </p:cNvPicPr>
          <p:nvPr/>
        </p:nvPicPr>
        <p:blipFill>
          <a:blip r:embed="rId6"/>
          <a:stretch>
            <a:fillRect/>
          </a:stretch>
        </p:blipFill>
        <p:spPr>
          <a:xfrm>
            <a:off x="5386908" y="2420888"/>
            <a:ext cx="2857500" cy="3429000"/>
          </a:xfrm>
          <a:prstGeom prst="rect">
            <a:avLst/>
          </a:prstGeom>
        </p:spPr>
      </p:pic>
      <p:sp>
        <p:nvSpPr>
          <p:cNvPr id="8" name="Slide Number Placeholder 7"/>
          <p:cNvSpPr>
            <a:spLocks noGrp="1"/>
          </p:cNvSpPr>
          <p:nvPr>
            <p:ph type="sldNum" sz="quarter" idx="12"/>
          </p:nvPr>
        </p:nvSpPr>
        <p:spPr/>
        <p:txBody>
          <a:bodyPr/>
          <a:lstStyle/>
          <a:p>
            <a:fld id="{01B1F274-A603-4C51-99A6-9A47F728F8FD}" type="slidenum">
              <a:rPr lang="en-GB" smtClean="0"/>
              <a:pPr/>
              <a:t>5</a:t>
            </a:fld>
            <a:r>
              <a:rPr lang="en-GB" smtClean="0"/>
              <a:t>/17</a:t>
            </a:r>
            <a:endParaRPr lang="en-GB" dirty="0"/>
          </a:p>
        </p:txBody>
      </p:sp>
    </p:spTree>
    <p:extLst>
      <p:ext uri="{BB962C8B-B14F-4D97-AF65-F5344CB8AC3E}">
        <p14:creationId xmlns:p14="http://schemas.microsoft.com/office/powerpoint/2010/main" val="4034448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Principle of a range telescope</a:t>
            </a:r>
            <a:endParaRPr lang="en-US" sz="32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74" name="Picture 73"/>
          <p:cNvPicPr>
            <a:picLocks noChangeAspect="1"/>
          </p:cNvPicPr>
          <p:nvPr/>
        </p:nvPicPr>
        <p:blipFill>
          <a:blip r:embed="rId3"/>
          <a:stretch>
            <a:fillRect/>
          </a:stretch>
        </p:blipFill>
        <p:spPr>
          <a:xfrm>
            <a:off x="3347864" y="1368194"/>
            <a:ext cx="1512168" cy="1008112"/>
          </a:xfrm>
          <a:prstGeom prst="rect">
            <a:avLst/>
          </a:prstGeom>
        </p:spPr>
      </p:pic>
      <p:sp>
        <p:nvSpPr>
          <p:cNvPr id="75" name="Rectangle 74"/>
          <p:cNvSpPr/>
          <p:nvPr/>
        </p:nvSpPr>
        <p:spPr>
          <a:xfrm>
            <a:off x="2051720" y="2564904"/>
            <a:ext cx="4032448" cy="2232248"/>
          </a:xfrm>
          <a:prstGeom prst="rect">
            <a:avLst/>
          </a:prstGeom>
          <a:solidFill>
            <a:srgbClr val="5DDCF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Freeform 77"/>
          <p:cNvSpPr/>
          <p:nvPr/>
        </p:nvSpPr>
        <p:spPr>
          <a:xfrm>
            <a:off x="2051720" y="2784115"/>
            <a:ext cx="3023337" cy="1941029"/>
          </a:xfrm>
          <a:custGeom>
            <a:avLst/>
            <a:gdLst>
              <a:gd name="connsiteX0" fmla="*/ 0 w 3023337"/>
              <a:gd name="connsiteY0" fmla="*/ 1373611 h 1941029"/>
              <a:gd name="connsiteX1" fmla="*/ 594512 w 3023337"/>
              <a:gd name="connsiteY1" fmla="*/ 1360101 h 1941029"/>
              <a:gd name="connsiteX2" fmla="*/ 1026884 w 3023337"/>
              <a:gd name="connsiteY2" fmla="*/ 1319571 h 1941029"/>
              <a:gd name="connsiteX3" fmla="*/ 1337652 w 3023337"/>
              <a:gd name="connsiteY3" fmla="*/ 1225001 h 1941029"/>
              <a:gd name="connsiteX4" fmla="*/ 1634908 w 3023337"/>
              <a:gd name="connsiteY4" fmla="*/ 1076391 h 1941029"/>
              <a:gd name="connsiteX5" fmla="*/ 1824071 w 3023337"/>
              <a:gd name="connsiteY5" fmla="*/ 914272 h 1941029"/>
              <a:gd name="connsiteX6" fmla="*/ 2053769 w 3023337"/>
              <a:gd name="connsiteY6" fmla="*/ 603542 h 1941029"/>
              <a:gd name="connsiteX7" fmla="*/ 2121327 w 3023337"/>
              <a:gd name="connsiteY7" fmla="*/ 427913 h 1941029"/>
              <a:gd name="connsiteX8" fmla="*/ 2215908 w 3023337"/>
              <a:gd name="connsiteY8" fmla="*/ 225263 h 1941029"/>
              <a:gd name="connsiteX9" fmla="*/ 2242932 w 3023337"/>
              <a:gd name="connsiteY9" fmla="*/ 117183 h 1941029"/>
              <a:gd name="connsiteX10" fmla="*/ 2296978 w 3023337"/>
              <a:gd name="connsiteY10" fmla="*/ 9103 h 1941029"/>
              <a:gd name="connsiteX11" fmla="*/ 2324001 w 3023337"/>
              <a:gd name="connsiteY11" fmla="*/ 9103 h 1941029"/>
              <a:gd name="connsiteX12" fmla="*/ 2351025 w 3023337"/>
              <a:gd name="connsiteY12" fmla="*/ 36123 h 1941029"/>
              <a:gd name="connsiteX13" fmla="*/ 2364536 w 3023337"/>
              <a:gd name="connsiteY13" fmla="*/ 76653 h 1941029"/>
              <a:gd name="connsiteX14" fmla="*/ 2391560 w 3023337"/>
              <a:gd name="connsiteY14" fmla="*/ 306323 h 1941029"/>
              <a:gd name="connsiteX15" fmla="*/ 2405071 w 3023337"/>
              <a:gd name="connsiteY15" fmla="*/ 590032 h 1941029"/>
              <a:gd name="connsiteX16" fmla="*/ 2432095 w 3023337"/>
              <a:gd name="connsiteY16" fmla="*/ 954801 h 1941029"/>
              <a:gd name="connsiteX17" fmla="*/ 2459118 w 3023337"/>
              <a:gd name="connsiteY17" fmla="*/ 1306061 h 1941029"/>
              <a:gd name="connsiteX18" fmla="*/ 2486141 w 3023337"/>
              <a:gd name="connsiteY18" fmla="*/ 1603280 h 1941029"/>
              <a:gd name="connsiteX19" fmla="*/ 2540188 w 3023337"/>
              <a:gd name="connsiteY19" fmla="*/ 1792420 h 1941029"/>
              <a:gd name="connsiteX20" fmla="*/ 2607746 w 3023337"/>
              <a:gd name="connsiteY20" fmla="*/ 1873480 h 1941029"/>
              <a:gd name="connsiteX21" fmla="*/ 2702327 w 3023337"/>
              <a:gd name="connsiteY21" fmla="*/ 1914010 h 1941029"/>
              <a:gd name="connsiteX22" fmla="*/ 2823932 w 3023337"/>
              <a:gd name="connsiteY22" fmla="*/ 1927520 h 1941029"/>
              <a:gd name="connsiteX23" fmla="*/ 3013095 w 3023337"/>
              <a:gd name="connsiteY23" fmla="*/ 1941029 h 1941029"/>
              <a:gd name="connsiteX24" fmla="*/ 2999583 w 3023337"/>
              <a:gd name="connsiteY24" fmla="*/ 1927520 h 19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23337" h="1941029">
                <a:moveTo>
                  <a:pt x="0" y="1373611"/>
                </a:moveTo>
                <a:cubicBezTo>
                  <a:pt x="211682" y="1371359"/>
                  <a:pt x="423365" y="1369108"/>
                  <a:pt x="594512" y="1360101"/>
                </a:cubicBezTo>
                <a:cubicBezTo>
                  <a:pt x="765659" y="1351094"/>
                  <a:pt x="903027" y="1342088"/>
                  <a:pt x="1026884" y="1319571"/>
                </a:cubicBezTo>
                <a:cubicBezTo>
                  <a:pt x="1150741" y="1297054"/>
                  <a:pt x="1236315" y="1265531"/>
                  <a:pt x="1337652" y="1225001"/>
                </a:cubicBezTo>
                <a:cubicBezTo>
                  <a:pt x="1438989" y="1184471"/>
                  <a:pt x="1553838" y="1128179"/>
                  <a:pt x="1634908" y="1076391"/>
                </a:cubicBezTo>
                <a:cubicBezTo>
                  <a:pt x="1715978" y="1024603"/>
                  <a:pt x="1754261" y="993080"/>
                  <a:pt x="1824071" y="914272"/>
                </a:cubicBezTo>
                <a:cubicBezTo>
                  <a:pt x="1893881" y="835464"/>
                  <a:pt x="2004226" y="684602"/>
                  <a:pt x="2053769" y="603542"/>
                </a:cubicBezTo>
                <a:cubicBezTo>
                  <a:pt x="2103312" y="522482"/>
                  <a:pt x="2094304" y="490959"/>
                  <a:pt x="2121327" y="427913"/>
                </a:cubicBezTo>
                <a:cubicBezTo>
                  <a:pt x="2148350" y="364866"/>
                  <a:pt x="2195641" y="277051"/>
                  <a:pt x="2215908" y="225263"/>
                </a:cubicBezTo>
                <a:cubicBezTo>
                  <a:pt x="2236175" y="173475"/>
                  <a:pt x="2229420" y="153210"/>
                  <a:pt x="2242932" y="117183"/>
                </a:cubicBezTo>
                <a:cubicBezTo>
                  <a:pt x="2256444" y="81156"/>
                  <a:pt x="2283467" y="27116"/>
                  <a:pt x="2296978" y="9103"/>
                </a:cubicBezTo>
                <a:cubicBezTo>
                  <a:pt x="2310489" y="-8910"/>
                  <a:pt x="2314993" y="4600"/>
                  <a:pt x="2324001" y="9103"/>
                </a:cubicBezTo>
                <a:cubicBezTo>
                  <a:pt x="2333009" y="13606"/>
                  <a:pt x="2344269" y="24865"/>
                  <a:pt x="2351025" y="36123"/>
                </a:cubicBezTo>
                <a:cubicBezTo>
                  <a:pt x="2357781" y="47381"/>
                  <a:pt x="2357780" y="31620"/>
                  <a:pt x="2364536" y="76653"/>
                </a:cubicBezTo>
                <a:cubicBezTo>
                  <a:pt x="2371292" y="121686"/>
                  <a:pt x="2384804" y="220760"/>
                  <a:pt x="2391560" y="306323"/>
                </a:cubicBezTo>
                <a:cubicBezTo>
                  <a:pt x="2398316" y="391886"/>
                  <a:pt x="2398315" y="481953"/>
                  <a:pt x="2405071" y="590032"/>
                </a:cubicBezTo>
                <a:cubicBezTo>
                  <a:pt x="2411827" y="698111"/>
                  <a:pt x="2423087" y="835463"/>
                  <a:pt x="2432095" y="954801"/>
                </a:cubicBezTo>
                <a:cubicBezTo>
                  <a:pt x="2441103" y="1074139"/>
                  <a:pt x="2450110" y="1197981"/>
                  <a:pt x="2459118" y="1306061"/>
                </a:cubicBezTo>
                <a:cubicBezTo>
                  <a:pt x="2468126" y="1414141"/>
                  <a:pt x="2472629" y="1522220"/>
                  <a:pt x="2486141" y="1603280"/>
                </a:cubicBezTo>
                <a:cubicBezTo>
                  <a:pt x="2499653" y="1684340"/>
                  <a:pt x="2519921" y="1747387"/>
                  <a:pt x="2540188" y="1792420"/>
                </a:cubicBezTo>
                <a:cubicBezTo>
                  <a:pt x="2560456" y="1837453"/>
                  <a:pt x="2580723" y="1853215"/>
                  <a:pt x="2607746" y="1873480"/>
                </a:cubicBezTo>
                <a:cubicBezTo>
                  <a:pt x="2634769" y="1893745"/>
                  <a:pt x="2666296" y="1905003"/>
                  <a:pt x="2702327" y="1914010"/>
                </a:cubicBezTo>
                <a:cubicBezTo>
                  <a:pt x="2738358" y="1923017"/>
                  <a:pt x="2772137" y="1923017"/>
                  <a:pt x="2823932" y="1927520"/>
                </a:cubicBezTo>
                <a:cubicBezTo>
                  <a:pt x="2875727" y="1932023"/>
                  <a:pt x="2983820" y="1941029"/>
                  <a:pt x="3013095" y="1941029"/>
                </a:cubicBezTo>
                <a:cubicBezTo>
                  <a:pt x="3042370" y="1941029"/>
                  <a:pt x="2999583" y="1927520"/>
                  <a:pt x="2999583" y="1927520"/>
                </a:cubicBezTo>
              </a:path>
            </a:pathLst>
          </a:custGeom>
          <a:ln w="38100">
            <a:solidFill>
              <a:srgbClr val="FF0000"/>
            </a:solidFill>
          </a:ln>
          <a:effectLst>
            <a:glow rad="2286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endParaRPr>
          </a:p>
        </p:txBody>
      </p:sp>
      <p:grpSp>
        <p:nvGrpSpPr>
          <p:cNvPr id="81" name="Group 80"/>
          <p:cNvGrpSpPr/>
          <p:nvPr/>
        </p:nvGrpSpPr>
        <p:grpSpPr>
          <a:xfrm>
            <a:off x="2051720" y="2564904"/>
            <a:ext cx="4032448" cy="2232248"/>
            <a:chOff x="1475656" y="2348880"/>
            <a:chExt cx="4032448" cy="2232248"/>
          </a:xfrm>
        </p:grpSpPr>
        <p:grpSp>
          <p:nvGrpSpPr>
            <p:cNvPr id="76" name="Group 75"/>
            <p:cNvGrpSpPr/>
            <p:nvPr/>
          </p:nvGrpSpPr>
          <p:grpSpPr>
            <a:xfrm>
              <a:off x="1475656" y="2348880"/>
              <a:ext cx="4032448" cy="2232248"/>
              <a:chOff x="1475656" y="2348880"/>
              <a:chExt cx="4032448" cy="2232248"/>
            </a:xfrm>
          </p:grpSpPr>
          <p:sp>
            <p:nvSpPr>
              <p:cNvPr id="7" name="Rectangle 6"/>
              <p:cNvSpPr/>
              <p:nvPr/>
            </p:nvSpPr>
            <p:spPr>
              <a:xfrm>
                <a:off x="1475656"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47664"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619672"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691680"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63688"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835696"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907704"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979712"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051720"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123728"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195736"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267744"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339752"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411760"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483768"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555776"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627784"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699792"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771800"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843808"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915816"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2987824"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3059832"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131840"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203848"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275856"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3347864"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3419872"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491880"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3563888"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3635896"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3707904"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779912"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851920"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923928"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995936"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4067944"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4139952"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4211960"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4283968"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4355976"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4427984"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4499992"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4572000"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644008"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4716016"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4788024"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4860032"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4932040"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004048"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5076056"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5148064"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5220072"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5292080"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5364088"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5436096" y="2348880"/>
                <a:ext cx="72008" cy="2232248"/>
              </a:xfrm>
              <a:prstGeom prst="rect">
                <a:avLst/>
              </a:prstGeom>
              <a:solidFill>
                <a:srgbClr val="5DDCF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1" name="Freeform 70"/>
            <p:cNvSpPr/>
            <p:nvPr/>
          </p:nvSpPr>
          <p:spPr>
            <a:xfrm>
              <a:off x="1476655" y="2564904"/>
              <a:ext cx="3023337" cy="1941029"/>
            </a:xfrm>
            <a:custGeom>
              <a:avLst/>
              <a:gdLst>
                <a:gd name="connsiteX0" fmla="*/ 0 w 3023337"/>
                <a:gd name="connsiteY0" fmla="*/ 1373611 h 1941029"/>
                <a:gd name="connsiteX1" fmla="*/ 594512 w 3023337"/>
                <a:gd name="connsiteY1" fmla="*/ 1360101 h 1941029"/>
                <a:gd name="connsiteX2" fmla="*/ 1026884 w 3023337"/>
                <a:gd name="connsiteY2" fmla="*/ 1319571 h 1941029"/>
                <a:gd name="connsiteX3" fmla="*/ 1337652 w 3023337"/>
                <a:gd name="connsiteY3" fmla="*/ 1225001 h 1941029"/>
                <a:gd name="connsiteX4" fmla="*/ 1634908 w 3023337"/>
                <a:gd name="connsiteY4" fmla="*/ 1076391 h 1941029"/>
                <a:gd name="connsiteX5" fmla="*/ 1824071 w 3023337"/>
                <a:gd name="connsiteY5" fmla="*/ 914272 h 1941029"/>
                <a:gd name="connsiteX6" fmla="*/ 2053769 w 3023337"/>
                <a:gd name="connsiteY6" fmla="*/ 603542 h 1941029"/>
                <a:gd name="connsiteX7" fmla="*/ 2121327 w 3023337"/>
                <a:gd name="connsiteY7" fmla="*/ 427913 h 1941029"/>
                <a:gd name="connsiteX8" fmla="*/ 2215908 w 3023337"/>
                <a:gd name="connsiteY8" fmla="*/ 225263 h 1941029"/>
                <a:gd name="connsiteX9" fmla="*/ 2242932 w 3023337"/>
                <a:gd name="connsiteY9" fmla="*/ 117183 h 1941029"/>
                <a:gd name="connsiteX10" fmla="*/ 2296978 w 3023337"/>
                <a:gd name="connsiteY10" fmla="*/ 9103 h 1941029"/>
                <a:gd name="connsiteX11" fmla="*/ 2324001 w 3023337"/>
                <a:gd name="connsiteY11" fmla="*/ 9103 h 1941029"/>
                <a:gd name="connsiteX12" fmla="*/ 2351025 w 3023337"/>
                <a:gd name="connsiteY12" fmla="*/ 36123 h 1941029"/>
                <a:gd name="connsiteX13" fmla="*/ 2364536 w 3023337"/>
                <a:gd name="connsiteY13" fmla="*/ 76653 h 1941029"/>
                <a:gd name="connsiteX14" fmla="*/ 2391560 w 3023337"/>
                <a:gd name="connsiteY14" fmla="*/ 306323 h 1941029"/>
                <a:gd name="connsiteX15" fmla="*/ 2405071 w 3023337"/>
                <a:gd name="connsiteY15" fmla="*/ 590032 h 1941029"/>
                <a:gd name="connsiteX16" fmla="*/ 2432095 w 3023337"/>
                <a:gd name="connsiteY16" fmla="*/ 954801 h 1941029"/>
                <a:gd name="connsiteX17" fmla="*/ 2459118 w 3023337"/>
                <a:gd name="connsiteY17" fmla="*/ 1306061 h 1941029"/>
                <a:gd name="connsiteX18" fmla="*/ 2486141 w 3023337"/>
                <a:gd name="connsiteY18" fmla="*/ 1603280 h 1941029"/>
                <a:gd name="connsiteX19" fmla="*/ 2540188 w 3023337"/>
                <a:gd name="connsiteY19" fmla="*/ 1792420 h 1941029"/>
                <a:gd name="connsiteX20" fmla="*/ 2607746 w 3023337"/>
                <a:gd name="connsiteY20" fmla="*/ 1873480 h 1941029"/>
                <a:gd name="connsiteX21" fmla="*/ 2702327 w 3023337"/>
                <a:gd name="connsiteY21" fmla="*/ 1914010 h 1941029"/>
                <a:gd name="connsiteX22" fmla="*/ 2823932 w 3023337"/>
                <a:gd name="connsiteY22" fmla="*/ 1927520 h 1941029"/>
                <a:gd name="connsiteX23" fmla="*/ 3013095 w 3023337"/>
                <a:gd name="connsiteY23" fmla="*/ 1941029 h 1941029"/>
                <a:gd name="connsiteX24" fmla="*/ 2999583 w 3023337"/>
                <a:gd name="connsiteY24" fmla="*/ 1927520 h 19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23337" h="1941029">
                  <a:moveTo>
                    <a:pt x="0" y="1373611"/>
                  </a:moveTo>
                  <a:cubicBezTo>
                    <a:pt x="211682" y="1371359"/>
                    <a:pt x="423365" y="1369108"/>
                    <a:pt x="594512" y="1360101"/>
                  </a:cubicBezTo>
                  <a:cubicBezTo>
                    <a:pt x="765659" y="1351094"/>
                    <a:pt x="903027" y="1342088"/>
                    <a:pt x="1026884" y="1319571"/>
                  </a:cubicBezTo>
                  <a:cubicBezTo>
                    <a:pt x="1150741" y="1297054"/>
                    <a:pt x="1236315" y="1265531"/>
                    <a:pt x="1337652" y="1225001"/>
                  </a:cubicBezTo>
                  <a:cubicBezTo>
                    <a:pt x="1438989" y="1184471"/>
                    <a:pt x="1553838" y="1128179"/>
                    <a:pt x="1634908" y="1076391"/>
                  </a:cubicBezTo>
                  <a:cubicBezTo>
                    <a:pt x="1715978" y="1024603"/>
                    <a:pt x="1754261" y="993080"/>
                    <a:pt x="1824071" y="914272"/>
                  </a:cubicBezTo>
                  <a:cubicBezTo>
                    <a:pt x="1893881" y="835464"/>
                    <a:pt x="2004226" y="684602"/>
                    <a:pt x="2053769" y="603542"/>
                  </a:cubicBezTo>
                  <a:cubicBezTo>
                    <a:pt x="2103312" y="522482"/>
                    <a:pt x="2094304" y="490959"/>
                    <a:pt x="2121327" y="427913"/>
                  </a:cubicBezTo>
                  <a:cubicBezTo>
                    <a:pt x="2148350" y="364866"/>
                    <a:pt x="2195641" y="277051"/>
                    <a:pt x="2215908" y="225263"/>
                  </a:cubicBezTo>
                  <a:cubicBezTo>
                    <a:pt x="2236175" y="173475"/>
                    <a:pt x="2229420" y="153210"/>
                    <a:pt x="2242932" y="117183"/>
                  </a:cubicBezTo>
                  <a:cubicBezTo>
                    <a:pt x="2256444" y="81156"/>
                    <a:pt x="2283467" y="27116"/>
                    <a:pt x="2296978" y="9103"/>
                  </a:cubicBezTo>
                  <a:cubicBezTo>
                    <a:pt x="2310489" y="-8910"/>
                    <a:pt x="2314993" y="4600"/>
                    <a:pt x="2324001" y="9103"/>
                  </a:cubicBezTo>
                  <a:cubicBezTo>
                    <a:pt x="2333009" y="13606"/>
                    <a:pt x="2344269" y="24865"/>
                    <a:pt x="2351025" y="36123"/>
                  </a:cubicBezTo>
                  <a:cubicBezTo>
                    <a:pt x="2357781" y="47381"/>
                    <a:pt x="2357780" y="31620"/>
                    <a:pt x="2364536" y="76653"/>
                  </a:cubicBezTo>
                  <a:cubicBezTo>
                    <a:pt x="2371292" y="121686"/>
                    <a:pt x="2384804" y="220760"/>
                    <a:pt x="2391560" y="306323"/>
                  </a:cubicBezTo>
                  <a:cubicBezTo>
                    <a:pt x="2398316" y="391886"/>
                    <a:pt x="2398315" y="481953"/>
                    <a:pt x="2405071" y="590032"/>
                  </a:cubicBezTo>
                  <a:cubicBezTo>
                    <a:pt x="2411827" y="698111"/>
                    <a:pt x="2423087" y="835463"/>
                    <a:pt x="2432095" y="954801"/>
                  </a:cubicBezTo>
                  <a:cubicBezTo>
                    <a:pt x="2441103" y="1074139"/>
                    <a:pt x="2450110" y="1197981"/>
                    <a:pt x="2459118" y="1306061"/>
                  </a:cubicBezTo>
                  <a:cubicBezTo>
                    <a:pt x="2468126" y="1414141"/>
                    <a:pt x="2472629" y="1522220"/>
                    <a:pt x="2486141" y="1603280"/>
                  </a:cubicBezTo>
                  <a:cubicBezTo>
                    <a:pt x="2499653" y="1684340"/>
                    <a:pt x="2519921" y="1747387"/>
                    <a:pt x="2540188" y="1792420"/>
                  </a:cubicBezTo>
                  <a:cubicBezTo>
                    <a:pt x="2560456" y="1837453"/>
                    <a:pt x="2580723" y="1853215"/>
                    <a:pt x="2607746" y="1873480"/>
                  </a:cubicBezTo>
                  <a:cubicBezTo>
                    <a:pt x="2634769" y="1893745"/>
                    <a:pt x="2666296" y="1905003"/>
                    <a:pt x="2702327" y="1914010"/>
                  </a:cubicBezTo>
                  <a:cubicBezTo>
                    <a:pt x="2738358" y="1923017"/>
                    <a:pt x="2772137" y="1923017"/>
                    <a:pt x="2823932" y="1927520"/>
                  </a:cubicBezTo>
                  <a:cubicBezTo>
                    <a:pt x="2875727" y="1932023"/>
                    <a:pt x="2983820" y="1941029"/>
                    <a:pt x="3013095" y="1941029"/>
                  </a:cubicBezTo>
                  <a:cubicBezTo>
                    <a:pt x="3042370" y="1941029"/>
                    <a:pt x="2999583" y="1927520"/>
                    <a:pt x="2999583" y="1927520"/>
                  </a:cubicBezTo>
                </a:path>
              </a:pathLst>
            </a:custGeom>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endParaRPr>
            </a:p>
          </p:txBody>
        </p:sp>
      </p:grpSp>
      <p:sp>
        <p:nvSpPr>
          <p:cNvPr id="83" name="Right Arrow 82"/>
          <p:cNvSpPr/>
          <p:nvPr/>
        </p:nvSpPr>
        <p:spPr>
          <a:xfrm>
            <a:off x="827584" y="4077072"/>
            <a:ext cx="1008112" cy="216024"/>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719192" y="3502749"/>
            <a:ext cx="828472" cy="646331"/>
          </a:xfrm>
          <a:prstGeom prst="rect">
            <a:avLst/>
          </a:prstGeom>
          <a:noFill/>
        </p:spPr>
        <p:txBody>
          <a:bodyPr wrap="none" rtlCol="0">
            <a:spAutoFit/>
          </a:bodyPr>
          <a:lstStyle/>
          <a:p>
            <a:r>
              <a:rPr lang="en-US" dirty="0"/>
              <a:t>p</a:t>
            </a:r>
            <a:r>
              <a:rPr lang="en-US" dirty="0" smtClean="0"/>
              <a:t>roton</a:t>
            </a:r>
          </a:p>
          <a:p>
            <a:r>
              <a:rPr lang="en-US" dirty="0" smtClean="0"/>
              <a:t>beam</a:t>
            </a:r>
            <a:endParaRPr lang="en-US" dirty="0"/>
          </a:p>
        </p:txBody>
      </p:sp>
      <p:sp>
        <p:nvSpPr>
          <p:cNvPr id="85" name="TextBox 84"/>
          <p:cNvSpPr txBox="1"/>
          <p:nvPr/>
        </p:nvSpPr>
        <p:spPr>
          <a:xfrm>
            <a:off x="6839872" y="2420888"/>
            <a:ext cx="1980600" cy="2108270"/>
          </a:xfrm>
          <a:prstGeom prst="rect">
            <a:avLst/>
          </a:prstGeom>
          <a:noFill/>
        </p:spPr>
        <p:txBody>
          <a:bodyPr wrap="square" rtlCol="0">
            <a:spAutoFit/>
          </a:bodyPr>
          <a:lstStyle/>
          <a:p>
            <a:pPr>
              <a:spcAft>
                <a:spcPts val="600"/>
              </a:spcAft>
            </a:pPr>
            <a:r>
              <a:rPr lang="en-US" b="1" dirty="0" smtClean="0"/>
              <a:t>Plastic scintillator:</a:t>
            </a:r>
          </a:p>
          <a:p>
            <a:r>
              <a:rPr lang="en-US" dirty="0" smtClean="0"/>
              <a:t>Price</a:t>
            </a:r>
          </a:p>
          <a:p>
            <a:r>
              <a:rPr lang="en-US" dirty="0" smtClean="0"/>
              <a:t>Light output</a:t>
            </a:r>
          </a:p>
          <a:p>
            <a:r>
              <a:rPr lang="en-US" dirty="0" smtClean="0"/>
              <a:t>Water-equivalence</a:t>
            </a:r>
          </a:p>
          <a:p>
            <a:endParaRPr lang="en-US" dirty="0"/>
          </a:p>
          <a:p>
            <a:r>
              <a:rPr lang="en-US" dirty="0" smtClean="0"/>
              <a:t>Radiation hardness</a:t>
            </a:r>
          </a:p>
          <a:p>
            <a:r>
              <a:rPr lang="en-US" dirty="0" smtClean="0"/>
              <a:t>Quenching</a:t>
            </a:r>
            <a:endParaRPr lang="en-US" dirty="0"/>
          </a:p>
        </p:txBody>
      </p:sp>
      <p:pic>
        <p:nvPicPr>
          <p:cNvPr id="86" name="Picture 85"/>
          <p:cNvPicPr>
            <a:picLocks noChangeAspect="1"/>
          </p:cNvPicPr>
          <p:nvPr/>
        </p:nvPicPr>
        <p:blipFill rotWithShape="1">
          <a:blip r:embed="rId4"/>
          <a:srcRect r="51181"/>
          <a:stretch/>
        </p:blipFill>
        <p:spPr>
          <a:xfrm>
            <a:off x="6588224" y="2780928"/>
            <a:ext cx="312476" cy="360040"/>
          </a:xfrm>
          <a:prstGeom prst="rect">
            <a:avLst/>
          </a:prstGeom>
        </p:spPr>
      </p:pic>
      <p:pic>
        <p:nvPicPr>
          <p:cNvPr id="87" name="Picture 86"/>
          <p:cNvPicPr>
            <a:picLocks noChangeAspect="1"/>
          </p:cNvPicPr>
          <p:nvPr/>
        </p:nvPicPr>
        <p:blipFill rotWithShape="1">
          <a:blip r:embed="rId4"/>
          <a:srcRect l="49214" r="1573"/>
          <a:stretch/>
        </p:blipFill>
        <p:spPr>
          <a:xfrm>
            <a:off x="6588224" y="3861048"/>
            <a:ext cx="321327" cy="367277"/>
          </a:xfrm>
          <a:prstGeom prst="rect">
            <a:avLst/>
          </a:prstGeom>
        </p:spPr>
      </p:pic>
      <p:pic>
        <p:nvPicPr>
          <p:cNvPr id="88" name="Picture 87"/>
          <p:cNvPicPr>
            <a:picLocks noChangeAspect="1"/>
          </p:cNvPicPr>
          <p:nvPr/>
        </p:nvPicPr>
        <p:blipFill rotWithShape="1">
          <a:blip r:embed="rId4"/>
          <a:srcRect r="51181"/>
          <a:stretch/>
        </p:blipFill>
        <p:spPr>
          <a:xfrm>
            <a:off x="6588224" y="3068960"/>
            <a:ext cx="312476" cy="360040"/>
          </a:xfrm>
          <a:prstGeom prst="rect">
            <a:avLst/>
          </a:prstGeom>
        </p:spPr>
      </p:pic>
      <p:pic>
        <p:nvPicPr>
          <p:cNvPr id="89" name="Picture 88"/>
          <p:cNvPicPr>
            <a:picLocks noChangeAspect="1"/>
          </p:cNvPicPr>
          <p:nvPr/>
        </p:nvPicPr>
        <p:blipFill rotWithShape="1">
          <a:blip r:embed="rId4"/>
          <a:srcRect r="51181"/>
          <a:stretch/>
        </p:blipFill>
        <p:spPr>
          <a:xfrm>
            <a:off x="6588224" y="3356992"/>
            <a:ext cx="312476" cy="360040"/>
          </a:xfrm>
          <a:prstGeom prst="rect">
            <a:avLst/>
          </a:prstGeom>
        </p:spPr>
      </p:pic>
      <p:pic>
        <p:nvPicPr>
          <p:cNvPr id="90" name="Picture 89"/>
          <p:cNvPicPr>
            <a:picLocks noChangeAspect="1"/>
          </p:cNvPicPr>
          <p:nvPr/>
        </p:nvPicPr>
        <p:blipFill rotWithShape="1">
          <a:blip r:embed="rId4"/>
          <a:srcRect l="49214" r="1573"/>
          <a:stretch/>
        </p:blipFill>
        <p:spPr>
          <a:xfrm>
            <a:off x="6588224" y="4149080"/>
            <a:ext cx="321327" cy="367277"/>
          </a:xfrm>
          <a:prstGeom prst="rect">
            <a:avLst/>
          </a:prstGeom>
        </p:spPr>
      </p:pic>
      <p:sp>
        <p:nvSpPr>
          <p:cNvPr id="3" name="Slide Number Placeholder 2"/>
          <p:cNvSpPr>
            <a:spLocks noGrp="1"/>
          </p:cNvSpPr>
          <p:nvPr>
            <p:ph type="sldNum" sz="quarter" idx="12"/>
          </p:nvPr>
        </p:nvSpPr>
        <p:spPr/>
        <p:txBody>
          <a:bodyPr/>
          <a:lstStyle/>
          <a:p>
            <a:fld id="{01B1F274-A603-4C51-99A6-9A47F728F8FD}" type="slidenum">
              <a:rPr lang="en-GB" smtClean="0"/>
              <a:pPr/>
              <a:t>6</a:t>
            </a:fld>
            <a:r>
              <a:rPr lang="en-GB" smtClean="0"/>
              <a:t>/17</a:t>
            </a:r>
            <a:endParaRPr lang="en-GB" dirty="0"/>
          </a:p>
        </p:txBody>
      </p:sp>
    </p:spTree>
    <p:extLst>
      <p:ext uri="{BB962C8B-B14F-4D97-AF65-F5344CB8AC3E}">
        <p14:creationId xmlns:p14="http://schemas.microsoft.com/office/powerpoint/2010/main" val="3678237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2"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left)">
                                      <p:cBhvr>
                                        <p:cTn id="37" dur="500"/>
                                        <p:tgtEl>
                                          <p:spTgt spid="7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2" animBg="1"/>
      <p:bldP spid="83" grpId="0" animBg="1"/>
      <p:bldP spid="8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Scintillator Sheets</a:t>
            </a:r>
            <a:endParaRPr lang="en-US"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Shee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16" y="2110972"/>
            <a:ext cx="4817364" cy="2902204"/>
          </a:xfrm>
          <a:prstGeom prst="rect">
            <a:avLst/>
          </a:prstGeom>
        </p:spPr>
      </p:pic>
      <p:pic>
        <p:nvPicPr>
          <p:cNvPr id="9" name="Picture 8" descr="Screen Shot 2018-04-30 at 15.50.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660" y="2082651"/>
            <a:ext cx="2938780" cy="2930525"/>
          </a:xfrm>
          <a:prstGeom prst="rect">
            <a:avLst/>
          </a:prstGeom>
        </p:spPr>
      </p:pic>
      <p:sp>
        <p:nvSpPr>
          <p:cNvPr id="15" name="TextBox 14"/>
          <p:cNvSpPr txBox="1"/>
          <p:nvPr/>
        </p:nvSpPr>
        <p:spPr>
          <a:xfrm>
            <a:off x="6372200" y="5157192"/>
            <a:ext cx="2403159" cy="369332"/>
          </a:xfrm>
          <a:prstGeom prst="rect">
            <a:avLst/>
          </a:prstGeom>
          <a:noFill/>
        </p:spPr>
        <p:txBody>
          <a:bodyPr wrap="none" rtlCol="0">
            <a:spAutoFit/>
          </a:bodyPr>
          <a:lstStyle/>
          <a:p>
            <a:r>
              <a:rPr lang="en-US" dirty="0" smtClean="0"/>
              <a:t>10 cm x 10 </a:t>
            </a:r>
            <a:r>
              <a:rPr lang="en-US" dirty="0" smtClean="0"/>
              <a:t>cm x 2-3mm</a:t>
            </a:r>
            <a:endParaRPr lang="en-US"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7</a:t>
            </a:fld>
            <a:r>
              <a:rPr lang="en-GB" smtClean="0"/>
              <a:t>/17</a:t>
            </a:r>
            <a:endParaRPr lang="en-GB" dirty="0"/>
          </a:p>
        </p:txBody>
      </p:sp>
    </p:spTree>
    <p:extLst>
      <p:ext uri="{BB962C8B-B14F-4D97-AF65-F5344CB8AC3E}">
        <p14:creationId xmlns:p14="http://schemas.microsoft.com/office/powerpoint/2010/main" val="31242615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Readout: CMOS Pixel Sensor</a:t>
            </a:r>
            <a:endParaRPr lang="en-US" sz="36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22" name="Picture 21" descr="Screen Shot 2018-04-30 at 16.09.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1228725"/>
            <a:ext cx="5156200" cy="4400550"/>
          </a:xfrm>
          <a:prstGeom prst="rect">
            <a:avLst/>
          </a:prstGeom>
        </p:spPr>
      </p:pic>
      <p:cxnSp>
        <p:nvCxnSpPr>
          <p:cNvPr id="8" name="Straight Arrow Connector 7"/>
          <p:cNvCxnSpPr/>
          <p:nvPr/>
        </p:nvCxnSpPr>
        <p:spPr>
          <a:xfrm>
            <a:off x="2915816" y="4221088"/>
            <a:ext cx="2232248" cy="792088"/>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868144" y="2132856"/>
            <a:ext cx="720080" cy="216024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086733">
            <a:off x="3603938" y="4680887"/>
            <a:ext cx="700658" cy="369332"/>
          </a:xfrm>
          <a:prstGeom prst="rect">
            <a:avLst/>
          </a:prstGeom>
          <a:solidFill>
            <a:schemeClr val="bg1"/>
          </a:solidFill>
          <a:ln>
            <a:solidFill>
              <a:srgbClr val="FF0000"/>
            </a:solidFill>
          </a:ln>
        </p:spPr>
        <p:txBody>
          <a:bodyPr wrap="none" rtlCol="0">
            <a:spAutoFit/>
          </a:bodyPr>
          <a:lstStyle/>
          <a:p>
            <a:r>
              <a:rPr lang="en-US" dirty="0" smtClean="0">
                <a:solidFill>
                  <a:srgbClr val="FF0000"/>
                </a:solidFill>
              </a:rPr>
              <a:t>10cm</a:t>
            </a:r>
            <a:endParaRPr lang="en-US" dirty="0">
              <a:solidFill>
                <a:srgbClr val="FF0000"/>
              </a:solidFill>
            </a:endParaRPr>
          </a:p>
        </p:txBody>
      </p:sp>
      <p:sp>
        <p:nvSpPr>
          <p:cNvPr id="14" name="TextBox 13"/>
          <p:cNvSpPr txBox="1"/>
          <p:nvPr/>
        </p:nvSpPr>
        <p:spPr>
          <a:xfrm>
            <a:off x="6444208" y="3284984"/>
            <a:ext cx="700658" cy="369332"/>
          </a:xfrm>
          <a:prstGeom prst="rect">
            <a:avLst/>
          </a:prstGeom>
          <a:solidFill>
            <a:schemeClr val="bg1"/>
          </a:solidFill>
          <a:ln>
            <a:solidFill>
              <a:srgbClr val="FF0000"/>
            </a:solidFill>
          </a:ln>
        </p:spPr>
        <p:txBody>
          <a:bodyPr wrap="none" rtlCol="0">
            <a:spAutoFit/>
          </a:bodyPr>
          <a:lstStyle/>
          <a:p>
            <a:r>
              <a:rPr lang="en-US" dirty="0" smtClean="0">
                <a:solidFill>
                  <a:srgbClr val="FF0000"/>
                </a:solidFill>
              </a:rPr>
              <a:t>15cm</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01B1F274-A603-4C51-99A6-9A47F728F8FD}" type="slidenum">
              <a:rPr lang="en-GB" smtClean="0"/>
              <a:pPr/>
              <a:t>8</a:t>
            </a:fld>
            <a:r>
              <a:rPr lang="en-GB" smtClean="0"/>
              <a:t>/17</a:t>
            </a:r>
            <a:endParaRPr lang="en-GB" dirty="0"/>
          </a:p>
        </p:txBody>
      </p:sp>
    </p:spTree>
    <p:extLst>
      <p:ext uri="{BB962C8B-B14F-4D97-AF65-F5344CB8AC3E}">
        <p14:creationId xmlns:p14="http://schemas.microsoft.com/office/powerpoint/2010/main" val="42081350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97.4 MeV Proton Beam</a:t>
            </a:r>
            <a:endParaRPr lang="en-US" sz="3200" dirty="0"/>
          </a:p>
        </p:txBody>
      </p:sp>
      <p:sp>
        <p:nvSpPr>
          <p:cNvPr id="4" name="Date Placeholder 3"/>
          <p:cNvSpPr>
            <a:spLocks noGrp="1"/>
          </p:cNvSpPr>
          <p:nvPr>
            <p:ph type="dt" sz="half" idx="10"/>
          </p:nvPr>
        </p:nvSpPr>
        <p:spPr/>
        <p:txBody>
          <a:bodyPr/>
          <a:lstStyle/>
          <a:p>
            <a:r>
              <a:rPr lang="en-GB" smtClean="0"/>
              <a:t>8/04/2019</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un0033_cropp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50" y="889000"/>
            <a:ext cx="5270500" cy="5080000"/>
          </a:xfrm>
          <a:prstGeom prst="rect">
            <a:avLst/>
          </a:prstGeom>
        </p:spPr>
      </p:pic>
      <p:sp>
        <p:nvSpPr>
          <p:cNvPr id="10" name="TextBox 9"/>
          <p:cNvSpPr txBox="1"/>
          <p:nvPr/>
        </p:nvSpPr>
        <p:spPr>
          <a:xfrm>
            <a:off x="827584" y="3140968"/>
            <a:ext cx="731991" cy="369332"/>
          </a:xfrm>
          <a:prstGeom prst="rect">
            <a:avLst/>
          </a:prstGeom>
          <a:solidFill>
            <a:schemeClr val="bg1"/>
          </a:solidFill>
        </p:spPr>
        <p:txBody>
          <a:bodyPr wrap="none" rtlCol="0">
            <a:spAutoFit/>
          </a:bodyPr>
          <a:lstStyle/>
          <a:p>
            <a:r>
              <a:rPr lang="en-US" b="1" dirty="0" smtClean="0">
                <a:solidFill>
                  <a:srgbClr val="FF0000"/>
                </a:solidFill>
              </a:rPr>
              <a:t>Beam</a:t>
            </a:r>
            <a:endParaRPr lang="en-US" b="1" dirty="0">
              <a:solidFill>
                <a:srgbClr val="FF0000"/>
              </a:solidFill>
            </a:endParaRPr>
          </a:p>
        </p:txBody>
      </p:sp>
      <p:cxnSp>
        <p:nvCxnSpPr>
          <p:cNvPr id="11" name="Straight Arrow Connector 10"/>
          <p:cNvCxnSpPr/>
          <p:nvPr/>
        </p:nvCxnSpPr>
        <p:spPr>
          <a:xfrm flipV="1">
            <a:off x="827584" y="3573016"/>
            <a:ext cx="936104" cy="9292"/>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2051720" y="5526524"/>
            <a:ext cx="720080" cy="0"/>
          </a:xfrm>
          <a:prstGeom prst="straightConnector1">
            <a:avLst/>
          </a:prstGeom>
          <a:ln w="31750">
            <a:solidFill>
              <a:srgbClr val="FFFF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79712" y="5589240"/>
            <a:ext cx="839630" cy="369332"/>
          </a:xfrm>
          <a:prstGeom prst="rect">
            <a:avLst/>
          </a:prstGeom>
          <a:solidFill>
            <a:schemeClr val="tx1"/>
          </a:solidFill>
        </p:spPr>
        <p:txBody>
          <a:bodyPr wrap="none" rtlCol="0">
            <a:spAutoFit/>
          </a:bodyPr>
          <a:lstStyle/>
          <a:p>
            <a:r>
              <a:rPr lang="en-US" dirty="0" smtClean="0">
                <a:solidFill>
                  <a:srgbClr val="FFFF00"/>
                </a:solidFill>
              </a:rPr>
              <a:t>10 mm</a:t>
            </a:r>
            <a:endParaRPr lang="en-US" dirty="0">
              <a:solidFill>
                <a:srgbClr val="FFFF00"/>
              </a:solidFill>
            </a:endParaRPr>
          </a:p>
        </p:txBody>
      </p:sp>
      <p:sp>
        <p:nvSpPr>
          <p:cNvPr id="6" name="Slide Number Placeholder 5"/>
          <p:cNvSpPr>
            <a:spLocks noGrp="1"/>
          </p:cNvSpPr>
          <p:nvPr>
            <p:ph type="sldNum" sz="quarter" idx="12"/>
          </p:nvPr>
        </p:nvSpPr>
        <p:spPr/>
        <p:txBody>
          <a:bodyPr/>
          <a:lstStyle/>
          <a:p>
            <a:fld id="{01B1F274-A603-4C51-99A6-9A47F728F8FD}" type="slidenum">
              <a:rPr lang="en-GB" smtClean="0"/>
              <a:pPr/>
              <a:t>9</a:t>
            </a:fld>
            <a:r>
              <a:rPr lang="en-GB" smtClean="0"/>
              <a:t>/17</a:t>
            </a:r>
            <a:endParaRPr lang="en-GB" dirty="0"/>
          </a:p>
        </p:txBody>
      </p:sp>
    </p:spTree>
    <p:extLst>
      <p:ext uri="{BB962C8B-B14F-4D97-AF65-F5344CB8AC3E}">
        <p14:creationId xmlns:p14="http://schemas.microsoft.com/office/powerpoint/2010/main" val="4123511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25148</TotalTime>
  <Words>1979</Words>
  <Application>Microsoft Macintosh PowerPoint</Application>
  <PresentationFormat>On-screen Show (4:3)</PresentationFormat>
  <Paragraphs>216</Paragraphs>
  <Slides>27</Slides>
  <Notes>24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Equation</vt:lpstr>
      <vt:lpstr>Quality Assurance in Proton Therapy</vt:lpstr>
      <vt:lpstr>Cancer in the UK</vt:lpstr>
      <vt:lpstr>Proton Therapy - Physics</vt:lpstr>
      <vt:lpstr>Proton Therapy - Example</vt:lpstr>
      <vt:lpstr>Range Quality Assurance (QA)</vt:lpstr>
      <vt:lpstr>Principle of a range telescope</vt:lpstr>
      <vt:lpstr>Scintillator Sheets</vt:lpstr>
      <vt:lpstr>Readout: CMOS Pixel Sensor</vt:lpstr>
      <vt:lpstr>97.4 MeV Proton Beam</vt:lpstr>
      <vt:lpstr>Range reconstruction</vt:lpstr>
      <vt:lpstr>Range reconstruction</vt:lpstr>
      <vt:lpstr>Range reconstruction</vt:lpstr>
      <vt:lpstr>Range Scan</vt:lpstr>
      <vt:lpstr>Comparison With Water Phantom</vt:lpstr>
      <vt:lpstr>Radiation Damage</vt:lpstr>
      <vt:lpstr>Summary</vt:lpstr>
      <vt:lpstr>Thank you for your attention</vt:lpstr>
      <vt:lpstr>PowerPoint Presentation</vt:lpstr>
      <vt:lpstr>Range Quality Assurance in Particle Therapy</vt:lpstr>
      <vt:lpstr>MedAustron Beam Test</vt:lpstr>
      <vt:lpstr>Quenching: Birk’s Law</vt:lpstr>
      <vt:lpstr>Calibration</vt:lpstr>
      <vt:lpstr>Proton Range Reconstruction</vt:lpstr>
      <vt:lpstr>Proton Beam</vt:lpstr>
      <vt:lpstr>Helium Beam</vt:lpstr>
      <vt:lpstr>Carbon Beam</vt:lpstr>
      <vt:lpstr>Proton Therapy Centre - Layout</vt:lpstr>
    </vt:vector>
  </TitlesOfParts>
  <Company>Daresbury Laboratory (STFC)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Laurent Kelleter</cp:lastModifiedBy>
  <cp:revision>353</cp:revision>
  <dcterms:created xsi:type="dcterms:W3CDTF">2017-03-10T07:56:32Z</dcterms:created>
  <dcterms:modified xsi:type="dcterms:W3CDTF">2019-04-08T11:28:50Z</dcterms:modified>
</cp:coreProperties>
</file>