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handoutMasterIdLst>
    <p:handoutMasterId r:id="rId40"/>
  </p:handoutMasterIdLst>
  <p:sldIdLst>
    <p:sldId id="256" r:id="rId2"/>
    <p:sldId id="306" r:id="rId3"/>
    <p:sldId id="324" r:id="rId4"/>
    <p:sldId id="308" r:id="rId5"/>
    <p:sldId id="331" r:id="rId6"/>
    <p:sldId id="333" r:id="rId7"/>
    <p:sldId id="307" r:id="rId8"/>
    <p:sldId id="332" r:id="rId9"/>
    <p:sldId id="309" r:id="rId10"/>
    <p:sldId id="265" r:id="rId11"/>
    <p:sldId id="295" r:id="rId12"/>
    <p:sldId id="310" r:id="rId13"/>
    <p:sldId id="273" r:id="rId14"/>
    <p:sldId id="336" r:id="rId15"/>
    <p:sldId id="334" r:id="rId16"/>
    <p:sldId id="321" r:id="rId17"/>
    <p:sldId id="311" r:id="rId18"/>
    <p:sldId id="325" r:id="rId19"/>
    <p:sldId id="314" r:id="rId20"/>
    <p:sldId id="322" r:id="rId21"/>
    <p:sldId id="312" r:id="rId22"/>
    <p:sldId id="315" r:id="rId23"/>
    <p:sldId id="317" r:id="rId24"/>
    <p:sldId id="318" r:id="rId25"/>
    <p:sldId id="328" r:id="rId26"/>
    <p:sldId id="313" r:id="rId27"/>
    <p:sldId id="316" r:id="rId28"/>
    <p:sldId id="326" r:id="rId29"/>
    <p:sldId id="327" r:id="rId30"/>
    <p:sldId id="329" r:id="rId31"/>
    <p:sldId id="323" r:id="rId32"/>
    <p:sldId id="319" r:id="rId33"/>
    <p:sldId id="320" r:id="rId34"/>
    <p:sldId id="259" r:id="rId35"/>
    <p:sldId id="293" r:id="rId36"/>
    <p:sldId id="294" r:id="rId37"/>
    <p:sldId id="298"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08E"/>
    <a:srgbClr val="0F009D"/>
    <a:srgbClr val="D2D00A"/>
    <a:srgbClr val="5DDCFC"/>
    <a:srgbClr val="44FFE7"/>
    <a:srgbClr val="FEBD0E"/>
    <a:srgbClr val="282735"/>
    <a:srgbClr val="1E1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754" autoAdjust="0"/>
  </p:normalViewPr>
  <p:slideViewPr>
    <p:cSldViewPr>
      <p:cViewPr varScale="1">
        <p:scale>
          <a:sx n="93" d="100"/>
          <a:sy n="93" d="100"/>
        </p:scale>
        <p:origin x="-2088" y="-1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F45DCE1-34F7-164A-B5E6-5058893A61F5}" type="datetimeFigureOut">
              <a:rPr lang="en-US" smtClean="0"/>
              <a:t>11/10/19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C1A42C4-5C42-5148-9EFD-209B5338FECA}" type="slidenum">
              <a:rPr lang="en-US" smtClean="0"/>
              <a:t>‹#›</a:t>
            </a:fld>
            <a:endParaRPr lang="en-US"/>
          </a:p>
        </p:txBody>
      </p:sp>
    </p:spTree>
    <p:extLst>
      <p:ext uri="{BB962C8B-B14F-4D97-AF65-F5344CB8AC3E}">
        <p14:creationId xmlns:p14="http://schemas.microsoft.com/office/powerpoint/2010/main" val="27703687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9D41DF-377D-AB45-B044-2AFD9CD246A6}" type="datetimeFigureOut">
              <a:rPr lang="en-US" smtClean="0"/>
              <a:t>11/10/19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938C27-5E36-DD49-9FA9-DD82CFA67EDC}" type="slidenum">
              <a:rPr lang="en-US" smtClean="0"/>
              <a:t>‹#›</a:t>
            </a:fld>
            <a:endParaRPr lang="en-US"/>
          </a:p>
        </p:txBody>
      </p:sp>
    </p:spTree>
    <p:extLst>
      <p:ext uri="{BB962C8B-B14F-4D97-AF65-F5344CB8AC3E}">
        <p14:creationId xmlns:p14="http://schemas.microsoft.com/office/powerpoint/2010/main" val="66948218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a:t>
            </a:fld>
            <a:endParaRPr lang="en-US"/>
          </a:p>
        </p:txBody>
      </p:sp>
    </p:spTree>
    <p:extLst>
      <p:ext uri="{BB962C8B-B14F-4D97-AF65-F5344CB8AC3E}">
        <p14:creationId xmlns:p14="http://schemas.microsoft.com/office/powerpoint/2010/main" val="200828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picture of the range</a:t>
            </a:r>
            <a:r>
              <a:rPr lang="en-US" baseline="0" dirty="0" smtClean="0"/>
              <a:t> telescope</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12</a:t>
            </a:fld>
            <a:endParaRPr lang="en-US"/>
          </a:p>
        </p:txBody>
      </p:sp>
    </p:spTree>
    <p:extLst>
      <p:ext uri="{BB962C8B-B14F-4D97-AF65-F5344CB8AC3E}">
        <p14:creationId xmlns:p14="http://schemas.microsoft.com/office/powerpoint/2010/main" val="3952157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you then get for a 100MeV proton beam entering from the left side. You can see the Bragg peak on the right end. The flickering comes from the fluctuating beam current.</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13</a:t>
            </a:fld>
            <a:endParaRPr lang="en-US"/>
          </a:p>
        </p:txBody>
      </p:sp>
    </p:spTree>
    <p:extLst>
      <p:ext uri="{BB962C8B-B14F-4D97-AF65-F5344CB8AC3E}">
        <p14:creationId xmlns:p14="http://schemas.microsoft.com/office/powerpoint/2010/main" val="3836280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went to HIT to do a beam test with the following goal: Show attainable</a:t>
            </a:r>
            <a:r>
              <a:rPr lang="en-US" baseline="0" dirty="0" smtClean="0"/>
              <a:t> precision with the mixing technique. And show feasibility with anthropomorphic phantoms</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15</a:t>
            </a:fld>
            <a:endParaRPr lang="en-US"/>
          </a:p>
        </p:txBody>
      </p:sp>
    </p:spTree>
    <p:extLst>
      <p:ext uri="{BB962C8B-B14F-4D97-AF65-F5344CB8AC3E}">
        <p14:creationId xmlns:p14="http://schemas.microsoft.com/office/powerpoint/2010/main" val="2627304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first experiment we want to evaluate the accuracy of the method in a very controlled environment which is why we use a PMMA block as a patient and the range telescope behind.</a:t>
            </a:r>
          </a:p>
          <a:p>
            <a:r>
              <a:rPr lang="en-US" dirty="0" smtClean="0"/>
              <a:t>Since HIT cannot provide a mixed beam at the moment we</a:t>
            </a:r>
            <a:r>
              <a:rPr lang="en-US" baseline="0" dirty="0" smtClean="0"/>
              <a:t> irradiate a carbon beam and a helium beam subsequently.</a:t>
            </a:r>
          </a:p>
          <a:p>
            <a:r>
              <a:rPr lang="en-US" baseline="0" dirty="0" smtClean="0"/>
              <a:t>This experiment features an adjustable air gap in the middle of the phantom in order to simulate changes in the beam path.</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16</a:t>
            </a:fld>
            <a:endParaRPr lang="en-US"/>
          </a:p>
        </p:txBody>
      </p:sp>
    </p:spTree>
    <p:extLst>
      <p:ext uri="{BB962C8B-B14F-4D97-AF65-F5344CB8AC3E}">
        <p14:creationId xmlns:p14="http://schemas.microsoft.com/office/powerpoint/2010/main" val="1629041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kind of signal we see in our range telescope: a helium peak and a carbon tail that are artificially mixed in the data analysis.</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17</a:t>
            </a:fld>
            <a:endParaRPr lang="en-US"/>
          </a:p>
        </p:txBody>
      </p:sp>
    </p:spTree>
    <p:extLst>
      <p:ext uri="{BB962C8B-B14F-4D97-AF65-F5344CB8AC3E}">
        <p14:creationId xmlns:p14="http://schemas.microsoft.com/office/powerpoint/2010/main" val="2871355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first, the air</a:t>
            </a:r>
            <a:r>
              <a:rPr lang="en-US" baseline="0" dirty="0" smtClean="0"/>
              <a:t> gap is closed. The obtained </a:t>
            </a:r>
            <a:r>
              <a:rPr lang="en-US" baseline="0" dirty="0" err="1" smtClean="0"/>
              <a:t>HeC</a:t>
            </a:r>
            <a:r>
              <a:rPr lang="en-US" baseline="0" dirty="0" smtClean="0"/>
              <a:t> curve is defined as a reference curve. Then we open the air gap to a width of 2mm. The beam has a FWHM of 8mm, meaning that less than a quarter of the beam sees the gap. Below the depth-light curve we show the relative difference between the 2mm and the reference curve. One can clearly see that there is a shift in the depth-light curve. The peak in the </a:t>
            </a:r>
            <a:r>
              <a:rPr lang="en-US" baseline="0" dirty="0" err="1" smtClean="0"/>
              <a:t>rel</a:t>
            </a:r>
            <a:r>
              <a:rPr lang="en-US" baseline="0" dirty="0" smtClean="0"/>
              <a:t> diff increases when we open the air gap.</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18</a:t>
            </a:fld>
            <a:endParaRPr lang="en-US"/>
          </a:p>
        </p:txBody>
      </p:sp>
    </p:spTree>
    <p:extLst>
      <p:ext uri="{BB962C8B-B14F-4D97-AF65-F5344CB8AC3E}">
        <p14:creationId xmlns:p14="http://schemas.microsoft.com/office/powerpoint/2010/main" val="2782631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try different air gap thickness, or depths.</a:t>
            </a:r>
            <a:r>
              <a:rPr lang="en-US" baseline="0" dirty="0" smtClean="0"/>
              <a:t> The width is kept constant here. WE start at zero depth, which is the reference curve, the slowly increase the depth. It can be seen that one </a:t>
            </a:r>
            <a:r>
              <a:rPr lang="en-US" baseline="0" dirty="0" err="1" smtClean="0"/>
              <a:t>millimetre</a:t>
            </a:r>
            <a:r>
              <a:rPr lang="en-US" baseline="0" dirty="0" smtClean="0"/>
              <a:t> deep gap has an effect on the </a:t>
            </a:r>
            <a:r>
              <a:rPr lang="en-US" baseline="0" dirty="0" err="1" smtClean="0"/>
              <a:t>HeC</a:t>
            </a:r>
            <a:r>
              <a:rPr lang="en-US" baseline="0" dirty="0" smtClean="0"/>
              <a:t> depth light curve.</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19</a:t>
            </a:fld>
            <a:endParaRPr lang="en-US"/>
          </a:p>
        </p:txBody>
      </p:sp>
    </p:spTree>
    <p:extLst>
      <p:ext uri="{BB962C8B-B14F-4D97-AF65-F5344CB8AC3E}">
        <p14:creationId xmlns:p14="http://schemas.microsoft.com/office/powerpoint/2010/main" val="2342962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top of that we did scan the PMMA phantom such that a large air gap was sometimes hit and sometimes missed. The video shows</a:t>
            </a:r>
            <a:r>
              <a:rPr lang="en-US" baseline="0" dirty="0" smtClean="0"/>
              <a:t> how the range of the helium peak jumps forth and back in the detector. This shows that we can monitor anatomical irregularities online, during the irradiation.</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20</a:t>
            </a:fld>
            <a:endParaRPr lang="en-US"/>
          </a:p>
        </p:txBody>
      </p:sp>
    </p:spTree>
    <p:extLst>
      <p:ext uri="{BB962C8B-B14F-4D97-AF65-F5344CB8AC3E}">
        <p14:creationId xmlns:p14="http://schemas.microsoft.com/office/powerpoint/2010/main" val="1301683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explore</a:t>
            </a:r>
            <a:r>
              <a:rPr lang="en-US" baseline="0" dirty="0" smtClean="0"/>
              <a:t> which </a:t>
            </a:r>
            <a:r>
              <a:rPr lang="en-US" baseline="0" dirty="0" err="1" smtClean="0"/>
              <a:t>tumour</a:t>
            </a:r>
            <a:r>
              <a:rPr lang="en-US" baseline="0" dirty="0" smtClean="0"/>
              <a:t> types can benefit from </a:t>
            </a:r>
            <a:r>
              <a:rPr lang="en-US" baseline="0" dirty="0" err="1" smtClean="0"/>
              <a:t>HeC</a:t>
            </a:r>
            <a:r>
              <a:rPr lang="en-US" baseline="0" dirty="0" smtClean="0"/>
              <a:t> mixing we performed a few experiments with anthropomorphic phantoms. I will start with a lung phantom built by </a:t>
            </a:r>
            <a:r>
              <a:rPr lang="en-US" baseline="0" dirty="0" err="1" smtClean="0"/>
              <a:t>Lennart</a:t>
            </a:r>
            <a:r>
              <a:rPr lang="en-US" baseline="0" dirty="0" smtClean="0"/>
              <a:t> </a:t>
            </a:r>
            <a:r>
              <a:rPr lang="en-US" baseline="0" dirty="0" err="1" smtClean="0"/>
              <a:t>Volz</a:t>
            </a:r>
            <a:r>
              <a:rPr lang="en-US" baseline="0" dirty="0" smtClean="0"/>
              <a:t> in the phantom workshop of DKFZ. On the left is a CT image of the phantom with the </a:t>
            </a:r>
            <a:r>
              <a:rPr lang="en-US" baseline="0" dirty="0" err="1" smtClean="0"/>
              <a:t>tumour</a:t>
            </a:r>
            <a:r>
              <a:rPr lang="en-US" baseline="0" dirty="0" smtClean="0"/>
              <a:t> marked in red. Behind the </a:t>
            </a:r>
            <a:r>
              <a:rPr lang="en-US" baseline="0" dirty="0" err="1" smtClean="0"/>
              <a:t>tumour</a:t>
            </a:r>
            <a:r>
              <a:rPr lang="en-US" baseline="0" dirty="0" smtClean="0"/>
              <a:t> we positioned the detector than can be seen in the left image.</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21</a:t>
            </a:fld>
            <a:endParaRPr lang="en-US"/>
          </a:p>
        </p:txBody>
      </p:sp>
    </p:spTree>
    <p:extLst>
      <p:ext uri="{BB962C8B-B14F-4D97-AF65-F5344CB8AC3E}">
        <p14:creationId xmlns:p14="http://schemas.microsoft.com/office/powerpoint/2010/main" val="31781579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then moved the lung phantom up and down in order to simulate a primitive breathing motion. The result of what we can see in the detector is shown here. We can see that there is a clear change in the</a:t>
            </a:r>
            <a:r>
              <a:rPr lang="en-US" baseline="0" dirty="0" smtClean="0"/>
              <a:t> helium range when we are hitting or missing the </a:t>
            </a:r>
            <a:r>
              <a:rPr lang="en-US" baseline="0" dirty="0" err="1" smtClean="0"/>
              <a:t>tumour</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22</a:t>
            </a:fld>
            <a:endParaRPr lang="en-US"/>
          </a:p>
        </p:txBody>
      </p:sp>
    </p:spTree>
    <p:extLst>
      <p:ext uri="{BB962C8B-B14F-4D97-AF65-F5344CB8AC3E}">
        <p14:creationId xmlns:p14="http://schemas.microsoft.com/office/powerpoint/2010/main" val="3074223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I am going to quickly talk about carbon therapy and present die idea of He/C beam mixing. I will then introduce</a:t>
            </a:r>
            <a:r>
              <a:rPr lang="en-US" baseline="0" dirty="0" smtClean="0"/>
              <a:t> a novel range telescope detector that we developed at UCL. Then I will present some measurements we did of a mixed He/C beam using the new range telescope. I will then conclude with a discussion on if and how one would use a </a:t>
            </a:r>
            <a:r>
              <a:rPr lang="en-US" baseline="0" dirty="0" err="1" smtClean="0"/>
              <a:t>mxed</a:t>
            </a:r>
            <a:r>
              <a:rPr lang="en-US" baseline="0" dirty="0" smtClean="0"/>
              <a:t> He/C beam in a particle therapy </a:t>
            </a:r>
            <a:r>
              <a:rPr lang="en-US" baseline="0" dirty="0" err="1" smtClean="0"/>
              <a:t>centre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a:t>
            </a:fld>
            <a:endParaRPr lang="en-US"/>
          </a:p>
        </p:txBody>
      </p:sp>
    </p:spTree>
    <p:extLst>
      <p:ext uri="{BB962C8B-B14F-4D97-AF65-F5344CB8AC3E}">
        <p14:creationId xmlns:p14="http://schemas.microsoft.com/office/powerpoint/2010/main" val="2304627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next step we want to explore the use of </a:t>
            </a:r>
            <a:r>
              <a:rPr lang="en-US" dirty="0" err="1" smtClean="0"/>
              <a:t>HeC</a:t>
            </a:r>
            <a:r>
              <a:rPr lang="en-US" dirty="0" smtClean="0"/>
              <a:t> mixing for prostate cancer patients. For this, we use a pelvis/hip phantom .</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23</a:t>
            </a:fld>
            <a:endParaRPr lang="en-US"/>
          </a:p>
        </p:txBody>
      </p:sp>
    </p:spTree>
    <p:extLst>
      <p:ext uri="{BB962C8B-B14F-4D97-AF65-F5344CB8AC3E}">
        <p14:creationId xmlns:p14="http://schemas.microsoft.com/office/powerpoint/2010/main" val="1494824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 move the phantom up and down to simulate patient misalignment. One can see that we see clear differences between the measured </a:t>
            </a:r>
            <a:r>
              <a:rPr lang="en-US" dirty="0" err="1" smtClean="0"/>
              <a:t>HeC</a:t>
            </a:r>
            <a:r>
              <a:rPr lang="en-US" dirty="0" smtClean="0"/>
              <a:t> signal and the reference curve when</a:t>
            </a:r>
            <a:r>
              <a:rPr lang="en-US" baseline="0" dirty="0" smtClean="0"/>
              <a:t> translation is zero.</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24</a:t>
            </a:fld>
            <a:endParaRPr lang="en-US"/>
          </a:p>
        </p:txBody>
      </p:sp>
    </p:spTree>
    <p:extLst>
      <p:ext uri="{BB962C8B-B14F-4D97-AF65-F5344CB8AC3E}">
        <p14:creationId xmlns:p14="http://schemas.microsoft.com/office/powerpoint/2010/main" val="2462984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rotated the phantom to see if</a:t>
            </a:r>
            <a:r>
              <a:rPr lang="en-US" baseline="0" dirty="0" smtClean="0"/>
              <a:t> we can tell whether the patient was aligned at a wrong angle. Yes, we can see it.</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25</a:t>
            </a:fld>
            <a:endParaRPr lang="en-US"/>
          </a:p>
        </p:txBody>
      </p:sp>
    </p:spTree>
    <p:extLst>
      <p:ext uri="{BB962C8B-B14F-4D97-AF65-F5344CB8AC3E}">
        <p14:creationId xmlns:p14="http://schemas.microsoft.com/office/powerpoint/2010/main" val="9918949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last experiment we use a second pelvis phantom that</a:t>
            </a:r>
            <a:r>
              <a:rPr lang="en-US" baseline="0" dirty="0" smtClean="0"/>
              <a:t> has a deformable prostate and an air filled rectum. We then used a rectal balloon that is sometimes used in prostate cancer treatments to </a:t>
            </a:r>
            <a:r>
              <a:rPr lang="en-US" baseline="0" dirty="0" err="1" smtClean="0"/>
              <a:t>immobilise</a:t>
            </a:r>
            <a:r>
              <a:rPr lang="en-US" baseline="0" dirty="0" smtClean="0"/>
              <a:t> the prostate to actually simulate rectal gassing.</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26</a:t>
            </a:fld>
            <a:endParaRPr lang="en-US"/>
          </a:p>
        </p:txBody>
      </p:sp>
    </p:spTree>
    <p:extLst>
      <p:ext uri="{BB962C8B-B14F-4D97-AF65-F5344CB8AC3E}">
        <p14:creationId xmlns:p14="http://schemas.microsoft.com/office/powerpoint/2010/main" val="40835017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CT of the rectal balloon in the rectum near the prostate. At first we chose a beam spot in the </a:t>
            </a:r>
            <a:r>
              <a:rPr lang="en-US" dirty="0" err="1" smtClean="0"/>
              <a:t>isocentre</a:t>
            </a:r>
            <a:r>
              <a:rPr lang="en-US" dirty="0" smtClean="0"/>
              <a:t> of the beam. We then inflate the rectal balloon to see whether we see changes. As we can see in the CT there is no change expected and there is indeed no change observed in the </a:t>
            </a:r>
            <a:r>
              <a:rPr lang="en-US" dirty="0" err="1" smtClean="0"/>
              <a:t>HeC</a:t>
            </a:r>
            <a:r>
              <a:rPr lang="en-US" dirty="0" smtClean="0"/>
              <a:t> curve.</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27</a:t>
            </a:fld>
            <a:endParaRPr lang="en-US"/>
          </a:p>
        </p:txBody>
      </p:sp>
    </p:spTree>
    <p:extLst>
      <p:ext uri="{BB962C8B-B14F-4D97-AF65-F5344CB8AC3E}">
        <p14:creationId xmlns:p14="http://schemas.microsoft.com/office/powerpoint/2010/main" val="4691261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we chose a beam spot closer to the rectum and measured again. Now we can see small changes in the </a:t>
            </a:r>
            <a:r>
              <a:rPr lang="en-US" dirty="0" err="1" smtClean="0"/>
              <a:t>HeC</a:t>
            </a:r>
            <a:r>
              <a:rPr lang="en-US" dirty="0" smtClean="0"/>
              <a:t> curve.</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28</a:t>
            </a:fld>
            <a:endParaRPr lang="en-US"/>
          </a:p>
        </p:txBody>
      </p:sp>
    </p:spTree>
    <p:extLst>
      <p:ext uri="{BB962C8B-B14F-4D97-AF65-F5344CB8AC3E}">
        <p14:creationId xmlns:p14="http://schemas.microsoft.com/office/powerpoint/2010/main" val="4085997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hen we chose a point at the edge of the prostate. The observed changes a huge.</a:t>
            </a:r>
          </a:p>
          <a:p>
            <a:r>
              <a:rPr lang="en-US" dirty="0" smtClean="0"/>
              <a:t>We therefore showed that </a:t>
            </a:r>
            <a:r>
              <a:rPr lang="en-US" dirty="0" err="1" smtClean="0"/>
              <a:t>HeC</a:t>
            </a:r>
            <a:r>
              <a:rPr lang="en-US" dirty="0" smtClean="0"/>
              <a:t> mixing would be able to monitor movements such as rectal gassing and also translations and rotations, common in the treatment of prostate</a:t>
            </a:r>
            <a:r>
              <a:rPr lang="en-US" baseline="0" dirty="0" smtClean="0"/>
              <a:t> cancer patients.</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29</a:t>
            </a:fld>
            <a:endParaRPr lang="en-US"/>
          </a:p>
        </p:txBody>
      </p:sp>
    </p:spTree>
    <p:extLst>
      <p:ext uri="{BB962C8B-B14F-4D97-AF65-F5344CB8AC3E}">
        <p14:creationId xmlns:p14="http://schemas.microsoft.com/office/powerpoint/2010/main" val="3506529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showed the</a:t>
            </a:r>
            <a:r>
              <a:rPr lang="en-US" baseline="0" dirty="0" smtClean="0"/>
              <a:t> feasibility of </a:t>
            </a:r>
            <a:r>
              <a:rPr lang="en-US" baseline="0" dirty="0" err="1" smtClean="0"/>
              <a:t>HeC</a:t>
            </a:r>
            <a:r>
              <a:rPr lang="en-US" baseline="0" dirty="0" smtClean="0"/>
              <a:t>. What we discovered is that is has a few advantages: list advantages</a:t>
            </a:r>
          </a:p>
          <a:p>
            <a:r>
              <a:rPr lang="en-US" dirty="0" smtClean="0"/>
              <a:t>The disadvantages are:</a:t>
            </a:r>
            <a:r>
              <a:rPr lang="en-US" baseline="0" dirty="0" smtClean="0"/>
              <a:t> list disadvantages.</a:t>
            </a:r>
          </a:p>
          <a:p>
            <a:r>
              <a:rPr lang="en-US" baseline="0" dirty="0" smtClean="0"/>
              <a:t>Some open questions are: discuss open questions</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31</a:t>
            </a:fld>
            <a:endParaRPr lang="en-US"/>
          </a:p>
        </p:txBody>
      </p:sp>
    </p:spTree>
    <p:extLst>
      <p:ext uri="{BB962C8B-B14F-4D97-AF65-F5344CB8AC3E}">
        <p14:creationId xmlns:p14="http://schemas.microsoft.com/office/powerpoint/2010/main" val="4198238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also like to quickly</a:t>
            </a:r>
            <a:r>
              <a:rPr lang="en-US" baseline="0" dirty="0" smtClean="0"/>
              <a:t> discuss some technical aspects concerning the delivery of a mixed helium carbon beam:</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32</a:t>
            </a:fld>
            <a:endParaRPr lang="en-US"/>
          </a:p>
        </p:txBody>
      </p:sp>
    </p:spTree>
    <p:extLst>
      <p:ext uri="{BB962C8B-B14F-4D97-AF65-F5344CB8AC3E}">
        <p14:creationId xmlns:p14="http://schemas.microsoft.com/office/powerpoint/2010/main" val="1212414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2400" dirty="0" smtClean="0"/>
              <a:t>Spot-wise range verification, Motion monitoring</a:t>
            </a:r>
            <a:r>
              <a:rPr lang="en-US" sz="2400" baseline="0" dirty="0" smtClean="0"/>
              <a:t>, </a:t>
            </a:r>
            <a:r>
              <a:rPr lang="en-US" sz="2400" dirty="0" smtClean="0"/>
              <a:t>Positioning verification</a:t>
            </a:r>
          </a:p>
          <a:p>
            <a:pPr marL="0" marR="0" lvl="1" indent="0" algn="l" defTabSz="457200" rtl="0" eaLnBrk="1" fontAlgn="auto" latinLnBrk="0" hangingPunct="1">
              <a:lnSpc>
                <a:spcPct val="100000"/>
              </a:lnSpc>
              <a:spcBef>
                <a:spcPts val="0"/>
              </a:spcBef>
              <a:spcAft>
                <a:spcPts val="0"/>
              </a:spcAft>
              <a:buClrTx/>
              <a:buSzTx/>
              <a:buFontTx/>
              <a:buNone/>
              <a:tabLst/>
              <a:defRPr/>
            </a:pPr>
            <a:r>
              <a:rPr lang="en-US" sz="2400" dirty="0" smtClean="0"/>
              <a:t>Very new idea: community has to form</a:t>
            </a:r>
          </a:p>
          <a:p>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33</a:t>
            </a:fld>
            <a:endParaRPr lang="en-US"/>
          </a:p>
        </p:txBody>
      </p:sp>
    </p:spTree>
    <p:extLst>
      <p:ext uri="{BB962C8B-B14F-4D97-AF65-F5344CB8AC3E}">
        <p14:creationId xmlns:p14="http://schemas.microsoft.com/office/powerpoint/2010/main" val="197497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Carbon</a:t>
            </a:r>
            <a:r>
              <a:rPr lang="en-US" baseline="0" dirty="0" smtClean="0"/>
              <a:t> ions exhibit a Bragg peak, similar to protons. However there are a few differences: carbon ions have a much higher stopping power due to their charge and therefore have a much sharper peak compared to protons. Due to the high </a:t>
            </a:r>
            <a:r>
              <a:rPr lang="en-US" baseline="0" dirty="0" err="1" smtClean="0"/>
              <a:t>dEdx</a:t>
            </a:r>
            <a:r>
              <a:rPr lang="en-US" baseline="0" dirty="0" smtClean="0"/>
              <a:t>, carbon has also a very high RBE. This leads to a high oxygen enhancement ratio which means that one can treat hypoxic </a:t>
            </a:r>
            <a:r>
              <a:rPr lang="en-US" baseline="0" dirty="0" err="1" smtClean="0"/>
              <a:t>tumours</a:t>
            </a:r>
            <a:r>
              <a:rPr lang="en-US" baseline="0" dirty="0" smtClean="0"/>
              <a:t> with carbon that are immune to protons. Since carbon ions are composed of protons and neutrons, some will break apart along their way through the patient into their fragments which then form the tail after the Bragg peak.</a:t>
            </a:r>
          </a:p>
          <a:p>
            <a:r>
              <a:rPr lang="en-US" baseline="0" dirty="0" smtClean="0"/>
              <a:t>Therefore, we have the same issues with range uncertainties in carbon therapy as in proton therapy, but worse due to the sharper peak.</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3</a:t>
            </a:fld>
            <a:endParaRPr lang="en-US"/>
          </a:p>
        </p:txBody>
      </p:sp>
    </p:spTree>
    <p:extLst>
      <p:ext uri="{BB962C8B-B14F-4D97-AF65-F5344CB8AC3E}">
        <p14:creationId xmlns:p14="http://schemas.microsoft.com/office/powerpoint/2010/main" val="19446338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name of the group, thank you very much for your attention.</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34</a:t>
            </a:fld>
            <a:endParaRPr lang="en-US"/>
          </a:p>
        </p:txBody>
      </p:sp>
    </p:spTree>
    <p:extLst>
      <p:ext uri="{BB962C8B-B14F-4D97-AF65-F5344CB8AC3E}">
        <p14:creationId xmlns:p14="http://schemas.microsoft.com/office/powerpoint/2010/main" val="1312678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ionization density gets very high, the light</a:t>
            </a:r>
            <a:r>
              <a:rPr lang="en-US" baseline="0" dirty="0" smtClean="0"/>
              <a:t> output stops being linear to the energy deposition. The strength of the ionization dependence of the quenching is described by </a:t>
            </a:r>
            <a:r>
              <a:rPr lang="en-US" baseline="0" dirty="0" err="1" smtClean="0"/>
              <a:t>Birk’s</a:t>
            </a:r>
            <a:r>
              <a:rPr lang="en-US" baseline="0" dirty="0" smtClean="0"/>
              <a:t> constant.</a:t>
            </a:r>
          </a:p>
          <a:p>
            <a:r>
              <a:rPr lang="en-US" baseline="0" dirty="0" smtClean="0"/>
              <a:t>Since protons have a comparatively large </a:t>
            </a:r>
            <a:r>
              <a:rPr lang="en-US" baseline="0" dirty="0" err="1" smtClean="0"/>
              <a:t>dEdx</a:t>
            </a:r>
            <a:r>
              <a:rPr lang="en-US" baseline="0" dirty="0" smtClean="0"/>
              <a:t>, the Bragg curve in a plastic scintillator appears mashed-up. The ionization density depends on the energy and nature of the particle and also on the beam current in case of high beam intensities. So we really need to be careful when we try to take into account quenching.</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36</a:t>
            </a:fld>
            <a:endParaRPr lang="en-US"/>
          </a:p>
        </p:txBody>
      </p:sp>
    </p:spTree>
    <p:extLst>
      <p:ext uri="{BB962C8B-B14F-4D97-AF65-F5344CB8AC3E}">
        <p14:creationId xmlns:p14="http://schemas.microsoft.com/office/powerpoint/2010/main" val="2539984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major source for</a:t>
            </a:r>
            <a:r>
              <a:rPr lang="en-US" baseline="0" dirty="0" smtClean="0"/>
              <a:t> range uncertainties is when the </a:t>
            </a:r>
            <a:r>
              <a:rPr lang="en-US" baseline="0" dirty="0" err="1" smtClean="0"/>
              <a:t>tumour</a:t>
            </a:r>
            <a:r>
              <a:rPr lang="en-US" baseline="0" dirty="0" smtClean="0"/>
              <a:t> is not where you expect it. We divide </a:t>
            </a:r>
            <a:r>
              <a:rPr lang="en-US" baseline="0" dirty="0" err="1" smtClean="0"/>
              <a:t>tumour</a:t>
            </a:r>
            <a:r>
              <a:rPr lang="en-US" baseline="0" dirty="0" smtClean="0"/>
              <a:t> motion in two main classes, inter- and </a:t>
            </a:r>
            <a:r>
              <a:rPr lang="en-US" baseline="0" dirty="0" err="1" smtClean="0"/>
              <a:t>intrafractional</a:t>
            </a:r>
            <a:r>
              <a:rPr lang="en-US" baseline="0" dirty="0" smtClean="0"/>
              <a:t> motion. Inter fractional motion means the patient remains stable during the irradiation, but the </a:t>
            </a:r>
            <a:r>
              <a:rPr lang="en-US" baseline="0" dirty="0" err="1" smtClean="0"/>
              <a:t>tumour</a:t>
            </a:r>
            <a:r>
              <a:rPr lang="en-US" baseline="0" dirty="0" smtClean="0"/>
              <a:t> might be somewhere else than planned. Examples are (</a:t>
            </a:r>
            <a:r>
              <a:rPr lang="mr-IN" baseline="0" dirty="0" smtClean="0"/>
              <a:t>…</a:t>
            </a:r>
            <a:r>
              <a:rPr lang="en-GB" baseline="0" dirty="0" smtClean="0"/>
              <a:t>)</a:t>
            </a:r>
          </a:p>
          <a:p>
            <a:r>
              <a:rPr lang="en-GB" baseline="0" dirty="0" smtClean="0"/>
              <a:t>Intra-fractional motion is much harder to come by because it means that the tumour moves during the treatment. Examples are (</a:t>
            </a:r>
            <a:r>
              <a:rPr lang="mr-IN" baseline="0" dirty="0" smtClean="0"/>
              <a:t>…</a:t>
            </a:r>
            <a:r>
              <a:rPr lang="en-GB" baseline="0" dirty="0" smtClean="0"/>
              <a:t>)</a:t>
            </a:r>
          </a:p>
          <a:p>
            <a:r>
              <a:rPr lang="en-GB" baseline="0" dirty="0" smtClean="0"/>
              <a:t>There is currently no one single method to cope with these movements. The most promising technology at the moment is probably prompt gamma imaging. We would like to add another method which is called helium/carbon mixing</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4</a:t>
            </a:fld>
            <a:endParaRPr lang="en-US"/>
          </a:p>
        </p:txBody>
      </p:sp>
    </p:spTree>
    <p:extLst>
      <p:ext uri="{BB962C8B-B14F-4D97-AF65-F5344CB8AC3E}">
        <p14:creationId xmlns:p14="http://schemas.microsoft.com/office/powerpoint/2010/main" val="924058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same energy</a:t>
            </a:r>
            <a:r>
              <a:rPr lang="en-US" baseline="0" dirty="0" smtClean="0"/>
              <a:t> per nucleon, helium ions have about three times the range of carbon ions. The mass over charge ratio for fully stripped helium and carbon ions is the same which means that they could potentially be accelerated together. A mixed He/C beam would look like this in a treatment planning system: explain graphic</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7</a:t>
            </a:fld>
            <a:endParaRPr lang="en-US"/>
          </a:p>
        </p:txBody>
      </p:sp>
    </p:spTree>
    <p:extLst>
      <p:ext uri="{BB962C8B-B14F-4D97-AF65-F5344CB8AC3E}">
        <p14:creationId xmlns:p14="http://schemas.microsoft.com/office/powerpoint/2010/main" val="3284453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same energy</a:t>
            </a:r>
            <a:r>
              <a:rPr lang="en-US" baseline="0" dirty="0" smtClean="0"/>
              <a:t> per nucleon, helium ions have about three times the range of carbon ions. The mass over charge ratio for fully stripped helium and carbon ions is the same which means that they could potentially be accelerated together. A mixed He/C beam would look like this in a treatment planning system: explain graphic</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8</a:t>
            </a:fld>
            <a:endParaRPr lang="en-US"/>
          </a:p>
        </p:txBody>
      </p:sp>
    </p:spTree>
    <p:extLst>
      <p:ext uri="{BB962C8B-B14F-4D97-AF65-F5344CB8AC3E}">
        <p14:creationId xmlns:p14="http://schemas.microsoft.com/office/powerpoint/2010/main" val="3284453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detector we use is</a:t>
            </a:r>
            <a:r>
              <a:rPr lang="en-US" baseline="0" dirty="0" smtClean="0"/>
              <a:t> a novel range telescope that we built at UCL. It consists on 49 scintillator sheets of 2-3mm thickness that are 10 by 10 cm wide. The light is read out with a large scale CMOS sensor on top of the stack.</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9</a:t>
            </a:fld>
            <a:endParaRPr lang="en-US"/>
          </a:p>
        </p:txBody>
      </p:sp>
    </p:spTree>
    <p:extLst>
      <p:ext uri="{BB962C8B-B14F-4D97-AF65-F5344CB8AC3E}">
        <p14:creationId xmlns:p14="http://schemas.microsoft.com/office/powerpoint/2010/main" val="3664766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2-3 mm thick scintillator sheets. They have a area of 10 by 10 cm in order to absorb the full beam and even</a:t>
            </a:r>
            <a:r>
              <a:rPr lang="en-US" baseline="0" dirty="0" smtClean="0"/>
              <a:t> allow some space for scanning in the </a:t>
            </a:r>
            <a:r>
              <a:rPr lang="en-US" baseline="0" dirty="0" err="1" smtClean="0"/>
              <a:t>xy</a:t>
            </a:r>
            <a:r>
              <a:rPr lang="en-US" baseline="0" dirty="0" smtClean="0"/>
              <a:t> plane. We then painted them black in order optically isolate them from each other. We left the sides unpainted where we want to do the readout of the light output.</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10</a:t>
            </a:fld>
            <a:endParaRPr lang="en-US"/>
          </a:p>
        </p:txBody>
      </p:sp>
    </p:spTree>
    <p:extLst>
      <p:ext uri="{BB962C8B-B14F-4D97-AF65-F5344CB8AC3E}">
        <p14:creationId xmlns:p14="http://schemas.microsoft.com/office/powerpoint/2010/main" val="2344260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CMOS sensor. The advantage over a DSLR camera is that we don</a:t>
            </a:r>
            <a:r>
              <a:rPr lang="mr-IN" baseline="0" dirty="0" smtClean="0"/>
              <a:t>’</a:t>
            </a:r>
            <a:r>
              <a:rPr lang="en-US" baseline="0" dirty="0" smtClean="0"/>
              <a:t>t have lens effects</a:t>
            </a:r>
            <a:endParaRPr lang="en-US" dirty="0"/>
          </a:p>
        </p:txBody>
      </p:sp>
      <p:sp>
        <p:nvSpPr>
          <p:cNvPr id="4" name="Slide Number Placeholder 3"/>
          <p:cNvSpPr>
            <a:spLocks noGrp="1"/>
          </p:cNvSpPr>
          <p:nvPr>
            <p:ph type="sldNum" sz="quarter" idx="10"/>
          </p:nvPr>
        </p:nvSpPr>
        <p:spPr/>
        <p:txBody>
          <a:bodyPr/>
          <a:lstStyle/>
          <a:p>
            <a:fld id="{14938C27-5E36-DD49-9FA9-DD82CFA67EDC}" type="slidenum">
              <a:rPr lang="en-US" smtClean="0"/>
              <a:t>11</a:t>
            </a:fld>
            <a:endParaRPr lang="en-US"/>
          </a:p>
        </p:txBody>
      </p:sp>
    </p:spTree>
    <p:extLst>
      <p:ext uri="{BB962C8B-B14F-4D97-AF65-F5344CB8AC3E}">
        <p14:creationId xmlns:p14="http://schemas.microsoft.com/office/powerpoint/2010/main" val="30090477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wmf"/><Relationship Id="rId4" Type="http://schemas.openxmlformats.org/officeDocument/2006/relationships/image" Target="../media/image3.jpe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r>
              <a:rPr lang="en-GB" smtClean="0"/>
              <a:t>5/09/2019</a:t>
            </a:r>
            <a:endParaRPr lang="en-GB"/>
          </a:p>
        </p:txBody>
      </p:sp>
      <p:sp>
        <p:nvSpPr>
          <p:cNvPr id="5" name="Footer Placeholder 4"/>
          <p:cNvSpPr>
            <a:spLocks noGrp="1"/>
          </p:cNvSpPr>
          <p:nvPr>
            <p:ph type="ftr" sz="quarter" idx="11"/>
          </p:nvPr>
        </p:nvSpPr>
        <p:spPr/>
        <p:txBody>
          <a:bodyPr/>
          <a:lstStyle/>
          <a:p>
            <a:r>
              <a:rPr lang="en-GB" smtClean="0"/>
              <a:t>laurent.kelleter@ucl.ac.uk</a:t>
            </a:r>
            <a:endParaRPr lang="en-GB"/>
          </a:p>
        </p:txBody>
      </p:sp>
      <p:sp>
        <p:nvSpPr>
          <p:cNvPr id="6" name="Slide Number Placeholder 5"/>
          <p:cNvSpPr>
            <a:spLocks noGrp="1"/>
          </p:cNvSpPr>
          <p:nvPr>
            <p:ph type="sldNum" sz="quarter" idx="12"/>
          </p:nvPr>
        </p:nvSpPr>
        <p:spPr/>
        <p:txBody>
          <a:bodyPr/>
          <a:lstStyle/>
          <a:p>
            <a:fld id="{01B1F274-A603-4C51-99A6-9A47F728F8FD}" type="slidenum">
              <a:rPr lang="en-GB" smtClean="0"/>
              <a:pPr/>
              <a:t>‹#›</a:t>
            </a:fld>
            <a:endParaRPr lang="en-GB"/>
          </a:p>
        </p:txBody>
      </p:sp>
      <p:sp>
        <p:nvSpPr>
          <p:cNvPr id="8" name="Rectangle 7"/>
          <p:cNvSpPr/>
          <p:nvPr userDrawn="1"/>
        </p:nvSpPr>
        <p:spPr>
          <a:xfrm rot="5400000">
            <a:off x="3719362" y="-3746746"/>
            <a:ext cx="1705275" cy="9144000"/>
          </a:xfrm>
          <a:prstGeom prst="rect">
            <a:avLst/>
          </a:prstGeom>
          <a:solidFill>
            <a:srgbClr val="363547"/>
          </a:solidFill>
          <a:ln>
            <a:solidFill>
              <a:srgbClr val="363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89786"/>
            <a:ext cx="9144000" cy="5997677"/>
          </a:xfrm>
          <a:prstGeom prst="rect">
            <a:avLst/>
          </a:prstGeom>
        </p:spPr>
      </p:pic>
      <p:pic>
        <p:nvPicPr>
          <p:cNvPr id="9" name="Picture 8" descr="OMA Logo (white).eps"/>
          <p:cNvPicPr>
            <a:picLocks noChangeAspect="1"/>
          </p:cNvPicPr>
          <p:nvPr userDrawn="1"/>
        </p:nvPicPr>
        <p:blipFill>
          <a:blip r:embed="rId3" cstate="print"/>
          <a:stretch>
            <a:fillRect/>
          </a:stretch>
        </p:blipFill>
        <p:spPr>
          <a:xfrm>
            <a:off x="323528" y="332657"/>
            <a:ext cx="2362766" cy="720080"/>
          </a:xfrm>
          <a:prstGeom prst="rect">
            <a:avLst/>
          </a:prstGeom>
        </p:spPr>
      </p:pic>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84368" y="6038943"/>
            <a:ext cx="1031032" cy="682533"/>
          </a:xfrm>
          <a:prstGeom prst="rect">
            <a:avLst/>
          </a:prstGeom>
          <a:ln>
            <a:solidFill>
              <a:schemeClr val="bg1"/>
            </a:solidFill>
          </a:ln>
        </p:spPr>
      </p:pic>
    </p:spTree>
    <p:extLst>
      <p:ext uri="{BB962C8B-B14F-4D97-AF65-F5344CB8AC3E}">
        <p14:creationId xmlns:p14="http://schemas.microsoft.com/office/powerpoint/2010/main" val="2594617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rot="5400000">
            <a:off x="4127354" y="-4154736"/>
            <a:ext cx="889291" cy="9144000"/>
          </a:xfrm>
          <a:prstGeom prst="rect">
            <a:avLst/>
          </a:prstGeom>
          <a:solidFill>
            <a:srgbClr val="363547"/>
          </a:solidFill>
          <a:ln>
            <a:solidFill>
              <a:srgbClr val="363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491072" y="85698"/>
            <a:ext cx="6745224" cy="606998"/>
          </a:xfrm>
        </p:spPr>
        <p:txBody>
          <a:bodyPr/>
          <a:lstStyle>
            <a:lvl1pPr algn="l">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199" y="1124745"/>
            <a:ext cx="8229600" cy="4752528"/>
          </a:xfrm>
          <a:scene3d>
            <a:camera prst="orthographicFront">
              <a:rot lat="0" lon="21299999" rev="0"/>
            </a:camera>
            <a:lightRig rig="threePt" dir="t"/>
          </a:scene3d>
        </p:spPr>
        <p:txBody>
          <a:bodyPr/>
          <a:lstStyle>
            <a:lvl1pPr>
              <a:defRPr>
                <a:solidFill>
                  <a:schemeClr val="tx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1547664" y="6356350"/>
            <a:ext cx="936104" cy="365125"/>
          </a:xfrm>
        </p:spPr>
        <p:txBody>
          <a:bodyPr/>
          <a:lstStyle/>
          <a:p>
            <a:r>
              <a:rPr lang="en-GB" smtClean="0"/>
              <a:t>5/09/2019</a:t>
            </a:r>
            <a:endParaRPr lang="en-GB" dirty="0"/>
          </a:p>
        </p:txBody>
      </p:sp>
      <p:sp>
        <p:nvSpPr>
          <p:cNvPr id="5" name="Footer Placeholder 4"/>
          <p:cNvSpPr>
            <a:spLocks noGrp="1"/>
          </p:cNvSpPr>
          <p:nvPr>
            <p:ph type="ftr" sz="quarter" idx="11"/>
          </p:nvPr>
        </p:nvSpPr>
        <p:spPr>
          <a:xfrm>
            <a:off x="2627784" y="6356350"/>
            <a:ext cx="2952328" cy="365125"/>
          </a:xfrm>
        </p:spPr>
        <p:txBody>
          <a:bodyPr/>
          <a:lstStyle/>
          <a:p>
            <a:r>
              <a:rPr lang="en-GB" dirty="0" err="1" smtClean="0"/>
              <a:t>laurent.kelleter@ucl.ac.uk</a:t>
            </a:r>
            <a:endParaRPr lang="en-GB" dirty="0"/>
          </a:p>
        </p:txBody>
      </p:sp>
      <p:sp>
        <p:nvSpPr>
          <p:cNvPr id="6" name="Slide Number Placeholder 5"/>
          <p:cNvSpPr>
            <a:spLocks noGrp="1"/>
          </p:cNvSpPr>
          <p:nvPr>
            <p:ph type="sldNum" sz="quarter" idx="12"/>
          </p:nvPr>
        </p:nvSpPr>
        <p:spPr>
          <a:xfrm>
            <a:off x="5796136" y="6356350"/>
            <a:ext cx="576064" cy="365125"/>
          </a:xfrm>
        </p:spPr>
        <p:txBody>
          <a:bodyPr/>
          <a:lstStyle/>
          <a:p>
            <a:fld id="{01B1F274-A603-4C51-99A6-9A47F728F8FD}" type="slidenum">
              <a:rPr lang="en-GB" smtClean="0"/>
              <a:pPr/>
              <a:t>‹#›</a:t>
            </a:fld>
            <a:r>
              <a:rPr lang="en-GB" dirty="0" smtClean="0"/>
              <a:t>/</a:t>
            </a:r>
            <a:r>
              <a:rPr lang="en-GB" dirty="0" smtClean="0"/>
              <a:t>33</a:t>
            </a:r>
            <a:endParaRPr lang="en-GB" dirty="0"/>
          </a:p>
        </p:txBody>
      </p:sp>
      <p:pic>
        <p:nvPicPr>
          <p:cNvPr id="8" name="Picture 7" descr="poster-top.JPG"/>
          <p:cNvPicPr>
            <a:picLocks noChangeAspect="1"/>
          </p:cNvPicPr>
          <p:nvPr userDrawn="1"/>
        </p:nvPicPr>
        <p:blipFill>
          <a:blip r:embed="rId2" cstate="print"/>
          <a:stretch>
            <a:fillRect/>
          </a:stretch>
        </p:blipFill>
        <p:spPr>
          <a:xfrm>
            <a:off x="7401300" y="260648"/>
            <a:ext cx="1742699" cy="1656182"/>
          </a:xfrm>
          <a:prstGeom prst="ellipse">
            <a:avLst/>
          </a:prstGeom>
          <a:ln>
            <a:noFill/>
          </a:ln>
          <a:effectLst>
            <a:softEdge rad="112500"/>
          </a:effectLst>
        </p:spPr>
      </p:pic>
      <p:cxnSp>
        <p:nvCxnSpPr>
          <p:cNvPr id="10" name="Straight Connector 9"/>
          <p:cNvCxnSpPr/>
          <p:nvPr userDrawn="1"/>
        </p:nvCxnSpPr>
        <p:spPr>
          <a:xfrm>
            <a:off x="-1" y="6165304"/>
            <a:ext cx="9144001" cy="0"/>
          </a:xfrm>
          <a:prstGeom prst="line">
            <a:avLst/>
          </a:prstGeom>
          <a:ln>
            <a:solidFill>
              <a:srgbClr val="363547"/>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98904" y="6259458"/>
            <a:ext cx="692284" cy="45828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60232" y="6253843"/>
            <a:ext cx="1458842" cy="463899"/>
          </a:xfrm>
          <a:prstGeom prst="rect">
            <a:avLst/>
          </a:prstGeom>
        </p:spPr>
      </p:pic>
      <p:pic>
        <p:nvPicPr>
          <p:cNvPr id="12" name="Picture 11" descr="eps-logo-black-large-BW.png"/>
          <p:cNvPicPr>
            <a:picLocks noChangeAspect="1"/>
          </p:cNvPicPr>
          <p:nvPr userDrawn="1"/>
        </p:nvPicPr>
        <p:blipFill rotWithShape="1">
          <a:blip r:embed="rId5" cstate="print">
            <a:extLst>
              <a:ext uri="{28A0092B-C50C-407E-A947-70E740481C1C}">
                <a14:useLocalDpi xmlns:a14="http://schemas.microsoft.com/office/drawing/2010/main" val="0"/>
              </a:ext>
            </a:extLst>
          </a:blip>
          <a:srcRect l="15263"/>
          <a:stretch/>
        </p:blipFill>
        <p:spPr>
          <a:xfrm>
            <a:off x="179512" y="6309368"/>
            <a:ext cx="1242555" cy="432000"/>
          </a:xfrm>
          <a:prstGeom prst="rect">
            <a:avLst/>
          </a:prstGeom>
        </p:spPr>
      </p:pic>
    </p:spTree>
    <p:extLst>
      <p:ext uri="{BB962C8B-B14F-4D97-AF65-F5344CB8AC3E}">
        <p14:creationId xmlns:p14="http://schemas.microsoft.com/office/powerpoint/2010/main" val="2602802639"/>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1072" y="85698"/>
            <a:ext cx="6745224" cy="606998"/>
          </a:xfrm>
        </p:spPr>
        <p:txBody>
          <a:bodyPr/>
          <a:lstStyle>
            <a:lvl1pPr algn="l">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199" y="1124745"/>
            <a:ext cx="8229600" cy="4752528"/>
          </a:xfrm>
        </p:spPr>
        <p:txBody>
          <a:bodyPr/>
          <a:lstStyle>
            <a:lvl1pPr>
              <a:defRPr>
                <a:solidFill>
                  <a:schemeClr val="tx1"/>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a:xfrm>
            <a:off x="1547664" y="6356350"/>
            <a:ext cx="936104" cy="365125"/>
          </a:xfrm>
        </p:spPr>
        <p:txBody>
          <a:bodyPr/>
          <a:lstStyle/>
          <a:p>
            <a:r>
              <a:rPr lang="en-GB" smtClean="0"/>
              <a:t>5/09/2019</a:t>
            </a:r>
            <a:endParaRPr lang="en-GB" dirty="0"/>
          </a:p>
        </p:txBody>
      </p:sp>
      <p:sp>
        <p:nvSpPr>
          <p:cNvPr id="5" name="Footer Placeholder 4"/>
          <p:cNvSpPr>
            <a:spLocks noGrp="1"/>
          </p:cNvSpPr>
          <p:nvPr>
            <p:ph type="ftr" sz="quarter" idx="11"/>
          </p:nvPr>
        </p:nvSpPr>
        <p:spPr>
          <a:xfrm>
            <a:off x="2627784" y="6356350"/>
            <a:ext cx="2952328" cy="365125"/>
          </a:xfrm>
        </p:spPr>
        <p:txBody>
          <a:bodyPr/>
          <a:lstStyle/>
          <a:p>
            <a:r>
              <a:rPr lang="en-GB" dirty="0" err="1" smtClean="0"/>
              <a:t>laurent.kelleter@ucl.ac.uk</a:t>
            </a:r>
            <a:endParaRPr lang="en-GB" dirty="0"/>
          </a:p>
        </p:txBody>
      </p:sp>
      <p:sp>
        <p:nvSpPr>
          <p:cNvPr id="6" name="Slide Number Placeholder 5"/>
          <p:cNvSpPr>
            <a:spLocks noGrp="1"/>
          </p:cNvSpPr>
          <p:nvPr>
            <p:ph type="sldNum" sz="quarter" idx="12"/>
          </p:nvPr>
        </p:nvSpPr>
        <p:spPr>
          <a:xfrm>
            <a:off x="5796136" y="6356350"/>
            <a:ext cx="576064" cy="365125"/>
          </a:xfrm>
        </p:spPr>
        <p:txBody>
          <a:bodyPr/>
          <a:lstStyle/>
          <a:p>
            <a:fld id="{01B1F274-A603-4C51-99A6-9A47F728F8FD}" type="slidenum">
              <a:rPr lang="en-GB" smtClean="0"/>
              <a:pPr/>
              <a:t>‹#›</a:t>
            </a:fld>
            <a:r>
              <a:rPr lang="en-GB" dirty="0" smtClean="0"/>
              <a:t>/34</a:t>
            </a:r>
            <a:endParaRPr lang="en-GB" dirty="0"/>
          </a:p>
        </p:txBody>
      </p:sp>
      <p:sp>
        <p:nvSpPr>
          <p:cNvPr id="7" name="Rectangle 6"/>
          <p:cNvSpPr/>
          <p:nvPr userDrawn="1"/>
        </p:nvSpPr>
        <p:spPr>
          <a:xfrm rot="5400000">
            <a:off x="4127354" y="-4154736"/>
            <a:ext cx="889291" cy="9144000"/>
          </a:xfrm>
          <a:prstGeom prst="rect">
            <a:avLst/>
          </a:prstGeom>
          <a:solidFill>
            <a:srgbClr val="363547"/>
          </a:solidFill>
          <a:ln>
            <a:solidFill>
              <a:srgbClr val="3635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poster-top.JPG"/>
          <p:cNvPicPr>
            <a:picLocks noChangeAspect="1"/>
          </p:cNvPicPr>
          <p:nvPr userDrawn="1"/>
        </p:nvPicPr>
        <p:blipFill>
          <a:blip r:embed="rId2" cstate="print"/>
          <a:stretch>
            <a:fillRect/>
          </a:stretch>
        </p:blipFill>
        <p:spPr>
          <a:xfrm>
            <a:off x="7401300" y="0"/>
            <a:ext cx="1742699" cy="1656182"/>
          </a:xfrm>
          <a:prstGeom prst="ellipse">
            <a:avLst/>
          </a:prstGeom>
          <a:ln>
            <a:noFill/>
          </a:ln>
          <a:effectLst>
            <a:softEdge rad="112500"/>
          </a:effectLst>
        </p:spPr>
      </p:pic>
      <p:cxnSp>
        <p:nvCxnSpPr>
          <p:cNvPr id="10" name="Straight Connector 9"/>
          <p:cNvCxnSpPr/>
          <p:nvPr userDrawn="1"/>
        </p:nvCxnSpPr>
        <p:spPr>
          <a:xfrm>
            <a:off x="-1" y="6165304"/>
            <a:ext cx="9144001" cy="0"/>
          </a:xfrm>
          <a:prstGeom prst="line">
            <a:avLst/>
          </a:prstGeom>
          <a:ln>
            <a:solidFill>
              <a:srgbClr val="363547"/>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98904" y="6259458"/>
            <a:ext cx="692284" cy="458284"/>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60232" y="6253843"/>
            <a:ext cx="1458842" cy="463899"/>
          </a:xfrm>
          <a:prstGeom prst="rect">
            <a:avLst/>
          </a:prstGeom>
        </p:spPr>
      </p:pic>
      <p:pic>
        <p:nvPicPr>
          <p:cNvPr id="12" name="Picture 11" descr="eps-logo-black-large-BW.png"/>
          <p:cNvPicPr>
            <a:picLocks noChangeAspect="1"/>
          </p:cNvPicPr>
          <p:nvPr userDrawn="1"/>
        </p:nvPicPr>
        <p:blipFill rotWithShape="1">
          <a:blip r:embed="rId5" cstate="print">
            <a:extLst>
              <a:ext uri="{28A0092B-C50C-407E-A947-70E740481C1C}">
                <a14:useLocalDpi xmlns:a14="http://schemas.microsoft.com/office/drawing/2010/main" val="0"/>
              </a:ext>
            </a:extLst>
          </a:blip>
          <a:srcRect l="15263"/>
          <a:stretch/>
        </p:blipFill>
        <p:spPr>
          <a:xfrm>
            <a:off x="179512" y="6309368"/>
            <a:ext cx="1242555" cy="432000"/>
          </a:xfrm>
          <a:prstGeom prst="rect">
            <a:avLst/>
          </a:prstGeom>
        </p:spPr>
      </p:pic>
    </p:spTree>
    <p:extLst>
      <p:ext uri="{BB962C8B-B14F-4D97-AF65-F5344CB8AC3E}">
        <p14:creationId xmlns:p14="http://schemas.microsoft.com/office/powerpoint/2010/main" val="26782302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smtClean="0"/>
              <a:t>5/09/2019</a:t>
            </a:r>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smtClean="0"/>
              <a:t>laurent.kelleter@ucl.ac.uk</a:t>
            </a:r>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1F274-A603-4C51-99A6-9A47F728F8FD}" type="slidenum">
              <a:rPr lang="en-GB" smtClean="0"/>
              <a:pPr/>
              <a:t>‹#›</a:t>
            </a:fld>
            <a:endParaRPr lang="en-GB"/>
          </a:p>
        </p:txBody>
      </p:sp>
    </p:spTree>
    <p:extLst>
      <p:ext uri="{BB962C8B-B14F-4D97-AF65-F5344CB8AC3E}">
        <p14:creationId xmlns:p14="http://schemas.microsoft.com/office/powerpoint/2010/main" val="969070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iming>
    <p:tnLst>
      <p:par>
        <p:cTn xmlns:p14="http://schemas.microsoft.com/office/powerpoint/2010/mai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2.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5.gif"/></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4" Type="http://schemas.microsoft.com/office/2007/relationships/hdphoto" Target="../media/hdphoto1.wdp"/><Relationship Id="rId5" Type="http://schemas.openxmlformats.org/officeDocument/2006/relationships/image" Target="../media/image37.em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4" Type="http://schemas.openxmlformats.org/officeDocument/2006/relationships/image" Target="../media/image41.jpeg"/><Relationship Id="rId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4.png"/><Relationship Id="rId7" Type="http://schemas.openxmlformats.org/officeDocument/2006/relationships/image" Target="../media/image55.png"/><Relationship Id="rId8"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2204864"/>
            <a:ext cx="3312368" cy="1470025"/>
          </a:xfrm>
        </p:spPr>
        <p:txBody>
          <a:bodyPr>
            <a:noAutofit/>
          </a:bodyPr>
          <a:lstStyle/>
          <a:p>
            <a:r>
              <a:rPr lang="en-GB" sz="2800" b="1" dirty="0" smtClean="0">
                <a:solidFill>
                  <a:schemeClr val="bg1"/>
                </a:solidFill>
                <a:effectLst>
                  <a:outerShdw blurRad="50800" dist="38100" dir="2700000" algn="tl" rotWithShape="0">
                    <a:prstClr val="black">
                      <a:alpha val="40000"/>
                    </a:prstClr>
                  </a:outerShdw>
                </a:effectLst>
                <a:latin typeface="+mn-lt"/>
              </a:rPr>
              <a:t>Mixed Ion Beam Radiotherapy</a:t>
            </a:r>
            <a:endParaRPr lang="en-GB" sz="2800" b="1" dirty="0">
              <a:solidFill>
                <a:schemeClr val="bg1"/>
              </a:solidFill>
              <a:effectLst>
                <a:outerShdw blurRad="50800" dist="38100" dir="2700000" algn="tl" rotWithShape="0">
                  <a:prstClr val="black">
                    <a:alpha val="40000"/>
                  </a:prstClr>
                </a:outerShdw>
              </a:effectLst>
              <a:latin typeface="+mn-lt"/>
            </a:endParaRPr>
          </a:p>
        </p:txBody>
      </p:sp>
      <p:sp>
        <p:nvSpPr>
          <p:cNvPr id="3" name="Subtitle 2"/>
          <p:cNvSpPr>
            <a:spLocks noGrp="1"/>
          </p:cNvSpPr>
          <p:nvPr>
            <p:ph type="subTitle" idx="1"/>
          </p:nvPr>
        </p:nvSpPr>
        <p:spPr>
          <a:xfrm>
            <a:off x="251520" y="4340696"/>
            <a:ext cx="3816424" cy="1968624"/>
          </a:xfrm>
        </p:spPr>
        <p:txBody>
          <a:bodyPr>
            <a:normAutofit fontScale="85000" lnSpcReduction="10000"/>
          </a:bodyPr>
          <a:lstStyle/>
          <a:p>
            <a:pPr algn="l"/>
            <a:r>
              <a:rPr lang="en-GB" sz="1800" u="sng" dirty="0" smtClean="0">
                <a:solidFill>
                  <a:schemeClr val="bg1"/>
                </a:solidFill>
                <a:effectLst>
                  <a:outerShdw blurRad="50800" dist="38100" dir="2700000" algn="tl" rotWithShape="0">
                    <a:prstClr val="black">
                      <a:alpha val="40000"/>
                    </a:prstClr>
                  </a:outerShdw>
                </a:effectLst>
              </a:rPr>
              <a:t>Laurent Kelleter</a:t>
            </a:r>
            <a:r>
              <a:rPr lang="en-GB" sz="1800" u="sng" baseline="30000" dirty="0" smtClean="0">
                <a:solidFill>
                  <a:schemeClr val="bg1"/>
                </a:solidFill>
                <a:effectLst>
                  <a:outerShdw blurRad="50800" dist="38100" dir="2700000" algn="tl" rotWithShape="0">
                    <a:prstClr val="black">
                      <a:alpha val="40000"/>
                    </a:prstClr>
                  </a:outerShdw>
                </a:effectLst>
              </a:rPr>
              <a:t>1</a:t>
            </a:r>
            <a:r>
              <a:rPr lang="en-GB" sz="1800" dirty="0" smtClean="0">
                <a:solidFill>
                  <a:schemeClr val="bg1"/>
                </a:solidFill>
                <a:effectLst>
                  <a:outerShdw blurRad="50800" dist="38100" dir="2700000" algn="tl" rotWithShape="0">
                    <a:prstClr val="black">
                      <a:alpha val="40000"/>
                    </a:prstClr>
                  </a:outerShdw>
                </a:effectLst>
              </a:rPr>
              <a:t>, L. Volz</a:t>
            </a:r>
            <a:r>
              <a:rPr lang="en-GB" sz="1800" baseline="30000" dirty="0" smtClean="0">
                <a:solidFill>
                  <a:schemeClr val="bg1"/>
                </a:solidFill>
                <a:effectLst>
                  <a:outerShdw blurRad="50800" dist="38100" dir="2700000" algn="tl" rotWithShape="0">
                    <a:prstClr val="black">
                      <a:alpha val="40000"/>
                    </a:prstClr>
                  </a:outerShdw>
                </a:effectLst>
              </a:rPr>
              <a:t>2</a:t>
            </a:r>
            <a:r>
              <a:rPr lang="en-GB" sz="1800" dirty="0" smtClean="0">
                <a:solidFill>
                  <a:schemeClr val="bg1"/>
                </a:solidFill>
                <a:effectLst>
                  <a:outerShdw blurRad="50800" dist="38100" dir="2700000" algn="tl" rotWithShape="0">
                    <a:prstClr val="black">
                      <a:alpha val="40000"/>
                    </a:prstClr>
                  </a:outerShdw>
                </a:effectLst>
              </a:rPr>
              <a:t>, C. Graeff</a:t>
            </a:r>
            <a:r>
              <a:rPr lang="en-GB" sz="1800" baseline="30000" dirty="0" smtClean="0">
                <a:solidFill>
                  <a:schemeClr val="bg1"/>
                </a:solidFill>
                <a:effectLst>
                  <a:outerShdw blurRad="50800" dist="38100" dir="2700000" algn="tl" rotWithShape="0">
                    <a:prstClr val="black">
                      <a:alpha val="40000"/>
                    </a:prstClr>
                  </a:outerShdw>
                </a:effectLst>
              </a:rPr>
              <a:t>3</a:t>
            </a:r>
            <a:r>
              <a:rPr lang="en-GB" sz="1800" dirty="0" smtClean="0">
                <a:solidFill>
                  <a:schemeClr val="bg1"/>
                </a:solidFill>
                <a:effectLst>
                  <a:outerShdw blurRad="50800" dist="38100" dir="2700000" algn="tl" rotWithShape="0">
                    <a:prstClr val="black">
                      <a:alpha val="40000"/>
                    </a:prstClr>
                  </a:outerShdw>
                </a:effectLst>
              </a:rPr>
              <a:t>, N. Niebuhr</a:t>
            </a:r>
            <a:r>
              <a:rPr lang="en-GB" sz="1800" baseline="30000" dirty="0" smtClean="0">
                <a:solidFill>
                  <a:schemeClr val="bg1"/>
                </a:solidFill>
                <a:effectLst>
                  <a:outerShdw blurRad="50800" dist="38100" dir="2700000" algn="tl" rotWithShape="0">
                    <a:prstClr val="black">
                      <a:alpha val="40000"/>
                    </a:prstClr>
                  </a:outerShdw>
                </a:effectLst>
              </a:rPr>
              <a:t>2</a:t>
            </a:r>
            <a:r>
              <a:rPr lang="en-GB" sz="1800" dirty="0" smtClean="0">
                <a:solidFill>
                  <a:schemeClr val="bg1"/>
                </a:solidFill>
                <a:effectLst>
                  <a:outerShdw blurRad="50800" dist="38100" dir="2700000" algn="tl" rotWithShape="0">
                    <a:prstClr val="black">
                      <a:alpha val="40000"/>
                    </a:prstClr>
                  </a:outerShdw>
                </a:effectLst>
              </a:rPr>
              <a:t>, R. Radogna</a:t>
            </a:r>
            <a:r>
              <a:rPr lang="en-GB" sz="1800" baseline="30000" dirty="0" smtClean="0">
                <a:solidFill>
                  <a:schemeClr val="bg1"/>
                </a:solidFill>
                <a:effectLst>
                  <a:outerShdw blurRad="50800" dist="38100" dir="2700000" algn="tl" rotWithShape="0">
                    <a:prstClr val="black">
                      <a:alpha val="40000"/>
                    </a:prstClr>
                  </a:outerShdw>
                </a:effectLst>
              </a:rPr>
              <a:t>1</a:t>
            </a:r>
            <a:r>
              <a:rPr lang="en-GB" sz="1800" dirty="0" smtClean="0">
                <a:solidFill>
                  <a:schemeClr val="bg1"/>
                </a:solidFill>
                <a:effectLst>
                  <a:outerShdw blurRad="50800" dist="38100" dir="2700000" algn="tl" rotWithShape="0">
                    <a:prstClr val="black">
                      <a:alpha val="40000"/>
                    </a:prstClr>
                  </a:outerShdw>
                </a:effectLst>
              </a:rPr>
              <a:t>, S. Jolly</a:t>
            </a:r>
            <a:r>
              <a:rPr lang="en-GB" sz="1800" baseline="30000" dirty="0" smtClean="0">
                <a:solidFill>
                  <a:schemeClr val="bg1"/>
                </a:solidFill>
                <a:effectLst>
                  <a:outerShdw blurRad="50800" dist="38100" dir="2700000" algn="tl" rotWithShape="0">
                    <a:prstClr val="black">
                      <a:alpha val="40000"/>
                    </a:prstClr>
                  </a:outerShdw>
                </a:effectLst>
              </a:rPr>
              <a:t>1</a:t>
            </a:r>
            <a:r>
              <a:rPr lang="en-GB" sz="1800" dirty="0" smtClean="0">
                <a:solidFill>
                  <a:schemeClr val="bg1"/>
                </a:solidFill>
                <a:effectLst>
                  <a:outerShdw blurRad="50800" dist="38100" dir="2700000" algn="tl" rotWithShape="0">
                    <a:prstClr val="black">
                      <a:alpha val="40000"/>
                    </a:prstClr>
                  </a:outerShdw>
                </a:effectLst>
              </a:rPr>
              <a:t> and J. Seco</a:t>
            </a:r>
            <a:r>
              <a:rPr lang="en-GB" sz="1800" baseline="30000" dirty="0" smtClean="0">
                <a:solidFill>
                  <a:schemeClr val="bg1"/>
                </a:solidFill>
                <a:effectLst>
                  <a:outerShdw blurRad="50800" dist="38100" dir="2700000" algn="tl" rotWithShape="0">
                    <a:prstClr val="black">
                      <a:alpha val="40000"/>
                    </a:prstClr>
                  </a:outerShdw>
                </a:effectLst>
              </a:rPr>
              <a:t>2</a:t>
            </a:r>
            <a:endParaRPr lang="en-GB" sz="1800" dirty="0" smtClean="0">
              <a:solidFill>
                <a:schemeClr val="bg1"/>
              </a:solidFill>
              <a:effectLst>
                <a:outerShdw blurRad="50800" dist="38100" dir="2700000" algn="tl" rotWithShape="0">
                  <a:prstClr val="black">
                    <a:alpha val="40000"/>
                  </a:prstClr>
                </a:outerShdw>
              </a:effectLst>
            </a:endParaRPr>
          </a:p>
          <a:p>
            <a:pPr algn="l"/>
            <a:r>
              <a:rPr lang="en-GB" sz="1800" baseline="30000" dirty="0" smtClean="0">
                <a:solidFill>
                  <a:schemeClr val="bg1"/>
                </a:solidFill>
                <a:effectLst>
                  <a:outerShdw blurRad="50800" dist="38100" dir="2700000" algn="tl" rotWithShape="0">
                    <a:prstClr val="black">
                      <a:alpha val="40000"/>
                    </a:prstClr>
                  </a:outerShdw>
                </a:effectLst>
              </a:rPr>
              <a:t>1</a:t>
            </a:r>
            <a:r>
              <a:rPr lang="en-GB" sz="1800" dirty="0" smtClean="0">
                <a:solidFill>
                  <a:schemeClr val="bg1"/>
                </a:solidFill>
                <a:effectLst>
                  <a:outerShdw blurRad="50800" dist="38100" dir="2700000" algn="tl" rotWithShape="0">
                    <a:prstClr val="black">
                      <a:alpha val="40000"/>
                    </a:prstClr>
                  </a:outerShdw>
                </a:effectLst>
              </a:rPr>
              <a:t>Department of Physics and Astronomy,</a:t>
            </a:r>
          </a:p>
          <a:p>
            <a:pPr algn="l"/>
            <a:r>
              <a:rPr lang="en-GB" sz="1800" dirty="0" smtClean="0">
                <a:solidFill>
                  <a:schemeClr val="bg1"/>
                </a:solidFill>
                <a:effectLst>
                  <a:outerShdw blurRad="50800" dist="38100" dir="2700000" algn="tl" rotWithShape="0">
                    <a:prstClr val="black">
                      <a:alpha val="40000"/>
                    </a:prstClr>
                  </a:outerShdw>
                </a:effectLst>
              </a:rPr>
              <a:t>University College London (UCL)</a:t>
            </a:r>
          </a:p>
          <a:p>
            <a:pPr algn="l"/>
            <a:r>
              <a:rPr lang="en-GB" sz="1800" baseline="30000" dirty="0" smtClean="0">
                <a:solidFill>
                  <a:schemeClr val="bg1"/>
                </a:solidFill>
                <a:effectLst>
                  <a:outerShdw blurRad="50800" dist="38100" dir="2700000" algn="tl" rotWithShape="0">
                    <a:prstClr val="black">
                      <a:alpha val="40000"/>
                    </a:prstClr>
                  </a:outerShdw>
                </a:effectLst>
              </a:rPr>
              <a:t>2</a:t>
            </a:r>
            <a:r>
              <a:rPr lang="en-GB" sz="1800" dirty="0" smtClean="0">
                <a:solidFill>
                  <a:schemeClr val="bg1"/>
                </a:solidFill>
                <a:effectLst>
                  <a:outerShdw blurRad="50800" dist="38100" dir="2700000" algn="tl" rotWithShape="0">
                    <a:prstClr val="black">
                      <a:alpha val="40000"/>
                    </a:prstClr>
                  </a:outerShdw>
                </a:effectLst>
              </a:rPr>
              <a:t>German </a:t>
            </a:r>
            <a:r>
              <a:rPr lang="en-GB" sz="1800" dirty="0">
                <a:solidFill>
                  <a:schemeClr val="bg1"/>
                </a:solidFill>
                <a:effectLst>
                  <a:outerShdw blurRad="50800" dist="38100" dir="2700000" algn="tl" rotWithShape="0">
                    <a:prstClr val="black">
                      <a:alpha val="40000"/>
                    </a:prstClr>
                  </a:outerShdw>
                </a:effectLst>
              </a:rPr>
              <a:t>Cancer Research </a:t>
            </a:r>
            <a:r>
              <a:rPr lang="en-GB" sz="1800" dirty="0" err="1">
                <a:solidFill>
                  <a:schemeClr val="bg1"/>
                </a:solidFill>
                <a:effectLst>
                  <a:outerShdw blurRad="50800" dist="38100" dir="2700000" algn="tl" rotWithShape="0">
                    <a:prstClr val="black">
                      <a:alpha val="40000"/>
                    </a:prstClr>
                  </a:outerShdw>
                </a:effectLst>
              </a:rPr>
              <a:t>Center</a:t>
            </a:r>
            <a:r>
              <a:rPr lang="en-GB" sz="1800" dirty="0">
                <a:solidFill>
                  <a:schemeClr val="bg1"/>
                </a:solidFill>
                <a:effectLst>
                  <a:outerShdw blurRad="50800" dist="38100" dir="2700000" algn="tl" rotWithShape="0">
                    <a:prstClr val="black">
                      <a:alpha val="40000"/>
                    </a:prstClr>
                  </a:outerShdw>
                </a:effectLst>
              </a:rPr>
              <a:t> (DKFZ), </a:t>
            </a:r>
            <a:r>
              <a:rPr lang="en-GB" sz="1800" dirty="0" smtClean="0">
                <a:solidFill>
                  <a:schemeClr val="bg1"/>
                </a:solidFill>
                <a:effectLst>
                  <a:outerShdw blurRad="50800" dist="38100" dir="2700000" algn="tl" rotWithShape="0">
                    <a:prstClr val="black">
                      <a:alpha val="40000"/>
                    </a:prstClr>
                  </a:outerShdw>
                </a:effectLst>
              </a:rPr>
              <a:t>Heidelberg</a:t>
            </a:r>
          </a:p>
          <a:p>
            <a:pPr algn="l"/>
            <a:r>
              <a:rPr lang="en-GB" sz="1800" baseline="30000" dirty="0" smtClean="0">
                <a:solidFill>
                  <a:schemeClr val="bg1"/>
                </a:solidFill>
                <a:effectLst>
                  <a:outerShdw blurRad="50800" dist="38100" dir="2700000" algn="tl" rotWithShape="0">
                    <a:prstClr val="black">
                      <a:alpha val="40000"/>
                    </a:prstClr>
                  </a:outerShdw>
                </a:effectLst>
              </a:rPr>
              <a:t>3</a:t>
            </a:r>
            <a:r>
              <a:rPr lang="en-GB" sz="1800" dirty="0" smtClean="0">
                <a:solidFill>
                  <a:schemeClr val="bg1"/>
                </a:solidFill>
                <a:effectLst>
                  <a:outerShdw blurRad="50800" dist="38100" dir="2700000" algn="tl" rotWithShape="0">
                    <a:prstClr val="black">
                      <a:alpha val="40000"/>
                    </a:prstClr>
                  </a:outerShdw>
                </a:effectLst>
              </a:rPr>
              <a:t>Gesellschaft </a:t>
            </a:r>
            <a:r>
              <a:rPr lang="en-GB" sz="1800" dirty="0" err="1" smtClean="0">
                <a:solidFill>
                  <a:schemeClr val="bg1"/>
                </a:solidFill>
                <a:effectLst>
                  <a:outerShdw blurRad="50800" dist="38100" dir="2700000" algn="tl" rotWithShape="0">
                    <a:prstClr val="black">
                      <a:alpha val="40000"/>
                    </a:prstClr>
                  </a:outerShdw>
                </a:effectLst>
              </a:rPr>
              <a:t>fuer</a:t>
            </a:r>
            <a:r>
              <a:rPr lang="en-GB" sz="1800" dirty="0" smtClean="0">
                <a:solidFill>
                  <a:schemeClr val="bg1"/>
                </a:solidFill>
                <a:effectLst>
                  <a:outerShdw blurRad="50800" dist="38100" dir="2700000" algn="tl" rotWithShape="0">
                    <a:prstClr val="black">
                      <a:alpha val="40000"/>
                    </a:prstClr>
                  </a:outerShdw>
                </a:effectLst>
              </a:rPr>
              <a:t> </a:t>
            </a:r>
            <a:r>
              <a:rPr lang="en-GB" sz="1800" dirty="0" err="1" smtClean="0">
                <a:solidFill>
                  <a:schemeClr val="bg1"/>
                </a:solidFill>
                <a:effectLst>
                  <a:outerShdw blurRad="50800" dist="38100" dir="2700000" algn="tl" rotWithShape="0">
                    <a:prstClr val="black">
                      <a:alpha val="40000"/>
                    </a:prstClr>
                  </a:outerShdw>
                </a:effectLst>
              </a:rPr>
              <a:t>Schwerionenforschung</a:t>
            </a:r>
            <a:r>
              <a:rPr lang="en-GB" sz="1800" dirty="0" smtClean="0">
                <a:solidFill>
                  <a:schemeClr val="bg1"/>
                </a:solidFill>
                <a:effectLst>
                  <a:outerShdw blurRad="50800" dist="38100" dir="2700000" algn="tl" rotWithShape="0">
                    <a:prstClr val="black">
                      <a:alpha val="40000"/>
                    </a:prstClr>
                  </a:outerShdw>
                </a:effectLst>
              </a:rPr>
              <a:t> (GSI), Darmstadt</a:t>
            </a:r>
            <a:endParaRPr lang="en-GB" sz="1800" baseline="30000" dirty="0">
              <a:solidFill>
                <a:schemeClr val="bg1"/>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172980058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Scintillator Sheets</a:t>
            </a:r>
            <a:endParaRPr lang="en-US" sz="3600" dirty="0"/>
          </a:p>
        </p:txBody>
      </p:sp>
      <p:pic>
        <p:nvPicPr>
          <p:cNvPr id="3" name="Picture 2" descr="Sheet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716" y="2110972"/>
            <a:ext cx="4817364" cy="2902204"/>
          </a:xfrm>
          <a:prstGeom prst="rect">
            <a:avLst/>
          </a:prstGeom>
        </p:spPr>
      </p:pic>
      <p:pic>
        <p:nvPicPr>
          <p:cNvPr id="9" name="Picture 8" descr="Screen Shot 2018-04-30 at 15.50.4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660" y="2082651"/>
            <a:ext cx="2938780" cy="2930525"/>
          </a:xfrm>
          <a:prstGeom prst="rect">
            <a:avLst/>
          </a:prstGeom>
        </p:spPr>
      </p:pic>
      <p:sp>
        <p:nvSpPr>
          <p:cNvPr id="15" name="TextBox 14"/>
          <p:cNvSpPr txBox="1"/>
          <p:nvPr/>
        </p:nvSpPr>
        <p:spPr>
          <a:xfrm>
            <a:off x="6372200" y="5157192"/>
            <a:ext cx="2403159" cy="369332"/>
          </a:xfrm>
          <a:prstGeom prst="rect">
            <a:avLst/>
          </a:prstGeom>
          <a:noFill/>
        </p:spPr>
        <p:txBody>
          <a:bodyPr wrap="none" rtlCol="0">
            <a:spAutoFit/>
          </a:bodyPr>
          <a:lstStyle/>
          <a:p>
            <a:r>
              <a:rPr lang="en-US" dirty="0" smtClean="0"/>
              <a:t>10 cm x 10 cm x 2-3mm</a:t>
            </a:r>
            <a:endParaRPr lang="en-US" dirty="0"/>
          </a:p>
        </p:txBody>
      </p:sp>
      <p:sp>
        <p:nvSpPr>
          <p:cNvPr id="6" name="Footer Placeholder 5"/>
          <p:cNvSpPr>
            <a:spLocks noGrp="1"/>
          </p:cNvSpPr>
          <p:nvPr>
            <p:ph type="ftr" sz="quarter" idx="11"/>
          </p:nvPr>
        </p:nvSpPr>
        <p:spPr/>
        <p:txBody>
          <a:bodyPr/>
          <a:lstStyle/>
          <a:p>
            <a:r>
              <a:rPr lang="en-GB" smtClean="0"/>
              <a:t>laurent.kelleter@ucl.ac.uk</a:t>
            </a:r>
            <a:endParaRPr lang="en-GB"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10</a:t>
            </a:fld>
            <a:r>
              <a:rPr lang="en-GB" smtClean="0"/>
              <a:t>/33</a:t>
            </a:r>
            <a:endParaRPr lang="en-GB" dirty="0"/>
          </a:p>
        </p:txBody>
      </p:sp>
    </p:spTree>
    <p:extLst>
      <p:ext uri="{BB962C8B-B14F-4D97-AF65-F5344CB8AC3E}">
        <p14:creationId xmlns:p14="http://schemas.microsoft.com/office/powerpoint/2010/main" val="312426150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Readout: CMOS Pixel Sensor</a:t>
            </a:r>
            <a:endParaRPr lang="en-US" sz="3600" dirty="0"/>
          </a:p>
        </p:txBody>
      </p:sp>
      <p:pic>
        <p:nvPicPr>
          <p:cNvPr id="22" name="Picture 21" descr="Screen Shot 2018-04-30 at 16.09.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900" y="1228725"/>
            <a:ext cx="5156200" cy="4400550"/>
          </a:xfrm>
          <a:prstGeom prst="rect">
            <a:avLst/>
          </a:prstGeom>
        </p:spPr>
      </p:pic>
      <p:cxnSp>
        <p:nvCxnSpPr>
          <p:cNvPr id="8" name="Straight Arrow Connector 7"/>
          <p:cNvCxnSpPr/>
          <p:nvPr/>
        </p:nvCxnSpPr>
        <p:spPr>
          <a:xfrm>
            <a:off x="2915816" y="4221088"/>
            <a:ext cx="2232248" cy="792088"/>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5868144" y="2132856"/>
            <a:ext cx="720080" cy="2160240"/>
          </a:xfrm>
          <a:prstGeom prst="straightConnector1">
            <a:avLst/>
          </a:prstGeom>
          <a:ln w="38100" cmpd="sng">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086733">
            <a:off x="3603938" y="4680887"/>
            <a:ext cx="700658" cy="369332"/>
          </a:xfrm>
          <a:prstGeom prst="rect">
            <a:avLst/>
          </a:prstGeom>
          <a:solidFill>
            <a:schemeClr val="bg1"/>
          </a:solidFill>
          <a:ln>
            <a:solidFill>
              <a:srgbClr val="FF0000"/>
            </a:solidFill>
          </a:ln>
        </p:spPr>
        <p:txBody>
          <a:bodyPr wrap="none" rtlCol="0">
            <a:spAutoFit/>
          </a:bodyPr>
          <a:lstStyle/>
          <a:p>
            <a:r>
              <a:rPr lang="en-US" dirty="0" smtClean="0">
                <a:solidFill>
                  <a:srgbClr val="FF0000"/>
                </a:solidFill>
              </a:rPr>
              <a:t>10cm</a:t>
            </a:r>
            <a:endParaRPr lang="en-US" dirty="0">
              <a:solidFill>
                <a:srgbClr val="FF0000"/>
              </a:solidFill>
            </a:endParaRPr>
          </a:p>
        </p:txBody>
      </p:sp>
      <p:sp>
        <p:nvSpPr>
          <p:cNvPr id="14" name="TextBox 13"/>
          <p:cNvSpPr txBox="1"/>
          <p:nvPr/>
        </p:nvSpPr>
        <p:spPr>
          <a:xfrm>
            <a:off x="6444208" y="3284984"/>
            <a:ext cx="700658" cy="369332"/>
          </a:xfrm>
          <a:prstGeom prst="rect">
            <a:avLst/>
          </a:prstGeom>
          <a:solidFill>
            <a:schemeClr val="bg1"/>
          </a:solidFill>
          <a:ln>
            <a:solidFill>
              <a:srgbClr val="FF0000"/>
            </a:solidFill>
          </a:ln>
        </p:spPr>
        <p:txBody>
          <a:bodyPr wrap="none" rtlCol="0">
            <a:spAutoFit/>
          </a:bodyPr>
          <a:lstStyle/>
          <a:p>
            <a:r>
              <a:rPr lang="en-US" dirty="0" smtClean="0">
                <a:solidFill>
                  <a:srgbClr val="FF0000"/>
                </a:solidFill>
              </a:rPr>
              <a:t>15cm</a:t>
            </a:r>
            <a:endParaRPr lang="en-US" dirty="0">
              <a:solidFill>
                <a:srgbClr val="FF0000"/>
              </a:solidFill>
            </a:endParaRPr>
          </a:p>
        </p:txBody>
      </p:sp>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11</a:t>
            </a:fld>
            <a:r>
              <a:rPr lang="en-GB" smtClean="0"/>
              <a:t>/33</a:t>
            </a:r>
            <a:endParaRPr lang="en-GB" dirty="0"/>
          </a:p>
        </p:txBody>
      </p:sp>
    </p:spTree>
    <p:extLst>
      <p:ext uri="{BB962C8B-B14F-4D97-AF65-F5344CB8AC3E}">
        <p14:creationId xmlns:p14="http://schemas.microsoft.com/office/powerpoint/2010/main" val="42081350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Range telescope</a:t>
            </a:r>
            <a:endParaRPr lang="en-US" sz="3600" dirty="0"/>
          </a:p>
        </p:txBody>
      </p:sp>
      <p:pic>
        <p:nvPicPr>
          <p:cNvPr id="9" name="Picture 8" descr="rangetel_photo_cropp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219" y="1256947"/>
            <a:ext cx="6029562" cy="4667234"/>
          </a:xfrm>
          <a:prstGeom prst="rect">
            <a:avLst/>
          </a:prstGeom>
        </p:spPr>
      </p:pic>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12</a:t>
            </a:fld>
            <a:r>
              <a:rPr lang="en-GB" smtClean="0"/>
              <a:t>/33</a:t>
            </a:r>
            <a:endParaRPr lang="en-GB" dirty="0"/>
          </a:p>
        </p:txBody>
      </p:sp>
    </p:spTree>
    <p:extLst>
      <p:ext uri="{BB962C8B-B14F-4D97-AF65-F5344CB8AC3E}">
        <p14:creationId xmlns:p14="http://schemas.microsoft.com/office/powerpoint/2010/main" val="260389359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Detector performance</a:t>
            </a:r>
            <a:endParaRPr lang="en-US" sz="3600" dirty="0"/>
          </a:p>
        </p:txBody>
      </p:sp>
      <p:pic>
        <p:nvPicPr>
          <p:cNvPr id="3" name="Picture 2" descr="Run0033_cropped.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750" y="889000"/>
            <a:ext cx="5270500" cy="5080000"/>
          </a:xfrm>
          <a:prstGeom prst="rect">
            <a:avLst/>
          </a:prstGeom>
        </p:spPr>
      </p:pic>
      <p:sp>
        <p:nvSpPr>
          <p:cNvPr id="10" name="TextBox 9"/>
          <p:cNvSpPr txBox="1"/>
          <p:nvPr/>
        </p:nvSpPr>
        <p:spPr>
          <a:xfrm>
            <a:off x="467544" y="2852936"/>
            <a:ext cx="1436661" cy="646331"/>
          </a:xfrm>
          <a:prstGeom prst="rect">
            <a:avLst/>
          </a:prstGeom>
          <a:solidFill>
            <a:schemeClr val="bg1"/>
          </a:solidFill>
        </p:spPr>
        <p:txBody>
          <a:bodyPr wrap="none" rtlCol="0">
            <a:spAutoFit/>
          </a:bodyPr>
          <a:lstStyle/>
          <a:p>
            <a:r>
              <a:rPr lang="en-US" b="1" dirty="0" smtClean="0">
                <a:solidFill>
                  <a:srgbClr val="FF0000"/>
                </a:solidFill>
              </a:rPr>
              <a:t>97.4 MeV </a:t>
            </a:r>
          </a:p>
          <a:p>
            <a:r>
              <a:rPr lang="en-US" b="1" dirty="0" smtClean="0">
                <a:solidFill>
                  <a:srgbClr val="FF0000"/>
                </a:solidFill>
              </a:rPr>
              <a:t>proton beam</a:t>
            </a:r>
            <a:endParaRPr lang="en-US" b="1" dirty="0">
              <a:solidFill>
                <a:srgbClr val="FF0000"/>
              </a:solidFill>
            </a:endParaRPr>
          </a:p>
        </p:txBody>
      </p:sp>
      <p:cxnSp>
        <p:nvCxnSpPr>
          <p:cNvPr id="11" name="Straight Arrow Connector 10"/>
          <p:cNvCxnSpPr/>
          <p:nvPr/>
        </p:nvCxnSpPr>
        <p:spPr>
          <a:xfrm flipV="1">
            <a:off x="827584" y="3573016"/>
            <a:ext cx="936104" cy="9292"/>
          </a:xfrm>
          <a:prstGeom prst="straightConnector1">
            <a:avLst/>
          </a:prstGeom>
          <a:ln>
            <a:solidFill>
              <a:srgbClr val="FF0000"/>
            </a:solidFill>
            <a:tailEnd type="arrow"/>
          </a:ln>
          <a:effectLst/>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a:off x="2051720" y="5472192"/>
            <a:ext cx="720080" cy="0"/>
          </a:xfrm>
          <a:prstGeom prst="straightConnector1">
            <a:avLst/>
          </a:prstGeom>
          <a:ln w="31750">
            <a:solidFill>
              <a:srgbClr val="FFFF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979712" y="5589240"/>
            <a:ext cx="839630" cy="369332"/>
          </a:xfrm>
          <a:prstGeom prst="rect">
            <a:avLst/>
          </a:prstGeom>
          <a:solidFill>
            <a:schemeClr val="tx1"/>
          </a:solidFill>
        </p:spPr>
        <p:txBody>
          <a:bodyPr wrap="none" rtlCol="0">
            <a:spAutoFit/>
          </a:bodyPr>
          <a:lstStyle/>
          <a:p>
            <a:r>
              <a:rPr lang="en-US" dirty="0" smtClean="0">
                <a:solidFill>
                  <a:srgbClr val="FFFF00"/>
                </a:solidFill>
              </a:rPr>
              <a:t>10 mm</a:t>
            </a:r>
            <a:endParaRPr lang="en-US" dirty="0">
              <a:solidFill>
                <a:srgbClr val="FFFF00"/>
              </a:solidFill>
            </a:endParaRPr>
          </a:p>
        </p:txBody>
      </p:sp>
      <p:cxnSp>
        <p:nvCxnSpPr>
          <p:cNvPr id="13" name="Straight Arrow Connector 12"/>
          <p:cNvCxnSpPr/>
          <p:nvPr/>
        </p:nvCxnSpPr>
        <p:spPr>
          <a:xfrm flipV="1">
            <a:off x="2051720" y="5400000"/>
            <a:ext cx="0" cy="161692"/>
          </a:xfrm>
          <a:prstGeom prst="straightConnector1">
            <a:avLst/>
          </a:prstGeom>
          <a:ln w="31750">
            <a:solidFill>
              <a:srgbClr val="FFFF00"/>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2771800" y="5400000"/>
            <a:ext cx="0" cy="161692"/>
          </a:xfrm>
          <a:prstGeom prst="straightConnector1">
            <a:avLst/>
          </a:prstGeom>
          <a:ln w="31750">
            <a:solidFill>
              <a:srgbClr val="FFFF00"/>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 name="Footer Placeholder 5"/>
          <p:cNvSpPr>
            <a:spLocks noGrp="1"/>
          </p:cNvSpPr>
          <p:nvPr>
            <p:ph type="ftr" sz="quarter" idx="11"/>
          </p:nvPr>
        </p:nvSpPr>
        <p:spPr/>
        <p:txBody>
          <a:bodyPr/>
          <a:lstStyle/>
          <a:p>
            <a:r>
              <a:rPr lang="en-GB" smtClean="0"/>
              <a:t>laurent.kelleter@ucl.ac.uk</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13</a:t>
            </a:fld>
            <a:r>
              <a:rPr lang="en-GB" smtClean="0"/>
              <a:t>/33</a:t>
            </a:r>
            <a:endParaRPr lang="en-GB" dirty="0"/>
          </a:p>
        </p:txBody>
      </p:sp>
    </p:spTree>
    <p:extLst>
      <p:ext uri="{BB962C8B-B14F-4D97-AF65-F5344CB8AC3E}">
        <p14:creationId xmlns:p14="http://schemas.microsoft.com/office/powerpoint/2010/main" val="4123511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Detector performance</a:t>
            </a:r>
            <a:endParaRPr lang="en-US" sz="3600" dirty="0"/>
          </a:p>
        </p:txBody>
      </p:sp>
      <p:pic>
        <p:nvPicPr>
          <p:cNvPr id="6" name="Picture 5" descr="energyscan_fast_loop_croppe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811" y="1196752"/>
            <a:ext cx="4781331" cy="4608511"/>
          </a:xfrm>
          <a:prstGeom prst="rect">
            <a:avLst/>
          </a:prstGeom>
        </p:spPr>
      </p:pic>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14</a:t>
            </a:fld>
            <a:r>
              <a:rPr lang="en-GB" smtClean="0"/>
              <a:t>/33</a:t>
            </a:r>
            <a:endParaRPr lang="en-GB" dirty="0"/>
          </a:p>
        </p:txBody>
      </p:sp>
    </p:spTree>
    <p:extLst>
      <p:ext uri="{BB962C8B-B14F-4D97-AF65-F5344CB8AC3E}">
        <p14:creationId xmlns:p14="http://schemas.microsoft.com/office/powerpoint/2010/main" val="39029362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50900" y="1981200"/>
            <a:ext cx="7429500" cy="2882900"/>
          </a:xfrm>
          <a:prstGeom prst="rect">
            <a:avLst/>
          </a:prstGeom>
        </p:spPr>
      </p:pic>
      <p:sp>
        <p:nvSpPr>
          <p:cNvPr id="2" name="Footer Placeholder 1"/>
          <p:cNvSpPr>
            <a:spLocks noGrp="1"/>
          </p:cNvSpPr>
          <p:nvPr>
            <p:ph type="ftr" sz="quarter" idx="11"/>
          </p:nvPr>
        </p:nvSpPr>
        <p:spPr/>
        <p:txBody>
          <a:bodyPr/>
          <a:lstStyle/>
          <a:p>
            <a:r>
              <a:rPr lang="en-GB" smtClean="0"/>
              <a:t>laurent.kelleter@ucl.ac.uk</a:t>
            </a:r>
            <a:endParaRPr lang="en-GB" dirty="0"/>
          </a:p>
        </p:txBody>
      </p:sp>
      <p:sp>
        <p:nvSpPr>
          <p:cNvPr id="3" name="Slide Number Placeholder 2"/>
          <p:cNvSpPr>
            <a:spLocks noGrp="1"/>
          </p:cNvSpPr>
          <p:nvPr>
            <p:ph type="sldNum" sz="quarter" idx="12"/>
          </p:nvPr>
        </p:nvSpPr>
        <p:spPr/>
        <p:txBody>
          <a:bodyPr/>
          <a:lstStyle/>
          <a:p>
            <a:fld id="{01B1F274-A603-4C51-99A6-9A47F728F8FD}" type="slidenum">
              <a:rPr lang="en-GB" smtClean="0"/>
              <a:pPr/>
              <a:t>15</a:t>
            </a:fld>
            <a:r>
              <a:rPr lang="en-GB" smtClean="0"/>
              <a:t>/33</a:t>
            </a:r>
            <a:endParaRPr lang="en-GB" dirty="0"/>
          </a:p>
        </p:txBody>
      </p:sp>
    </p:spTree>
    <p:extLst>
      <p:ext uri="{BB962C8B-B14F-4D97-AF65-F5344CB8AC3E}">
        <p14:creationId xmlns:p14="http://schemas.microsoft.com/office/powerpoint/2010/main" val="201863678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PMMA phantom: setup</a:t>
            </a:r>
            <a:endParaRPr lang="en-US" sz="3600" dirty="0"/>
          </a:p>
        </p:txBody>
      </p:sp>
      <p:sp>
        <p:nvSpPr>
          <p:cNvPr id="8" name="Rectangle 7"/>
          <p:cNvSpPr/>
          <p:nvPr/>
        </p:nvSpPr>
        <p:spPr bwMode="auto">
          <a:xfrm>
            <a:off x="2699792" y="1997183"/>
            <a:ext cx="2592288" cy="2736304"/>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grpSp>
        <p:nvGrpSpPr>
          <p:cNvPr id="4" name="Group 3"/>
          <p:cNvGrpSpPr/>
          <p:nvPr/>
        </p:nvGrpSpPr>
        <p:grpSpPr>
          <a:xfrm>
            <a:off x="2742349" y="4030514"/>
            <a:ext cx="538930" cy="338554"/>
            <a:chOff x="2742349" y="4030514"/>
            <a:chExt cx="538930" cy="338554"/>
          </a:xfrm>
        </p:grpSpPr>
        <p:sp>
          <p:nvSpPr>
            <p:cNvPr id="9" name="TextBox 8"/>
            <p:cNvSpPr txBox="1"/>
            <p:nvPr/>
          </p:nvSpPr>
          <p:spPr>
            <a:xfrm>
              <a:off x="2742349" y="4030514"/>
              <a:ext cx="538930" cy="338554"/>
            </a:xfrm>
            <a:prstGeom prst="rect">
              <a:avLst/>
            </a:prstGeom>
            <a:noFill/>
          </p:spPr>
          <p:txBody>
            <a:bodyPr wrap="none" rtlCol="0">
              <a:spAutoFit/>
            </a:bodyPr>
            <a:lstStyle/>
            <a:p>
              <a:r>
                <a:rPr lang="en-US" sz="1600" dirty="0" smtClean="0"/>
                <a:t>5cm</a:t>
              </a:r>
              <a:endParaRPr lang="en-US" sz="1600" dirty="0"/>
            </a:p>
          </p:txBody>
        </p:sp>
        <p:cxnSp>
          <p:nvCxnSpPr>
            <p:cNvPr id="10" name="Straight Arrow Connector 9"/>
            <p:cNvCxnSpPr/>
            <p:nvPr/>
          </p:nvCxnSpPr>
          <p:spPr bwMode="auto">
            <a:xfrm>
              <a:off x="2762880" y="4065038"/>
              <a:ext cx="492639"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11" name="Straight Connector 10"/>
          <p:cNvCxnSpPr>
            <a:stCxn id="8" idx="0"/>
            <a:endCxn id="8" idx="2"/>
          </p:cNvCxnSpPr>
          <p:nvPr/>
        </p:nvCxnSpPr>
        <p:spPr bwMode="auto">
          <a:xfrm>
            <a:off x="3995936" y="1997183"/>
            <a:ext cx="0" cy="2736304"/>
          </a:xfrm>
          <a:prstGeom prst="line">
            <a:avLst/>
          </a:prstGeom>
          <a:solidFill>
            <a:schemeClr val="accent1"/>
          </a:solidFill>
          <a:ln w="1905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TextBox 11"/>
          <p:cNvSpPr txBox="1"/>
          <p:nvPr/>
        </p:nvSpPr>
        <p:spPr>
          <a:xfrm rot="16200000">
            <a:off x="3687531" y="2325465"/>
            <a:ext cx="967558" cy="369332"/>
          </a:xfrm>
          <a:prstGeom prst="rect">
            <a:avLst/>
          </a:prstGeom>
          <a:noFill/>
        </p:spPr>
        <p:txBody>
          <a:bodyPr wrap="none" rtlCol="0">
            <a:spAutoFit/>
          </a:bodyPr>
          <a:lstStyle/>
          <a:p>
            <a:r>
              <a:rPr lang="en-US" sz="1800" baseline="30000" dirty="0" smtClean="0">
                <a:solidFill>
                  <a:srgbClr val="FF0000"/>
                </a:solidFill>
                <a:latin typeface="+mn-lt"/>
              </a:rPr>
              <a:t>12</a:t>
            </a:r>
            <a:r>
              <a:rPr lang="en-US" sz="1800" dirty="0" smtClean="0">
                <a:solidFill>
                  <a:srgbClr val="FF0000"/>
                </a:solidFill>
                <a:latin typeface="+mn-lt"/>
              </a:rPr>
              <a:t>C peak</a:t>
            </a:r>
            <a:endParaRPr lang="en-US" sz="1800" dirty="0">
              <a:solidFill>
                <a:srgbClr val="FF0000"/>
              </a:solidFill>
              <a:latin typeface="+mn-lt"/>
            </a:endParaRPr>
          </a:p>
        </p:txBody>
      </p:sp>
      <p:grpSp>
        <p:nvGrpSpPr>
          <p:cNvPr id="14" name="Group 13"/>
          <p:cNvGrpSpPr/>
          <p:nvPr/>
        </p:nvGrpSpPr>
        <p:grpSpPr>
          <a:xfrm>
            <a:off x="1907704" y="3409950"/>
            <a:ext cx="635337" cy="523106"/>
            <a:chOff x="-36514" y="3743511"/>
            <a:chExt cx="635337" cy="523106"/>
          </a:xfrm>
        </p:grpSpPr>
        <p:sp>
          <p:nvSpPr>
            <p:cNvPr id="15" name="Right Arrow 14"/>
            <p:cNvSpPr/>
            <p:nvPr/>
          </p:nvSpPr>
          <p:spPr bwMode="auto">
            <a:xfrm>
              <a:off x="59271" y="3743511"/>
              <a:ext cx="539552" cy="307082"/>
            </a:xfrm>
            <a:prstGeom prst="rightArrow">
              <a:avLst/>
            </a:prstGeom>
            <a:solidFill>
              <a:srgbClr val="0D008E"/>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6" name="TextBox 15"/>
            <p:cNvSpPr txBox="1"/>
            <p:nvPr/>
          </p:nvSpPr>
          <p:spPr>
            <a:xfrm>
              <a:off x="-36514" y="3897285"/>
              <a:ext cx="443338" cy="369332"/>
            </a:xfrm>
            <a:prstGeom prst="rect">
              <a:avLst/>
            </a:prstGeom>
            <a:noFill/>
          </p:spPr>
          <p:txBody>
            <a:bodyPr wrap="none" rtlCol="0">
              <a:spAutoFit/>
            </a:bodyPr>
            <a:lstStyle/>
            <a:p>
              <a:r>
                <a:rPr lang="en-US" sz="1800" dirty="0" smtClean="0">
                  <a:latin typeface="+mj-lt"/>
                </a:rPr>
                <a:t>He</a:t>
              </a:r>
              <a:endParaRPr lang="en-US" sz="1800" dirty="0">
                <a:latin typeface="+mj-lt"/>
              </a:endParaRPr>
            </a:p>
          </p:txBody>
        </p:sp>
      </p:grpSp>
      <p:grpSp>
        <p:nvGrpSpPr>
          <p:cNvPr id="5" name="Group 4"/>
          <p:cNvGrpSpPr/>
          <p:nvPr/>
        </p:nvGrpSpPr>
        <p:grpSpPr>
          <a:xfrm>
            <a:off x="2646295" y="4757885"/>
            <a:ext cx="1277635" cy="338554"/>
            <a:chOff x="2646295" y="4757885"/>
            <a:chExt cx="1277635" cy="338554"/>
          </a:xfrm>
        </p:grpSpPr>
        <p:sp>
          <p:nvSpPr>
            <p:cNvPr id="13" name="TextBox 12"/>
            <p:cNvSpPr txBox="1"/>
            <p:nvPr/>
          </p:nvSpPr>
          <p:spPr>
            <a:xfrm>
              <a:off x="2915818" y="4757885"/>
              <a:ext cx="752129" cy="338554"/>
            </a:xfrm>
            <a:prstGeom prst="rect">
              <a:avLst/>
            </a:prstGeom>
            <a:noFill/>
          </p:spPr>
          <p:txBody>
            <a:bodyPr wrap="none" rtlCol="0">
              <a:spAutoFit/>
            </a:bodyPr>
            <a:lstStyle/>
            <a:p>
              <a:r>
                <a:rPr lang="en-US" sz="1600" dirty="0" smtClean="0"/>
                <a:t>~10cm</a:t>
              </a:r>
              <a:endParaRPr lang="en-US" sz="1600" dirty="0"/>
            </a:p>
          </p:txBody>
        </p:sp>
        <p:cxnSp>
          <p:nvCxnSpPr>
            <p:cNvPr id="17" name="Straight Arrow Connector 16"/>
            <p:cNvCxnSpPr/>
            <p:nvPr/>
          </p:nvCxnSpPr>
          <p:spPr bwMode="auto">
            <a:xfrm>
              <a:off x="2646295" y="4806682"/>
              <a:ext cx="1277635"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cxnSp>
        <p:nvCxnSpPr>
          <p:cNvPr id="18" name="Straight Arrow Connector 17"/>
          <p:cNvCxnSpPr/>
          <p:nvPr/>
        </p:nvCxnSpPr>
        <p:spPr bwMode="auto">
          <a:xfrm>
            <a:off x="2718360" y="1937366"/>
            <a:ext cx="2556000"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9" name="TextBox 18"/>
          <p:cNvSpPr txBox="1"/>
          <p:nvPr/>
        </p:nvSpPr>
        <p:spPr>
          <a:xfrm>
            <a:off x="3470921" y="1628800"/>
            <a:ext cx="906017" cy="338554"/>
          </a:xfrm>
          <a:prstGeom prst="rect">
            <a:avLst/>
          </a:prstGeom>
          <a:noFill/>
        </p:spPr>
        <p:txBody>
          <a:bodyPr wrap="none" rtlCol="0">
            <a:spAutoFit/>
          </a:bodyPr>
          <a:lstStyle/>
          <a:p>
            <a:r>
              <a:rPr lang="en-US" sz="1600" dirty="0" smtClean="0"/>
              <a:t>~21.9cm</a:t>
            </a:r>
            <a:endParaRPr lang="en-US" sz="1600" dirty="0"/>
          </a:p>
        </p:txBody>
      </p:sp>
      <p:sp>
        <p:nvSpPr>
          <p:cNvPr id="20" name="Freeform 19"/>
          <p:cNvSpPr/>
          <p:nvPr/>
        </p:nvSpPr>
        <p:spPr bwMode="auto">
          <a:xfrm>
            <a:off x="2699792" y="2815360"/>
            <a:ext cx="3892550" cy="749622"/>
          </a:xfrm>
          <a:custGeom>
            <a:avLst/>
            <a:gdLst>
              <a:gd name="connsiteX0" fmla="*/ 0 w 3892550"/>
              <a:gd name="connsiteY0" fmla="*/ 540340 h 749890"/>
              <a:gd name="connsiteX1" fmla="*/ 977900 w 3892550"/>
              <a:gd name="connsiteY1" fmla="*/ 540340 h 749890"/>
              <a:gd name="connsiteX2" fmla="*/ 1212850 w 3892550"/>
              <a:gd name="connsiteY2" fmla="*/ 426040 h 749890"/>
              <a:gd name="connsiteX3" fmla="*/ 1301750 w 3892550"/>
              <a:gd name="connsiteY3" fmla="*/ 590 h 749890"/>
              <a:gd name="connsiteX4" fmla="*/ 1314450 w 3892550"/>
              <a:gd name="connsiteY4" fmla="*/ 527640 h 749890"/>
              <a:gd name="connsiteX5" fmla="*/ 1377950 w 3892550"/>
              <a:gd name="connsiteY5" fmla="*/ 667340 h 749890"/>
              <a:gd name="connsiteX6" fmla="*/ 1479550 w 3892550"/>
              <a:gd name="connsiteY6" fmla="*/ 692740 h 749890"/>
              <a:gd name="connsiteX7" fmla="*/ 1695450 w 3892550"/>
              <a:gd name="connsiteY7" fmla="*/ 699090 h 749890"/>
              <a:gd name="connsiteX8" fmla="*/ 1993900 w 3892550"/>
              <a:gd name="connsiteY8" fmla="*/ 699090 h 749890"/>
              <a:gd name="connsiteX9" fmla="*/ 2825750 w 3892550"/>
              <a:gd name="connsiteY9" fmla="*/ 711790 h 749890"/>
              <a:gd name="connsiteX10" fmla="*/ 3835400 w 3892550"/>
              <a:gd name="connsiteY10" fmla="*/ 749890 h 749890"/>
              <a:gd name="connsiteX11" fmla="*/ 3835400 w 3892550"/>
              <a:gd name="connsiteY11" fmla="*/ 749890 h 749890"/>
              <a:gd name="connsiteX12" fmla="*/ 3892550 w 3892550"/>
              <a:gd name="connsiteY12" fmla="*/ 749890 h 749890"/>
              <a:gd name="connsiteX0" fmla="*/ 0 w 3892550"/>
              <a:gd name="connsiteY0" fmla="*/ 549852 h 759402"/>
              <a:gd name="connsiteX1" fmla="*/ 977900 w 3892550"/>
              <a:gd name="connsiteY1" fmla="*/ 549852 h 759402"/>
              <a:gd name="connsiteX2" fmla="*/ 1212850 w 3892550"/>
              <a:gd name="connsiteY2" fmla="*/ 435552 h 759402"/>
              <a:gd name="connsiteX3" fmla="*/ 1289844 w 3892550"/>
              <a:gd name="connsiteY3" fmla="*/ 577 h 759402"/>
              <a:gd name="connsiteX4" fmla="*/ 1314450 w 3892550"/>
              <a:gd name="connsiteY4" fmla="*/ 537152 h 759402"/>
              <a:gd name="connsiteX5" fmla="*/ 1377950 w 3892550"/>
              <a:gd name="connsiteY5" fmla="*/ 676852 h 759402"/>
              <a:gd name="connsiteX6" fmla="*/ 1479550 w 3892550"/>
              <a:gd name="connsiteY6" fmla="*/ 702252 h 759402"/>
              <a:gd name="connsiteX7" fmla="*/ 1695450 w 3892550"/>
              <a:gd name="connsiteY7" fmla="*/ 708602 h 759402"/>
              <a:gd name="connsiteX8" fmla="*/ 1993900 w 3892550"/>
              <a:gd name="connsiteY8" fmla="*/ 708602 h 759402"/>
              <a:gd name="connsiteX9" fmla="*/ 2825750 w 3892550"/>
              <a:gd name="connsiteY9" fmla="*/ 721302 h 759402"/>
              <a:gd name="connsiteX10" fmla="*/ 3835400 w 3892550"/>
              <a:gd name="connsiteY10" fmla="*/ 759402 h 759402"/>
              <a:gd name="connsiteX11" fmla="*/ 3835400 w 3892550"/>
              <a:gd name="connsiteY11" fmla="*/ 759402 h 759402"/>
              <a:gd name="connsiteX12" fmla="*/ 3892550 w 3892550"/>
              <a:gd name="connsiteY12" fmla="*/ 759402 h 759402"/>
              <a:gd name="connsiteX0" fmla="*/ 0 w 3892550"/>
              <a:gd name="connsiteY0" fmla="*/ 549926 h 759476"/>
              <a:gd name="connsiteX1" fmla="*/ 977900 w 3892550"/>
              <a:gd name="connsiteY1" fmla="*/ 549926 h 759476"/>
              <a:gd name="connsiteX2" fmla="*/ 1212850 w 3892550"/>
              <a:gd name="connsiteY2" fmla="*/ 435626 h 759476"/>
              <a:gd name="connsiteX3" fmla="*/ 1289844 w 3892550"/>
              <a:gd name="connsiteY3" fmla="*/ 651 h 759476"/>
              <a:gd name="connsiteX4" fmla="*/ 1314450 w 3892550"/>
              <a:gd name="connsiteY4" fmla="*/ 537226 h 759476"/>
              <a:gd name="connsiteX5" fmla="*/ 1377950 w 3892550"/>
              <a:gd name="connsiteY5" fmla="*/ 676926 h 759476"/>
              <a:gd name="connsiteX6" fmla="*/ 1479550 w 3892550"/>
              <a:gd name="connsiteY6" fmla="*/ 702326 h 759476"/>
              <a:gd name="connsiteX7" fmla="*/ 1695450 w 3892550"/>
              <a:gd name="connsiteY7" fmla="*/ 708676 h 759476"/>
              <a:gd name="connsiteX8" fmla="*/ 1993900 w 3892550"/>
              <a:gd name="connsiteY8" fmla="*/ 708676 h 759476"/>
              <a:gd name="connsiteX9" fmla="*/ 2825750 w 3892550"/>
              <a:gd name="connsiteY9" fmla="*/ 721376 h 759476"/>
              <a:gd name="connsiteX10" fmla="*/ 3835400 w 3892550"/>
              <a:gd name="connsiteY10" fmla="*/ 759476 h 759476"/>
              <a:gd name="connsiteX11" fmla="*/ 3835400 w 3892550"/>
              <a:gd name="connsiteY11" fmla="*/ 759476 h 759476"/>
              <a:gd name="connsiteX12" fmla="*/ 3892550 w 3892550"/>
              <a:gd name="connsiteY12" fmla="*/ 759476 h 759476"/>
              <a:gd name="connsiteX0" fmla="*/ 0 w 3892550"/>
              <a:gd name="connsiteY0" fmla="*/ 549791 h 759341"/>
              <a:gd name="connsiteX1" fmla="*/ 977900 w 3892550"/>
              <a:gd name="connsiteY1" fmla="*/ 549791 h 759341"/>
              <a:gd name="connsiteX2" fmla="*/ 1212850 w 3892550"/>
              <a:gd name="connsiteY2" fmla="*/ 435491 h 759341"/>
              <a:gd name="connsiteX3" fmla="*/ 1289844 w 3892550"/>
              <a:gd name="connsiteY3" fmla="*/ 516 h 759341"/>
              <a:gd name="connsiteX4" fmla="*/ 1314450 w 3892550"/>
              <a:gd name="connsiteY4" fmla="*/ 537091 h 759341"/>
              <a:gd name="connsiteX5" fmla="*/ 1377950 w 3892550"/>
              <a:gd name="connsiteY5" fmla="*/ 676791 h 759341"/>
              <a:gd name="connsiteX6" fmla="*/ 1479550 w 3892550"/>
              <a:gd name="connsiteY6" fmla="*/ 702191 h 759341"/>
              <a:gd name="connsiteX7" fmla="*/ 1695450 w 3892550"/>
              <a:gd name="connsiteY7" fmla="*/ 708541 h 759341"/>
              <a:gd name="connsiteX8" fmla="*/ 1993900 w 3892550"/>
              <a:gd name="connsiteY8" fmla="*/ 708541 h 759341"/>
              <a:gd name="connsiteX9" fmla="*/ 2825750 w 3892550"/>
              <a:gd name="connsiteY9" fmla="*/ 721241 h 759341"/>
              <a:gd name="connsiteX10" fmla="*/ 3835400 w 3892550"/>
              <a:gd name="connsiteY10" fmla="*/ 759341 h 759341"/>
              <a:gd name="connsiteX11" fmla="*/ 3835400 w 3892550"/>
              <a:gd name="connsiteY11" fmla="*/ 759341 h 759341"/>
              <a:gd name="connsiteX12" fmla="*/ 3892550 w 3892550"/>
              <a:gd name="connsiteY12" fmla="*/ 759341 h 759341"/>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94618 w 3892550"/>
              <a:gd name="connsiteY5" fmla="*/ 672040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479550 w 3892550"/>
              <a:gd name="connsiteY5" fmla="*/ 702202 h 759352"/>
              <a:gd name="connsiteX6" fmla="*/ 1695450 w 3892550"/>
              <a:gd name="connsiteY6" fmla="*/ 708552 h 759352"/>
              <a:gd name="connsiteX7" fmla="*/ 1993900 w 3892550"/>
              <a:gd name="connsiteY7" fmla="*/ 708552 h 759352"/>
              <a:gd name="connsiteX8" fmla="*/ 2825750 w 3892550"/>
              <a:gd name="connsiteY8" fmla="*/ 721252 h 759352"/>
              <a:gd name="connsiteX9" fmla="*/ 3835400 w 3892550"/>
              <a:gd name="connsiteY9" fmla="*/ 759352 h 759352"/>
              <a:gd name="connsiteX10" fmla="*/ 3835400 w 3892550"/>
              <a:gd name="connsiteY10" fmla="*/ 759352 h 759352"/>
              <a:gd name="connsiteX11" fmla="*/ 3892550 w 3892550"/>
              <a:gd name="connsiteY11"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695450 w 3892550"/>
              <a:gd name="connsiteY5" fmla="*/ 713091 h 763891"/>
              <a:gd name="connsiteX6" fmla="*/ 1993900 w 3892550"/>
              <a:gd name="connsiteY6" fmla="*/ 713091 h 763891"/>
              <a:gd name="connsiteX7" fmla="*/ 2825750 w 3892550"/>
              <a:gd name="connsiteY7" fmla="*/ 725791 h 763891"/>
              <a:gd name="connsiteX8" fmla="*/ 3835400 w 3892550"/>
              <a:gd name="connsiteY8" fmla="*/ 763891 h 763891"/>
              <a:gd name="connsiteX9" fmla="*/ 3835400 w 3892550"/>
              <a:gd name="connsiteY9" fmla="*/ 763891 h 763891"/>
              <a:gd name="connsiteX10" fmla="*/ 3892550 w 3892550"/>
              <a:gd name="connsiteY10" fmla="*/ 763891 h 763891"/>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993900 w 3892550"/>
              <a:gd name="connsiteY5" fmla="*/ 713091 h 763891"/>
              <a:gd name="connsiteX6" fmla="*/ 2825750 w 3892550"/>
              <a:gd name="connsiteY6" fmla="*/ 725791 h 763891"/>
              <a:gd name="connsiteX7" fmla="*/ 3835400 w 3892550"/>
              <a:gd name="connsiteY7" fmla="*/ 763891 h 763891"/>
              <a:gd name="connsiteX8" fmla="*/ 3835400 w 3892550"/>
              <a:gd name="connsiteY8" fmla="*/ 763891 h 763891"/>
              <a:gd name="connsiteX9" fmla="*/ 3892550 w 3892550"/>
              <a:gd name="connsiteY9" fmla="*/ 763891 h 763891"/>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35400 w 3892550"/>
              <a:gd name="connsiteY7" fmla="*/ 764007 h 764007"/>
              <a:gd name="connsiteX8" fmla="*/ 3892550 w 3892550"/>
              <a:gd name="connsiteY8"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92550 w 3892550"/>
              <a:gd name="connsiteY7"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92550 w 3892550"/>
              <a:gd name="connsiteY6" fmla="*/ 764007 h 764007"/>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96 h 758846"/>
              <a:gd name="connsiteX1" fmla="*/ 975519 w 3892550"/>
              <a:gd name="connsiteY1" fmla="*/ 513577 h 758846"/>
              <a:gd name="connsiteX2" fmla="*/ 1266032 w 3892550"/>
              <a:gd name="connsiteY2" fmla="*/ 21 h 758846"/>
              <a:gd name="connsiteX3" fmla="*/ 1314450 w 3892550"/>
              <a:gd name="connsiteY3" fmla="*/ 536596 h 758846"/>
              <a:gd name="connsiteX4" fmla="*/ 1993900 w 3892550"/>
              <a:gd name="connsiteY4" fmla="*/ 708046 h 758846"/>
              <a:gd name="connsiteX5" fmla="*/ 3892550 w 3892550"/>
              <a:gd name="connsiteY5" fmla="*/ 758846 h 758846"/>
              <a:gd name="connsiteX0" fmla="*/ 0 w 3892550"/>
              <a:gd name="connsiteY0" fmla="*/ 549276 h 758826"/>
              <a:gd name="connsiteX1" fmla="*/ 975519 w 3892550"/>
              <a:gd name="connsiteY1" fmla="*/ 532607 h 758826"/>
              <a:gd name="connsiteX2" fmla="*/ 1266032 w 3892550"/>
              <a:gd name="connsiteY2" fmla="*/ 1 h 758826"/>
              <a:gd name="connsiteX3" fmla="*/ 1314450 w 3892550"/>
              <a:gd name="connsiteY3" fmla="*/ 536576 h 758826"/>
              <a:gd name="connsiteX4" fmla="*/ 1993900 w 3892550"/>
              <a:gd name="connsiteY4" fmla="*/ 708026 h 758826"/>
              <a:gd name="connsiteX5" fmla="*/ 3892550 w 3892550"/>
              <a:gd name="connsiteY5" fmla="*/ 758826 h 758826"/>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67872 h 777422"/>
              <a:gd name="connsiteX1" fmla="*/ 975519 w 3892550"/>
              <a:gd name="connsiteY1" fmla="*/ 539297 h 777422"/>
              <a:gd name="connsiteX2" fmla="*/ 1249364 w 3892550"/>
              <a:gd name="connsiteY2" fmla="*/ 20979 h 777422"/>
              <a:gd name="connsiteX3" fmla="*/ 1314450 w 3892550"/>
              <a:gd name="connsiteY3" fmla="*/ 555172 h 777422"/>
              <a:gd name="connsiteX4" fmla="*/ 1993900 w 3892550"/>
              <a:gd name="connsiteY4" fmla="*/ 726622 h 777422"/>
              <a:gd name="connsiteX5" fmla="*/ 3892550 w 3892550"/>
              <a:gd name="connsiteY5" fmla="*/ 777422 h 777422"/>
              <a:gd name="connsiteX0" fmla="*/ 0 w 3892550"/>
              <a:gd name="connsiteY0" fmla="*/ 567292 h 776842"/>
              <a:gd name="connsiteX1" fmla="*/ 975519 w 3892550"/>
              <a:gd name="connsiteY1" fmla="*/ 538717 h 776842"/>
              <a:gd name="connsiteX2" fmla="*/ 1249364 w 3892550"/>
              <a:gd name="connsiteY2" fmla="*/ 20399 h 776842"/>
              <a:gd name="connsiteX3" fmla="*/ 1314450 w 3892550"/>
              <a:gd name="connsiteY3" fmla="*/ 554592 h 776842"/>
              <a:gd name="connsiteX4" fmla="*/ 1993900 w 3892550"/>
              <a:gd name="connsiteY4" fmla="*/ 726042 h 776842"/>
              <a:gd name="connsiteX5" fmla="*/ 3892550 w 3892550"/>
              <a:gd name="connsiteY5" fmla="*/ 776842 h 776842"/>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5582 h 775132"/>
              <a:gd name="connsiteX1" fmla="*/ 975519 w 3892550"/>
              <a:gd name="connsiteY1" fmla="*/ 537007 h 775132"/>
              <a:gd name="connsiteX2" fmla="*/ 1249364 w 3892550"/>
              <a:gd name="connsiteY2" fmla="*/ 18689 h 775132"/>
              <a:gd name="connsiteX3" fmla="*/ 1314450 w 3892550"/>
              <a:gd name="connsiteY3" fmla="*/ 552882 h 775132"/>
              <a:gd name="connsiteX4" fmla="*/ 1993900 w 3892550"/>
              <a:gd name="connsiteY4" fmla="*/ 724332 h 775132"/>
              <a:gd name="connsiteX5" fmla="*/ 3892550 w 3892550"/>
              <a:gd name="connsiteY5" fmla="*/ 775132 h 775132"/>
              <a:gd name="connsiteX0" fmla="*/ 0 w 3892550"/>
              <a:gd name="connsiteY0" fmla="*/ 546975 h 756525"/>
              <a:gd name="connsiteX1" fmla="*/ 975519 w 3892550"/>
              <a:gd name="connsiteY1" fmla="*/ 518400 h 756525"/>
              <a:gd name="connsiteX2" fmla="*/ 1249364 w 3892550"/>
              <a:gd name="connsiteY2" fmla="*/ 82 h 756525"/>
              <a:gd name="connsiteX3" fmla="*/ 1314450 w 3892550"/>
              <a:gd name="connsiteY3" fmla="*/ 534275 h 756525"/>
              <a:gd name="connsiteX4" fmla="*/ 1993900 w 3892550"/>
              <a:gd name="connsiteY4" fmla="*/ 705725 h 756525"/>
              <a:gd name="connsiteX5" fmla="*/ 3892550 w 3892550"/>
              <a:gd name="connsiteY5" fmla="*/ 756525 h 756525"/>
              <a:gd name="connsiteX0" fmla="*/ 0 w 3892550"/>
              <a:gd name="connsiteY0" fmla="*/ 539844 h 749394"/>
              <a:gd name="connsiteX1" fmla="*/ 975519 w 3892550"/>
              <a:gd name="connsiteY1" fmla="*/ 511269 h 749394"/>
              <a:gd name="connsiteX2" fmla="*/ 1254127 w 3892550"/>
              <a:gd name="connsiteY2" fmla="*/ 95 h 749394"/>
              <a:gd name="connsiteX3" fmla="*/ 1314450 w 3892550"/>
              <a:gd name="connsiteY3" fmla="*/ 527144 h 749394"/>
              <a:gd name="connsiteX4" fmla="*/ 1993900 w 3892550"/>
              <a:gd name="connsiteY4" fmla="*/ 698594 h 749394"/>
              <a:gd name="connsiteX5" fmla="*/ 3892550 w 3892550"/>
              <a:gd name="connsiteY5" fmla="*/ 749394 h 749394"/>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28 h 749378"/>
              <a:gd name="connsiteX1" fmla="*/ 975519 w 3892550"/>
              <a:gd name="connsiteY1" fmla="*/ 511253 h 749378"/>
              <a:gd name="connsiteX2" fmla="*/ 1254127 w 3892550"/>
              <a:gd name="connsiteY2" fmla="*/ 79 h 749378"/>
              <a:gd name="connsiteX3" fmla="*/ 1314450 w 3892550"/>
              <a:gd name="connsiteY3" fmla="*/ 527128 h 749378"/>
              <a:gd name="connsiteX4" fmla="*/ 1993900 w 3892550"/>
              <a:gd name="connsiteY4" fmla="*/ 698578 h 749378"/>
              <a:gd name="connsiteX5" fmla="*/ 3892550 w 3892550"/>
              <a:gd name="connsiteY5" fmla="*/ 749378 h 749378"/>
              <a:gd name="connsiteX0" fmla="*/ 0 w 3892550"/>
              <a:gd name="connsiteY0" fmla="*/ 539830 h 749380"/>
              <a:gd name="connsiteX1" fmla="*/ 975519 w 3892550"/>
              <a:gd name="connsiteY1" fmla="*/ 511255 h 749380"/>
              <a:gd name="connsiteX2" fmla="*/ 1254127 w 3892550"/>
              <a:gd name="connsiteY2" fmla="*/ 81 h 749380"/>
              <a:gd name="connsiteX3" fmla="*/ 1314450 w 3892550"/>
              <a:gd name="connsiteY3" fmla="*/ 527130 h 749380"/>
              <a:gd name="connsiteX4" fmla="*/ 1993900 w 3892550"/>
              <a:gd name="connsiteY4" fmla="*/ 698580 h 749380"/>
              <a:gd name="connsiteX5" fmla="*/ 3892550 w 3892550"/>
              <a:gd name="connsiteY5" fmla="*/ 749380 h 74938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57 h 749607"/>
              <a:gd name="connsiteX1" fmla="*/ 975519 w 3892550"/>
              <a:gd name="connsiteY1" fmla="*/ 511482 h 749607"/>
              <a:gd name="connsiteX2" fmla="*/ 1129457 w 3892550"/>
              <a:gd name="connsiteY2" fmla="*/ 451277 h 749607"/>
              <a:gd name="connsiteX3" fmla="*/ 1254127 w 3892550"/>
              <a:gd name="connsiteY3" fmla="*/ 308 h 749607"/>
              <a:gd name="connsiteX4" fmla="*/ 1314450 w 3892550"/>
              <a:gd name="connsiteY4" fmla="*/ 527357 h 749607"/>
              <a:gd name="connsiteX5" fmla="*/ 1993900 w 3892550"/>
              <a:gd name="connsiteY5" fmla="*/ 698807 h 749607"/>
              <a:gd name="connsiteX6" fmla="*/ 3892550 w 3892550"/>
              <a:gd name="connsiteY6" fmla="*/ 749607 h 749607"/>
              <a:gd name="connsiteX0" fmla="*/ 0 w 3892550"/>
              <a:gd name="connsiteY0" fmla="*/ 540072 h 749622"/>
              <a:gd name="connsiteX1" fmla="*/ 975519 w 3892550"/>
              <a:gd name="connsiteY1" fmla="*/ 511497 h 749622"/>
              <a:gd name="connsiteX2" fmla="*/ 1129457 w 3892550"/>
              <a:gd name="connsiteY2" fmla="*/ 451292 h 749622"/>
              <a:gd name="connsiteX3" fmla="*/ 12541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2550" h="749622">
                <a:moveTo>
                  <a:pt x="0" y="540072"/>
                </a:moveTo>
                <a:cubicBezTo>
                  <a:pt x="325173" y="530547"/>
                  <a:pt x="834901" y="540582"/>
                  <a:pt x="975519" y="511497"/>
                </a:cubicBezTo>
                <a:cubicBezTo>
                  <a:pt x="1116137" y="482412"/>
                  <a:pt x="1078260" y="484101"/>
                  <a:pt x="1129457" y="451292"/>
                </a:cubicBezTo>
                <a:cubicBezTo>
                  <a:pt x="1233041" y="351808"/>
                  <a:pt x="1235995" y="-12357"/>
                  <a:pt x="1266827" y="323"/>
                </a:cubicBezTo>
                <a:cubicBezTo>
                  <a:pt x="1297659" y="13003"/>
                  <a:pt x="1244071" y="410956"/>
                  <a:pt x="1314450" y="527372"/>
                </a:cubicBezTo>
                <a:cubicBezTo>
                  <a:pt x="1384829" y="643788"/>
                  <a:pt x="1604698" y="676068"/>
                  <a:pt x="1993900" y="698822"/>
                </a:cubicBezTo>
                <a:cubicBezTo>
                  <a:pt x="2424442" y="723993"/>
                  <a:pt x="3496998" y="739039"/>
                  <a:pt x="3892550" y="749622"/>
                </a:cubicBez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sp>
        <p:nvSpPr>
          <p:cNvPr id="21" name="Freeform 20"/>
          <p:cNvSpPr/>
          <p:nvPr/>
        </p:nvSpPr>
        <p:spPr bwMode="auto">
          <a:xfrm>
            <a:off x="2714823" y="3064296"/>
            <a:ext cx="3717608" cy="680516"/>
          </a:xfrm>
          <a:custGeom>
            <a:avLst/>
            <a:gdLst>
              <a:gd name="connsiteX0" fmla="*/ 0 w 4724705"/>
              <a:gd name="connsiteY0" fmla="*/ 406914 h 789380"/>
              <a:gd name="connsiteX1" fmla="*/ 3177540 w 4724705"/>
              <a:gd name="connsiteY1" fmla="*/ 406914 h 789380"/>
              <a:gd name="connsiteX2" fmla="*/ 3787140 w 4724705"/>
              <a:gd name="connsiteY2" fmla="*/ 3054 h 789380"/>
              <a:gd name="connsiteX3" fmla="*/ 3817620 w 4724705"/>
              <a:gd name="connsiteY3" fmla="*/ 650754 h 789380"/>
              <a:gd name="connsiteX4" fmla="*/ 4663440 w 4724705"/>
              <a:gd name="connsiteY4" fmla="*/ 772674 h 789380"/>
              <a:gd name="connsiteX5" fmla="*/ 4663440 w 4724705"/>
              <a:gd name="connsiteY5" fmla="*/ 787914 h 789380"/>
              <a:gd name="connsiteX6" fmla="*/ 4701540 w 4724705"/>
              <a:gd name="connsiteY6" fmla="*/ 787914 h 789380"/>
              <a:gd name="connsiteX0" fmla="*/ 0 w 4724705"/>
              <a:gd name="connsiteY0" fmla="*/ 406914 h 789380"/>
              <a:gd name="connsiteX1" fmla="*/ 3177540 w 4724705"/>
              <a:gd name="connsiteY1" fmla="*/ 406914 h 789380"/>
              <a:gd name="connsiteX2" fmla="*/ 3787140 w 4724705"/>
              <a:gd name="connsiteY2" fmla="*/ 3054 h 789380"/>
              <a:gd name="connsiteX3" fmla="*/ 3817620 w 4724705"/>
              <a:gd name="connsiteY3" fmla="*/ 650754 h 789380"/>
              <a:gd name="connsiteX4" fmla="*/ 4663440 w 4724705"/>
              <a:gd name="connsiteY4" fmla="*/ 772674 h 789380"/>
              <a:gd name="connsiteX5" fmla="*/ 4663440 w 4724705"/>
              <a:gd name="connsiteY5" fmla="*/ 787914 h 789380"/>
              <a:gd name="connsiteX6" fmla="*/ 4701540 w 4724705"/>
              <a:gd name="connsiteY6" fmla="*/ 787914 h 789380"/>
              <a:gd name="connsiteX0" fmla="*/ 0 w 4724705"/>
              <a:gd name="connsiteY0" fmla="*/ 416380 h 798846"/>
              <a:gd name="connsiteX1" fmla="*/ 3177540 w 4724705"/>
              <a:gd name="connsiteY1" fmla="*/ 416380 h 798846"/>
              <a:gd name="connsiteX2" fmla="*/ 3574415 w 4724705"/>
              <a:gd name="connsiteY2" fmla="*/ 2995 h 798846"/>
              <a:gd name="connsiteX3" fmla="*/ 3817620 w 4724705"/>
              <a:gd name="connsiteY3" fmla="*/ 660220 h 798846"/>
              <a:gd name="connsiteX4" fmla="*/ 4663440 w 4724705"/>
              <a:gd name="connsiteY4" fmla="*/ 782140 h 798846"/>
              <a:gd name="connsiteX5" fmla="*/ 4663440 w 4724705"/>
              <a:gd name="connsiteY5" fmla="*/ 797380 h 798846"/>
              <a:gd name="connsiteX6" fmla="*/ 4701540 w 4724705"/>
              <a:gd name="connsiteY6" fmla="*/ 797380 h 798846"/>
              <a:gd name="connsiteX0" fmla="*/ 0 w 4724705"/>
              <a:gd name="connsiteY0" fmla="*/ 426435 h 808901"/>
              <a:gd name="connsiteX1" fmla="*/ 3177540 w 4724705"/>
              <a:gd name="connsiteY1" fmla="*/ 426435 h 808901"/>
              <a:gd name="connsiteX2" fmla="*/ 3574415 w 4724705"/>
              <a:gd name="connsiteY2" fmla="*/ 13050 h 808901"/>
              <a:gd name="connsiteX3" fmla="*/ 3817620 w 4724705"/>
              <a:gd name="connsiteY3" fmla="*/ 670275 h 808901"/>
              <a:gd name="connsiteX4" fmla="*/ 4663440 w 4724705"/>
              <a:gd name="connsiteY4" fmla="*/ 792195 h 808901"/>
              <a:gd name="connsiteX5" fmla="*/ 4663440 w 4724705"/>
              <a:gd name="connsiteY5" fmla="*/ 807435 h 808901"/>
              <a:gd name="connsiteX6" fmla="*/ 4701540 w 4724705"/>
              <a:gd name="connsiteY6" fmla="*/ 807435 h 808901"/>
              <a:gd name="connsiteX0" fmla="*/ 0 w 4724705"/>
              <a:gd name="connsiteY0" fmla="*/ 425935 h 808401"/>
              <a:gd name="connsiteX1" fmla="*/ 3177540 w 4724705"/>
              <a:gd name="connsiteY1" fmla="*/ 425935 h 808401"/>
              <a:gd name="connsiteX2" fmla="*/ 3574415 w 4724705"/>
              <a:gd name="connsiteY2" fmla="*/ 12550 h 808401"/>
              <a:gd name="connsiteX3" fmla="*/ 3817620 w 4724705"/>
              <a:gd name="connsiteY3" fmla="*/ 669775 h 808401"/>
              <a:gd name="connsiteX4" fmla="*/ 4663440 w 4724705"/>
              <a:gd name="connsiteY4" fmla="*/ 791695 h 808401"/>
              <a:gd name="connsiteX5" fmla="*/ 4663440 w 4724705"/>
              <a:gd name="connsiteY5" fmla="*/ 806935 h 808401"/>
              <a:gd name="connsiteX6" fmla="*/ 4701540 w 4724705"/>
              <a:gd name="connsiteY6" fmla="*/ 806935 h 808401"/>
              <a:gd name="connsiteX0" fmla="*/ 0 w 4724705"/>
              <a:gd name="connsiteY0" fmla="*/ 426329 h 808795"/>
              <a:gd name="connsiteX1" fmla="*/ 3177540 w 4724705"/>
              <a:gd name="connsiteY1" fmla="*/ 426329 h 808795"/>
              <a:gd name="connsiteX2" fmla="*/ 3574415 w 4724705"/>
              <a:gd name="connsiteY2" fmla="*/ 12944 h 808795"/>
              <a:gd name="connsiteX3" fmla="*/ 3817620 w 4724705"/>
              <a:gd name="connsiteY3" fmla="*/ 670169 h 808795"/>
              <a:gd name="connsiteX4" fmla="*/ 4663440 w 4724705"/>
              <a:gd name="connsiteY4" fmla="*/ 792089 h 808795"/>
              <a:gd name="connsiteX5" fmla="*/ 4663440 w 4724705"/>
              <a:gd name="connsiteY5" fmla="*/ 807329 h 808795"/>
              <a:gd name="connsiteX6" fmla="*/ 4701540 w 4724705"/>
              <a:gd name="connsiteY6" fmla="*/ 807329 h 808795"/>
              <a:gd name="connsiteX0" fmla="*/ 0 w 4724705"/>
              <a:gd name="connsiteY0" fmla="*/ 425010 h 807476"/>
              <a:gd name="connsiteX1" fmla="*/ 3177540 w 4724705"/>
              <a:gd name="connsiteY1" fmla="*/ 425010 h 807476"/>
              <a:gd name="connsiteX2" fmla="*/ 3574415 w 4724705"/>
              <a:gd name="connsiteY2" fmla="*/ 11625 h 807476"/>
              <a:gd name="connsiteX3" fmla="*/ 3817620 w 4724705"/>
              <a:gd name="connsiteY3" fmla="*/ 668850 h 807476"/>
              <a:gd name="connsiteX4" fmla="*/ 4663440 w 4724705"/>
              <a:gd name="connsiteY4" fmla="*/ 790770 h 807476"/>
              <a:gd name="connsiteX5" fmla="*/ 4663440 w 4724705"/>
              <a:gd name="connsiteY5" fmla="*/ 806010 h 807476"/>
              <a:gd name="connsiteX6" fmla="*/ 4701540 w 4724705"/>
              <a:gd name="connsiteY6" fmla="*/ 806010 h 807476"/>
              <a:gd name="connsiteX0" fmla="*/ 0 w 4724705"/>
              <a:gd name="connsiteY0" fmla="*/ 425419 h 807885"/>
              <a:gd name="connsiteX1" fmla="*/ 3177540 w 4724705"/>
              <a:gd name="connsiteY1" fmla="*/ 425419 h 807885"/>
              <a:gd name="connsiteX2" fmla="*/ 3574415 w 4724705"/>
              <a:gd name="connsiteY2" fmla="*/ 12034 h 807885"/>
              <a:gd name="connsiteX3" fmla="*/ 3817620 w 4724705"/>
              <a:gd name="connsiteY3" fmla="*/ 669259 h 807885"/>
              <a:gd name="connsiteX4" fmla="*/ 4663440 w 4724705"/>
              <a:gd name="connsiteY4" fmla="*/ 791179 h 807885"/>
              <a:gd name="connsiteX5" fmla="*/ 4663440 w 4724705"/>
              <a:gd name="connsiteY5" fmla="*/ 806419 h 807885"/>
              <a:gd name="connsiteX6" fmla="*/ 4701540 w 4724705"/>
              <a:gd name="connsiteY6" fmla="*/ 806419 h 807885"/>
              <a:gd name="connsiteX0" fmla="*/ 0 w 4724705"/>
              <a:gd name="connsiteY0" fmla="*/ 422827 h 805293"/>
              <a:gd name="connsiteX1" fmla="*/ 3177540 w 4724705"/>
              <a:gd name="connsiteY1" fmla="*/ 422827 h 805293"/>
              <a:gd name="connsiteX2" fmla="*/ 3545840 w 4724705"/>
              <a:gd name="connsiteY2" fmla="*/ 12617 h 805293"/>
              <a:gd name="connsiteX3" fmla="*/ 3817620 w 4724705"/>
              <a:gd name="connsiteY3" fmla="*/ 666667 h 805293"/>
              <a:gd name="connsiteX4" fmla="*/ 4663440 w 4724705"/>
              <a:gd name="connsiteY4" fmla="*/ 788587 h 805293"/>
              <a:gd name="connsiteX5" fmla="*/ 4663440 w 4724705"/>
              <a:gd name="connsiteY5" fmla="*/ 803827 h 805293"/>
              <a:gd name="connsiteX6" fmla="*/ 4701540 w 4724705"/>
              <a:gd name="connsiteY6" fmla="*/ 803827 h 805293"/>
              <a:gd name="connsiteX0" fmla="*/ 0 w 4724705"/>
              <a:gd name="connsiteY0" fmla="*/ 437372 h 819838"/>
              <a:gd name="connsiteX1" fmla="*/ 3177540 w 4724705"/>
              <a:gd name="connsiteY1" fmla="*/ 437372 h 819838"/>
              <a:gd name="connsiteX2" fmla="*/ 3545840 w 4724705"/>
              <a:gd name="connsiteY2" fmla="*/ 27162 h 819838"/>
              <a:gd name="connsiteX3" fmla="*/ 3817620 w 4724705"/>
              <a:gd name="connsiteY3" fmla="*/ 681212 h 819838"/>
              <a:gd name="connsiteX4" fmla="*/ 4663440 w 4724705"/>
              <a:gd name="connsiteY4" fmla="*/ 803132 h 819838"/>
              <a:gd name="connsiteX5" fmla="*/ 4663440 w 4724705"/>
              <a:gd name="connsiteY5" fmla="*/ 818372 h 819838"/>
              <a:gd name="connsiteX6" fmla="*/ 4701540 w 4724705"/>
              <a:gd name="connsiteY6" fmla="*/ 818372 h 819838"/>
              <a:gd name="connsiteX0" fmla="*/ 0 w 4724705"/>
              <a:gd name="connsiteY0" fmla="*/ 437372 h 819838"/>
              <a:gd name="connsiteX1" fmla="*/ 3177540 w 4724705"/>
              <a:gd name="connsiteY1" fmla="*/ 437372 h 819838"/>
              <a:gd name="connsiteX2" fmla="*/ 3545840 w 4724705"/>
              <a:gd name="connsiteY2" fmla="*/ 27162 h 819838"/>
              <a:gd name="connsiteX3" fmla="*/ 3817620 w 4724705"/>
              <a:gd name="connsiteY3" fmla="*/ 681212 h 819838"/>
              <a:gd name="connsiteX4" fmla="*/ 4663440 w 4724705"/>
              <a:gd name="connsiteY4" fmla="*/ 803132 h 819838"/>
              <a:gd name="connsiteX5" fmla="*/ 4663440 w 4724705"/>
              <a:gd name="connsiteY5" fmla="*/ 818372 h 819838"/>
              <a:gd name="connsiteX6" fmla="*/ 4701540 w 4724705"/>
              <a:gd name="connsiteY6" fmla="*/ 818372 h 819838"/>
              <a:gd name="connsiteX0" fmla="*/ 0 w 4724705"/>
              <a:gd name="connsiteY0" fmla="*/ 436590 h 819056"/>
              <a:gd name="connsiteX1" fmla="*/ 3177540 w 4724705"/>
              <a:gd name="connsiteY1" fmla="*/ 436590 h 819056"/>
              <a:gd name="connsiteX2" fmla="*/ 3545840 w 4724705"/>
              <a:gd name="connsiteY2" fmla="*/ 26380 h 819056"/>
              <a:gd name="connsiteX3" fmla="*/ 3817620 w 4724705"/>
              <a:gd name="connsiteY3" fmla="*/ 680430 h 819056"/>
              <a:gd name="connsiteX4" fmla="*/ 4663440 w 4724705"/>
              <a:gd name="connsiteY4" fmla="*/ 802350 h 819056"/>
              <a:gd name="connsiteX5" fmla="*/ 4663440 w 4724705"/>
              <a:gd name="connsiteY5" fmla="*/ 817590 h 819056"/>
              <a:gd name="connsiteX6" fmla="*/ 4701540 w 4724705"/>
              <a:gd name="connsiteY6" fmla="*/ 817590 h 819056"/>
              <a:gd name="connsiteX0" fmla="*/ 0 w 4731053"/>
              <a:gd name="connsiteY0" fmla="*/ 413478 h 795944"/>
              <a:gd name="connsiteX1" fmla="*/ 3177540 w 4731053"/>
              <a:gd name="connsiteY1" fmla="*/ 413478 h 795944"/>
              <a:gd name="connsiteX2" fmla="*/ 3545840 w 4731053"/>
              <a:gd name="connsiteY2" fmla="*/ 3268 h 795944"/>
              <a:gd name="connsiteX3" fmla="*/ 3731895 w 4731053"/>
              <a:gd name="connsiteY3" fmla="*/ 679543 h 795944"/>
              <a:gd name="connsiteX4" fmla="*/ 4663440 w 4731053"/>
              <a:gd name="connsiteY4" fmla="*/ 779238 h 795944"/>
              <a:gd name="connsiteX5" fmla="*/ 4663440 w 4731053"/>
              <a:gd name="connsiteY5" fmla="*/ 794478 h 795944"/>
              <a:gd name="connsiteX6" fmla="*/ 4701540 w 4731053"/>
              <a:gd name="connsiteY6" fmla="*/ 794478 h 795944"/>
              <a:gd name="connsiteX0" fmla="*/ 0 w 4731053"/>
              <a:gd name="connsiteY0" fmla="*/ 413745 h 796211"/>
              <a:gd name="connsiteX1" fmla="*/ 3177540 w 4731053"/>
              <a:gd name="connsiteY1" fmla="*/ 413745 h 796211"/>
              <a:gd name="connsiteX2" fmla="*/ 3545840 w 4731053"/>
              <a:gd name="connsiteY2" fmla="*/ 3535 h 796211"/>
              <a:gd name="connsiteX3" fmla="*/ 3731895 w 4731053"/>
              <a:gd name="connsiteY3" fmla="*/ 679810 h 796211"/>
              <a:gd name="connsiteX4" fmla="*/ 4663440 w 4731053"/>
              <a:gd name="connsiteY4" fmla="*/ 779505 h 796211"/>
              <a:gd name="connsiteX5" fmla="*/ 4663440 w 4731053"/>
              <a:gd name="connsiteY5" fmla="*/ 794745 h 796211"/>
              <a:gd name="connsiteX6" fmla="*/ 4701540 w 4731053"/>
              <a:gd name="connsiteY6" fmla="*/ 794745 h 796211"/>
              <a:gd name="connsiteX0" fmla="*/ 0 w 4731053"/>
              <a:gd name="connsiteY0" fmla="*/ 421207 h 803673"/>
              <a:gd name="connsiteX1" fmla="*/ 3177540 w 4731053"/>
              <a:gd name="connsiteY1" fmla="*/ 421207 h 803673"/>
              <a:gd name="connsiteX2" fmla="*/ 3545840 w 4731053"/>
              <a:gd name="connsiteY2" fmla="*/ 10997 h 803673"/>
              <a:gd name="connsiteX3" fmla="*/ 3731895 w 4731053"/>
              <a:gd name="connsiteY3" fmla="*/ 687272 h 803673"/>
              <a:gd name="connsiteX4" fmla="*/ 4663440 w 4731053"/>
              <a:gd name="connsiteY4" fmla="*/ 786967 h 803673"/>
              <a:gd name="connsiteX5" fmla="*/ 4663440 w 4731053"/>
              <a:gd name="connsiteY5" fmla="*/ 802207 h 803673"/>
              <a:gd name="connsiteX6" fmla="*/ 4701540 w 4731053"/>
              <a:gd name="connsiteY6" fmla="*/ 802207 h 803673"/>
              <a:gd name="connsiteX0" fmla="*/ 0 w 4731053"/>
              <a:gd name="connsiteY0" fmla="*/ 422573 h 805039"/>
              <a:gd name="connsiteX1" fmla="*/ 3177540 w 4731053"/>
              <a:gd name="connsiteY1" fmla="*/ 422573 h 805039"/>
              <a:gd name="connsiteX2" fmla="*/ 3545840 w 4731053"/>
              <a:gd name="connsiteY2" fmla="*/ 12363 h 805039"/>
              <a:gd name="connsiteX3" fmla="*/ 3731895 w 4731053"/>
              <a:gd name="connsiteY3" fmla="*/ 688638 h 805039"/>
              <a:gd name="connsiteX4" fmla="*/ 4663440 w 4731053"/>
              <a:gd name="connsiteY4" fmla="*/ 788333 h 805039"/>
              <a:gd name="connsiteX5" fmla="*/ 4663440 w 4731053"/>
              <a:gd name="connsiteY5" fmla="*/ 803573 h 805039"/>
              <a:gd name="connsiteX6" fmla="*/ 4701540 w 4731053"/>
              <a:gd name="connsiteY6" fmla="*/ 803573 h 805039"/>
              <a:gd name="connsiteX0" fmla="*/ 0 w 4731053"/>
              <a:gd name="connsiteY0" fmla="*/ 422982 h 811622"/>
              <a:gd name="connsiteX1" fmla="*/ 3177540 w 4731053"/>
              <a:gd name="connsiteY1" fmla="*/ 422982 h 811622"/>
              <a:gd name="connsiteX2" fmla="*/ 3545840 w 4731053"/>
              <a:gd name="connsiteY2" fmla="*/ 12772 h 811622"/>
              <a:gd name="connsiteX3" fmla="*/ 3731895 w 4731053"/>
              <a:gd name="connsiteY3" fmla="*/ 689047 h 811622"/>
              <a:gd name="connsiteX4" fmla="*/ 4663440 w 4731053"/>
              <a:gd name="connsiteY4" fmla="*/ 788742 h 811622"/>
              <a:gd name="connsiteX5" fmla="*/ 4663440 w 4731053"/>
              <a:gd name="connsiteY5" fmla="*/ 803982 h 811622"/>
              <a:gd name="connsiteX6" fmla="*/ 4701540 w 4731053"/>
              <a:gd name="connsiteY6" fmla="*/ 803982 h 811622"/>
              <a:gd name="connsiteX0" fmla="*/ 0 w 4731053"/>
              <a:gd name="connsiteY0" fmla="*/ 416995 h 805635"/>
              <a:gd name="connsiteX1" fmla="*/ 3177540 w 4731053"/>
              <a:gd name="connsiteY1" fmla="*/ 416995 h 805635"/>
              <a:gd name="connsiteX2" fmla="*/ 3545840 w 4731053"/>
              <a:gd name="connsiteY2" fmla="*/ 6785 h 805635"/>
              <a:gd name="connsiteX3" fmla="*/ 3731895 w 4731053"/>
              <a:gd name="connsiteY3" fmla="*/ 683060 h 805635"/>
              <a:gd name="connsiteX4" fmla="*/ 4663440 w 4731053"/>
              <a:gd name="connsiteY4" fmla="*/ 782755 h 805635"/>
              <a:gd name="connsiteX5" fmla="*/ 4663440 w 4731053"/>
              <a:gd name="connsiteY5" fmla="*/ 797995 h 805635"/>
              <a:gd name="connsiteX6" fmla="*/ 4701540 w 4731053"/>
              <a:gd name="connsiteY6" fmla="*/ 797995 h 805635"/>
              <a:gd name="connsiteX0" fmla="*/ 0 w 4731053"/>
              <a:gd name="connsiteY0" fmla="*/ 410231 h 798871"/>
              <a:gd name="connsiteX1" fmla="*/ 3177540 w 4731053"/>
              <a:gd name="connsiteY1" fmla="*/ 410231 h 798871"/>
              <a:gd name="connsiteX2" fmla="*/ 3545840 w 4731053"/>
              <a:gd name="connsiteY2" fmla="*/ 21 h 798871"/>
              <a:gd name="connsiteX3" fmla="*/ 3731895 w 4731053"/>
              <a:gd name="connsiteY3" fmla="*/ 676296 h 798871"/>
              <a:gd name="connsiteX4" fmla="*/ 4663440 w 4731053"/>
              <a:gd name="connsiteY4" fmla="*/ 775991 h 798871"/>
              <a:gd name="connsiteX5" fmla="*/ 4663440 w 4731053"/>
              <a:gd name="connsiteY5" fmla="*/ 791231 h 798871"/>
              <a:gd name="connsiteX6" fmla="*/ 4701540 w 4731053"/>
              <a:gd name="connsiteY6" fmla="*/ 791231 h 798871"/>
              <a:gd name="connsiteX0" fmla="*/ 0 w 4731053"/>
              <a:gd name="connsiteY0" fmla="*/ 410231 h 792697"/>
              <a:gd name="connsiteX1" fmla="*/ 3177540 w 4731053"/>
              <a:gd name="connsiteY1" fmla="*/ 410231 h 792697"/>
              <a:gd name="connsiteX2" fmla="*/ 3545840 w 4731053"/>
              <a:gd name="connsiteY2" fmla="*/ 21 h 792697"/>
              <a:gd name="connsiteX3" fmla="*/ 3731895 w 4731053"/>
              <a:gd name="connsiteY3" fmla="*/ 676296 h 792697"/>
              <a:gd name="connsiteX4" fmla="*/ 4663440 w 4731053"/>
              <a:gd name="connsiteY4" fmla="*/ 775991 h 792697"/>
              <a:gd name="connsiteX5" fmla="*/ 4663440 w 4731053"/>
              <a:gd name="connsiteY5" fmla="*/ 791231 h 792697"/>
              <a:gd name="connsiteX6" fmla="*/ 4701540 w 4731053"/>
              <a:gd name="connsiteY6" fmla="*/ 791231 h 792697"/>
              <a:gd name="connsiteX0" fmla="*/ 0 w 4731053"/>
              <a:gd name="connsiteY0" fmla="*/ 410228 h 792694"/>
              <a:gd name="connsiteX1" fmla="*/ 3177540 w 4731053"/>
              <a:gd name="connsiteY1" fmla="*/ 410228 h 792694"/>
              <a:gd name="connsiteX2" fmla="*/ 3545840 w 4731053"/>
              <a:gd name="connsiteY2" fmla="*/ 18 h 792694"/>
              <a:gd name="connsiteX3" fmla="*/ 3731895 w 4731053"/>
              <a:gd name="connsiteY3" fmla="*/ 676293 h 792694"/>
              <a:gd name="connsiteX4" fmla="*/ 4663440 w 4731053"/>
              <a:gd name="connsiteY4" fmla="*/ 775988 h 792694"/>
              <a:gd name="connsiteX5" fmla="*/ 4663440 w 4731053"/>
              <a:gd name="connsiteY5" fmla="*/ 791228 h 792694"/>
              <a:gd name="connsiteX6" fmla="*/ 4701540 w 4731053"/>
              <a:gd name="connsiteY6" fmla="*/ 791228 h 792694"/>
              <a:gd name="connsiteX0" fmla="*/ 0 w 4731053"/>
              <a:gd name="connsiteY0" fmla="*/ 415225 h 797691"/>
              <a:gd name="connsiteX1" fmla="*/ 3177540 w 4731053"/>
              <a:gd name="connsiteY1" fmla="*/ 415225 h 797691"/>
              <a:gd name="connsiteX2" fmla="*/ 3545840 w 4731053"/>
              <a:gd name="connsiteY2" fmla="*/ 5015 h 797691"/>
              <a:gd name="connsiteX3" fmla="*/ 3731895 w 4731053"/>
              <a:gd name="connsiteY3" fmla="*/ 681290 h 797691"/>
              <a:gd name="connsiteX4" fmla="*/ 4663440 w 4731053"/>
              <a:gd name="connsiteY4" fmla="*/ 780985 h 797691"/>
              <a:gd name="connsiteX5" fmla="*/ 4663440 w 4731053"/>
              <a:gd name="connsiteY5" fmla="*/ 796225 h 797691"/>
              <a:gd name="connsiteX6" fmla="*/ 4701540 w 4731053"/>
              <a:gd name="connsiteY6" fmla="*/ 796225 h 797691"/>
              <a:gd name="connsiteX0" fmla="*/ 0 w 4731053"/>
              <a:gd name="connsiteY0" fmla="*/ 415344 h 797810"/>
              <a:gd name="connsiteX1" fmla="*/ 3177540 w 4731053"/>
              <a:gd name="connsiteY1" fmla="*/ 415344 h 797810"/>
              <a:gd name="connsiteX2" fmla="*/ 3545840 w 4731053"/>
              <a:gd name="connsiteY2" fmla="*/ 5134 h 797810"/>
              <a:gd name="connsiteX3" fmla="*/ 3731895 w 4731053"/>
              <a:gd name="connsiteY3" fmla="*/ 681409 h 797810"/>
              <a:gd name="connsiteX4" fmla="*/ 4663440 w 4731053"/>
              <a:gd name="connsiteY4" fmla="*/ 781104 h 797810"/>
              <a:gd name="connsiteX5" fmla="*/ 4663440 w 4731053"/>
              <a:gd name="connsiteY5" fmla="*/ 796344 h 797810"/>
              <a:gd name="connsiteX6" fmla="*/ 4701540 w 4731053"/>
              <a:gd name="connsiteY6" fmla="*/ 796344 h 797810"/>
              <a:gd name="connsiteX0" fmla="*/ 0 w 4731053"/>
              <a:gd name="connsiteY0" fmla="*/ 415179 h 797645"/>
              <a:gd name="connsiteX1" fmla="*/ 3177540 w 4731053"/>
              <a:gd name="connsiteY1" fmla="*/ 415179 h 797645"/>
              <a:gd name="connsiteX2" fmla="*/ 3545840 w 4731053"/>
              <a:gd name="connsiteY2" fmla="*/ 4969 h 797645"/>
              <a:gd name="connsiteX3" fmla="*/ 3731895 w 4731053"/>
              <a:gd name="connsiteY3" fmla="*/ 681244 h 797645"/>
              <a:gd name="connsiteX4" fmla="*/ 4663440 w 4731053"/>
              <a:gd name="connsiteY4" fmla="*/ 780939 h 797645"/>
              <a:gd name="connsiteX5" fmla="*/ 4663440 w 4731053"/>
              <a:gd name="connsiteY5" fmla="*/ 796179 h 797645"/>
              <a:gd name="connsiteX6" fmla="*/ 4701540 w 4731053"/>
              <a:gd name="connsiteY6" fmla="*/ 796179 h 797645"/>
              <a:gd name="connsiteX0" fmla="*/ 0 w 4731053"/>
              <a:gd name="connsiteY0" fmla="*/ 414435 h 796901"/>
              <a:gd name="connsiteX1" fmla="*/ 3177540 w 4731053"/>
              <a:gd name="connsiteY1" fmla="*/ 414435 h 796901"/>
              <a:gd name="connsiteX2" fmla="*/ 3545840 w 4731053"/>
              <a:gd name="connsiteY2" fmla="*/ 4225 h 796901"/>
              <a:gd name="connsiteX3" fmla="*/ 3731895 w 4731053"/>
              <a:gd name="connsiteY3" fmla="*/ 680500 h 796901"/>
              <a:gd name="connsiteX4" fmla="*/ 4663440 w 4731053"/>
              <a:gd name="connsiteY4" fmla="*/ 780195 h 796901"/>
              <a:gd name="connsiteX5" fmla="*/ 4663440 w 4731053"/>
              <a:gd name="connsiteY5" fmla="*/ 795435 h 796901"/>
              <a:gd name="connsiteX6" fmla="*/ 4701540 w 4731053"/>
              <a:gd name="connsiteY6" fmla="*/ 795435 h 796901"/>
              <a:gd name="connsiteX0" fmla="*/ 0 w 4731053"/>
              <a:gd name="connsiteY0" fmla="*/ 414435 h 795435"/>
              <a:gd name="connsiteX1" fmla="*/ 3177540 w 4731053"/>
              <a:gd name="connsiteY1" fmla="*/ 414435 h 795435"/>
              <a:gd name="connsiteX2" fmla="*/ 3545840 w 4731053"/>
              <a:gd name="connsiteY2" fmla="*/ 4225 h 795435"/>
              <a:gd name="connsiteX3" fmla="*/ 3731895 w 4731053"/>
              <a:gd name="connsiteY3" fmla="*/ 680500 h 795435"/>
              <a:gd name="connsiteX4" fmla="*/ 4663440 w 4731053"/>
              <a:gd name="connsiteY4" fmla="*/ 780195 h 795435"/>
              <a:gd name="connsiteX5" fmla="*/ 4663440 w 4731053"/>
              <a:gd name="connsiteY5" fmla="*/ 795435 h 795435"/>
              <a:gd name="connsiteX0" fmla="*/ 0 w 4663440"/>
              <a:gd name="connsiteY0" fmla="*/ 414435 h 780195"/>
              <a:gd name="connsiteX1" fmla="*/ 3177540 w 4663440"/>
              <a:gd name="connsiteY1" fmla="*/ 414435 h 780195"/>
              <a:gd name="connsiteX2" fmla="*/ 3545840 w 4663440"/>
              <a:gd name="connsiteY2" fmla="*/ 4225 h 780195"/>
              <a:gd name="connsiteX3" fmla="*/ 3731895 w 4663440"/>
              <a:gd name="connsiteY3" fmla="*/ 680500 h 780195"/>
              <a:gd name="connsiteX4" fmla="*/ 4663440 w 4663440"/>
              <a:gd name="connsiteY4" fmla="*/ 780195 h 780195"/>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43010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43010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17608"/>
              <a:gd name="connsiteY0" fmla="*/ 409672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Lst>
            <a:ahLst/>
            <a:cxnLst>
              <a:cxn ang="0">
                <a:pos x="connsiteX0" y="connsiteY0"/>
              </a:cxn>
              <a:cxn ang="0">
                <a:pos x="connsiteX1" y="connsiteY1"/>
              </a:cxn>
              <a:cxn ang="0">
                <a:pos x="connsiteX2" y="connsiteY2"/>
              </a:cxn>
              <a:cxn ang="0">
                <a:pos x="connsiteX3" y="connsiteY3"/>
              </a:cxn>
            </a:cxnLst>
            <a:rect l="l" t="t" r="r" b="b"/>
            <a:pathLst>
              <a:path w="3717608" h="680516">
                <a:moveTo>
                  <a:pt x="0" y="419197"/>
                </a:moveTo>
                <a:cubicBezTo>
                  <a:pt x="1277938" y="400464"/>
                  <a:pt x="2793736" y="431210"/>
                  <a:pt x="3163253" y="414435"/>
                </a:cubicBezTo>
                <a:cubicBezTo>
                  <a:pt x="3532770" y="397660"/>
                  <a:pt x="3505836" y="71006"/>
                  <a:pt x="3531553" y="4225"/>
                </a:cubicBezTo>
                <a:cubicBezTo>
                  <a:pt x="3557270" y="-62556"/>
                  <a:pt x="3477366" y="684522"/>
                  <a:pt x="3717608" y="680500"/>
                </a:cubicBezTo>
              </a:path>
            </a:pathLst>
          </a:custGeom>
          <a:noFill/>
          <a:ln w="28575" cap="flat" cmpd="sng" algn="ctr">
            <a:solidFill>
              <a:srgbClr val="0D008E"/>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2" name="TextBox 21"/>
          <p:cNvSpPr txBox="1"/>
          <p:nvPr/>
        </p:nvSpPr>
        <p:spPr>
          <a:xfrm rot="16200000">
            <a:off x="5684250" y="1740687"/>
            <a:ext cx="1025153" cy="369332"/>
          </a:xfrm>
          <a:prstGeom prst="rect">
            <a:avLst/>
          </a:prstGeom>
          <a:noFill/>
        </p:spPr>
        <p:txBody>
          <a:bodyPr wrap="none" rtlCol="0">
            <a:spAutoFit/>
          </a:bodyPr>
          <a:lstStyle/>
          <a:p>
            <a:r>
              <a:rPr lang="en-US" sz="1800" baseline="30000" dirty="0" smtClean="0">
                <a:solidFill>
                  <a:srgbClr val="0D008E"/>
                </a:solidFill>
                <a:latin typeface="+mn-lt"/>
              </a:rPr>
              <a:t>4</a:t>
            </a:r>
            <a:r>
              <a:rPr lang="en-US" sz="1800" dirty="0" smtClean="0">
                <a:solidFill>
                  <a:srgbClr val="0D008E"/>
                </a:solidFill>
                <a:latin typeface="+mn-lt"/>
              </a:rPr>
              <a:t>He peak</a:t>
            </a:r>
            <a:endParaRPr lang="en-US" sz="1800" dirty="0">
              <a:solidFill>
                <a:srgbClr val="0D008E"/>
              </a:solidFill>
              <a:latin typeface="+mn-lt"/>
            </a:endParaRPr>
          </a:p>
        </p:txBody>
      </p:sp>
      <p:sp>
        <p:nvSpPr>
          <p:cNvPr id="23" name="Rectangle 22"/>
          <p:cNvSpPr/>
          <p:nvPr/>
        </p:nvSpPr>
        <p:spPr bwMode="auto">
          <a:xfrm>
            <a:off x="3275856" y="3212976"/>
            <a:ext cx="72008" cy="368477"/>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4" name="TextBox 23"/>
          <p:cNvSpPr txBox="1"/>
          <p:nvPr/>
        </p:nvSpPr>
        <p:spPr>
          <a:xfrm>
            <a:off x="2956997" y="2689756"/>
            <a:ext cx="966931" cy="523220"/>
          </a:xfrm>
          <a:prstGeom prst="rect">
            <a:avLst/>
          </a:prstGeom>
          <a:noFill/>
        </p:spPr>
        <p:txBody>
          <a:bodyPr wrap="none" rtlCol="0">
            <a:spAutoFit/>
          </a:bodyPr>
          <a:lstStyle/>
          <a:p>
            <a:r>
              <a:rPr lang="en-US" sz="1400" dirty="0" smtClean="0">
                <a:latin typeface="+mn-lt"/>
              </a:rPr>
              <a:t>Adjustable</a:t>
            </a:r>
          </a:p>
          <a:p>
            <a:r>
              <a:rPr lang="en-US" sz="1400" dirty="0"/>
              <a:t>a</a:t>
            </a:r>
            <a:r>
              <a:rPr lang="en-US" sz="1400" dirty="0" smtClean="0">
                <a:latin typeface="+mn-lt"/>
              </a:rPr>
              <a:t>ir gap</a:t>
            </a:r>
            <a:endParaRPr lang="en-US" sz="1400" dirty="0">
              <a:latin typeface="+mn-lt"/>
            </a:endParaRPr>
          </a:p>
        </p:txBody>
      </p:sp>
      <p:sp>
        <p:nvSpPr>
          <p:cNvPr id="31" name="Rectangle 30"/>
          <p:cNvSpPr/>
          <p:nvPr/>
        </p:nvSpPr>
        <p:spPr>
          <a:xfrm>
            <a:off x="5508104" y="2717263"/>
            <a:ext cx="1584176" cy="1296144"/>
          </a:xfrm>
          <a:prstGeom prst="rect">
            <a:avLst/>
          </a:prstGeom>
          <a:solidFill>
            <a:schemeClr val="tx2">
              <a:alpha val="2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5652120" y="2717263"/>
            <a:ext cx="0" cy="12961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5796136" y="2717263"/>
            <a:ext cx="0" cy="12961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5948536" y="2717263"/>
            <a:ext cx="0" cy="12961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084168" y="2717263"/>
            <a:ext cx="0" cy="12961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6228184" y="2717263"/>
            <a:ext cx="0" cy="12961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372200" y="2717263"/>
            <a:ext cx="0" cy="12961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516216" y="2717263"/>
            <a:ext cx="0" cy="12961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6660232" y="2717263"/>
            <a:ext cx="0" cy="12961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804248" y="2717263"/>
            <a:ext cx="0" cy="12961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948264" y="2717263"/>
            <a:ext cx="0" cy="129614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5508104" y="4085415"/>
            <a:ext cx="1723286" cy="369332"/>
          </a:xfrm>
          <a:prstGeom prst="rect">
            <a:avLst/>
          </a:prstGeom>
          <a:noFill/>
        </p:spPr>
        <p:txBody>
          <a:bodyPr wrap="none" rtlCol="0">
            <a:spAutoFit/>
          </a:bodyPr>
          <a:lstStyle/>
          <a:p>
            <a:r>
              <a:rPr lang="en-US" dirty="0" smtClean="0"/>
              <a:t>Range telescope</a:t>
            </a:r>
            <a:endParaRPr lang="en-US" dirty="0"/>
          </a:p>
        </p:txBody>
      </p:sp>
      <p:sp>
        <p:nvSpPr>
          <p:cNvPr id="44" name="TextBox 43"/>
          <p:cNvSpPr txBox="1"/>
          <p:nvPr/>
        </p:nvSpPr>
        <p:spPr>
          <a:xfrm>
            <a:off x="3203848" y="5165535"/>
            <a:ext cx="1742221" cy="369332"/>
          </a:xfrm>
          <a:prstGeom prst="rect">
            <a:avLst/>
          </a:prstGeom>
          <a:noFill/>
        </p:spPr>
        <p:txBody>
          <a:bodyPr wrap="none" rtlCol="0">
            <a:spAutoFit/>
          </a:bodyPr>
          <a:lstStyle/>
          <a:p>
            <a:r>
              <a:rPr lang="en-US" dirty="0" smtClean="0"/>
              <a:t>PMMA phantom</a:t>
            </a:r>
            <a:endParaRPr lang="en-US" dirty="0"/>
          </a:p>
        </p:txBody>
      </p:sp>
      <p:sp>
        <p:nvSpPr>
          <p:cNvPr id="3" name="Rectangle 2"/>
          <p:cNvSpPr/>
          <p:nvPr/>
        </p:nvSpPr>
        <p:spPr>
          <a:xfrm>
            <a:off x="5508104" y="2492896"/>
            <a:ext cx="1584176" cy="144016"/>
          </a:xfrm>
          <a:prstGeom prst="rect">
            <a:avLst/>
          </a:prstGeom>
          <a:solidFill>
            <a:srgbClr val="D2D00A"/>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smtClean="0">
                <a:solidFill>
                  <a:schemeClr val="tx1"/>
                </a:solidFill>
              </a:rPr>
              <a:t>CMOS</a:t>
            </a:r>
            <a:endParaRPr lang="en-US" sz="1200" dirty="0">
              <a:solidFill>
                <a:schemeClr val="tx1"/>
              </a:solidFill>
            </a:endParaRPr>
          </a:p>
        </p:txBody>
      </p:sp>
      <p:grpSp>
        <p:nvGrpSpPr>
          <p:cNvPr id="45" name="Group 44"/>
          <p:cNvGrpSpPr/>
          <p:nvPr/>
        </p:nvGrpSpPr>
        <p:grpSpPr>
          <a:xfrm>
            <a:off x="1907704" y="2777447"/>
            <a:ext cx="635337" cy="579545"/>
            <a:chOff x="-36514" y="3471048"/>
            <a:chExt cx="635337" cy="579545"/>
          </a:xfrm>
        </p:grpSpPr>
        <p:sp>
          <p:nvSpPr>
            <p:cNvPr id="46" name="Right Arrow 45"/>
            <p:cNvSpPr/>
            <p:nvPr/>
          </p:nvSpPr>
          <p:spPr bwMode="auto">
            <a:xfrm>
              <a:off x="59271" y="3743511"/>
              <a:ext cx="539552" cy="307082"/>
            </a:xfrm>
            <a:prstGeom prst="rightArrow">
              <a:avLst/>
            </a:prstGeom>
            <a:solidFill>
              <a:srgbClr val="FF00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47" name="TextBox 46"/>
            <p:cNvSpPr txBox="1"/>
            <p:nvPr/>
          </p:nvSpPr>
          <p:spPr>
            <a:xfrm>
              <a:off x="-36514" y="3471048"/>
              <a:ext cx="312906" cy="369332"/>
            </a:xfrm>
            <a:prstGeom prst="rect">
              <a:avLst/>
            </a:prstGeom>
            <a:noFill/>
          </p:spPr>
          <p:txBody>
            <a:bodyPr wrap="none" rtlCol="0">
              <a:spAutoFit/>
            </a:bodyPr>
            <a:lstStyle/>
            <a:p>
              <a:r>
                <a:rPr lang="en-US" sz="1800" dirty="0" smtClean="0">
                  <a:latin typeface="+mj-lt"/>
                </a:rPr>
                <a:t>C</a:t>
              </a:r>
              <a:endParaRPr lang="en-US" sz="1800" dirty="0">
                <a:latin typeface="+mj-lt"/>
              </a:endParaRPr>
            </a:p>
          </p:txBody>
        </p:sp>
      </p:grpSp>
      <p:cxnSp>
        <p:nvCxnSpPr>
          <p:cNvPr id="48" name="Straight Connector 47"/>
          <p:cNvCxnSpPr/>
          <p:nvPr/>
        </p:nvCxnSpPr>
        <p:spPr bwMode="auto">
          <a:xfrm>
            <a:off x="6228184" y="2420888"/>
            <a:ext cx="0" cy="1800200"/>
          </a:xfrm>
          <a:prstGeom prst="line">
            <a:avLst/>
          </a:prstGeom>
          <a:solidFill>
            <a:schemeClr val="accent1"/>
          </a:solidFill>
          <a:ln w="19050" cap="flat" cmpd="sng" algn="ctr">
            <a:solidFill>
              <a:srgbClr val="0F009D"/>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 name="Footer Placeholder 5"/>
          <p:cNvSpPr>
            <a:spLocks noGrp="1"/>
          </p:cNvSpPr>
          <p:nvPr>
            <p:ph type="ftr" sz="quarter" idx="11"/>
          </p:nvPr>
        </p:nvSpPr>
        <p:spPr/>
        <p:txBody>
          <a:bodyPr/>
          <a:lstStyle/>
          <a:p>
            <a:r>
              <a:rPr lang="en-GB" smtClean="0"/>
              <a:t>laurent.kelleter@ucl.ac.uk</a:t>
            </a:r>
            <a:endParaRPr lang="en-GB" dirty="0"/>
          </a:p>
        </p:txBody>
      </p:sp>
      <p:sp>
        <p:nvSpPr>
          <p:cNvPr id="25" name="Slide Number Placeholder 24"/>
          <p:cNvSpPr>
            <a:spLocks noGrp="1"/>
          </p:cNvSpPr>
          <p:nvPr>
            <p:ph type="sldNum" sz="quarter" idx="12"/>
          </p:nvPr>
        </p:nvSpPr>
        <p:spPr/>
        <p:txBody>
          <a:bodyPr/>
          <a:lstStyle/>
          <a:p>
            <a:fld id="{01B1F274-A603-4C51-99A6-9A47F728F8FD}" type="slidenum">
              <a:rPr lang="en-GB" smtClean="0"/>
              <a:pPr/>
              <a:t>16</a:t>
            </a:fld>
            <a:r>
              <a:rPr lang="en-GB" smtClean="0"/>
              <a:t>/33</a:t>
            </a:r>
            <a:endParaRPr lang="en-GB" dirty="0"/>
          </a:p>
        </p:txBody>
      </p:sp>
    </p:spTree>
    <p:extLst>
      <p:ext uri="{BB962C8B-B14F-4D97-AF65-F5344CB8AC3E}">
        <p14:creationId xmlns:p14="http://schemas.microsoft.com/office/powerpoint/2010/main" val="25763520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animBg="1"/>
      <p:bldP spid="21" grpId="0" animBg="1"/>
      <p:bldP spid="22" grpId="0"/>
      <p:bldP spid="22" grpId="1"/>
      <p:bldP spid="23" grpId="0" animBg="1"/>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Off-line beam mixing</a:t>
            </a:r>
            <a:endParaRPr lang="en-US" dirty="0"/>
          </a:p>
        </p:txBody>
      </p:sp>
      <p:pic>
        <p:nvPicPr>
          <p:cNvPr id="8" name="Picture 7" descr="HeC-mixi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104572" y="0"/>
            <a:ext cx="4934857" cy="6858000"/>
          </a:xfrm>
          <a:prstGeom prst="rect">
            <a:avLst/>
          </a:prstGeom>
        </p:spPr>
      </p:pic>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17</a:t>
            </a:fld>
            <a:r>
              <a:rPr lang="en-GB" smtClean="0"/>
              <a:t>/33</a:t>
            </a:r>
            <a:endParaRPr lang="en-GB" dirty="0"/>
          </a:p>
        </p:txBody>
      </p:sp>
    </p:spTree>
    <p:extLst>
      <p:ext uri="{BB962C8B-B14F-4D97-AF65-F5344CB8AC3E}">
        <p14:creationId xmlns:p14="http://schemas.microsoft.com/office/powerpoint/2010/main" val="295330794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683568" y="2492896"/>
            <a:ext cx="1728192" cy="1872208"/>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sp>
        <p:nvSpPr>
          <p:cNvPr id="22" name="Rectangle 21"/>
          <p:cNvSpPr/>
          <p:nvPr/>
        </p:nvSpPr>
        <p:spPr bwMode="auto">
          <a:xfrm>
            <a:off x="1187624" y="3420008"/>
            <a:ext cx="72008" cy="3600"/>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4" name="Rectangle 23"/>
          <p:cNvSpPr/>
          <p:nvPr/>
        </p:nvSpPr>
        <p:spPr bwMode="auto">
          <a:xfrm>
            <a:off x="1188032" y="3330008"/>
            <a:ext cx="72008" cy="180000"/>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5" name="Rectangle 24"/>
          <p:cNvSpPr/>
          <p:nvPr/>
        </p:nvSpPr>
        <p:spPr bwMode="auto">
          <a:xfrm>
            <a:off x="1188032" y="3240008"/>
            <a:ext cx="72008" cy="360000"/>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6" name="Rectangle 25"/>
          <p:cNvSpPr/>
          <p:nvPr/>
        </p:nvSpPr>
        <p:spPr bwMode="auto">
          <a:xfrm>
            <a:off x="1188032" y="3060008"/>
            <a:ext cx="72008" cy="720000"/>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nvGrpSpPr>
          <p:cNvPr id="28" name="Group 27"/>
          <p:cNvGrpSpPr/>
          <p:nvPr/>
        </p:nvGrpSpPr>
        <p:grpSpPr>
          <a:xfrm>
            <a:off x="140524" y="2924944"/>
            <a:ext cx="543044" cy="567721"/>
            <a:chOff x="-165031" y="3120300"/>
            <a:chExt cx="969203" cy="930293"/>
          </a:xfrm>
        </p:grpSpPr>
        <p:sp>
          <p:nvSpPr>
            <p:cNvPr id="29" name="Right Arrow 28"/>
            <p:cNvSpPr/>
            <p:nvPr/>
          </p:nvSpPr>
          <p:spPr bwMode="auto">
            <a:xfrm>
              <a:off x="59271" y="3743511"/>
              <a:ext cx="539552" cy="307082"/>
            </a:xfrm>
            <a:prstGeom prst="rightArrow">
              <a:avLst/>
            </a:prstGeom>
            <a:gradFill flip="none" rotWithShape="1">
              <a:gsLst>
                <a:gs pos="0">
                  <a:srgbClr val="0D008E"/>
                </a:gs>
                <a:gs pos="100000">
                  <a:srgbClr val="FFFFFF"/>
                </a:gs>
                <a:gs pos="99000">
                  <a:srgbClr val="FF0000"/>
                </a:gs>
              </a:gsLst>
              <a:lin ang="0" scaled="1"/>
              <a:tileRect/>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charset="0"/>
                <a:ea typeface="ＭＳ Ｐゴシック" charset="0"/>
              </a:endParaRPr>
            </a:p>
          </p:txBody>
        </p:sp>
        <p:sp>
          <p:nvSpPr>
            <p:cNvPr id="30" name="TextBox 29"/>
            <p:cNvSpPr txBox="1"/>
            <p:nvPr/>
          </p:nvSpPr>
          <p:spPr>
            <a:xfrm>
              <a:off x="-165031" y="3120300"/>
              <a:ext cx="969203" cy="706071"/>
            </a:xfrm>
            <a:prstGeom prst="rect">
              <a:avLst/>
            </a:prstGeom>
            <a:noFill/>
          </p:spPr>
          <p:txBody>
            <a:bodyPr wrap="none" rtlCol="0">
              <a:spAutoFit/>
            </a:bodyPr>
            <a:lstStyle/>
            <a:p>
              <a:r>
                <a:rPr lang="en-US" sz="1100" dirty="0" smtClean="0">
                  <a:latin typeface="+mj-lt"/>
                </a:rPr>
                <a:t>Mixed</a:t>
              </a:r>
            </a:p>
            <a:p>
              <a:r>
                <a:rPr lang="en-US" sz="1100" dirty="0" smtClean="0">
                  <a:latin typeface="+mj-lt"/>
                </a:rPr>
                <a:t>beam</a:t>
              </a:r>
              <a:endParaRPr lang="en-US" sz="1100" dirty="0">
                <a:latin typeface="+mj-lt"/>
              </a:endParaRPr>
            </a:p>
          </p:txBody>
        </p:sp>
      </p:grpSp>
      <p:sp>
        <p:nvSpPr>
          <p:cNvPr id="31" name="Freeform 30"/>
          <p:cNvSpPr/>
          <p:nvPr/>
        </p:nvSpPr>
        <p:spPr bwMode="auto">
          <a:xfrm>
            <a:off x="683568" y="2852936"/>
            <a:ext cx="3168352" cy="749622"/>
          </a:xfrm>
          <a:custGeom>
            <a:avLst/>
            <a:gdLst>
              <a:gd name="connsiteX0" fmla="*/ 0 w 3892550"/>
              <a:gd name="connsiteY0" fmla="*/ 540340 h 749890"/>
              <a:gd name="connsiteX1" fmla="*/ 977900 w 3892550"/>
              <a:gd name="connsiteY1" fmla="*/ 540340 h 749890"/>
              <a:gd name="connsiteX2" fmla="*/ 1212850 w 3892550"/>
              <a:gd name="connsiteY2" fmla="*/ 426040 h 749890"/>
              <a:gd name="connsiteX3" fmla="*/ 1301750 w 3892550"/>
              <a:gd name="connsiteY3" fmla="*/ 590 h 749890"/>
              <a:gd name="connsiteX4" fmla="*/ 1314450 w 3892550"/>
              <a:gd name="connsiteY4" fmla="*/ 527640 h 749890"/>
              <a:gd name="connsiteX5" fmla="*/ 1377950 w 3892550"/>
              <a:gd name="connsiteY5" fmla="*/ 667340 h 749890"/>
              <a:gd name="connsiteX6" fmla="*/ 1479550 w 3892550"/>
              <a:gd name="connsiteY6" fmla="*/ 692740 h 749890"/>
              <a:gd name="connsiteX7" fmla="*/ 1695450 w 3892550"/>
              <a:gd name="connsiteY7" fmla="*/ 699090 h 749890"/>
              <a:gd name="connsiteX8" fmla="*/ 1993900 w 3892550"/>
              <a:gd name="connsiteY8" fmla="*/ 699090 h 749890"/>
              <a:gd name="connsiteX9" fmla="*/ 2825750 w 3892550"/>
              <a:gd name="connsiteY9" fmla="*/ 711790 h 749890"/>
              <a:gd name="connsiteX10" fmla="*/ 3835400 w 3892550"/>
              <a:gd name="connsiteY10" fmla="*/ 749890 h 749890"/>
              <a:gd name="connsiteX11" fmla="*/ 3835400 w 3892550"/>
              <a:gd name="connsiteY11" fmla="*/ 749890 h 749890"/>
              <a:gd name="connsiteX12" fmla="*/ 3892550 w 3892550"/>
              <a:gd name="connsiteY12" fmla="*/ 749890 h 749890"/>
              <a:gd name="connsiteX0" fmla="*/ 0 w 3892550"/>
              <a:gd name="connsiteY0" fmla="*/ 549852 h 759402"/>
              <a:gd name="connsiteX1" fmla="*/ 977900 w 3892550"/>
              <a:gd name="connsiteY1" fmla="*/ 549852 h 759402"/>
              <a:gd name="connsiteX2" fmla="*/ 1212850 w 3892550"/>
              <a:gd name="connsiteY2" fmla="*/ 435552 h 759402"/>
              <a:gd name="connsiteX3" fmla="*/ 1289844 w 3892550"/>
              <a:gd name="connsiteY3" fmla="*/ 577 h 759402"/>
              <a:gd name="connsiteX4" fmla="*/ 1314450 w 3892550"/>
              <a:gd name="connsiteY4" fmla="*/ 537152 h 759402"/>
              <a:gd name="connsiteX5" fmla="*/ 1377950 w 3892550"/>
              <a:gd name="connsiteY5" fmla="*/ 676852 h 759402"/>
              <a:gd name="connsiteX6" fmla="*/ 1479550 w 3892550"/>
              <a:gd name="connsiteY6" fmla="*/ 702252 h 759402"/>
              <a:gd name="connsiteX7" fmla="*/ 1695450 w 3892550"/>
              <a:gd name="connsiteY7" fmla="*/ 708602 h 759402"/>
              <a:gd name="connsiteX8" fmla="*/ 1993900 w 3892550"/>
              <a:gd name="connsiteY8" fmla="*/ 708602 h 759402"/>
              <a:gd name="connsiteX9" fmla="*/ 2825750 w 3892550"/>
              <a:gd name="connsiteY9" fmla="*/ 721302 h 759402"/>
              <a:gd name="connsiteX10" fmla="*/ 3835400 w 3892550"/>
              <a:gd name="connsiteY10" fmla="*/ 759402 h 759402"/>
              <a:gd name="connsiteX11" fmla="*/ 3835400 w 3892550"/>
              <a:gd name="connsiteY11" fmla="*/ 759402 h 759402"/>
              <a:gd name="connsiteX12" fmla="*/ 3892550 w 3892550"/>
              <a:gd name="connsiteY12" fmla="*/ 759402 h 759402"/>
              <a:gd name="connsiteX0" fmla="*/ 0 w 3892550"/>
              <a:gd name="connsiteY0" fmla="*/ 549926 h 759476"/>
              <a:gd name="connsiteX1" fmla="*/ 977900 w 3892550"/>
              <a:gd name="connsiteY1" fmla="*/ 549926 h 759476"/>
              <a:gd name="connsiteX2" fmla="*/ 1212850 w 3892550"/>
              <a:gd name="connsiteY2" fmla="*/ 435626 h 759476"/>
              <a:gd name="connsiteX3" fmla="*/ 1289844 w 3892550"/>
              <a:gd name="connsiteY3" fmla="*/ 651 h 759476"/>
              <a:gd name="connsiteX4" fmla="*/ 1314450 w 3892550"/>
              <a:gd name="connsiteY4" fmla="*/ 537226 h 759476"/>
              <a:gd name="connsiteX5" fmla="*/ 1377950 w 3892550"/>
              <a:gd name="connsiteY5" fmla="*/ 676926 h 759476"/>
              <a:gd name="connsiteX6" fmla="*/ 1479550 w 3892550"/>
              <a:gd name="connsiteY6" fmla="*/ 702326 h 759476"/>
              <a:gd name="connsiteX7" fmla="*/ 1695450 w 3892550"/>
              <a:gd name="connsiteY7" fmla="*/ 708676 h 759476"/>
              <a:gd name="connsiteX8" fmla="*/ 1993900 w 3892550"/>
              <a:gd name="connsiteY8" fmla="*/ 708676 h 759476"/>
              <a:gd name="connsiteX9" fmla="*/ 2825750 w 3892550"/>
              <a:gd name="connsiteY9" fmla="*/ 721376 h 759476"/>
              <a:gd name="connsiteX10" fmla="*/ 3835400 w 3892550"/>
              <a:gd name="connsiteY10" fmla="*/ 759476 h 759476"/>
              <a:gd name="connsiteX11" fmla="*/ 3835400 w 3892550"/>
              <a:gd name="connsiteY11" fmla="*/ 759476 h 759476"/>
              <a:gd name="connsiteX12" fmla="*/ 3892550 w 3892550"/>
              <a:gd name="connsiteY12" fmla="*/ 759476 h 759476"/>
              <a:gd name="connsiteX0" fmla="*/ 0 w 3892550"/>
              <a:gd name="connsiteY0" fmla="*/ 549791 h 759341"/>
              <a:gd name="connsiteX1" fmla="*/ 977900 w 3892550"/>
              <a:gd name="connsiteY1" fmla="*/ 549791 h 759341"/>
              <a:gd name="connsiteX2" fmla="*/ 1212850 w 3892550"/>
              <a:gd name="connsiteY2" fmla="*/ 435491 h 759341"/>
              <a:gd name="connsiteX3" fmla="*/ 1289844 w 3892550"/>
              <a:gd name="connsiteY3" fmla="*/ 516 h 759341"/>
              <a:gd name="connsiteX4" fmla="*/ 1314450 w 3892550"/>
              <a:gd name="connsiteY4" fmla="*/ 537091 h 759341"/>
              <a:gd name="connsiteX5" fmla="*/ 1377950 w 3892550"/>
              <a:gd name="connsiteY5" fmla="*/ 676791 h 759341"/>
              <a:gd name="connsiteX6" fmla="*/ 1479550 w 3892550"/>
              <a:gd name="connsiteY6" fmla="*/ 702191 h 759341"/>
              <a:gd name="connsiteX7" fmla="*/ 1695450 w 3892550"/>
              <a:gd name="connsiteY7" fmla="*/ 708541 h 759341"/>
              <a:gd name="connsiteX8" fmla="*/ 1993900 w 3892550"/>
              <a:gd name="connsiteY8" fmla="*/ 708541 h 759341"/>
              <a:gd name="connsiteX9" fmla="*/ 2825750 w 3892550"/>
              <a:gd name="connsiteY9" fmla="*/ 721241 h 759341"/>
              <a:gd name="connsiteX10" fmla="*/ 3835400 w 3892550"/>
              <a:gd name="connsiteY10" fmla="*/ 759341 h 759341"/>
              <a:gd name="connsiteX11" fmla="*/ 3835400 w 3892550"/>
              <a:gd name="connsiteY11" fmla="*/ 759341 h 759341"/>
              <a:gd name="connsiteX12" fmla="*/ 3892550 w 3892550"/>
              <a:gd name="connsiteY12" fmla="*/ 759341 h 759341"/>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94618 w 3892550"/>
              <a:gd name="connsiteY5" fmla="*/ 672040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479550 w 3892550"/>
              <a:gd name="connsiteY5" fmla="*/ 702202 h 759352"/>
              <a:gd name="connsiteX6" fmla="*/ 1695450 w 3892550"/>
              <a:gd name="connsiteY6" fmla="*/ 708552 h 759352"/>
              <a:gd name="connsiteX7" fmla="*/ 1993900 w 3892550"/>
              <a:gd name="connsiteY7" fmla="*/ 708552 h 759352"/>
              <a:gd name="connsiteX8" fmla="*/ 2825750 w 3892550"/>
              <a:gd name="connsiteY8" fmla="*/ 721252 h 759352"/>
              <a:gd name="connsiteX9" fmla="*/ 3835400 w 3892550"/>
              <a:gd name="connsiteY9" fmla="*/ 759352 h 759352"/>
              <a:gd name="connsiteX10" fmla="*/ 3835400 w 3892550"/>
              <a:gd name="connsiteY10" fmla="*/ 759352 h 759352"/>
              <a:gd name="connsiteX11" fmla="*/ 3892550 w 3892550"/>
              <a:gd name="connsiteY11"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695450 w 3892550"/>
              <a:gd name="connsiteY5" fmla="*/ 713091 h 763891"/>
              <a:gd name="connsiteX6" fmla="*/ 1993900 w 3892550"/>
              <a:gd name="connsiteY6" fmla="*/ 713091 h 763891"/>
              <a:gd name="connsiteX7" fmla="*/ 2825750 w 3892550"/>
              <a:gd name="connsiteY7" fmla="*/ 725791 h 763891"/>
              <a:gd name="connsiteX8" fmla="*/ 3835400 w 3892550"/>
              <a:gd name="connsiteY8" fmla="*/ 763891 h 763891"/>
              <a:gd name="connsiteX9" fmla="*/ 3835400 w 3892550"/>
              <a:gd name="connsiteY9" fmla="*/ 763891 h 763891"/>
              <a:gd name="connsiteX10" fmla="*/ 3892550 w 3892550"/>
              <a:gd name="connsiteY10" fmla="*/ 763891 h 763891"/>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993900 w 3892550"/>
              <a:gd name="connsiteY5" fmla="*/ 713091 h 763891"/>
              <a:gd name="connsiteX6" fmla="*/ 2825750 w 3892550"/>
              <a:gd name="connsiteY6" fmla="*/ 725791 h 763891"/>
              <a:gd name="connsiteX7" fmla="*/ 3835400 w 3892550"/>
              <a:gd name="connsiteY7" fmla="*/ 763891 h 763891"/>
              <a:gd name="connsiteX8" fmla="*/ 3835400 w 3892550"/>
              <a:gd name="connsiteY8" fmla="*/ 763891 h 763891"/>
              <a:gd name="connsiteX9" fmla="*/ 3892550 w 3892550"/>
              <a:gd name="connsiteY9" fmla="*/ 763891 h 763891"/>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35400 w 3892550"/>
              <a:gd name="connsiteY7" fmla="*/ 764007 h 764007"/>
              <a:gd name="connsiteX8" fmla="*/ 3892550 w 3892550"/>
              <a:gd name="connsiteY8"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92550 w 3892550"/>
              <a:gd name="connsiteY7"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92550 w 3892550"/>
              <a:gd name="connsiteY6" fmla="*/ 764007 h 764007"/>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96 h 758846"/>
              <a:gd name="connsiteX1" fmla="*/ 975519 w 3892550"/>
              <a:gd name="connsiteY1" fmla="*/ 513577 h 758846"/>
              <a:gd name="connsiteX2" fmla="*/ 1266032 w 3892550"/>
              <a:gd name="connsiteY2" fmla="*/ 21 h 758846"/>
              <a:gd name="connsiteX3" fmla="*/ 1314450 w 3892550"/>
              <a:gd name="connsiteY3" fmla="*/ 536596 h 758846"/>
              <a:gd name="connsiteX4" fmla="*/ 1993900 w 3892550"/>
              <a:gd name="connsiteY4" fmla="*/ 708046 h 758846"/>
              <a:gd name="connsiteX5" fmla="*/ 3892550 w 3892550"/>
              <a:gd name="connsiteY5" fmla="*/ 758846 h 758846"/>
              <a:gd name="connsiteX0" fmla="*/ 0 w 3892550"/>
              <a:gd name="connsiteY0" fmla="*/ 549276 h 758826"/>
              <a:gd name="connsiteX1" fmla="*/ 975519 w 3892550"/>
              <a:gd name="connsiteY1" fmla="*/ 532607 h 758826"/>
              <a:gd name="connsiteX2" fmla="*/ 1266032 w 3892550"/>
              <a:gd name="connsiteY2" fmla="*/ 1 h 758826"/>
              <a:gd name="connsiteX3" fmla="*/ 1314450 w 3892550"/>
              <a:gd name="connsiteY3" fmla="*/ 536576 h 758826"/>
              <a:gd name="connsiteX4" fmla="*/ 1993900 w 3892550"/>
              <a:gd name="connsiteY4" fmla="*/ 708026 h 758826"/>
              <a:gd name="connsiteX5" fmla="*/ 3892550 w 3892550"/>
              <a:gd name="connsiteY5" fmla="*/ 758826 h 758826"/>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67872 h 777422"/>
              <a:gd name="connsiteX1" fmla="*/ 975519 w 3892550"/>
              <a:gd name="connsiteY1" fmla="*/ 539297 h 777422"/>
              <a:gd name="connsiteX2" fmla="*/ 1249364 w 3892550"/>
              <a:gd name="connsiteY2" fmla="*/ 20979 h 777422"/>
              <a:gd name="connsiteX3" fmla="*/ 1314450 w 3892550"/>
              <a:gd name="connsiteY3" fmla="*/ 555172 h 777422"/>
              <a:gd name="connsiteX4" fmla="*/ 1993900 w 3892550"/>
              <a:gd name="connsiteY4" fmla="*/ 726622 h 777422"/>
              <a:gd name="connsiteX5" fmla="*/ 3892550 w 3892550"/>
              <a:gd name="connsiteY5" fmla="*/ 777422 h 777422"/>
              <a:gd name="connsiteX0" fmla="*/ 0 w 3892550"/>
              <a:gd name="connsiteY0" fmla="*/ 567292 h 776842"/>
              <a:gd name="connsiteX1" fmla="*/ 975519 w 3892550"/>
              <a:gd name="connsiteY1" fmla="*/ 538717 h 776842"/>
              <a:gd name="connsiteX2" fmla="*/ 1249364 w 3892550"/>
              <a:gd name="connsiteY2" fmla="*/ 20399 h 776842"/>
              <a:gd name="connsiteX3" fmla="*/ 1314450 w 3892550"/>
              <a:gd name="connsiteY3" fmla="*/ 554592 h 776842"/>
              <a:gd name="connsiteX4" fmla="*/ 1993900 w 3892550"/>
              <a:gd name="connsiteY4" fmla="*/ 726042 h 776842"/>
              <a:gd name="connsiteX5" fmla="*/ 3892550 w 3892550"/>
              <a:gd name="connsiteY5" fmla="*/ 776842 h 776842"/>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5582 h 775132"/>
              <a:gd name="connsiteX1" fmla="*/ 975519 w 3892550"/>
              <a:gd name="connsiteY1" fmla="*/ 537007 h 775132"/>
              <a:gd name="connsiteX2" fmla="*/ 1249364 w 3892550"/>
              <a:gd name="connsiteY2" fmla="*/ 18689 h 775132"/>
              <a:gd name="connsiteX3" fmla="*/ 1314450 w 3892550"/>
              <a:gd name="connsiteY3" fmla="*/ 552882 h 775132"/>
              <a:gd name="connsiteX4" fmla="*/ 1993900 w 3892550"/>
              <a:gd name="connsiteY4" fmla="*/ 724332 h 775132"/>
              <a:gd name="connsiteX5" fmla="*/ 3892550 w 3892550"/>
              <a:gd name="connsiteY5" fmla="*/ 775132 h 775132"/>
              <a:gd name="connsiteX0" fmla="*/ 0 w 3892550"/>
              <a:gd name="connsiteY0" fmla="*/ 546975 h 756525"/>
              <a:gd name="connsiteX1" fmla="*/ 975519 w 3892550"/>
              <a:gd name="connsiteY1" fmla="*/ 518400 h 756525"/>
              <a:gd name="connsiteX2" fmla="*/ 1249364 w 3892550"/>
              <a:gd name="connsiteY2" fmla="*/ 82 h 756525"/>
              <a:gd name="connsiteX3" fmla="*/ 1314450 w 3892550"/>
              <a:gd name="connsiteY3" fmla="*/ 534275 h 756525"/>
              <a:gd name="connsiteX4" fmla="*/ 1993900 w 3892550"/>
              <a:gd name="connsiteY4" fmla="*/ 705725 h 756525"/>
              <a:gd name="connsiteX5" fmla="*/ 3892550 w 3892550"/>
              <a:gd name="connsiteY5" fmla="*/ 756525 h 756525"/>
              <a:gd name="connsiteX0" fmla="*/ 0 w 3892550"/>
              <a:gd name="connsiteY0" fmla="*/ 539844 h 749394"/>
              <a:gd name="connsiteX1" fmla="*/ 975519 w 3892550"/>
              <a:gd name="connsiteY1" fmla="*/ 511269 h 749394"/>
              <a:gd name="connsiteX2" fmla="*/ 1254127 w 3892550"/>
              <a:gd name="connsiteY2" fmla="*/ 95 h 749394"/>
              <a:gd name="connsiteX3" fmla="*/ 1314450 w 3892550"/>
              <a:gd name="connsiteY3" fmla="*/ 527144 h 749394"/>
              <a:gd name="connsiteX4" fmla="*/ 1993900 w 3892550"/>
              <a:gd name="connsiteY4" fmla="*/ 698594 h 749394"/>
              <a:gd name="connsiteX5" fmla="*/ 3892550 w 3892550"/>
              <a:gd name="connsiteY5" fmla="*/ 749394 h 749394"/>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28 h 749378"/>
              <a:gd name="connsiteX1" fmla="*/ 975519 w 3892550"/>
              <a:gd name="connsiteY1" fmla="*/ 511253 h 749378"/>
              <a:gd name="connsiteX2" fmla="*/ 1254127 w 3892550"/>
              <a:gd name="connsiteY2" fmla="*/ 79 h 749378"/>
              <a:gd name="connsiteX3" fmla="*/ 1314450 w 3892550"/>
              <a:gd name="connsiteY3" fmla="*/ 527128 h 749378"/>
              <a:gd name="connsiteX4" fmla="*/ 1993900 w 3892550"/>
              <a:gd name="connsiteY4" fmla="*/ 698578 h 749378"/>
              <a:gd name="connsiteX5" fmla="*/ 3892550 w 3892550"/>
              <a:gd name="connsiteY5" fmla="*/ 749378 h 749378"/>
              <a:gd name="connsiteX0" fmla="*/ 0 w 3892550"/>
              <a:gd name="connsiteY0" fmla="*/ 539830 h 749380"/>
              <a:gd name="connsiteX1" fmla="*/ 975519 w 3892550"/>
              <a:gd name="connsiteY1" fmla="*/ 511255 h 749380"/>
              <a:gd name="connsiteX2" fmla="*/ 1254127 w 3892550"/>
              <a:gd name="connsiteY2" fmla="*/ 81 h 749380"/>
              <a:gd name="connsiteX3" fmla="*/ 1314450 w 3892550"/>
              <a:gd name="connsiteY3" fmla="*/ 527130 h 749380"/>
              <a:gd name="connsiteX4" fmla="*/ 1993900 w 3892550"/>
              <a:gd name="connsiteY4" fmla="*/ 698580 h 749380"/>
              <a:gd name="connsiteX5" fmla="*/ 3892550 w 3892550"/>
              <a:gd name="connsiteY5" fmla="*/ 749380 h 74938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57 h 749607"/>
              <a:gd name="connsiteX1" fmla="*/ 975519 w 3892550"/>
              <a:gd name="connsiteY1" fmla="*/ 511482 h 749607"/>
              <a:gd name="connsiteX2" fmla="*/ 1129457 w 3892550"/>
              <a:gd name="connsiteY2" fmla="*/ 451277 h 749607"/>
              <a:gd name="connsiteX3" fmla="*/ 1254127 w 3892550"/>
              <a:gd name="connsiteY3" fmla="*/ 308 h 749607"/>
              <a:gd name="connsiteX4" fmla="*/ 1314450 w 3892550"/>
              <a:gd name="connsiteY4" fmla="*/ 527357 h 749607"/>
              <a:gd name="connsiteX5" fmla="*/ 1993900 w 3892550"/>
              <a:gd name="connsiteY5" fmla="*/ 698807 h 749607"/>
              <a:gd name="connsiteX6" fmla="*/ 3892550 w 3892550"/>
              <a:gd name="connsiteY6" fmla="*/ 749607 h 749607"/>
              <a:gd name="connsiteX0" fmla="*/ 0 w 3892550"/>
              <a:gd name="connsiteY0" fmla="*/ 540072 h 749622"/>
              <a:gd name="connsiteX1" fmla="*/ 975519 w 3892550"/>
              <a:gd name="connsiteY1" fmla="*/ 511497 h 749622"/>
              <a:gd name="connsiteX2" fmla="*/ 1129457 w 3892550"/>
              <a:gd name="connsiteY2" fmla="*/ 451292 h 749622"/>
              <a:gd name="connsiteX3" fmla="*/ 12541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2550" h="749622">
                <a:moveTo>
                  <a:pt x="0" y="540072"/>
                </a:moveTo>
                <a:cubicBezTo>
                  <a:pt x="325173" y="530547"/>
                  <a:pt x="834901" y="540582"/>
                  <a:pt x="975519" y="511497"/>
                </a:cubicBezTo>
                <a:cubicBezTo>
                  <a:pt x="1116137" y="482412"/>
                  <a:pt x="1078260" y="484101"/>
                  <a:pt x="1129457" y="451292"/>
                </a:cubicBezTo>
                <a:cubicBezTo>
                  <a:pt x="1233041" y="351808"/>
                  <a:pt x="1235995" y="-12357"/>
                  <a:pt x="1266827" y="323"/>
                </a:cubicBezTo>
                <a:cubicBezTo>
                  <a:pt x="1297659" y="13003"/>
                  <a:pt x="1244071" y="410956"/>
                  <a:pt x="1314450" y="527372"/>
                </a:cubicBezTo>
                <a:cubicBezTo>
                  <a:pt x="1384829" y="643788"/>
                  <a:pt x="1604698" y="676068"/>
                  <a:pt x="1993900" y="698822"/>
                </a:cubicBezTo>
                <a:cubicBezTo>
                  <a:pt x="2424442" y="723993"/>
                  <a:pt x="3496998" y="739039"/>
                  <a:pt x="3892550" y="749622"/>
                </a:cubicBez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sp>
        <p:nvSpPr>
          <p:cNvPr id="2" name="Title 1"/>
          <p:cNvSpPr>
            <a:spLocks noGrp="1"/>
          </p:cNvSpPr>
          <p:nvPr>
            <p:ph type="title"/>
          </p:nvPr>
        </p:nvSpPr>
        <p:spPr/>
        <p:txBody>
          <a:bodyPr>
            <a:noAutofit/>
          </a:bodyPr>
          <a:lstStyle/>
          <a:p>
            <a:r>
              <a:rPr lang="en-US" sz="3600" dirty="0" smtClean="0"/>
              <a:t>PMMA phantom: results</a:t>
            </a:r>
            <a:endParaRPr lang="en-US" sz="3600" dirty="0"/>
          </a:p>
        </p:txBody>
      </p:sp>
      <p:pic>
        <p:nvPicPr>
          <p:cNvPr id="3" name="Picture 2" descr="PMMA_2mmD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000" y="1080000"/>
            <a:ext cx="5067300" cy="4914900"/>
          </a:xfrm>
          <a:prstGeom prst="rect">
            <a:avLst/>
          </a:prstGeom>
        </p:spPr>
      </p:pic>
      <p:pic>
        <p:nvPicPr>
          <p:cNvPr id="6" name="Picture 5" descr="PMMA_2mmD_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000" y="1080000"/>
            <a:ext cx="5067300" cy="4914900"/>
          </a:xfrm>
          <a:prstGeom prst="rect">
            <a:avLst/>
          </a:prstGeom>
        </p:spPr>
      </p:pic>
      <p:pic>
        <p:nvPicPr>
          <p:cNvPr id="9" name="Picture 8" descr="PMMA_2mmD_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000" y="1080000"/>
            <a:ext cx="5067300" cy="4914900"/>
          </a:xfrm>
          <a:prstGeom prst="rect">
            <a:avLst/>
          </a:prstGeom>
        </p:spPr>
      </p:pic>
      <p:pic>
        <p:nvPicPr>
          <p:cNvPr id="11" name="Picture 10" descr="PMMA_2mm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0000" y="1080000"/>
            <a:ext cx="5067300" cy="4914900"/>
          </a:xfrm>
          <a:prstGeom prst="rect">
            <a:avLst/>
          </a:prstGeom>
        </p:spPr>
      </p:pic>
      <p:cxnSp>
        <p:nvCxnSpPr>
          <p:cNvPr id="33" name="Straight Arrow Connector 32"/>
          <p:cNvCxnSpPr/>
          <p:nvPr/>
        </p:nvCxnSpPr>
        <p:spPr>
          <a:xfrm>
            <a:off x="683568" y="2420888"/>
            <a:ext cx="504056" cy="0"/>
          </a:xfrm>
          <a:prstGeom prst="straightConnector1">
            <a:avLst/>
          </a:prstGeom>
          <a:ln>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1259632" y="2420888"/>
            <a:ext cx="504056" cy="0"/>
          </a:xfrm>
          <a:prstGeom prst="straightConnector1">
            <a:avLst/>
          </a:prstGeom>
          <a:ln>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576000" y="2052000"/>
            <a:ext cx="1311677" cy="338554"/>
          </a:xfrm>
          <a:prstGeom prst="rect">
            <a:avLst/>
          </a:prstGeom>
          <a:noFill/>
        </p:spPr>
        <p:txBody>
          <a:bodyPr wrap="none" rtlCol="0">
            <a:spAutoFit/>
          </a:bodyPr>
          <a:lstStyle/>
          <a:p>
            <a:r>
              <a:rPr lang="en-US" sz="1600" dirty="0" smtClean="0"/>
              <a:t>Air gap depth</a:t>
            </a:r>
            <a:endParaRPr lang="en-US" sz="1600" dirty="0"/>
          </a:p>
        </p:txBody>
      </p:sp>
      <p:sp>
        <p:nvSpPr>
          <p:cNvPr id="40" name="TextBox 39"/>
          <p:cNvSpPr txBox="1"/>
          <p:nvPr/>
        </p:nvSpPr>
        <p:spPr>
          <a:xfrm>
            <a:off x="683568" y="4365104"/>
            <a:ext cx="1742221" cy="369332"/>
          </a:xfrm>
          <a:prstGeom prst="rect">
            <a:avLst/>
          </a:prstGeom>
          <a:noFill/>
        </p:spPr>
        <p:txBody>
          <a:bodyPr wrap="none" rtlCol="0">
            <a:spAutoFit/>
          </a:bodyPr>
          <a:lstStyle/>
          <a:p>
            <a:r>
              <a:rPr lang="en-US" dirty="0" smtClean="0"/>
              <a:t>PMMA phantom</a:t>
            </a:r>
            <a:endParaRPr lang="en-US" dirty="0"/>
          </a:p>
        </p:txBody>
      </p:sp>
      <p:sp>
        <p:nvSpPr>
          <p:cNvPr id="41" name="TextBox 40"/>
          <p:cNvSpPr txBox="1"/>
          <p:nvPr/>
        </p:nvSpPr>
        <p:spPr>
          <a:xfrm>
            <a:off x="4000842" y="5795972"/>
            <a:ext cx="1723286" cy="369332"/>
          </a:xfrm>
          <a:prstGeom prst="rect">
            <a:avLst/>
          </a:prstGeom>
          <a:noFill/>
        </p:spPr>
        <p:txBody>
          <a:bodyPr wrap="none" rtlCol="0">
            <a:spAutoFit/>
          </a:bodyPr>
          <a:lstStyle/>
          <a:p>
            <a:r>
              <a:rPr lang="en-US" dirty="0" smtClean="0"/>
              <a:t>Range telescope</a:t>
            </a:r>
            <a:endParaRPr lang="en-US" dirty="0"/>
          </a:p>
        </p:txBody>
      </p:sp>
      <p:sp>
        <p:nvSpPr>
          <p:cNvPr id="8" name="TextBox 7"/>
          <p:cNvSpPr txBox="1"/>
          <p:nvPr/>
        </p:nvSpPr>
        <p:spPr>
          <a:xfrm>
            <a:off x="141086" y="5538718"/>
            <a:ext cx="2270674" cy="338554"/>
          </a:xfrm>
          <a:prstGeom prst="rect">
            <a:avLst/>
          </a:prstGeom>
          <a:noFill/>
        </p:spPr>
        <p:txBody>
          <a:bodyPr wrap="none" rtlCol="0">
            <a:spAutoFit/>
          </a:bodyPr>
          <a:lstStyle/>
          <a:p>
            <a:r>
              <a:rPr lang="en-US" sz="1600" dirty="0" smtClean="0"/>
              <a:t>Beam size = 8mm FWHM</a:t>
            </a:r>
            <a:endParaRPr lang="en-US" sz="1600" dirty="0"/>
          </a:p>
        </p:txBody>
      </p:sp>
      <p:sp>
        <p:nvSpPr>
          <p:cNvPr id="7" name="Footer Placeholder 6"/>
          <p:cNvSpPr>
            <a:spLocks noGrp="1"/>
          </p:cNvSpPr>
          <p:nvPr>
            <p:ph type="ftr" sz="quarter" idx="11"/>
          </p:nvPr>
        </p:nvSpPr>
        <p:spPr/>
        <p:txBody>
          <a:bodyPr/>
          <a:lstStyle/>
          <a:p>
            <a:r>
              <a:rPr lang="en-GB" smtClean="0"/>
              <a:t>laurent.kelleter@ucl.ac.uk</a:t>
            </a:r>
            <a:endParaRPr lang="en-GB" dirty="0"/>
          </a:p>
        </p:txBody>
      </p:sp>
      <p:sp>
        <p:nvSpPr>
          <p:cNvPr id="10" name="Slide Number Placeholder 9"/>
          <p:cNvSpPr>
            <a:spLocks noGrp="1"/>
          </p:cNvSpPr>
          <p:nvPr>
            <p:ph type="sldNum" sz="quarter" idx="12"/>
          </p:nvPr>
        </p:nvSpPr>
        <p:spPr/>
        <p:txBody>
          <a:bodyPr/>
          <a:lstStyle/>
          <a:p>
            <a:fld id="{01B1F274-A603-4C51-99A6-9A47F728F8FD}" type="slidenum">
              <a:rPr lang="en-GB" smtClean="0"/>
              <a:pPr/>
              <a:t>18</a:t>
            </a:fld>
            <a:r>
              <a:rPr lang="en-GB" smtClean="0"/>
              <a:t>/33</a:t>
            </a:r>
            <a:endParaRPr lang="en-GB" dirty="0"/>
          </a:p>
        </p:txBody>
      </p:sp>
    </p:spTree>
    <p:extLst>
      <p:ext uri="{BB962C8B-B14F-4D97-AF65-F5344CB8AC3E}">
        <p14:creationId xmlns:p14="http://schemas.microsoft.com/office/powerpoint/2010/main" val="32259865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bwMode="auto">
          <a:xfrm>
            <a:off x="683568" y="2492896"/>
            <a:ext cx="1728192" cy="1872208"/>
          </a:xfrm>
          <a:prstGeom prst="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sp>
        <p:nvSpPr>
          <p:cNvPr id="17" name="Rectangle 16"/>
          <p:cNvSpPr/>
          <p:nvPr/>
        </p:nvSpPr>
        <p:spPr bwMode="auto">
          <a:xfrm>
            <a:off x="1187624" y="3425400"/>
            <a:ext cx="36000" cy="3600"/>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nvGrpSpPr>
          <p:cNvPr id="20" name="Group 19"/>
          <p:cNvGrpSpPr/>
          <p:nvPr/>
        </p:nvGrpSpPr>
        <p:grpSpPr>
          <a:xfrm>
            <a:off x="140524" y="2924944"/>
            <a:ext cx="543044" cy="567721"/>
            <a:chOff x="-165031" y="3120300"/>
            <a:chExt cx="969203" cy="930293"/>
          </a:xfrm>
        </p:grpSpPr>
        <p:sp>
          <p:nvSpPr>
            <p:cNvPr id="21" name="Right Arrow 20"/>
            <p:cNvSpPr/>
            <p:nvPr/>
          </p:nvSpPr>
          <p:spPr bwMode="auto">
            <a:xfrm>
              <a:off x="59271" y="3743511"/>
              <a:ext cx="539552" cy="307082"/>
            </a:xfrm>
            <a:prstGeom prst="rightArrow">
              <a:avLst/>
            </a:prstGeom>
            <a:gradFill flip="none" rotWithShape="1">
              <a:gsLst>
                <a:gs pos="0">
                  <a:srgbClr val="0D008E"/>
                </a:gs>
                <a:gs pos="100000">
                  <a:srgbClr val="FFFFFF"/>
                </a:gs>
                <a:gs pos="99000">
                  <a:srgbClr val="FF0000"/>
                </a:gs>
              </a:gsLst>
              <a:lin ang="0" scaled="1"/>
              <a:tileRect/>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Times" charset="0"/>
                <a:ea typeface="ＭＳ Ｐゴシック" charset="0"/>
              </a:endParaRPr>
            </a:p>
          </p:txBody>
        </p:sp>
        <p:sp>
          <p:nvSpPr>
            <p:cNvPr id="22" name="TextBox 21"/>
            <p:cNvSpPr txBox="1"/>
            <p:nvPr/>
          </p:nvSpPr>
          <p:spPr>
            <a:xfrm>
              <a:off x="-165031" y="3120300"/>
              <a:ext cx="969203" cy="706071"/>
            </a:xfrm>
            <a:prstGeom prst="rect">
              <a:avLst/>
            </a:prstGeom>
            <a:noFill/>
          </p:spPr>
          <p:txBody>
            <a:bodyPr wrap="none" rtlCol="0">
              <a:spAutoFit/>
            </a:bodyPr>
            <a:lstStyle/>
            <a:p>
              <a:r>
                <a:rPr lang="en-US" sz="1100" dirty="0" smtClean="0">
                  <a:latin typeface="+mj-lt"/>
                </a:rPr>
                <a:t>Mixed</a:t>
              </a:r>
            </a:p>
            <a:p>
              <a:r>
                <a:rPr lang="en-US" sz="1100" dirty="0" smtClean="0">
                  <a:latin typeface="+mj-lt"/>
                </a:rPr>
                <a:t>beam</a:t>
              </a:r>
              <a:endParaRPr lang="en-US" sz="1100" dirty="0">
                <a:latin typeface="+mj-lt"/>
              </a:endParaRPr>
            </a:p>
          </p:txBody>
        </p:sp>
      </p:grpSp>
      <p:cxnSp>
        <p:nvCxnSpPr>
          <p:cNvPr id="23" name="Straight Arrow Connector 22"/>
          <p:cNvCxnSpPr/>
          <p:nvPr/>
        </p:nvCxnSpPr>
        <p:spPr>
          <a:xfrm>
            <a:off x="683568" y="2420888"/>
            <a:ext cx="504056" cy="0"/>
          </a:xfrm>
          <a:prstGeom prst="straightConnector1">
            <a:avLst/>
          </a:prstGeom>
          <a:ln>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H="1">
            <a:off x="1259632" y="2420888"/>
            <a:ext cx="504056" cy="0"/>
          </a:xfrm>
          <a:prstGeom prst="straightConnector1">
            <a:avLst/>
          </a:prstGeom>
          <a:ln>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576000" y="2052000"/>
            <a:ext cx="1311677" cy="338554"/>
          </a:xfrm>
          <a:prstGeom prst="rect">
            <a:avLst/>
          </a:prstGeom>
          <a:noFill/>
        </p:spPr>
        <p:txBody>
          <a:bodyPr wrap="none" rtlCol="0">
            <a:spAutoFit/>
          </a:bodyPr>
          <a:lstStyle/>
          <a:p>
            <a:r>
              <a:rPr lang="en-US" sz="1600" dirty="0" smtClean="0"/>
              <a:t>Air gap depth</a:t>
            </a:r>
            <a:endParaRPr lang="en-US" sz="1600" dirty="0"/>
          </a:p>
        </p:txBody>
      </p:sp>
      <p:sp>
        <p:nvSpPr>
          <p:cNvPr id="26" name="TextBox 25"/>
          <p:cNvSpPr txBox="1"/>
          <p:nvPr/>
        </p:nvSpPr>
        <p:spPr>
          <a:xfrm>
            <a:off x="683568" y="4365104"/>
            <a:ext cx="1742221" cy="369332"/>
          </a:xfrm>
          <a:prstGeom prst="rect">
            <a:avLst/>
          </a:prstGeom>
          <a:noFill/>
        </p:spPr>
        <p:txBody>
          <a:bodyPr wrap="none" rtlCol="0">
            <a:spAutoFit/>
          </a:bodyPr>
          <a:lstStyle/>
          <a:p>
            <a:r>
              <a:rPr lang="en-US" dirty="0" smtClean="0"/>
              <a:t>PMMA phantom</a:t>
            </a:r>
            <a:endParaRPr lang="en-US" dirty="0"/>
          </a:p>
        </p:txBody>
      </p:sp>
      <p:sp>
        <p:nvSpPr>
          <p:cNvPr id="33" name="Rectangle 32"/>
          <p:cNvSpPr/>
          <p:nvPr/>
        </p:nvSpPr>
        <p:spPr bwMode="auto">
          <a:xfrm>
            <a:off x="1187624" y="3321008"/>
            <a:ext cx="36000" cy="180000"/>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30" name="Rectangle 29"/>
          <p:cNvSpPr/>
          <p:nvPr/>
        </p:nvSpPr>
        <p:spPr bwMode="auto">
          <a:xfrm>
            <a:off x="1187624" y="3321008"/>
            <a:ext cx="72008" cy="180000"/>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31" name="Rectangle 30"/>
          <p:cNvSpPr/>
          <p:nvPr/>
        </p:nvSpPr>
        <p:spPr bwMode="auto">
          <a:xfrm>
            <a:off x="1187624" y="3321008"/>
            <a:ext cx="180000" cy="180000"/>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32" name="Rectangle 31"/>
          <p:cNvSpPr/>
          <p:nvPr/>
        </p:nvSpPr>
        <p:spPr bwMode="auto">
          <a:xfrm>
            <a:off x="1187624" y="3321008"/>
            <a:ext cx="360000" cy="180000"/>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34" name="Freeform 33"/>
          <p:cNvSpPr/>
          <p:nvPr/>
        </p:nvSpPr>
        <p:spPr bwMode="auto">
          <a:xfrm>
            <a:off x="683568" y="2852936"/>
            <a:ext cx="3168352" cy="749622"/>
          </a:xfrm>
          <a:custGeom>
            <a:avLst/>
            <a:gdLst>
              <a:gd name="connsiteX0" fmla="*/ 0 w 3892550"/>
              <a:gd name="connsiteY0" fmla="*/ 540340 h 749890"/>
              <a:gd name="connsiteX1" fmla="*/ 977900 w 3892550"/>
              <a:gd name="connsiteY1" fmla="*/ 540340 h 749890"/>
              <a:gd name="connsiteX2" fmla="*/ 1212850 w 3892550"/>
              <a:gd name="connsiteY2" fmla="*/ 426040 h 749890"/>
              <a:gd name="connsiteX3" fmla="*/ 1301750 w 3892550"/>
              <a:gd name="connsiteY3" fmla="*/ 590 h 749890"/>
              <a:gd name="connsiteX4" fmla="*/ 1314450 w 3892550"/>
              <a:gd name="connsiteY4" fmla="*/ 527640 h 749890"/>
              <a:gd name="connsiteX5" fmla="*/ 1377950 w 3892550"/>
              <a:gd name="connsiteY5" fmla="*/ 667340 h 749890"/>
              <a:gd name="connsiteX6" fmla="*/ 1479550 w 3892550"/>
              <a:gd name="connsiteY6" fmla="*/ 692740 h 749890"/>
              <a:gd name="connsiteX7" fmla="*/ 1695450 w 3892550"/>
              <a:gd name="connsiteY7" fmla="*/ 699090 h 749890"/>
              <a:gd name="connsiteX8" fmla="*/ 1993900 w 3892550"/>
              <a:gd name="connsiteY8" fmla="*/ 699090 h 749890"/>
              <a:gd name="connsiteX9" fmla="*/ 2825750 w 3892550"/>
              <a:gd name="connsiteY9" fmla="*/ 711790 h 749890"/>
              <a:gd name="connsiteX10" fmla="*/ 3835400 w 3892550"/>
              <a:gd name="connsiteY10" fmla="*/ 749890 h 749890"/>
              <a:gd name="connsiteX11" fmla="*/ 3835400 w 3892550"/>
              <a:gd name="connsiteY11" fmla="*/ 749890 h 749890"/>
              <a:gd name="connsiteX12" fmla="*/ 3892550 w 3892550"/>
              <a:gd name="connsiteY12" fmla="*/ 749890 h 749890"/>
              <a:gd name="connsiteX0" fmla="*/ 0 w 3892550"/>
              <a:gd name="connsiteY0" fmla="*/ 549852 h 759402"/>
              <a:gd name="connsiteX1" fmla="*/ 977900 w 3892550"/>
              <a:gd name="connsiteY1" fmla="*/ 549852 h 759402"/>
              <a:gd name="connsiteX2" fmla="*/ 1212850 w 3892550"/>
              <a:gd name="connsiteY2" fmla="*/ 435552 h 759402"/>
              <a:gd name="connsiteX3" fmla="*/ 1289844 w 3892550"/>
              <a:gd name="connsiteY3" fmla="*/ 577 h 759402"/>
              <a:gd name="connsiteX4" fmla="*/ 1314450 w 3892550"/>
              <a:gd name="connsiteY4" fmla="*/ 537152 h 759402"/>
              <a:gd name="connsiteX5" fmla="*/ 1377950 w 3892550"/>
              <a:gd name="connsiteY5" fmla="*/ 676852 h 759402"/>
              <a:gd name="connsiteX6" fmla="*/ 1479550 w 3892550"/>
              <a:gd name="connsiteY6" fmla="*/ 702252 h 759402"/>
              <a:gd name="connsiteX7" fmla="*/ 1695450 w 3892550"/>
              <a:gd name="connsiteY7" fmla="*/ 708602 h 759402"/>
              <a:gd name="connsiteX8" fmla="*/ 1993900 w 3892550"/>
              <a:gd name="connsiteY8" fmla="*/ 708602 h 759402"/>
              <a:gd name="connsiteX9" fmla="*/ 2825750 w 3892550"/>
              <a:gd name="connsiteY9" fmla="*/ 721302 h 759402"/>
              <a:gd name="connsiteX10" fmla="*/ 3835400 w 3892550"/>
              <a:gd name="connsiteY10" fmla="*/ 759402 h 759402"/>
              <a:gd name="connsiteX11" fmla="*/ 3835400 w 3892550"/>
              <a:gd name="connsiteY11" fmla="*/ 759402 h 759402"/>
              <a:gd name="connsiteX12" fmla="*/ 3892550 w 3892550"/>
              <a:gd name="connsiteY12" fmla="*/ 759402 h 759402"/>
              <a:gd name="connsiteX0" fmla="*/ 0 w 3892550"/>
              <a:gd name="connsiteY0" fmla="*/ 549926 h 759476"/>
              <a:gd name="connsiteX1" fmla="*/ 977900 w 3892550"/>
              <a:gd name="connsiteY1" fmla="*/ 549926 h 759476"/>
              <a:gd name="connsiteX2" fmla="*/ 1212850 w 3892550"/>
              <a:gd name="connsiteY2" fmla="*/ 435626 h 759476"/>
              <a:gd name="connsiteX3" fmla="*/ 1289844 w 3892550"/>
              <a:gd name="connsiteY3" fmla="*/ 651 h 759476"/>
              <a:gd name="connsiteX4" fmla="*/ 1314450 w 3892550"/>
              <a:gd name="connsiteY4" fmla="*/ 537226 h 759476"/>
              <a:gd name="connsiteX5" fmla="*/ 1377950 w 3892550"/>
              <a:gd name="connsiteY5" fmla="*/ 676926 h 759476"/>
              <a:gd name="connsiteX6" fmla="*/ 1479550 w 3892550"/>
              <a:gd name="connsiteY6" fmla="*/ 702326 h 759476"/>
              <a:gd name="connsiteX7" fmla="*/ 1695450 w 3892550"/>
              <a:gd name="connsiteY7" fmla="*/ 708676 h 759476"/>
              <a:gd name="connsiteX8" fmla="*/ 1993900 w 3892550"/>
              <a:gd name="connsiteY8" fmla="*/ 708676 h 759476"/>
              <a:gd name="connsiteX9" fmla="*/ 2825750 w 3892550"/>
              <a:gd name="connsiteY9" fmla="*/ 721376 h 759476"/>
              <a:gd name="connsiteX10" fmla="*/ 3835400 w 3892550"/>
              <a:gd name="connsiteY10" fmla="*/ 759476 h 759476"/>
              <a:gd name="connsiteX11" fmla="*/ 3835400 w 3892550"/>
              <a:gd name="connsiteY11" fmla="*/ 759476 h 759476"/>
              <a:gd name="connsiteX12" fmla="*/ 3892550 w 3892550"/>
              <a:gd name="connsiteY12" fmla="*/ 759476 h 759476"/>
              <a:gd name="connsiteX0" fmla="*/ 0 w 3892550"/>
              <a:gd name="connsiteY0" fmla="*/ 549791 h 759341"/>
              <a:gd name="connsiteX1" fmla="*/ 977900 w 3892550"/>
              <a:gd name="connsiteY1" fmla="*/ 549791 h 759341"/>
              <a:gd name="connsiteX2" fmla="*/ 1212850 w 3892550"/>
              <a:gd name="connsiteY2" fmla="*/ 435491 h 759341"/>
              <a:gd name="connsiteX3" fmla="*/ 1289844 w 3892550"/>
              <a:gd name="connsiteY3" fmla="*/ 516 h 759341"/>
              <a:gd name="connsiteX4" fmla="*/ 1314450 w 3892550"/>
              <a:gd name="connsiteY4" fmla="*/ 537091 h 759341"/>
              <a:gd name="connsiteX5" fmla="*/ 1377950 w 3892550"/>
              <a:gd name="connsiteY5" fmla="*/ 676791 h 759341"/>
              <a:gd name="connsiteX6" fmla="*/ 1479550 w 3892550"/>
              <a:gd name="connsiteY6" fmla="*/ 702191 h 759341"/>
              <a:gd name="connsiteX7" fmla="*/ 1695450 w 3892550"/>
              <a:gd name="connsiteY7" fmla="*/ 708541 h 759341"/>
              <a:gd name="connsiteX8" fmla="*/ 1993900 w 3892550"/>
              <a:gd name="connsiteY8" fmla="*/ 708541 h 759341"/>
              <a:gd name="connsiteX9" fmla="*/ 2825750 w 3892550"/>
              <a:gd name="connsiteY9" fmla="*/ 721241 h 759341"/>
              <a:gd name="connsiteX10" fmla="*/ 3835400 w 3892550"/>
              <a:gd name="connsiteY10" fmla="*/ 759341 h 759341"/>
              <a:gd name="connsiteX11" fmla="*/ 3835400 w 3892550"/>
              <a:gd name="connsiteY11" fmla="*/ 759341 h 759341"/>
              <a:gd name="connsiteX12" fmla="*/ 3892550 w 3892550"/>
              <a:gd name="connsiteY12" fmla="*/ 759341 h 759341"/>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94618 w 3892550"/>
              <a:gd name="connsiteY5" fmla="*/ 672040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479550 w 3892550"/>
              <a:gd name="connsiteY5" fmla="*/ 702202 h 759352"/>
              <a:gd name="connsiteX6" fmla="*/ 1695450 w 3892550"/>
              <a:gd name="connsiteY6" fmla="*/ 708552 h 759352"/>
              <a:gd name="connsiteX7" fmla="*/ 1993900 w 3892550"/>
              <a:gd name="connsiteY7" fmla="*/ 708552 h 759352"/>
              <a:gd name="connsiteX8" fmla="*/ 2825750 w 3892550"/>
              <a:gd name="connsiteY8" fmla="*/ 721252 h 759352"/>
              <a:gd name="connsiteX9" fmla="*/ 3835400 w 3892550"/>
              <a:gd name="connsiteY9" fmla="*/ 759352 h 759352"/>
              <a:gd name="connsiteX10" fmla="*/ 3835400 w 3892550"/>
              <a:gd name="connsiteY10" fmla="*/ 759352 h 759352"/>
              <a:gd name="connsiteX11" fmla="*/ 3892550 w 3892550"/>
              <a:gd name="connsiteY11"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695450 w 3892550"/>
              <a:gd name="connsiteY5" fmla="*/ 713091 h 763891"/>
              <a:gd name="connsiteX6" fmla="*/ 1993900 w 3892550"/>
              <a:gd name="connsiteY6" fmla="*/ 713091 h 763891"/>
              <a:gd name="connsiteX7" fmla="*/ 2825750 w 3892550"/>
              <a:gd name="connsiteY7" fmla="*/ 725791 h 763891"/>
              <a:gd name="connsiteX8" fmla="*/ 3835400 w 3892550"/>
              <a:gd name="connsiteY8" fmla="*/ 763891 h 763891"/>
              <a:gd name="connsiteX9" fmla="*/ 3835400 w 3892550"/>
              <a:gd name="connsiteY9" fmla="*/ 763891 h 763891"/>
              <a:gd name="connsiteX10" fmla="*/ 3892550 w 3892550"/>
              <a:gd name="connsiteY10" fmla="*/ 763891 h 763891"/>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993900 w 3892550"/>
              <a:gd name="connsiteY5" fmla="*/ 713091 h 763891"/>
              <a:gd name="connsiteX6" fmla="*/ 2825750 w 3892550"/>
              <a:gd name="connsiteY6" fmla="*/ 725791 h 763891"/>
              <a:gd name="connsiteX7" fmla="*/ 3835400 w 3892550"/>
              <a:gd name="connsiteY7" fmla="*/ 763891 h 763891"/>
              <a:gd name="connsiteX8" fmla="*/ 3835400 w 3892550"/>
              <a:gd name="connsiteY8" fmla="*/ 763891 h 763891"/>
              <a:gd name="connsiteX9" fmla="*/ 3892550 w 3892550"/>
              <a:gd name="connsiteY9" fmla="*/ 763891 h 763891"/>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35400 w 3892550"/>
              <a:gd name="connsiteY7" fmla="*/ 764007 h 764007"/>
              <a:gd name="connsiteX8" fmla="*/ 3892550 w 3892550"/>
              <a:gd name="connsiteY8"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92550 w 3892550"/>
              <a:gd name="connsiteY7"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92550 w 3892550"/>
              <a:gd name="connsiteY6" fmla="*/ 764007 h 764007"/>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96 h 758846"/>
              <a:gd name="connsiteX1" fmla="*/ 975519 w 3892550"/>
              <a:gd name="connsiteY1" fmla="*/ 513577 h 758846"/>
              <a:gd name="connsiteX2" fmla="*/ 1266032 w 3892550"/>
              <a:gd name="connsiteY2" fmla="*/ 21 h 758846"/>
              <a:gd name="connsiteX3" fmla="*/ 1314450 w 3892550"/>
              <a:gd name="connsiteY3" fmla="*/ 536596 h 758846"/>
              <a:gd name="connsiteX4" fmla="*/ 1993900 w 3892550"/>
              <a:gd name="connsiteY4" fmla="*/ 708046 h 758846"/>
              <a:gd name="connsiteX5" fmla="*/ 3892550 w 3892550"/>
              <a:gd name="connsiteY5" fmla="*/ 758846 h 758846"/>
              <a:gd name="connsiteX0" fmla="*/ 0 w 3892550"/>
              <a:gd name="connsiteY0" fmla="*/ 549276 h 758826"/>
              <a:gd name="connsiteX1" fmla="*/ 975519 w 3892550"/>
              <a:gd name="connsiteY1" fmla="*/ 532607 h 758826"/>
              <a:gd name="connsiteX2" fmla="*/ 1266032 w 3892550"/>
              <a:gd name="connsiteY2" fmla="*/ 1 h 758826"/>
              <a:gd name="connsiteX3" fmla="*/ 1314450 w 3892550"/>
              <a:gd name="connsiteY3" fmla="*/ 536576 h 758826"/>
              <a:gd name="connsiteX4" fmla="*/ 1993900 w 3892550"/>
              <a:gd name="connsiteY4" fmla="*/ 708026 h 758826"/>
              <a:gd name="connsiteX5" fmla="*/ 3892550 w 3892550"/>
              <a:gd name="connsiteY5" fmla="*/ 758826 h 758826"/>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67872 h 777422"/>
              <a:gd name="connsiteX1" fmla="*/ 975519 w 3892550"/>
              <a:gd name="connsiteY1" fmla="*/ 539297 h 777422"/>
              <a:gd name="connsiteX2" fmla="*/ 1249364 w 3892550"/>
              <a:gd name="connsiteY2" fmla="*/ 20979 h 777422"/>
              <a:gd name="connsiteX3" fmla="*/ 1314450 w 3892550"/>
              <a:gd name="connsiteY3" fmla="*/ 555172 h 777422"/>
              <a:gd name="connsiteX4" fmla="*/ 1993900 w 3892550"/>
              <a:gd name="connsiteY4" fmla="*/ 726622 h 777422"/>
              <a:gd name="connsiteX5" fmla="*/ 3892550 w 3892550"/>
              <a:gd name="connsiteY5" fmla="*/ 777422 h 777422"/>
              <a:gd name="connsiteX0" fmla="*/ 0 w 3892550"/>
              <a:gd name="connsiteY0" fmla="*/ 567292 h 776842"/>
              <a:gd name="connsiteX1" fmla="*/ 975519 w 3892550"/>
              <a:gd name="connsiteY1" fmla="*/ 538717 h 776842"/>
              <a:gd name="connsiteX2" fmla="*/ 1249364 w 3892550"/>
              <a:gd name="connsiteY2" fmla="*/ 20399 h 776842"/>
              <a:gd name="connsiteX3" fmla="*/ 1314450 w 3892550"/>
              <a:gd name="connsiteY3" fmla="*/ 554592 h 776842"/>
              <a:gd name="connsiteX4" fmla="*/ 1993900 w 3892550"/>
              <a:gd name="connsiteY4" fmla="*/ 726042 h 776842"/>
              <a:gd name="connsiteX5" fmla="*/ 3892550 w 3892550"/>
              <a:gd name="connsiteY5" fmla="*/ 776842 h 776842"/>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5582 h 775132"/>
              <a:gd name="connsiteX1" fmla="*/ 975519 w 3892550"/>
              <a:gd name="connsiteY1" fmla="*/ 537007 h 775132"/>
              <a:gd name="connsiteX2" fmla="*/ 1249364 w 3892550"/>
              <a:gd name="connsiteY2" fmla="*/ 18689 h 775132"/>
              <a:gd name="connsiteX3" fmla="*/ 1314450 w 3892550"/>
              <a:gd name="connsiteY3" fmla="*/ 552882 h 775132"/>
              <a:gd name="connsiteX4" fmla="*/ 1993900 w 3892550"/>
              <a:gd name="connsiteY4" fmla="*/ 724332 h 775132"/>
              <a:gd name="connsiteX5" fmla="*/ 3892550 w 3892550"/>
              <a:gd name="connsiteY5" fmla="*/ 775132 h 775132"/>
              <a:gd name="connsiteX0" fmla="*/ 0 w 3892550"/>
              <a:gd name="connsiteY0" fmla="*/ 546975 h 756525"/>
              <a:gd name="connsiteX1" fmla="*/ 975519 w 3892550"/>
              <a:gd name="connsiteY1" fmla="*/ 518400 h 756525"/>
              <a:gd name="connsiteX2" fmla="*/ 1249364 w 3892550"/>
              <a:gd name="connsiteY2" fmla="*/ 82 h 756525"/>
              <a:gd name="connsiteX3" fmla="*/ 1314450 w 3892550"/>
              <a:gd name="connsiteY3" fmla="*/ 534275 h 756525"/>
              <a:gd name="connsiteX4" fmla="*/ 1993900 w 3892550"/>
              <a:gd name="connsiteY4" fmla="*/ 705725 h 756525"/>
              <a:gd name="connsiteX5" fmla="*/ 3892550 w 3892550"/>
              <a:gd name="connsiteY5" fmla="*/ 756525 h 756525"/>
              <a:gd name="connsiteX0" fmla="*/ 0 w 3892550"/>
              <a:gd name="connsiteY0" fmla="*/ 539844 h 749394"/>
              <a:gd name="connsiteX1" fmla="*/ 975519 w 3892550"/>
              <a:gd name="connsiteY1" fmla="*/ 511269 h 749394"/>
              <a:gd name="connsiteX2" fmla="*/ 1254127 w 3892550"/>
              <a:gd name="connsiteY2" fmla="*/ 95 h 749394"/>
              <a:gd name="connsiteX3" fmla="*/ 1314450 w 3892550"/>
              <a:gd name="connsiteY3" fmla="*/ 527144 h 749394"/>
              <a:gd name="connsiteX4" fmla="*/ 1993900 w 3892550"/>
              <a:gd name="connsiteY4" fmla="*/ 698594 h 749394"/>
              <a:gd name="connsiteX5" fmla="*/ 3892550 w 3892550"/>
              <a:gd name="connsiteY5" fmla="*/ 749394 h 749394"/>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28 h 749378"/>
              <a:gd name="connsiteX1" fmla="*/ 975519 w 3892550"/>
              <a:gd name="connsiteY1" fmla="*/ 511253 h 749378"/>
              <a:gd name="connsiteX2" fmla="*/ 1254127 w 3892550"/>
              <a:gd name="connsiteY2" fmla="*/ 79 h 749378"/>
              <a:gd name="connsiteX3" fmla="*/ 1314450 w 3892550"/>
              <a:gd name="connsiteY3" fmla="*/ 527128 h 749378"/>
              <a:gd name="connsiteX4" fmla="*/ 1993900 w 3892550"/>
              <a:gd name="connsiteY4" fmla="*/ 698578 h 749378"/>
              <a:gd name="connsiteX5" fmla="*/ 3892550 w 3892550"/>
              <a:gd name="connsiteY5" fmla="*/ 749378 h 749378"/>
              <a:gd name="connsiteX0" fmla="*/ 0 w 3892550"/>
              <a:gd name="connsiteY0" fmla="*/ 539830 h 749380"/>
              <a:gd name="connsiteX1" fmla="*/ 975519 w 3892550"/>
              <a:gd name="connsiteY1" fmla="*/ 511255 h 749380"/>
              <a:gd name="connsiteX2" fmla="*/ 1254127 w 3892550"/>
              <a:gd name="connsiteY2" fmla="*/ 81 h 749380"/>
              <a:gd name="connsiteX3" fmla="*/ 1314450 w 3892550"/>
              <a:gd name="connsiteY3" fmla="*/ 527130 h 749380"/>
              <a:gd name="connsiteX4" fmla="*/ 1993900 w 3892550"/>
              <a:gd name="connsiteY4" fmla="*/ 698580 h 749380"/>
              <a:gd name="connsiteX5" fmla="*/ 3892550 w 3892550"/>
              <a:gd name="connsiteY5" fmla="*/ 749380 h 74938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57 h 749607"/>
              <a:gd name="connsiteX1" fmla="*/ 975519 w 3892550"/>
              <a:gd name="connsiteY1" fmla="*/ 511482 h 749607"/>
              <a:gd name="connsiteX2" fmla="*/ 1129457 w 3892550"/>
              <a:gd name="connsiteY2" fmla="*/ 451277 h 749607"/>
              <a:gd name="connsiteX3" fmla="*/ 1254127 w 3892550"/>
              <a:gd name="connsiteY3" fmla="*/ 308 h 749607"/>
              <a:gd name="connsiteX4" fmla="*/ 1314450 w 3892550"/>
              <a:gd name="connsiteY4" fmla="*/ 527357 h 749607"/>
              <a:gd name="connsiteX5" fmla="*/ 1993900 w 3892550"/>
              <a:gd name="connsiteY5" fmla="*/ 698807 h 749607"/>
              <a:gd name="connsiteX6" fmla="*/ 3892550 w 3892550"/>
              <a:gd name="connsiteY6" fmla="*/ 749607 h 749607"/>
              <a:gd name="connsiteX0" fmla="*/ 0 w 3892550"/>
              <a:gd name="connsiteY0" fmla="*/ 540072 h 749622"/>
              <a:gd name="connsiteX1" fmla="*/ 975519 w 3892550"/>
              <a:gd name="connsiteY1" fmla="*/ 511497 h 749622"/>
              <a:gd name="connsiteX2" fmla="*/ 1129457 w 3892550"/>
              <a:gd name="connsiteY2" fmla="*/ 451292 h 749622"/>
              <a:gd name="connsiteX3" fmla="*/ 12541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2550" h="749622">
                <a:moveTo>
                  <a:pt x="0" y="540072"/>
                </a:moveTo>
                <a:cubicBezTo>
                  <a:pt x="325173" y="530547"/>
                  <a:pt x="834901" y="540582"/>
                  <a:pt x="975519" y="511497"/>
                </a:cubicBezTo>
                <a:cubicBezTo>
                  <a:pt x="1116137" y="482412"/>
                  <a:pt x="1078260" y="484101"/>
                  <a:pt x="1129457" y="451292"/>
                </a:cubicBezTo>
                <a:cubicBezTo>
                  <a:pt x="1233041" y="351808"/>
                  <a:pt x="1235995" y="-12357"/>
                  <a:pt x="1266827" y="323"/>
                </a:cubicBezTo>
                <a:cubicBezTo>
                  <a:pt x="1297659" y="13003"/>
                  <a:pt x="1244071" y="410956"/>
                  <a:pt x="1314450" y="527372"/>
                </a:cubicBezTo>
                <a:cubicBezTo>
                  <a:pt x="1384829" y="643788"/>
                  <a:pt x="1604698" y="676068"/>
                  <a:pt x="1993900" y="698822"/>
                </a:cubicBezTo>
                <a:cubicBezTo>
                  <a:pt x="2424442" y="723993"/>
                  <a:pt x="3496998" y="739039"/>
                  <a:pt x="3892550" y="749622"/>
                </a:cubicBez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sp>
        <p:nvSpPr>
          <p:cNvPr id="2" name="Title 1"/>
          <p:cNvSpPr>
            <a:spLocks noGrp="1"/>
          </p:cNvSpPr>
          <p:nvPr>
            <p:ph type="title"/>
          </p:nvPr>
        </p:nvSpPr>
        <p:spPr/>
        <p:txBody>
          <a:bodyPr>
            <a:noAutofit/>
          </a:bodyPr>
          <a:lstStyle/>
          <a:p>
            <a:r>
              <a:rPr lang="en-US" sz="3600" dirty="0" smtClean="0"/>
              <a:t>PMMA phantom: results</a:t>
            </a:r>
            <a:endParaRPr lang="en-US" sz="3600" dirty="0"/>
          </a:p>
        </p:txBody>
      </p:sp>
      <p:pic>
        <p:nvPicPr>
          <p:cNvPr id="9" name="Picture 8" descr="PMMA_2mmW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000" y="1080000"/>
            <a:ext cx="5067300" cy="4914900"/>
          </a:xfrm>
          <a:prstGeom prst="rect">
            <a:avLst/>
          </a:prstGeom>
        </p:spPr>
      </p:pic>
      <p:pic>
        <p:nvPicPr>
          <p:cNvPr id="10" name="Picture 9" descr="PMMA_2mmW_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000" y="1080000"/>
            <a:ext cx="5067300" cy="4914900"/>
          </a:xfrm>
          <a:prstGeom prst="rect">
            <a:avLst/>
          </a:prstGeom>
        </p:spPr>
      </p:pic>
      <p:pic>
        <p:nvPicPr>
          <p:cNvPr id="14" name="Picture 13" descr="PMMA_2mmW_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0000" y="1080000"/>
            <a:ext cx="5067300" cy="4914900"/>
          </a:xfrm>
          <a:prstGeom prst="rect">
            <a:avLst/>
          </a:prstGeom>
        </p:spPr>
      </p:pic>
      <p:pic>
        <p:nvPicPr>
          <p:cNvPr id="12" name="Picture 11" descr="PMMA_2mmW_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0000" y="1080000"/>
            <a:ext cx="5067300" cy="4914900"/>
          </a:xfrm>
          <a:prstGeom prst="rect">
            <a:avLst/>
          </a:prstGeom>
        </p:spPr>
      </p:pic>
      <p:pic>
        <p:nvPicPr>
          <p:cNvPr id="13" name="Picture 12" descr="PMMA_2mmW.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20000" y="1080000"/>
            <a:ext cx="5067300" cy="4914900"/>
          </a:xfrm>
          <a:prstGeom prst="rect">
            <a:avLst/>
          </a:prstGeom>
        </p:spPr>
      </p:pic>
      <p:sp>
        <p:nvSpPr>
          <p:cNvPr id="28" name="TextBox 27"/>
          <p:cNvSpPr txBox="1"/>
          <p:nvPr/>
        </p:nvSpPr>
        <p:spPr>
          <a:xfrm>
            <a:off x="4000842" y="5795972"/>
            <a:ext cx="1723286" cy="369332"/>
          </a:xfrm>
          <a:prstGeom prst="rect">
            <a:avLst/>
          </a:prstGeom>
          <a:noFill/>
        </p:spPr>
        <p:txBody>
          <a:bodyPr wrap="none" rtlCol="0">
            <a:spAutoFit/>
          </a:bodyPr>
          <a:lstStyle/>
          <a:p>
            <a:r>
              <a:rPr lang="en-US" dirty="0" smtClean="0"/>
              <a:t>Range telescope</a:t>
            </a:r>
            <a:endParaRPr lang="en-US" dirty="0"/>
          </a:p>
        </p:txBody>
      </p:sp>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19</a:t>
            </a:fld>
            <a:r>
              <a:rPr lang="en-GB" smtClean="0"/>
              <a:t>/33</a:t>
            </a:r>
            <a:endParaRPr lang="en-GB" dirty="0"/>
          </a:p>
        </p:txBody>
      </p:sp>
    </p:spTree>
    <p:extLst>
      <p:ext uri="{BB962C8B-B14F-4D97-AF65-F5344CB8AC3E}">
        <p14:creationId xmlns:p14="http://schemas.microsoft.com/office/powerpoint/2010/main" val="6334300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0" grpId="0" animBg="1"/>
      <p:bldP spid="31" grpId="0" animBg="1"/>
      <p:bldP spid="3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Outline</a:t>
            </a:r>
            <a:endParaRPr lang="en-US" sz="3600" dirty="0"/>
          </a:p>
        </p:txBody>
      </p:sp>
      <p:sp>
        <p:nvSpPr>
          <p:cNvPr id="3" name="Content Placeholder 2"/>
          <p:cNvSpPr>
            <a:spLocks noGrp="1"/>
          </p:cNvSpPr>
          <p:nvPr>
            <p:ph idx="1"/>
          </p:nvPr>
        </p:nvSpPr>
        <p:spPr>
          <a:xfrm>
            <a:off x="457199" y="1412775"/>
            <a:ext cx="8229600" cy="4464497"/>
          </a:xfrm>
        </p:spPr>
        <p:txBody>
          <a:bodyPr>
            <a:normAutofit/>
          </a:bodyPr>
          <a:lstStyle/>
          <a:p>
            <a:pPr>
              <a:lnSpc>
                <a:spcPct val="130000"/>
              </a:lnSpc>
            </a:pPr>
            <a:r>
              <a:rPr lang="en-US" sz="2400" dirty="0" smtClean="0"/>
              <a:t>Carbon therapy</a:t>
            </a:r>
          </a:p>
          <a:p>
            <a:pPr>
              <a:lnSpc>
                <a:spcPct val="130000"/>
              </a:lnSpc>
            </a:pPr>
            <a:r>
              <a:rPr lang="en-US" sz="2400" dirty="0" smtClean="0"/>
              <a:t>Online treatment monitoring</a:t>
            </a:r>
          </a:p>
          <a:p>
            <a:pPr>
              <a:lnSpc>
                <a:spcPct val="130000"/>
              </a:lnSpc>
            </a:pPr>
            <a:r>
              <a:rPr lang="en-US" sz="2400" dirty="0" smtClean="0"/>
              <a:t>He/C beam mixing</a:t>
            </a:r>
          </a:p>
          <a:p>
            <a:pPr>
              <a:lnSpc>
                <a:spcPct val="130000"/>
              </a:lnSpc>
            </a:pPr>
            <a:r>
              <a:rPr lang="en-US" sz="2400" dirty="0" smtClean="0"/>
              <a:t>Range telescope</a:t>
            </a:r>
          </a:p>
          <a:p>
            <a:pPr>
              <a:lnSpc>
                <a:spcPct val="130000"/>
              </a:lnSpc>
            </a:pPr>
            <a:r>
              <a:rPr lang="en-US" sz="2400" dirty="0" smtClean="0"/>
              <a:t>Measurements at HIT</a:t>
            </a:r>
            <a:endParaRPr lang="en-US" sz="2400" dirty="0" smtClean="0"/>
          </a:p>
          <a:p>
            <a:pPr>
              <a:lnSpc>
                <a:spcPct val="130000"/>
              </a:lnSpc>
            </a:pPr>
            <a:r>
              <a:rPr lang="en-US" sz="2400" dirty="0" smtClean="0"/>
              <a:t>Discussion</a:t>
            </a:r>
            <a:r>
              <a:rPr lang="en-US" sz="2400" dirty="0" smtClean="0"/>
              <a:t>: He/C in clinics</a:t>
            </a:r>
          </a:p>
          <a:p>
            <a:pPr>
              <a:lnSpc>
                <a:spcPct val="130000"/>
              </a:lnSpc>
            </a:pPr>
            <a:endParaRPr lang="en-US" sz="2400" dirty="0"/>
          </a:p>
          <a:p>
            <a:pPr marL="0" indent="0">
              <a:lnSpc>
                <a:spcPct val="130000"/>
              </a:lnSpc>
              <a:buNone/>
            </a:pPr>
            <a:endParaRPr lang="en-US" sz="2400" dirty="0" smtClean="0"/>
          </a:p>
        </p:txBody>
      </p:sp>
      <p:sp>
        <p:nvSpPr>
          <p:cNvPr id="6" name="Footer Placeholder 5"/>
          <p:cNvSpPr>
            <a:spLocks noGrp="1"/>
          </p:cNvSpPr>
          <p:nvPr>
            <p:ph type="ftr" sz="quarter" idx="11"/>
          </p:nvPr>
        </p:nvSpPr>
        <p:spPr/>
        <p:txBody>
          <a:bodyPr/>
          <a:lstStyle/>
          <a:p>
            <a:r>
              <a:rPr lang="en-GB" smtClean="0"/>
              <a:t>laurent.kelleter@ucl.ac.uk</a:t>
            </a:r>
            <a:endParaRPr lang="en-GB"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2</a:t>
            </a:fld>
            <a:r>
              <a:rPr lang="en-GB" smtClean="0"/>
              <a:t>/33</a:t>
            </a:r>
            <a:endParaRPr lang="en-GB" dirty="0"/>
          </a:p>
        </p:txBody>
      </p:sp>
    </p:spTree>
    <p:extLst>
      <p:ext uri="{BB962C8B-B14F-4D97-AF65-F5344CB8AC3E}">
        <p14:creationId xmlns:p14="http://schemas.microsoft.com/office/powerpoint/2010/main" val="23677638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PMMA phantom: results</a:t>
            </a:r>
            <a:endParaRPr lang="en-US" sz="3600" dirty="0"/>
          </a:p>
        </p:txBody>
      </p:sp>
      <p:grpSp>
        <p:nvGrpSpPr>
          <p:cNvPr id="15" name="Group 14"/>
          <p:cNvGrpSpPr/>
          <p:nvPr/>
        </p:nvGrpSpPr>
        <p:grpSpPr>
          <a:xfrm>
            <a:off x="774085" y="2022773"/>
            <a:ext cx="2743269" cy="3456263"/>
            <a:chOff x="702077" y="2280723"/>
            <a:chExt cx="2743269" cy="3456263"/>
          </a:xfrm>
        </p:grpSpPr>
        <p:sp>
          <p:nvSpPr>
            <p:cNvPr id="16" name="Rectangle 15"/>
            <p:cNvSpPr/>
            <p:nvPr/>
          </p:nvSpPr>
          <p:spPr bwMode="auto">
            <a:xfrm>
              <a:off x="714027" y="2637730"/>
              <a:ext cx="2731319" cy="2736304"/>
            </a:xfrm>
            <a:prstGeom prst="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sp>
          <p:nvSpPr>
            <p:cNvPr id="17" name="Rectangle 16"/>
            <p:cNvSpPr/>
            <p:nvPr/>
          </p:nvSpPr>
          <p:spPr bwMode="auto">
            <a:xfrm>
              <a:off x="1403648" y="4079077"/>
              <a:ext cx="66176" cy="1296144"/>
            </a:xfrm>
            <a:prstGeom prst="rect">
              <a:avLst/>
            </a:prstGeom>
            <a:solidFill>
              <a:schemeClr val="bg2"/>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8" name="TextBox 17"/>
            <p:cNvSpPr txBox="1"/>
            <p:nvPr/>
          </p:nvSpPr>
          <p:spPr>
            <a:xfrm>
              <a:off x="810146" y="4404593"/>
              <a:ext cx="538930" cy="338554"/>
            </a:xfrm>
            <a:prstGeom prst="rect">
              <a:avLst/>
            </a:prstGeom>
            <a:noFill/>
          </p:spPr>
          <p:txBody>
            <a:bodyPr wrap="none" rtlCol="0">
              <a:spAutoFit/>
            </a:bodyPr>
            <a:lstStyle/>
            <a:p>
              <a:r>
                <a:rPr lang="en-US" sz="1600" dirty="0" smtClean="0"/>
                <a:t>5cm</a:t>
              </a:r>
              <a:endParaRPr lang="en-US" sz="1600" dirty="0"/>
            </a:p>
          </p:txBody>
        </p:sp>
        <p:cxnSp>
          <p:nvCxnSpPr>
            <p:cNvPr id="19" name="Straight Arrow Connector 18"/>
            <p:cNvCxnSpPr/>
            <p:nvPr/>
          </p:nvCxnSpPr>
          <p:spPr bwMode="auto">
            <a:xfrm>
              <a:off x="830677" y="4439117"/>
              <a:ext cx="492639"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 name="TextBox 19"/>
            <p:cNvSpPr txBox="1"/>
            <p:nvPr/>
          </p:nvSpPr>
          <p:spPr>
            <a:xfrm>
              <a:off x="1153498" y="3701893"/>
              <a:ext cx="607859" cy="338554"/>
            </a:xfrm>
            <a:prstGeom prst="rect">
              <a:avLst/>
            </a:prstGeom>
            <a:noFill/>
          </p:spPr>
          <p:txBody>
            <a:bodyPr wrap="none" rtlCol="0">
              <a:spAutoFit/>
            </a:bodyPr>
            <a:lstStyle/>
            <a:p>
              <a:r>
                <a:rPr lang="en-US" sz="1600" dirty="0" smtClean="0"/>
                <a:t>2</a:t>
              </a:r>
              <a:r>
                <a:rPr lang="en-US" sz="1600" dirty="0"/>
                <a:t>m</a:t>
              </a:r>
              <a:r>
                <a:rPr lang="en-US" sz="1600" dirty="0" smtClean="0"/>
                <a:t>m</a:t>
              </a:r>
              <a:endParaRPr lang="en-US" sz="1600" dirty="0"/>
            </a:p>
          </p:txBody>
        </p:sp>
        <p:cxnSp>
          <p:nvCxnSpPr>
            <p:cNvPr id="21" name="Straight Arrow Connector 20"/>
            <p:cNvCxnSpPr/>
            <p:nvPr/>
          </p:nvCxnSpPr>
          <p:spPr bwMode="auto">
            <a:xfrm>
              <a:off x="1266782" y="4077044"/>
              <a:ext cx="136866"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flipH="1">
              <a:off x="1475992" y="4077550"/>
              <a:ext cx="136866"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Connector 22"/>
            <p:cNvCxnSpPr>
              <a:stCxn id="16" idx="0"/>
              <a:endCxn id="16" idx="2"/>
            </p:cNvCxnSpPr>
            <p:nvPr/>
          </p:nvCxnSpPr>
          <p:spPr bwMode="auto">
            <a:xfrm>
              <a:off x="2079687" y="2637730"/>
              <a:ext cx="0" cy="2736304"/>
            </a:xfrm>
            <a:prstGeom prst="line">
              <a:avLst/>
            </a:prstGeom>
            <a:solidFill>
              <a:schemeClr val="accent1"/>
            </a:solidFill>
            <a:ln w="1905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 name="TextBox 23"/>
            <p:cNvSpPr txBox="1"/>
            <p:nvPr/>
          </p:nvSpPr>
          <p:spPr>
            <a:xfrm rot="16200000">
              <a:off x="1383273" y="2966012"/>
              <a:ext cx="967558" cy="369332"/>
            </a:xfrm>
            <a:prstGeom prst="rect">
              <a:avLst/>
            </a:prstGeom>
            <a:noFill/>
          </p:spPr>
          <p:txBody>
            <a:bodyPr wrap="none" rtlCol="0">
              <a:spAutoFit/>
            </a:bodyPr>
            <a:lstStyle/>
            <a:p>
              <a:r>
                <a:rPr lang="en-US" sz="1800" baseline="30000" dirty="0" smtClean="0">
                  <a:solidFill>
                    <a:srgbClr val="FF0000"/>
                  </a:solidFill>
                  <a:latin typeface="+mn-lt"/>
                </a:rPr>
                <a:t>12</a:t>
              </a:r>
              <a:r>
                <a:rPr lang="en-US" sz="1800" dirty="0" smtClean="0">
                  <a:solidFill>
                    <a:srgbClr val="FF0000"/>
                  </a:solidFill>
                  <a:latin typeface="+mn-lt"/>
                </a:rPr>
                <a:t>C peak</a:t>
              </a:r>
              <a:endParaRPr lang="en-US" sz="1800" dirty="0">
                <a:solidFill>
                  <a:srgbClr val="FF0000"/>
                </a:solidFill>
                <a:latin typeface="+mn-lt"/>
              </a:endParaRPr>
            </a:p>
          </p:txBody>
        </p:sp>
        <p:sp>
          <p:nvSpPr>
            <p:cNvPr id="25" name="TextBox 24"/>
            <p:cNvSpPr txBox="1"/>
            <p:nvPr/>
          </p:nvSpPr>
          <p:spPr>
            <a:xfrm>
              <a:off x="971600" y="5398432"/>
              <a:ext cx="803425" cy="338554"/>
            </a:xfrm>
            <a:prstGeom prst="rect">
              <a:avLst/>
            </a:prstGeom>
            <a:noFill/>
          </p:spPr>
          <p:txBody>
            <a:bodyPr wrap="none" rtlCol="0">
              <a:spAutoFit/>
            </a:bodyPr>
            <a:lstStyle/>
            <a:p>
              <a:r>
                <a:rPr lang="en-US" sz="1600" dirty="0" smtClean="0"/>
                <a:t>~9.1cm</a:t>
              </a:r>
              <a:endParaRPr lang="en-US" sz="1600" dirty="0"/>
            </a:p>
          </p:txBody>
        </p:sp>
        <p:cxnSp>
          <p:nvCxnSpPr>
            <p:cNvPr id="26" name="Straight Arrow Connector 25"/>
            <p:cNvCxnSpPr/>
            <p:nvPr/>
          </p:nvCxnSpPr>
          <p:spPr bwMode="auto">
            <a:xfrm>
              <a:off x="702077" y="5447229"/>
              <a:ext cx="1277635"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p:cNvSpPr txBox="1"/>
            <p:nvPr/>
          </p:nvSpPr>
          <p:spPr>
            <a:xfrm>
              <a:off x="1564803" y="2280723"/>
              <a:ext cx="906017" cy="338554"/>
            </a:xfrm>
            <a:prstGeom prst="rect">
              <a:avLst/>
            </a:prstGeom>
            <a:noFill/>
          </p:spPr>
          <p:txBody>
            <a:bodyPr wrap="none" rtlCol="0">
              <a:spAutoFit/>
            </a:bodyPr>
            <a:lstStyle/>
            <a:p>
              <a:r>
                <a:rPr lang="en-US" sz="1600" dirty="0" smtClean="0"/>
                <a:t>~21.9cm</a:t>
              </a:r>
              <a:endParaRPr lang="en-US" sz="1600" dirty="0"/>
            </a:p>
          </p:txBody>
        </p:sp>
        <p:cxnSp>
          <p:nvCxnSpPr>
            <p:cNvPr id="28" name="Straight Arrow Connector 27"/>
            <p:cNvCxnSpPr/>
            <p:nvPr/>
          </p:nvCxnSpPr>
          <p:spPr bwMode="auto">
            <a:xfrm>
              <a:off x="801687" y="2582313"/>
              <a:ext cx="2556000" cy="0"/>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6" name="Group 5"/>
          <p:cNvGrpSpPr/>
          <p:nvPr/>
        </p:nvGrpSpPr>
        <p:grpSpPr>
          <a:xfrm>
            <a:off x="50810" y="2996952"/>
            <a:ext cx="4953238" cy="968548"/>
            <a:chOff x="50810" y="2996952"/>
            <a:chExt cx="4953238" cy="968548"/>
          </a:xfrm>
        </p:grpSpPr>
        <p:grpSp>
          <p:nvGrpSpPr>
            <p:cNvPr id="31" name="Group 30"/>
            <p:cNvGrpSpPr/>
            <p:nvPr/>
          </p:nvGrpSpPr>
          <p:grpSpPr>
            <a:xfrm>
              <a:off x="50810" y="2996952"/>
              <a:ext cx="4953238" cy="965646"/>
              <a:chOff x="50810" y="2996952"/>
              <a:chExt cx="4953238" cy="965646"/>
            </a:xfrm>
          </p:grpSpPr>
          <p:grpSp>
            <p:nvGrpSpPr>
              <p:cNvPr id="11" name="Group 10"/>
              <p:cNvGrpSpPr/>
              <p:nvPr/>
            </p:nvGrpSpPr>
            <p:grpSpPr>
              <a:xfrm>
                <a:off x="50810" y="2996952"/>
                <a:ext cx="771102" cy="889185"/>
                <a:chOff x="-21198" y="3161408"/>
                <a:chExt cx="771102" cy="889185"/>
              </a:xfrm>
              <a:gradFill flip="none" rotWithShape="1">
                <a:gsLst>
                  <a:gs pos="0">
                    <a:schemeClr val="accent1">
                      <a:shade val="51000"/>
                      <a:satMod val="130000"/>
                    </a:schemeClr>
                  </a:gs>
                  <a:gs pos="100000">
                    <a:srgbClr val="FF0000"/>
                  </a:gs>
                </a:gsLst>
                <a:lin ang="0" scaled="1"/>
                <a:tileRect/>
              </a:gradFill>
            </p:grpSpPr>
            <p:sp>
              <p:nvSpPr>
                <p:cNvPr id="12" name="Right Arrow 11"/>
                <p:cNvSpPr/>
                <p:nvPr/>
              </p:nvSpPr>
              <p:spPr bwMode="auto">
                <a:xfrm>
                  <a:off x="59271" y="3743511"/>
                  <a:ext cx="539552" cy="307082"/>
                </a:xfrm>
                <a:prstGeom prst="rightArrow">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3" name="TextBox 12"/>
                <p:cNvSpPr txBox="1"/>
                <p:nvPr/>
              </p:nvSpPr>
              <p:spPr>
                <a:xfrm>
                  <a:off x="-21198" y="3161408"/>
                  <a:ext cx="771102" cy="646331"/>
                </a:xfrm>
                <a:prstGeom prst="rect">
                  <a:avLst/>
                </a:prstGeom>
                <a:noFill/>
              </p:spPr>
              <p:txBody>
                <a:bodyPr wrap="none" rtlCol="0">
                  <a:spAutoFit/>
                </a:bodyPr>
                <a:lstStyle/>
                <a:p>
                  <a:r>
                    <a:rPr lang="en-US" sz="1800" dirty="0" smtClean="0"/>
                    <a:t>Mixed</a:t>
                  </a:r>
                </a:p>
                <a:p>
                  <a:r>
                    <a:rPr lang="en-US" sz="1800" dirty="0" smtClean="0"/>
                    <a:t>Beam</a:t>
                  </a:r>
                  <a:endParaRPr lang="en-US" sz="1800" dirty="0"/>
                </a:p>
              </p:txBody>
            </p:sp>
          </p:grpSp>
          <p:sp>
            <p:nvSpPr>
              <p:cNvPr id="29" name="Freeform 28"/>
              <p:cNvSpPr/>
              <p:nvPr/>
            </p:nvSpPr>
            <p:spPr bwMode="auto">
              <a:xfrm>
                <a:off x="792000" y="3212976"/>
                <a:ext cx="4212048" cy="749622"/>
              </a:xfrm>
              <a:custGeom>
                <a:avLst/>
                <a:gdLst>
                  <a:gd name="connsiteX0" fmla="*/ 0 w 3892550"/>
                  <a:gd name="connsiteY0" fmla="*/ 540340 h 749890"/>
                  <a:gd name="connsiteX1" fmla="*/ 977900 w 3892550"/>
                  <a:gd name="connsiteY1" fmla="*/ 540340 h 749890"/>
                  <a:gd name="connsiteX2" fmla="*/ 1212850 w 3892550"/>
                  <a:gd name="connsiteY2" fmla="*/ 426040 h 749890"/>
                  <a:gd name="connsiteX3" fmla="*/ 1301750 w 3892550"/>
                  <a:gd name="connsiteY3" fmla="*/ 590 h 749890"/>
                  <a:gd name="connsiteX4" fmla="*/ 1314450 w 3892550"/>
                  <a:gd name="connsiteY4" fmla="*/ 527640 h 749890"/>
                  <a:gd name="connsiteX5" fmla="*/ 1377950 w 3892550"/>
                  <a:gd name="connsiteY5" fmla="*/ 667340 h 749890"/>
                  <a:gd name="connsiteX6" fmla="*/ 1479550 w 3892550"/>
                  <a:gd name="connsiteY6" fmla="*/ 692740 h 749890"/>
                  <a:gd name="connsiteX7" fmla="*/ 1695450 w 3892550"/>
                  <a:gd name="connsiteY7" fmla="*/ 699090 h 749890"/>
                  <a:gd name="connsiteX8" fmla="*/ 1993900 w 3892550"/>
                  <a:gd name="connsiteY8" fmla="*/ 699090 h 749890"/>
                  <a:gd name="connsiteX9" fmla="*/ 2825750 w 3892550"/>
                  <a:gd name="connsiteY9" fmla="*/ 711790 h 749890"/>
                  <a:gd name="connsiteX10" fmla="*/ 3835400 w 3892550"/>
                  <a:gd name="connsiteY10" fmla="*/ 749890 h 749890"/>
                  <a:gd name="connsiteX11" fmla="*/ 3835400 w 3892550"/>
                  <a:gd name="connsiteY11" fmla="*/ 749890 h 749890"/>
                  <a:gd name="connsiteX12" fmla="*/ 3892550 w 3892550"/>
                  <a:gd name="connsiteY12" fmla="*/ 749890 h 749890"/>
                  <a:gd name="connsiteX0" fmla="*/ 0 w 3892550"/>
                  <a:gd name="connsiteY0" fmla="*/ 549852 h 759402"/>
                  <a:gd name="connsiteX1" fmla="*/ 977900 w 3892550"/>
                  <a:gd name="connsiteY1" fmla="*/ 549852 h 759402"/>
                  <a:gd name="connsiteX2" fmla="*/ 1212850 w 3892550"/>
                  <a:gd name="connsiteY2" fmla="*/ 435552 h 759402"/>
                  <a:gd name="connsiteX3" fmla="*/ 1289844 w 3892550"/>
                  <a:gd name="connsiteY3" fmla="*/ 577 h 759402"/>
                  <a:gd name="connsiteX4" fmla="*/ 1314450 w 3892550"/>
                  <a:gd name="connsiteY4" fmla="*/ 537152 h 759402"/>
                  <a:gd name="connsiteX5" fmla="*/ 1377950 w 3892550"/>
                  <a:gd name="connsiteY5" fmla="*/ 676852 h 759402"/>
                  <a:gd name="connsiteX6" fmla="*/ 1479550 w 3892550"/>
                  <a:gd name="connsiteY6" fmla="*/ 702252 h 759402"/>
                  <a:gd name="connsiteX7" fmla="*/ 1695450 w 3892550"/>
                  <a:gd name="connsiteY7" fmla="*/ 708602 h 759402"/>
                  <a:gd name="connsiteX8" fmla="*/ 1993900 w 3892550"/>
                  <a:gd name="connsiteY8" fmla="*/ 708602 h 759402"/>
                  <a:gd name="connsiteX9" fmla="*/ 2825750 w 3892550"/>
                  <a:gd name="connsiteY9" fmla="*/ 721302 h 759402"/>
                  <a:gd name="connsiteX10" fmla="*/ 3835400 w 3892550"/>
                  <a:gd name="connsiteY10" fmla="*/ 759402 h 759402"/>
                  <a:gd name="connsiteX11" fmla="*/ 3835400 w 3892550"/>
                  <a:gd name="connsiteY11" fmla="*/ 759402 h 759402"/>
                  <a:gd name="connsiteX12" fmla="*/ 3892550 w 3892550"/>
                  <a:gd name="connsiteY12" fmla="*/ 759402 h 759402"/>
                  <a:gd name="connsiteX0" fmla="*/ 0 w 3892550"/>
                  <a:gd name="connsiteY0" fmla="*/ 549926 h 759476"/>
                  <a:gd name="connsiteX1" fmla="*/ 977900 w 3892550"/>
                  <a:gd name="connsiteY1" fmla="*/ 549926 h 759476"/>
                  <a:gd name="connsiteX2" fmla="*/ 1212850 w 3892550"/>
                  <a:gd name="connsiteY2" fmla="*/ 435626 h 759476"/>
                  <a:gd name="connsiteX3" fmla="*/ 1289844 w 3892550"/>
                  <a:gd name="connsiteY3" fmla="*/ 651 h 759476"/>
                  <a:gd name="connsiteX4" fmla="*/ 1314450 w 3892550"/>
                  <a:gd name="connsiteY4" fmla="*/ 537226 h 759476"/>
                  <a:gd name="connsiteX5" fmla="*/ 1377950 w 3892550"/>
                  <a:gd name="connsiteY5" fmla="*/ 676926 h 759476"/>
                  <a:gd name="connsiteX6" fmla="*/ 1479550 w 3892550"/>
                  <a:gd name="connsiteY6" fmla="*/ 702326 h 759476"/>
                  <a:gd name="connsiteX7" fmla="*/ 1695450 w 3892550"/>
                  <a:gd name="connsiteY7" fmla="*/ 708676 h 759476"/>
                  <a:gd name="connsiteX8" fmla="*/ 1993900 w 3892550"/>
                  <a:gd name="connsiteY8" fmla="*/ 708676 h 759476"/>
                  <a:gd name="connsiteX9" fmla="*/ 2825750 w 3892550"/>
                  <a:gd name="connsiteY9" fmla="*/ 721376 h 759476"/>
                  <a:gd name="connsiteX10" fmla="*/ 3835400 w 3892550"/>
                  <a:gd name="connsiteY10" fmla="*/ 759476 h 759476"/>
                  <a:gd name="connsiteX11" fmla="*/ 3835400 w 3892550"/>
                  <a:gd name="connsiteY11" fmla="*/ 759476 h 759476"/>
                  <a:gd name="connsiteX12" fmla="*/ 3892550 w 3892550"/>
                  <a:gd name="connsiteY12" fmla="*/ 759476 h 759476"/>
                  <a:gd name="connsiteX0" fmla="*/ 0 w 3892550"/>
                  <a:gd name="connsiteY0" fmla="*/ 549791 h 759341"/>
                  <a:gd name="connsiteX1" fmla="*/ 977900 w 3892550"/>
                  <a:gd name="connsiteY1" fmla="*/ 549791 h 759341"/>
                  <a:gd name="connsiteX2" fmla="*/ 1212850 w 3892550"/>
                  <a:gd name="connsiteY2" fmla="*/ 435491 h 759341"/>
                  <a:gd name="connsiteX3" fmla="*/ 1289844 w 3892550"/>
                  <a:gd name="connsiteY3" fmla="*/ 516 h 759341"/>
                  <a:gd name="connsiteX4" fmla="*/ 1314450 w 3892550"/>
                  <a:gd name="connsiteY4" fmla="*/ 537091 h 759341"/>
                  <a:gd name="connsiteX5" fmla="*/ 1377950 w 3892550"/>
                  <a:gd name="connsiteY5" fmla="*/ 676791 h 759341"/>
                  <a:gd name="connsiteX6" fmla="*/ 1479550 w 3892550"/>
                  <a:gd name="connsiteY6" fmla="*/ 702191 h 759341"/>
                  <a:gd name="connsiteX7" fmla="*/ 1695450 w 3892550"/>
                  <a:gd name="connsiteY7" fmla="*/ 708541 h 759341"/>
                  <a:gd name="connsiteX8" fmla="*/ 1993900 w 3892550"/>
                  <a:gd name="connsiteY8" fmla="*/ 708541 h 759341"/>
                  <a:gd name="connsiteX9" fmla="*/ 2825750 w 3892550"/>
                  <a:gd name="connsiteY9" fmla="*/ 721241 h 759341"/>
                  <a:gd name="connsiteX10" fmla="*/ 3835400 w 3892550"/>
                  <a:gd name="connsiteY10" fmla="*/ 759341 h 759341"/>
                  <a:gd name="connsiteX11" fmla="*/ 3835400 w 3892550"/>
                  <a:gd name="connsiteY11" fmla="*/ 759341 h 759341"/>
                  <a:gd name="connsiteX12" fmla="*/ 3892550 w 3892550"/>
                  <a:gd name="connsiteY12" fmla="*/ 759341 h 759341"/>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94618 w 3892550"/>
                  <a:gd name="connsiteY5" fmla="*/ 672040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479550 w 3892550"/>
                  <a:gd name="connsiteY5" fmla="*/ 702202 h 759352"/>
                  <a:gd name="connsiteX6" fmla="*/ 1695450 w 3892550"/>
                  <a:gd name="connsiteY6" fmla="*/ 708552 h 759352"/>
                  <a:gd name="connsiteX7" fmla="*/ 1993900 w 3892550"/>
                  <a:gd name="connsiteY7" fmla="*/ 708552 h 759352"/>
                  <a:gd name="connsiteX8" fmla="*/ 2825750 w 3892550"/>
                  <a:gd name="connsiteY8" fmla="*/ 721252 h 759352"/>
                  <a:gd name="connsiteX9" fmla="*/ 3835400 w 3892550"/>
                  <a:gd name="connsiteY9" fmla="*/ 759352 h 759352"/>
                  <a:gd name="connsiteX10" fmla="*/ 3835400 w 3892550"/>
                  <a:gd name="connsiteY10" fmla="*/ 759352 h 759352"/>
                  <a:gd name="connsiteX11" fmla="*/ 3892550 w 3892550"/>
                  <a:gd name="connsiteY11"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695450 w 3892550"/>
                  <a:gd name="connsiteY5" fmla="*/ 713091 h 763891"/>
                  <a:gd name="connsiteX6" fmla="*/ 1993900 w 3892550"/>
                  <a:gd name="connsiteY6" fmla="*/ 713091 h 763891"/>
                  <a:gd name="connsiteX7" fmla="*/ 2825750 w 3892550"/>
                  <a:gd name="connsiteY7" fmla="*/ 725791 h 763891"/>
                  <a:gd name="connsiteX8" fmla="*/ 3835400 w 3892550"/>
                  <a:gd name="connsiteY8" fmla="*/ 763891 h 763891"/>
                  <a:gd name="connsiteX9" fmla="*/ 3835400 w 3892550"/>
                  <a:gd name="connsiteY9" fmla="*/ 763891 h 763891"/>
                  <a:gd name="connsiteX10" fmla="*/ 3892550 w 3892550"/>
                  <a:gd name="connsiteY10" fmla="*/ 763891 h 763891"/>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993900 w 3892550"/>
                  <a:gd name="connsiteY5" fmla="*/ 713091 h 763891"/>
                  <a:gd name="connsiteX6" fmla="*/ 2825750 w 3892550"/>
                  <a:gd name="connsiteY6" fmla="*/ 725791 h 763891"/>
                  <a:gd name="connsiteX7" fmla="*/ 3835400 w 3892550"/>
                  <a:gd name="connsiteY7" fmla="*/ 763891 h 763891"/>
                  <a:gd name="connsiteX8" fmla="*/ 3835400 w 3892550"/>
                  <a:gd name="connsiteY8" fmla="*/ 763891 h 763891"/>
                  <a:gd name="connsiteX9" fmla="*/ 3892550 w 3892550"/>
                  <a:gd name="connsiteY9" fmla="*/ 763891 h 763891"/>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35400 w 3892550"/>
                  <a:gd name="connsiteY7" fmla="*/ 764007 h 764007"/>
                  <a:gd name="connsiteX8" fmla="*/ 3892550 w 3892550"/>
                  <a:gd name="connsiteY8"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92550 w 3892550"/>
                  <a:gd name="connsiteY7"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92550 w 3892550"/>
                  <a:gd name="connsiteY6" fmla="*/ 764007 h 764007"/>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96 h 758846"/>
                  <a:gd name="connsiteX1" fmla="*/ 975519 w 3892550"/>
                  <a:gd name="connsiteY1" fmla="*/ 513577 h 758846"/>
                  <a:gd name="connsiteX2" fmla="*/ 1266032 w 3892550"/>
                  <a:gd name="connsiteY2" fmla="*/ 21 h 758846"/>
                  <a:gd name="connsiteX3" fmla="*/ 1314450 w 3892550"/>
                  <a:gd name="connsiteY3" fmla="*/ 536596 h 758846"/>
                  <a:gd name="connsiteX4" fmla="*/ 1993900 w 3892550"/>
                  <a:gd name="connsiteY4" fmla="*/ 708046 h 758846"/>
                  <a:gd name="connsiteX5" fmla="*/ 3892550 w 3892550"/>
                  <a:gd name="connsiteY5" fmla="*/ 758846 h 758846"/>
                  <a:gd name="connsiteX0" fmla="*/ 0 w 3892550"/>
                  <a:gd name="connsiteY0" fmla="*/ 549276 h 758826"/>
                  <a:gd name="connsiteX1" fmla="*/ 975519 w 3892550"/>
                  <a:gd name="connsiteY1" fmla="*/ 532607 h 758826"/>
                  <a:gd name="connsiteX2" fmla="*/ 1266032 w 3892550"/>
                  <a:gd name="connsiteY2" fmla="*/ 1 h 758826"/>
                  <a:gd name="connsiteX3" fmla="*/ 1314450 w 3892550"/>
                  <a:gd name="connsiteY3" fmla="*/ 536576 h 758826"/>
                  <a:gd name="connsiteX4" fmla="*/ 1993900 w 3892550"/>
                  <a:gd name="connsiteY4" fmla="*/ 708026 h 758826"/>
                  <a:gd name="connsiteX5" fmla="*/ 3892550 w 3892550"/>
                  <a:gd name="connsiteY5" fmla="*/ 758826 h 758826"/>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67872 h 777422"/>
                  <a:gd name="connsiteX1" fmla="*/ 975519 w 3892550"/>
                  <a:gd name="connsiteY1" fmla="*/ 539297 h 777422"/>
                  <a:gd name="connsiteX2" fmla="*/ 1249364 w 3892550"/>
                  <a:gd name="connsiteY2" fmla="*/ 20979 h 777422"/>
                  <a:gd name="connsiteX3" fmla="*/ 1314450 w 3892550"/>
                  <a:gd name="connsiteY3" fmla="*/ 555172 h 777422"/>
                  <a:gd name="connsiteX4" fmla="*/ 1993900 w 3892550"/>
                  <a:gd name="connsiteY4" fmla="*/ 726622 h 777422"/>
                  <a:gd name="connsiteX5" fmla="*/ 3892550 w 3892550"/>
                  <a:gd name="connsiteY5" fmla="*/ 777422 h 777422"/>
                  <a:gd name="connsiteX0" fmla="*/ 0 w 3892550"/>
                  <a:gd name="connsiteY0" fmla="*/ 567292 h 776842"/>
                  <a:gd name="connsiteX1" fmla="*/ 975519 w 3892550"/>
                  <a:gd name="connsiteY1" fmla="*/ 538717 h 776842"/>
                  <a:gd name="connsiteX2" fmla="*/ 1249364 w 3892550"/>
                  <a:gd name="connsiteY2" fmla="*/ 20399 h 776842"/>
                  <a:gd name="connsiteX3" fmla="*/ 1314450 w 3892550"/>
                  <a:gd name="connsiteY3" fmla="*/ 554592 h 776842"/>
                  <a:gd name="connsiteX4" fmla="*/ 1993900 w 3892550"/>
                  <a:gd name="connsiteY4" fmla="*/ 726042 h 776842"/>
                  <a:gd name="connsiteX5" fmla="*/ 3892550 w 3892550"/>
                  <a:gd name="connsiteY5" fmla="*/ 776842 h 776842"/>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5582 h 775132"/>
                  <a:gd name="connsiteX1" fmla="*/ 975519 w 3892550"/>
                  <a:gd name="connsiteY1" fmla="*/ 537007 h 775132"/>
                  <a:gd name="connsiteX2" fmla="*/ 1249364 w 3892550"/>
                  <a:gd name="connsiteY2" fmla="*/ 18689 h 775132"/>
                  <a:gd name="connsiteX3" fmla="*/ 1314450 w 3892550"/>
                  <a:gd name="connsiteY3" fmla="*/ 552882 h 775132"/>
                  <a:gd name="connsiteX4" fmla="*/ 1993900 w 3892550"/>
                  <a:gd name="connsiteY4" fmla="*/ 724332 h 775132"/>
                  <a:gd name="connsiteX5" fmla="*/ 3892550 w 3892550"/>
                  <a:gd name="connsiteY5" fmla="*/ 775132 h 775132"/>
                  <a:gd name="connsiteX0" fmla="*/ 0 w 3892550"/>
                  <a:gd name="connsiteY0" fmla="*/ 546975 h 756525"/>
                  <a:gd name="connsiteX1" fmla="*/ 975519 w 3892550"/>
                  <a:gd name="connsiteY1" fmla="*/ 518400 h 756525"/>
                  <a:gd name="connsiteX2" fmla="*/ 1249364 w 3892550"/>
                  <a:gd name="connsiteY2" fmla="*/ 82 h 756525"/>
                  <a:gd name="connsiteX3" fmla="*/ 1314450 w 3892550"/>
                  <a:gd name="connsiteY3" fmla="*/ 534275 h 756525"/>
                  <a:gd name="connsiteX4" fmla="*/ 1993900 w 3892550"/>
                  <a:gd name="connsiteY4" fmla="*/ 705725 h 756525"/>
                  <a:gd name="connsiteX5" fmla="*/ 3892550 w 3892550"/>
                  <a:gd name="connsiteY5" fmla="*/ 756525 h 756525"/>
                  <a:gd name="connsiteX0" fmla="*/ 0 w 3892550"/>
                  <a:gd name="connsiteY0" fmla="*/ 539844 h 749394"/>
                  <a:gd name="connsiteX1" fmla="*/ 975519 w 3892550"/>
                  <a:gd name="connsiteY1" fmla="*/ 511269 h 749394"/>
                  <a:gd name="connsiteX2" fmla="*/ 1254127 w 3892550"/>
                  <a:gd name="connsiteY2" fmla="*/ 95 h 749394"/>
                  <a:gd name="connsiteX3" fmla="*/ 1314450 w 3892550"/>
                  <a:gd name="connsiteY3" fmla="*/ 527144 h 749394"/>
                  <a:gd name="connsiteX4" fmla="*/ 1993900 w 3892550"/>
                  <a:gd name="connsiteY4" fmla="*/ 698594 h 749394"/>
                  <a:gd name="connsiteX5" fmla="*/ 3892550 w 3892550"/>
                  <a:gd name="connsiteY5" fmla="*/ 749394 h 749394"/>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28 h 749378"/>
                  <a:gd name="connsiteX1" fmla="*/ 975519 w 3892550"/>
                  <a:gd name="connsiteY1" fmla="*/ 511253 h 749378"/>
                  <a:gd name="connsiteX2" fmla="*/ 1254127 w 3892550"/>
                  <a:gd name="connsiteY2" fmla="*/ 79 h 749378"/>
                  <a:gd name="connsiteX3" fmla="*/ 1314450 w 3892550"/>
                  <a:gd name="connsiteY3" fmla="*/ 527128 h 749378"/>
                  <a:gd name="connsiteX4" fmla="*/ 1993900 w 3892550"/>
                  <a:gd name="connsiteY4" fmla="*/ 698578 h 749378"/>
                  <a:gd name="connsiteX5" fmla="*/ 3892550 w 3892550"/>
                  <a:gd name="connsiteY5" fmla="*/ 749378 h 749378"/>
                  <a:gd name="connsiteX0" fmla="*/ 0 w 3892550"/>
                  <a:gd name="connsiteY0" fmla="*/ 539830 h 749380"/>
                  <a:gd name="connsiteX1" fmla="*/ 975519 w 3892550"/>
                  <a:gd name="connsiteY1" fmla="*/ 511255 h 749380"/>
                  <a:gd name="connsiteX2" fmla="*/ 1254127 w 3892550"/>
                  <a:gd name="connsiteY2" fmla="*/ 81 h 749380"/>
                  <a:gd name="connsiteX3" fmla="*/ 1314450 w 3892550"/>
                  <a:gd name="connsiteY3" fmla="*/ 527130 h 749380"/>
                  <a:gd name="connsiteX4" fmla="*/ 1993900 w 3892550"/>
                  <a:gd name="connsiteY4" fmla="*/ 698580 h 749380"/>
                  <a:gd name="connsiteX5" fmla="*/ 3892550 w 3892550"/>
                  <a:gd name="connsiteY5" fmla="*/ 749380 h 74938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57 h 749607"/>
                  <a:gd name="connsiteX1" fmla="*/ 975519 w 3892550"/>
                  <a:gd name="connsiteY1" fmla="*/ 511482 h 749607"/>
                  <a:gd name="connsiteX2" fmla="*/ 1129457 w 3892550"/>
                  <a:gd name="connsiteY2" fmla="*/ 451277 h 749607"/>
                  <a:gd name="connsiteX3" fmla="*/ 1254127 w 3892550"/>
                  <a:gd name="connsiteY3" fmla="*/ 308 h 749607"/>
                  <a:gd name="connsiteX4" fmla="*/ 1314450 w 3892550"/>
                  <a:gd name="connsiteY4" fmla="*/ 527357 h 749607"/>
                  <a:gd name="connsiteX5" fmla="*/ 1993900 w 3892550"/>
                  <a:gd name="connsiteY5" fmla="*/ 698807 h 749607"/>
                  <a:gd name="connsiteX6" fmla="*/ 3892550 w 3892550"/>
                  <a:gd name="connsiteY6" fmla="*/ 749607 h 749607"/>
                  <a:gd name="connsiteX0" fmla="*/ 0 w 3892550"/>
                  <a:gd name="connsiteY0" fmla="*/ 540072 h 749622"/>
                  <a:gd name="connsiteX1" fmla="*/ 975519 w 3892550"/>
                  <a:gd name="connsiteY1" fmla="*/ 511497 h 749622"/>
                  <a:gd name="connsiteX2" fmla="*/ 1129457 w 3892550"/>
                  <a:gd name="connsiteY2" fmla="*/ 451292 h 749622"/>
                  <a:gd name="connsiteX3" fmla="*/ 12541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2550" h="749622">
                    <a:moveTo>
                      <a:pt x="0" y="540072"/>
                    </a:moveTo>
                    <a:cubicBezTo>
                      <a:pt x="325173" y="530547"/>
                      <a:pt x="834901" y="540582"/>
                      <a:pt x="975519" y="511497"/>
                    </a:cubicBezTo>
                    <a:cubicBezTo>
                      <a:pt x="1116137" y="482412"/>
                      <a:pt x="1078260" y="484101"/>
                      <a:pt x="1129457" y="451292"/>
                    </a:cubicBezTo>
                    <a:cubicBezTo>
                      <a:pt x="1233041" y="351808"/>
                      <a:pt x="1235995" y="-12357"/>
                      <a:pt x="1266827" y="323"/>
                    </a:cubicBezTo>
                    <a:cubicBezTo>
                      <a:pt x="1297659" y="13003"/>
                      <a:pt x="1244071" y="410956"/>
                      <a:pt x="1314450" y="527372"/>
                    </a:cubicBezTo>
                    <a:cubicBezTo>
                      <a:pt x="1384829" y="643788"/>
                      <a:pt x="1604698" y="676068"/>
                      <a:pt x="1993900" y="698822"/>
                    </a:cubicBezTo>
                    <a:cubicBezTo>
                      <a:pt x="2424442" y="723993"/>
                      <a:pt x="3496998" y="739039"/>
                      <a:pt x="3892550" y="749622"/>
                    </a:cubicBez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grpSp>
        <p:sp>
          <p:nvSpPr>
            <p:cNvPr id="30" name="Freeform 29"/>
            <p:cNvSpPr/>
            <p:nvPr/>
          </p:nvSpPr>
          <p:spPr bwMode="auto">
            <a:xfrm>
              <a:off x="755576" y="3501008"/>
              <a:ext cx="3717608" cy="464492"/>
            </a:xfrm>
            <a:custGeom>
              <a:avLst/>
              <a:gdLst>
                <a:gd name="connsiteX0" fmla="*/ 0 w 4724705"/>
                <a:gd name="connsiteY0" fmla="*/ 406914 h 789380"/>
                <a:gd name="connsiteX1" fmla="*/ 3177540 w 4724705"/>
                <a:gd name="connsiteY1" fmla="*/ 406914 h 789380"/>
                <a:gd name="connsiteX2" fmla="*/ 3787140 w 4724705"/>
                <a:gd name="connsiteY2" fmla="*/ 3054 h 789380"/>
                <a:gd name="connsiteX3" fmla="*/ 3817620 w 4724705"/>
                <a:gd name="connsiteY3" fmla="*/ 650754 h 789380"/>
                <a:gd name="connsiteX4" fmla="*/ 4663440 w 4724705"/>
                <a:gd name="connsiteY4" fmla="*/ 772674 h 789380"/>
                <a:gd name="connsiteX5" fmla="*/ 4663440 w 4724705"/>
                <a:gd name="connsiteY5" fmla="*/ 787914 h 789380"/>
                <a:gd name="connsiteX6" fmla="*/ 4701540 w 4724705"/>
                <a:gd name="connsiteY6" fmla="*/ 787914 h 789380"/>
                <a:gd name="connsiteX0" fmla="*/ 0 w 4724705"/>
                <a:gd name="connsiteY0" fmla="*/ 406914 h 789380"/>
                <a:gd name="connsiteX1" fmla="*/ 3177540 w 4724705"/>
                <a:gd name="connsiteY1" fmla="*/ 406914 h 789380"/>
                <a:gd name="connsiteX2" fmla="*/ 3787140 w 4724705"/>
                <a:gd name="connsiteY2" fmla="*/ 3054 h 789380"/>
                <a:gd name="connsiteX3" fmla="*/ 3817620 w 4724705"/>
                <a:gd name="connsiteY3" fmla="*/ 650754 h 789380"/>
                <a:gd name="connsiteX4" fmla="*/ 4663440 w 4724705"/>
                <a:gd name="connsiteY4" fmla="*/ 772674 h 789380"/>
                <a:gd name="connsiteX5" fmla="*/ 4663440 w 4724705"/>
                <a:gd name="connsiteY5" fmla="*/ 787914 h 789380"/>
                <a:gd name="connsiteX6" fmla="*/ 4701540 w 4724705"/>
                <a:gd name="connsiteY6" fmla="*/ 787914 h 789380"/>
                <a:gd name="connsiteX0" fmla="*/ 0 w 4724705"/>
                <a:gd name="connsiteY0" fmla="*/ 416380 h 798846"/>
                <a:gd name="connsiteX1" fmla="*/ 3177540 w 4724705"/>
                <a:gd name="connsiteY1" fmla="*/ 416380 h 798846"/>
                <a:gd name="connsiteX2" fmla="*/ 3574415 w 4724705"/>
                <a:gd name="connsiteY2" fmla="*/ 2995 h 798846"/>
                <a:gd name="connsiteX3" fmla="*/ 3817620 w 4724705"/>
                <a:gd name="connsiteY3" fmla="*/ 660220 h 798846"/>
                <a:gd name="connsiteX4" fmla="*/ 4663440 w 4724705"/>
                <a:gd name="connsiteY4" fmla="*/ 782140 h 798846"/>
                <a:gd name="connsiteX5" fmla="*/ 4663440 w 4724705"/>
                <a:gd name="connsiteY5" fmla="*/ 797380 h 798846"/>
                <a:gd name="connsiteX6" fmla="*/ 4701540 w 4724705"/>
                <a:gd name="connsiteY6" fmla="*/ 797380 h 798846"/>
                <a:gd name="connsiteX0" fmla="*/ 0 w 4724705"/>
                <a:gd name="connsiteY0" fmla="*/ 426435 h 808901"/>
                <a:gd name="connsiteX1" fmla="*/ 3177540 w 4724705"/>
                <a:gd name="connsiteY1" fmla="*/ 426435 h 808901"/>
                <a:gd name="connsiteX2" fmla="*/ 3574415 w 4724705"/>
                <a:gd name="connsiteY2" fmla="*/ 13050 h 808901"/>
                <a:gd name="connsiteX3" fmla="*/ 3817620 w 4724705"/>
                <a:gd name="connsiteY3" fmla="*/ 670275 h 808901"/>
                <a:gd name="connsiteX4" fmla="*/ 4663440 w 4724705"/>
                <a:gd name="connsiteY4" fmla="*/ 792195 h 808901"/>
                <a:gd name="connsiteX5" fmla="*/ 4663440 w 4724705"/>
                <a:gd name="connsiteY5" fmla="*/ 807435 h 808901"/>
                <a:gd name="connsiteX6" fmla="*/ 4701540 w 4724705"/>
                <a:gd name="connsiteY6" fmla="*/ 807435 h 808901"/>
                <a:gd name="connsiteX0" fmla="*/ 0 w 4724705"/>
                <a:gd name="connsiteY0" fmla="*/ 425935 h 808401"/>
                <a:gd name="connsiteX1" fmla="*/ 3177540 w 4724705"/>
                <a:gd name="connsiteY1" fmla="*/ 425935 h 808401"/>
                <a:gd name="connsiteX2" fmla="*/ 3574415 w 4724705"/>
                <a:gd name="connsiteY2" fmla="*/ 12550 h 808401"/>
                <a:gd name="connsiteX3" fmla="*/ 3817620 w 4724705"/>
                <a:gd name="connsiteY3" fmla="*/ 669775 h 808401"/>
                <a:gd name="connsiteX4" fmla="*/ 4663440 w 4724705"/>
                <a:gd name="connsiteY4" fmla="*/ 791695 h 808401"/>
                <a:gd name="connsiteX5" fmla="*/ 4663440 w 4724705"/>
                <a:gd name="connsiteY5" fmla="*/ 806935 h 808401"/>
                <a:gd name="connsiteX6" fmla="*/ 4701540 w 4724705"/>
                <a:gd name="connsiteY6" fmla="*/ 806935 h 808401"/>
                <a:gd name="connsiteX0" fmla="*/ 0 w 4724705"/>
                <a:gd name="connsiteY0" fmla="*/ 426329 h 808795"/>
                <a:gd name="connsiteX1" fmla="*/ 3177540 w 4724705"/>
                <a:gd name="connsiteY1" fmla="*/ 426329 h 808795"/>
                <a:gd name="connsiteX2" fmla="*/ 3574415 w 4724705"/>
                <a:gd name="connsiteY2" fmla="*/ 12944 h 808795"/>
                <a:gd name="connsiteX3" fmla="*/ 3817620 w 4724705"/>
                <a:gd name="connsiteY3" fmla="*/ 670169 h 808795"/>
                <a:gd name="connsiteX4" fmla="*/ 4663440 w 4724705"/>
                <a:gd name="connsiteY4" fmla="*/ 792089 h 808795"/>
                <a:gd name="connsiteX5" fmla="*/ 4663440 w 4724705"/>
                <a:gd name="connsiteY5" fmla="*/ 807329 h 808795"/>
                <a:gd name="connsiteX6" fmla="*/ 4701540 w 4724705"/>
                <a:gd name="connsiteY6" fmla="*/ 807329 h 808795"/>
                <a:gd name="connsiteX0" fmla="*/ 0 w 4724705"/>
                <a:gd name="connsiteY0" fmla="*/ 425010 h 807476"/>
                <a:gd name="connsiteX1" fmla="*/ 3177540 w 4724705"/>
                <a:gd name="connsiteY1" fmla="*/ 425010 h 807476"/>
                <a:gd name="connsiteX2" fmla="*/ 3574415 w 4724705"/>
                <a:gd name="connsiteY2" fmla="*/ 11625 h 807476"/>
                <a:gd name="connsiteX3" fmla="*/ 3817620 w 4724705"/>
                <a:gd name="connsiteY3" fmla="*/ 668850 h 807476"/>
                <a:gd name="connsiteX4" fmla="*/ 4663440 w 4724705"/>
                <a:gd name="connsiteY4" fmla="*/ 790770 h 807476"/>
                <a:gd name="connsiteX5" fmla="*/ 4663440 w 4724705"/>
                <a:gd name="connsiteY5" fmla="*/ 806010 h 807476"/>
                <a:gd name="connsiteX6" fmla="*/ 4701540 w 4724705"/>
                <a:gd name="connsiteY6" fmla="*/ 806010 h 807476"/>
                <a:gd name="connsiteX0" fmla="*/ 0 w 4724705"/>
                <a:gd name="connsiteY0" fmla="*/ 425419 h 807885"/>
                <a:gd name="connsiteX1" fmla="*/ 3177540 w 4724705"/>
                <a:gd name="connsiteY1" fmla="*/ 425419 h 807885"/>
                <a:gd name="connsiteX2" fmla="*/ 3574415 w 4724705"/>
                <a:gd name="connsiteY2" fmla="*/ 12034 h 807885"/>
                <a:gd name="connsiteX3" fmla="*/ 3817620 w 4724705"/>
                <a:gd name="connsiteY3" fmla="*/ 669259 h 807885"/>
                <a:gd name="connsiteX4" fmla="*/ 4663440 w 4724705"/>
                <a:gd name="connsiteY4" fmla="*/ 791179 h 807885"/>
                <a:gd name="connsiteX5" fmla="*/ 4663440 w 4724705"/>
                <a:gd name="connsiteY5" fmla="*/ 806419 h 807885"/>
                <a:gd name="connsiteX6" fmla="*/ 4701540 w 4724705"/>
                <a:gd name="connsiteY6" fmla="*/ 806419 h 807885"/>
                <a:gd name="connsiteX0" fmla="*/ 0 w 4724705"/>
                <a:gd name="connsiteY0" fmla="*/ 422827 h 805293"/>
                <a:gd name="connsiteX1" fmla="*/ 3177540 w 4724705"/>
                <a:gd name="connsiteY1" fmla="*/ 422827 h 805293"/>
                <a:gd name="connsiteX2" fmla="*/ 3545840 w 4724705"/>
                <a:gd name="connsiteY2" fmla="*/ 12617 h 805293"/>
                <a:gd name="connsiteX3" fmla="*/ 3817620 w 4724705"/>
                <a:gd name="connsiteY3" fmla="*/ 666667 h 805293"/>
                <a:gd name="connsiteX4" fmla="*/ 4663440 w 4724705"/>
                <a:gd name="connsiteY4" fmla="*/ 788587 h 805293"/>
                <a:gd name="connsiteX5" fmla="*/ 4663440 w 4724705"/>
                <a:gd name="connsiteY5" fmla="*/ 803827 h 805293"/>
                <a:gd name="connsiteX6" fmla="*/ 4701540 w 4724705"/>
                <a:gd name="connsiteY6" fmla="*/ 803827 h 805293"/>
                <a:gd name="connsiteX0" fmla="*/ 0 w 4724705"/>
                <a:gd name="connsiteY0" fmla="*/ 437372 h 819838"/>
                <a:gd name="connsiteX1" fmla="*/ 3177540 w 4724705"/>
                <a:gd name="connsiteY1" fmla="*/ 437372 h 819838"/>
                <a:gd name="connsiteX2" fmla="*/ 3545840 w 4724705"/>
                <a:gd name="connsiteY2" fmla="*/ 27162 h 819838"/>
                <a:gd name="connsiteX3" fmla="*/ 3817620 w 4724705"/>
                <a:gd name="connsiteY3" fmla="*/ 681212 h 819838"/>
                <a:gd name="connsiteX4" fmla="*/ 4663440 w 4724705"/>
                <a:gd name="connsiteY4" fmla="*/ 803132 h 819838"/>
                <a:gd name="connsiteX5" fmla="*/ 4663440 w 4724705"/>
                <a:gd name="connsiteY5" fmla="*/ 818372 h 819838"/>
                <a:gd name="connsiteX6" fmla="*/ 4701540 w 4724705"/>
                <a:gd name="connsiteY6" fmla="*/ 818372 h 819838"/>
                <a:gd name="connsiteX0" fmla="*/ 0 w 4724705"/>
                <a:gd name="connsiteY0" fmla="*/ 437372 h 819838"/>
                <a:gd name="connsiteX1" fmla="*/ 3177540 w 4724705"/>
                <a:gd name="connsiteY1" fmla="*/ 437372 h 819838"/>
                <a:gd name="connsiteX2" fmla="*/ 3545840 w 4724705"/>
                <a:gd name="connsiteY2" fmla="*/ 27162 h 819838"/>
                <a:gd name="connsiteX3" fmla="*/ 3817620 w 4724705"/>
                <a:gd name="connsiteY3" fmla="*/ 681212 h 819838"/>
                <a:gd name="connsiteX4" fmla="*/ 4663440 w 4724705"/>
                <a:gd name="connsiteY4" fmla="*/ 803132 h 819838"/>
                <a:gd name="connsiteX5" fmla="*/ 4663440 w 4724705"/>
                <a:gd name="connsiteY5" fmla="*/ 818372 h 819838"/>
                <a:gd name="connsiteX6" fmla="*/ 4701540 w 4724705"/>
                <a:gd name="connsiteY6" fmla="*/ 818372 h 819838"/>
                <a:gd name="connsiteX0" fmla="*/ 0 w 4724705"/>
                <a:gd name="connsiteY0" fmla="*/ 436590 h 819056"/>
                <a:gd name="connsiteX1" fmla="*/ 3177540 w 4724705"/>
                <a:gd name="connsiteY1" fmla="*/ 436590 h 819056"/>
                <a:gd name="connsiteX2" fmla="*/ 3545840 w 4724705"/>
                <a:gd name="connsiteY2" fmla="*/ 26380 h 819056"/>
                <a:gd name="connsiteX3" fmla="*/ 3817620 w 4724705"/>
                <a:gd name="connsiteY3" fmla="*/ 680430 h 819056"/>
                <a:gd name="connsiteX4" fmla="*/ 4663440 w 4724705"/>
                <a:gd name="connsiteY4" fmla="*/ 802350 h 819056"/>
                <a:gd name="connsiteX5" fmla="*/ 4663440 w 4724705"/>
                <a:gd name="connsiteY5" fmla="*/ 817590 h 819056"/>
                <a:gd name="connsiteX6" fmla="*/ 4701540 w 4724705"/>
                <a:gd name="connsiteY6" fmla="*/ 817590 h 819056"/>
                <a:gd name="connsiteX0" fmla="*/ 0 w 4731053"/>
                <a:gd name="connsiteY0" fmla="*/ 413478 h 795944"/>
                <a:gd name="connsiteX1" fmla="*/ 3177540 w 4731053"/>
                <a:gd name="connsiteY1" fmla="*/ 413478 h 795944"/>
                <a:gd name="connsiteX2" fmla="*/ 3545840 w 4731053"/>
                <a:gd name="connsiteY2" fmla="*/ 3268 h 795944"/>
                <a:gd name="connsiteX3" fmla="*/ 3731895 w 4731053"/>
                <a:gd name="connsiteY3" fmla="*/ 679543 h 795944"/>
                <a:gd name="connsiteX4" fmla="*/ 4663440 w 4731053"/>
                <a:gd name="connsiteY4" fmla="*/ 779238 h 795944"/>
                <a:gd name="connsiteX5" fmla="*/ 4663440 w 4731053"/>
                <a:gd name="connsiteY5" fmla="*/ 794478 h 795944"/>
                <a:gd name="connsiteX6" fmla="*/ 4701540 w 4731053"/>
                <a:gd name="connsiteY6" fmla="*/ 794478 h 795944"/>
                <a:gd name="connsiteX0" fmla="*/ 0 w 4731053"/>
                <a:gd name="connsiteY0" fmla="*/ 413745 h 796211"/>
                <a:gd name="connsiteX1" fmla="*/ 3177540 w 4731053"/>
                <a:gd name="connsiteY1" fmla="*/ 413745 h 796211"/>
                <a:gd name="connsiteX2" fmla="*/ 3545840 w 4731053"/>
                <a:gd name="connsiteY2" fmla="*/ 3535 h 796211"/>
                <a:gd name="connsiteX3" fmla="*/ 3731895 w 4731053"/>
                <a:gd name="connsiteY3" fmla="*/ 679810 h 796211"/>
                <a:gd name="connsiteX4" fmla="*/ 4663440 w 4731053"/>
                <a:gd name="connsiteY4" fmla="*/ 779505 h 796211"/>
                <a:gd name="connsiteX5" fmla="*/ 4663440 w 4731053"/>
                <a:gd name="connsiteY5" fmla="*/ 794745 h 796211"/>
                <a:gd name="connsiteX6" fmla="*/ 4701540 w 4731053"/>
                <a:gd name="connsiteY6" fmla="*/ 794745 h 796211"/>
                <a:gd name="connsiteX0" fmla="*/ 0 w 4731053"/>
                <a:gd name="connsiteY0" fmla="*/ 421207 h 803673"/>
                <a:gd name="connsiteX1" fmla="*/ 3177540 w 4731053"/>
                <a:gd name="connsiteY1" fmla="*/ 421207 h 803673"/>
                <a:gd name="connsiteX2" fmla="*/ 3545840 w 4731053"/>
                <a:gd name="connsiteY2" fmla="*/ 10997 h 803673"/>
                <a:gd name="connsiteX3" fmla="*/ 3731895 w 4731053"/>
                <a:gd name="connsiteY3" fmla="*/ 687272 h 803673"/>
                <a:gd name="connsiteX4" fmla="*/ 4663440 w 4731053"/>
                <a:gd name="connsiteY4" fmla="*/ 786967 h 803673"/>
                <a:gd name="connsiteX5" fmla="*/ 4663440 w 4731053"/>
                <a:gd name="connsiteY5" fmla="*/ 802207 h 803673"/>
                <a:gd name="connsiteX6" fmla="*/ 4701540 w 4731053"/>
                <a:gd name="connsiteY6" fmla="*/ 802207 h 803673"/>
                <a:gd name="connsiteX0" fmla="*/ 0 w 4731053"/>
                <a:gd name="connsiteY0" fmla="*/ 422573 h 805039"/>
                <a:gd name="connsiteX1" fmla="*/ 3177540 w 4731053"/>
                <a:gd name="connsiteY1" fmla="*/ 422573 h 805039"/>
                <a:gd name="connsiteX2" fmla="*/ 3545840 w 4731053"/>
                <a:gd name="connsiteY2" fmla="*/ 12363 h 805039"/>
                <a:gd name="connsiteX3" fmla="*/ 3731895 w 4731053"/>
                <a:gd name="connsiteY3" fmla="*/ 688638 h 805039"/>
                <a:gd name="connsiteX4" fmla="*/ 4663440 w 4731053"/>
                <a:gd name="connsiteY4" fmla="*/ 788333 h 805039"/>
                <a:gd name="connsiteX5" fmla="*/ 4663440 w 4731053"/>
                <a:gd name="connsiteY5" fmla="*/ 803573 h 805039"/>
                <a:gd name="connsiteX6" fmla="*/ 4701540 w 4731053"/>
                <a:gd name="connsiteY6" fmla="*/ 803573 h 805039"/>
                <a:gd name="connsiteX0" fmla="*/ 0 w 4731053"/>
                <a:gd name="connsiteY0" fmla="*/ 422982 h 811622"/>
                <a:gd name="connsiteX1" fmla="*/ 3177540 w 4731053"/>
                <a:gd name="connsiteY1" fmla="*/ 422982 h 811622"/>
                <a:gd name="connsiteX2" fmla="*/ 3545840 w 4731053"/>
                <a:gd name="connsiteY2" fmla="*/ 12772 h 811622"/>
                <a:gd name="connsiteX3" fmla="*/ 3731895 w 4731053"/>
                <a:gd name="connsiteY3" fmla="*/ 689047 h 811622"/>
                <a:gd name="connsiteX4" fmla="*/ 4663440 w 4731053"/>
                <a:gd name="connsiteY4" fmla="*/ 788742 h 811622"/>
                <a:gd name="connsiteX5" fmla="*/ 4663440 w 4731053"/>
                <a:gd name="connsiteY5" fmla="*/ 803982 h 811622"/>
                <a:gd name="connsiteX6" fmla="*/ 4701540 w 4731053"/>
                <a:gd name="connsiteY6" fmla="*/ 803982 h 811622"/>
                <a:gd name="connsiteX0" fmla="*/ 0 w 4731053"/>
                <a:gd name="connsiteY0" fmla="*/ 416995 h 805635"/>
                <a:gd name="connsiteX1" fmla="*/ 3177540 w 4731053"/>
                <a:gd name="connsiteY1" fmla="*/ 416995 h 805635"/>
                <a:gd name="connsiteX2" fmla="*/ 3545840 w 4731053"/>
                <a:gd name="connsiteY2" fmla="*/ 6785 h 805635"/>
                <a:gd name="connsiteX3" fmla="*/ 3731895 w 4731053"/>
                <a:gd name="connsiteY3" fmla="*/ 683060 h 805635"/>
                <a:gd name="connsiteX4" fmla="*/ 4663440 w 4731053"/>
                <a:gd name="connsiteY4" fmla="*/ 782755 h 805635"/>
                <a:gd name="connsiteX5" fmla="*/ 4663440 w 4731053"/>
                <a:gd name="connsiteY5" fmla="*/ 797995 h 805635"/>
                <a:gd name="connsiteX6" fmla="*/ 4701540 w 4731053"/>
                <a:gd name="connsiteY6" fmla="*/ 797995 h 805635"/>
                <a:gd name="connsiteX0" fmla="*/ 0 w 4731053"/>
                <a:gd name="connsiteY0" fmla="*/ 410231 h 798871"/>
                <a:gd name="connsiteX1" fmla="*/ 3177540 w 4731053"/>
                <a:gd name="connsiteY1" fmla="*/ 410231 h 798871"/>
                <a:gd name="connsiteX2" fmla="*/ 3545840 w 4731053"/>
                <a:gd name="connsiteY2" fmla="*/ 21 h 798871"/>
                <a:gd name="connsiteX3" fmla="*/ 3731895 w 4731053"/>
                <a:gd name="connsiteY3" fmla="*/ 676296 h 798871"/>
                <a:gd name="connsiteX4" fmla="*/ 4663440 w 4731053"/>
                <a:gd name="connsiteY4" fmla="*/ 775991 h 798871"/>
                <a:gd name="connsiteX5" fmla="*/ 4663440 w 4731053"/>
                <a:gd name="connsiteY5" fmla="*/ 791231 h 798871"/>
                <a:gd name="connsiteX6" fmla="*/ 4701540 w 4731053"/>
                <a:gd name="connsiteY6" fmla="*/ 791231 h 798871"/>
                <a:gd name="connsiteX0" fmla="*/ 0 w 4731053"/>
                <a:gd name="connsiteY0" fmla="*/ 410231 h 792697"/>
                <a:gd name="connsiteX1" fmla="*/ 3177540 w 4731053"/>
                <a:gd name="connsiteY1" fmla="*/ 410231 h 792697"/>
                <a:gd name="connsiteX2" fmla="*/ 3545840 w 4731053"/>
                <a:gd name="connsiteY2" fmla="*/ 21 h 792697"/>
                <a:gd name="connsiteX3" fmla="*/ 3731895 w 4731053"/>
                <a:gd name="connsiteY3" fmla="*/ 676296 h 792697"/>
                <a:gd name="connsiteX4" fmla="*/ 4663440 w 4731053"/>
                <a:gd name="connsiteY4" fmla="*/ 775991 h 792697"/>
                <a:gd name="connsiteX5" fmla="*/ 4663440 w 4731053"/>
                <a:gd name="connsiteY5" fmla="*/ 791231 h 792697"/>
                <a:gd name="connsiteX6" fmla="*/ 4701540 w 4731053"/>
                <a:gd name="connsiteY6" fmla="*/ 791231 h 792697"/>
                <a:gd name="connsiteX0" fmla="*/ 0 w 4731053"/>
                <a:gd name="connsiteY0" fmla="*/ 410228 h 792694"/>
                <a:gd name="connsiteX1" fmla="*/ 3177540 w 4731053"/>
                <a:gd name="connsiteY1" fmla="*/ 410228 h 792694"/>
                <a:gd name="connsiteX2" fmla="*/ 3545840 w 4731053"/>
                <a:gd name="connsiteY2" fmla="*/ 18 h 792694"/>
                <a:gd name="connsiteX3" fmla="*/ 3731895 w 4731053"/>
                <a:gd name="connsiteY3" fmla="*/ 676293 h 792694"/>
                <a:gd name="connsiteX4" fmla="*/ 4663440 w 4731053"/>
                <a:gd name="connsiteY4" fmla="*/ 775988 h 792694"/>
                <a:gd name="connsiteX5" fmla="*/ 4663440 w 4731053"/>
                <a:gd name="connsiteY5" fmla="*/ 791228 h 792694"/>
                <a:gd name="connsiteX6" fmla="*/ 4701540 w 4731053"/>
                <a:gd name="connsiteY6" fmla="*/ 791228 h 792694"/>
                <a:gd name="connsiteX0" fmla="*/ 0 w 4731053"/>
                <a:gd name="connsiteY0" fmla="*/ 415225 h 797691"/>
                <a:gd name="connsiteX1" fmla="*/ 3177540 w 4731053"/>
                <a:gd name="connsiteY1" fmla="*/ 415225 h 797691"/>
                <a:gd name="connsiteX2" fmla="*/ 3545840 w 4731053"/>
                <a:gd name="connsiteY2" fmla="*/ 5015 h 797691"/>
                <a:gd name="connsiteX3" fmla="*/ 3731895 w 4731053"/>
                <a:gd name="connsiteY3" fmla="*/ 681290 h 797691"/>
                <a:gd name="connsiteX4" fmla="*/ 4663440 w 4731053"/>
                <a:gd name="connsiteY4" fmla="*/ 780985 h 797691"/>
                <a:gd name="connsiteX5" fmla="*/ 4663440 w 4731053"/>
                <a:gd name="connsiteY5" fmla="*/ 796225 h 797691"/>
                <a:gd name="connsiteX6" fmla="*/ 4701540 w 4731053"/>
                <a:gd name="connsiteY6" fmla="*/ 796225 h 797691"/>
                <a:gd name="connsiteX0" fmla="*/ 0 w 4731053"/>
                <a:gd name="connsiteY0" fmla="*/ 415344 h 797810"/>
                <a:gd name="connsiteX1" fmla="*/ 3177540 w 4731053"/>
                <a:gd name="connsiteY1" fmla="*/ 415344 h 797810"/>
                <a:gd name="connsiteX2" fmla="*/ 3545840 w 4731053"/>
                <a:gd name="connsiteY2" fmla="*/ 5134 h 797810"/>
                <a:gd name="connsiteX3" fmla="*/ 3731895 w 4731053"/>
                <a:gd name="connsiteY3" fmla="*/ 681409 h 797810"/>
                <a:gd name="connsiteX4" fmla="*/ 4663440 w 4731053"/>
                <a:gd name="connsiteY4" fmla="*/ 781104 h 797810"/>
                <a:gd name="connsiteX5" fmla="*/ 4663440 w 4731053"/>
                <a:gd name="connsiteY5" fmla="*/ 796344 h 797810"/>
                <a:gd name="connsiteX6" fmla="*/ 4701540 w 4731053"/>
                <a:gd name="connsiteY6" fmla="*/ 796344 h 797810"/>
                <a:gd name="connsiteX0" fmla="*/ 0 w 4731053"/>
                <a:gd name="connsiteY0" fmla="*/ 415179 h 797645"/>
                <a:gd name="connsiteX1" fmla="*/ 3177540 w 4731053"/>
                <a:gd name="connsiteY1" fmla="*/ 415179 h 797645"/>
                <a:gd name="connsiteX2" fmla="*/ 3545840 w 4731053"/>
                <a:gd name="connsiteY2" fmla="*/ 4969 h 797645"/>
                <a:gd name="connsiteX3" fmla="*/ 3731895 w 4731053"/>
                <a:gd name="connsiteY3" fmla="*/ 681244 h 797645"/>
                <a:gd name="connsiteX4" fmla="*/ 4663440 w 4731053"/>
                <a:gd name="connsiteY4" fmla="*/ 780939 h 797645"/>
                <a:gd name="connsiteX5" fmla="*/ 4663440 w 4731053"/>
                <a:gd name="connsiteY5" fmla="*/ 796179 h 797645"/>
                <a:gd name="connsiteX6" fmla="*/ 4701540 w 4731053"/>
                <a:gd name="connsiteY6" fmla="*/ 796179 h 797645"/>
                <a:gd name="connsiteX0" fmla="*/ 0 w 4731053"/>
                <a:gd name="connsiteY0" fmla="*/ 414435 h 796901"/>
                <a:gd name="connsiteX1" fmla="*/ 3177540 w 4731053"/>
                <a:gd name="connsiteY1" fmla="*/ 414435 h 796901"/>
                <a:gd name="connsiteX2" fmla="*/ 3545840 w 4731053"/>
                <a:gd name="connsiteY2" fmla="*/ 4225 h 796901"/>
                <a:gd name="connsiteX3" fmla="*/ 3731895 w 4731053"/>
                <a:gd name="connsiteY3" fmla="*/ 680500 h 796901"/>
                <a:gd name="connsiteX4" fmla="*/ 4663440 w 4731053"/>
                <a:gd name="connsiteY4" fmla="*/ 780195 h 796901"/>
                <a:gd name="connsiteX5" fmla="*/ 4663440 w 4731053"/>
                <a:gd name="connsiteY5" fmla="*/ 795435 h 796901"/>
                <a:gd name="connsiteX6" fmla="*/ 4701540 w 4731053"/>
                <a:gd name="connsiteY6" fmla="*/ 795435 h 796901"/>
                <a:gd name="connsiteX0" fmla="*/ 0 w 4731053"/>
                <a:gd name="connsiteY0" fmla="*/ 414435 h 795435"/>
                <a:gd name="connsiteX1" fmla="*/ 3177540 w 4731053"/>
                <a:gd name="connsiteY1" fmla="*/ 414435 h 795435"/>
                <a:gd name="connsiteX2" fmla="*/ 3545840 w 4731053"/>
                <a:gd name="connsiteY2" fmla="*/ 4225 h 795435"/>
                <a:gd name="connsiteX3" fmla="*/ 3731895 w 4731053"/>
                <a:gd name="connsiteY3" fmla="*/ 680500 h 795435"/>
                <a:gd name="connsiteX4" fmla="*/ 4663440 w 4731053"/>
                <a:gd name="connsiteY4" fmla="*/ 780195 h 795435"/>
                <a:gd name="connsiteX5" fmla="*/ 4663440 w 4731053"/>
                <a:gd name="connsiteY5" fmla="*/ 795435 h 795435"/>
                <a:gd name="connsiteX0" fmla="*/ 0 w 4663440"/>
                <a:gd name="connsiteY0" fmla="*/ 414435 h 780195"/>
                <a:gd name="connsiteX1" fmla="*/ 3177540 w 4663440"/>
                <a:gd name="connsiteY1" fmla="*/ 414435 h 780195"/>
                <a:gd name="connsiteX2" fmla="*/ 3545840 w 4663440"/>
                <a:gd name="connsiteY2" fmla="*/ 4225 h 780195"/>
                <a:gd name="connsiteX3" fmla="*/ 3731895 w 4663440"/>
                <a:gd name="connsiteY3" fmla="*/ 680500 h 780195"/>
                <a:gd name="connsiteX4" fmla="*/ 4663440 w 4663440"/>
                <a:gd name="connsiteY4" fmla="*/ 780195 h 780195"/>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43010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43010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17608"/>
                <a:gd name="connsiteY0" fmla="*/ 409672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Lst>
              <a:ahLst/>
              <a:cxnLst>
                <a:cxn ang="0">
                  <a:pos x="connsiteX0" y="connsiteY0"/>
                </a:cxn>
                <a:cxn ang="0">
                  <a:pos x="connsiteX1" y="connsiteY1"/>
                </a:cxn>
                <a:cxn ang="0">
                  <a:pos x="connsiteX2" y="connsiteY2"/>
                </a:cxn>
                <a:cxn ang="0">
                  <a:pos x="connsiteX3" y="connsiteY3"/>
                </a:cxn>
              </a:cxnLst>
              <a:rect l="l" t="t" r="r" b="b"/>
              <a:pathLst>
                <a:path w="3717608" h="680516">
                  <a:moveTo>
                    <a:pt x="0" y="419197"/>
                  </a:moveTo>
                  <a:cubicBezTo>
                    <a:pt x="1277938" y="400464"/>
                    <a:pt x="2793736" y="431210"/>
                    <a:pt x="3163253" y="414435"/>
                  </a:cubicBezTo>
                  <a:cubicBezTo>
                    <a:pt x="3532770" y="397660"/>
                    <a:pt x="3505836" y="71006"/>
                    <a:pt x="3531553" y="4225"/>
                  </a:cubicBezTo>
                  <a:cubicBezTo>
                    <a:pt x="3557270" y="-62556"/>
                    <a:pt x="3477366" y="684522"/>
                    <a:pt x="3717608" y="680500"/>
                  </a:cubicBezTo>
                </a:path>
              </a:pathLst>
            </a:custGeom>
            <a:noFill/>
            <a:ln w="28575" cap="flat" cmpd="sng" algn="ctr">
              <a:solidFill>
                <a:srgbClr val="0D008E"/>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9362" y="1700808"/>
            <a:ext cx="5447134" cy="4017761"/>
          </a:xfrm>
          <a:prstGeom prst="rect">
            <a:avLst/>
          </a:prstGeom>
        </p:spPr>
      </p:pic>
      <p:sp>
        <p:nvSpPr>
          <p:cNvPr id="10" name="TextBox 9"/>
          <p:cNvSpPr txBox="1"/>
          <p:nvPr/>
        </p:nvSpPr>
        <p:spPr>
          <a:xfrm rot="16200000">
            <a:off x="5540234" y="1288471"/>
            <a:ext cx="1025153" cy="369332"/>
          </a:xfrm>
          <a:prstGeom prst="rect">
            <a:avLst/>
          </a:prstGeom>
          <a:noFill/>
        </p:spPr>
        <p:txBody>
          <a:bodyPr wrap="none" rtlCol="0">
            <a:spAutoFit/>
          </a:bodyPr>
          <a:lstStyle/>
          <a:p>
            <a:r>
              <a:rPr lang="en-US" sz="1800" baseline="30000" dirty="0" smtClean="0">
                <a:solidFill>
                  <a:srgbClr val="0D008E"/>
                </a:solidFill>
                <a:latin typeface="+mn-lt"/>
              </a:rPr>
              <a:t>4</a:t>
            </a:r>
            <a:r>
              <a:rPr lang="en-US" sz="1800" dirty="0" smtClean="0">
                <a:solidFill>
                  <a:srgbClr val="0D008E"/>
                </a:solidFill>
                <a:latin typeface="+mn-lt"/>
              </a:rPr>
              <a:t>He peak</a:t>
            </a:r>
            <a:endParaRPr lang="en-US" sz="1800" dirty="0">
              <a:solidFill>
                <a:srgbClr val="0D008E"/>
              </a:solidFill>
              <a:latin typeface="+mn-lt"/>
            </a:endParaRPr>
          </a:p>
        </p:txBody>
      </p:sp>
      <p:cxnSp>
        <p:nvCxnSpPr>
          <p:cNvPr id="14" name="Straight Connector 13"/>
          <p:cNvCxnSpPr/>
          <p:nvPr/>
        </p:nvCxnSpPr>
        <p:spPr bwMode="auto">
          <a:xfrm>
            <a:off x="6084168" y="2112416"/>
            <a:ext cx="0" cy="3240360"/>
          </a:xfrm>
          <a:prstGeom prst="line">
            <a:avLst/>
          </a:prstGeom>
          <a:solidFill>
            <a:schemeClr val="accent1"/>
          </a:solidFill>
          <a:ln w="19050" cap="flat" cmpd="sng" algn="ctr">
            <a:solidFill>
              <a:srgbClr val="0D008E"/>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20</a:t>
            </a:fld>
            <a:r>
              <a:rPr lang="en-GB" smtClean="0"/>
              <a:t>/33</a:t>
            </a:r>
            <a:endParaRPr lang="en-GB" dirty="0"/>
          </a:p>
        </p:txBody>
      </p:sp>
    </p:spTree>
    <p:extLst>
      <p:ext uri="{BB962C8B-B14F-4D97-AF65-F5344CB8AC3E}">
        <p14:creationId xmlns:p14="http://schemas.microsoft.com/office/powerpoint/2010/main" val="2739869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1338E-6 7.00787E-6 C 0.00017 0.02154 0.00138 0.10167 0.00138 0.09565 C 0.00138 0.08963 -8.31338E-6 -0.03519 -8.31338E-6 -0.03589 C -8.31338E-6 -0.03658 0.00138 0.09172 0.00138 0.09172 C 0.00138 0.09172 0.00017 -0.03612 -8.31338E-6 -0.03589 C -0.00018 -0.03566 -8.31338E-6 0.09334 -8.31338E-6 0.09357 C -8.31338E-6 0.0938 -8.31338E-6 -0.01898 -8.31338E-6 -0.0338 C -8.31338E-6 -0.04863 -0.00018 -0.02153 -8.31338E-6 7.00787E-6 Z " pathEditMode="relative" ptsTypes="aaaaaaaa">
                                      <p:cBhvr>
                                        <p:cTn id="6" dur="5000" fill="hold"/>
                                        <p:tgtEl>
                                          <p:spTgt spid="6"/>
                                        </p:tgtEl>
                                        <p:attrNameLst>
                                          <p:attrName>ppt_x</p:attrName>
                                          <p:attrName>ppt_y</p:attrName>
                                        </p:attrNameLst>
                                      </p:cBhvr>
                                    </p:animMotion>
                                  </p:childTnLst>
                                </p:cTn>
                              </p:par>
                            </p:childTnLst>
                          </p:cTn>
                        </p:par>
                        <p:par>
                          <p:cTn id="7" fill="hold">
                            <p:stCondLst>
                              <p:cond delay="500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Lung phantom: setup</a:t>
            </a:r>
            <a:endParaRPr lang="en-US" sz="3600" dirty="0"/>
          </a:p>
        </p:txBody>
      </p:sp>
      <p:pic>
        <p:nvPicPr>
          <p:cNvPr id="10" name="Picture 9" descr="LungSetUp.jp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9346" r="-28037"/>
          <a:stretch/>
        </p:blipFill>
        <p:spPr>
          <a:xfrm>
            <a:off x="3648719" y="1916832"/>
            <a:ext cx="6668138" cy="3744416"/>
          </a:xfrm>
          <a:prstGeom prst="rect">
            <a:avLst/>
          </a:prstGeom>
        </p:spPr>
      </p:pic>
      <p:grpSp>
        <p:nvGrpSpPr>
          <p:cNvPr id="13" name="Group 12"/>
          <p:cNvGrpSpPr/>
          <p:nvPr/>
        </p:nvGrpSpPr>
        <p:grpSpPr>
          <a:xfrm>
            <a:off x="395536" y="1916832"/>
            <a:ext cx="3096344" cy="3730403"/>
            <a:chOff x="611560" y="2242247"/>
            <a:chExt cx="2686970" cy="3332979"/>
          </a:xfrm>
        </p:grpSpPr>
        <p:pic>
          <p:nvPicPr>
            <p:cNvPr id="9" name="Picture 8" descr="Lung_ax.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88555" y="2565252"/>
              <a:ext cx="3332979" cy="2686970"/>
            </a:xfrm>
            <a:prstGeom prst="rect">
              <a:avLst/>
            </a:prstGeom>
          </p:spPr>
        </p:pic>
        <p:sp>
          <p:nvSpPr>
            <p:cNvPr id="12" name="Rectangle 11"/>
            <p:cNvSpPr/>
            <p:nvPr/>
          </p:nvSpPr>
          <p:spPr>
            <a:xfrm>
              <a:off x="683568" y="5112000"/>
              <a:ext cx="2520280" cy="288032"/>
            </a:xfrm>
            <a:prstGeom prst="rect">
              <a:avLst/>
            </a:prstGeom>
            <a:solidFill>
              <a:srgbClr val="00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683568" y="1916832"/>
            <a:ext cx="2520280" cy="369332"/>
            <a:chOff x="755576" y="1340768"/>
            <a:chExt cx="2520280" cy="369332"/>
          </a:xfrm>
          <a:effectLst/>
        </p:grpSpPr>
        <p:cxnSp>
          <p:nvCxnSpPr>
            <p:cNvPr id="15" name="Straight Arrow Connector 14"/>
            <p:cNvCxnSpPr/>
            <p:nvPr/>
          </p:nvCxnSpPr>
          <p:spPr>
            <a:xfrm>
              <a:off x="755576" y="1700808"/>
              <a:ext cx="2520280" cy="0"/>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547664" y="1340768"/>
              <a:ext cx="956625" cy="369332"/>
            </a:xfrm>
            <a:prstGeom prst="rect">
              <a:avLst/>
            </a:prstGeom>
            <a:noFill/>
          </p:spPr>
          <p:txBody>
            <a:bodyPr wrap="none" rtlCol="0">
              <a:spAutoFit/>
            </a:bodyPr>
            <a:lstStyle/>
            <a:p>
              <a:r>
                <a:rPr lang="en-US" dirty="0" smtClean="0">
                  <a:solidFill>
                    <a:schemeClr val="bg1"/>
                  </a:solidFill>
                </a:rPr>
                <a:t>200 mm</a:t>
              </a:r>
              <a:endParaRPr lang="en-US" dirty="0">
                <a:solidFill>
                  <a:schemeClr val="bg1"/>
                </a:solidFill>
              </a:endParaRPr>
            </a:p>
          </p:txBody>
        </p:sp>
      </p:grpSp>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21</a:t>
            </a:fld>
            <a:r>
              <a:rPr lang="en-GB" smtClean="0"/>
              <a:t>/33</a:t>
            </a:r>
            <a:endParaRPr lang="en-GB" dirty="0"/>
          </a:p>
        </p:txBody>
      </p:sp>
    </p:spTree>
    <p:extLst>
      <p:ext uri="{BB962C8B-B14F-4D97-AF65-F5344CB8AC3E}">
        <p14:creationId xmlns:p14="http://schemas.microsoft.com/office/powerpoint/2010/main" val="29533079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Lung phantom: results</a:t>
            </a:r>
            <a:endParaRPr lang="en-US" sz="3600" dirty="0"/>
          </a:p>
        </p:txBody>
      </p:sp>
      <p:pic>
        <p:nvPicPr>
          <p:cNvPr id="8" name="Picture 7" descr="lung_sca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8732" y="1268760"/>
            <a:ext cx="4871660" cy="4725144"/>
          </a:xfrm>
          <a:prstGeom prst="rect">
            <a:avLst/>
          </a:prstGeom>
        </p:spPr>
      </p:pic>
      <p:grpSp>
        <p:nvGrpSpPr>
          <p:cNvPr id="3" name="Group 2"/>
          <p:cNvGrpSpPr/>
          <p:nvPr/>
        </p:nvGrpSpPr>
        <p:grpSpPr>
          <a:xfrm>
            <a:off x="1187624" y="2276872"/>
            <a:ext cx="1656184" cy="2304256"/>
            <a:chOff x="1187624" y="2276872"/>
            <a:chExt cx="1656184" cy="2304256"/>
          </a:xfrm>
        </p:grpSpPr>
        <p:grpSp>
          <p:nvGrpSpPr>
            <p:cNvPr id="12" name="Group 11"/>
            <p:cNvGrpSpPr/>
            <p:nvPr/>
          </p:nvGrpSpPr>
          <p:grpSpPr>
            <a:xfrm>
              <a:off x="1691680" y="2852936"/>
              <a:ext cx="648072" cy="1368152"/>
              <a:chOff x="1835696" y="2852936"/>
              <a:chExt cx="648072" cy="1368152"/>
            </a:xfrm>
          </p:grpSpPr>
          <p:sp>
            <p:nvSpPr>
              <p:cNvPr id="10" name="Oval 9"/>
              <p:cNvSpPr/>
              <p:nvPr/>
            </p:nvSpPr>
            <p:spPr>
              <a:xfrm>
                <a:off x="1835696" y="2852936"/>
                <a:ext cx="648072" cy="1368152"/>
              </a:xfrm>
              <a:prstGeom prst="ellipse">
                <a:avLst/>
              </a:prstGeom>
              <a:blipFill rotWithShape="1">
                <a:blip r:embed="rId4"/>
                <a:tile tx="0" ty="0" sx="100000" sy="100000" flip="none" algn="tl"/>
              </a:bli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835696" y="3356992"/>
                <a:ext cx="144016" cy="144016"/>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Can 8"/>
            <p:cNvSpPr/>
            <p:nvPr/>
          </p:nvSpPr>
          <p:spPr>
            <a:xfrm>
              <a:off x="1187624" y="2276872"/>
              <a:ext cx="1656184" cy="2304256"/>
            </a:xfrm>
            <a:prstGeom prst="can">
              <a:avLst/>
            </a:prstGeom>
            <a:solidFill>
              <a:schemeClr val="tx2">
                <a:lumMod val="60000"/>
                <a:lumOff val="4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467544" y="2708920"/>
            <a:ext cx="2592288" cy="965646"/>
            <a:chOff x="50810" y="2996952"/>
            <a:chExt cx="2592288" cy="965646"/>
          </a:xfrm>
        </p:grpSpPr>
        <p:grpSp>
          <p:nvGrpSpPr>
            <p:cNvPr id="14" name="Group 13"/>
            <p:cNvGrpSpPr/>
            <p:nvPr/>
          </p:nvGrpSpPr>
          <p:grpSpPr>
            <a:xfrm>
              <a:off x="50810" y="2996952"/>
              <a:ext cx="771102" cy="889185"/>
              <a:chOff x="-21198" y="3161408"/>
              <a:chExt cx="771102" cy="889185"/>
            </a:xfrm>
            <a:gradFill flip="none" rotWithShape="1">
              <a:gsLst>
                <a:gs pos="0">
                  <a:schemeClr val="accent1">
                    <a:shade val="51000"/>
                    <a:satMod val="130000"/>
                  </a:schemeClr>
                </a:gs>
                <a:gs pos="100000">
                  <a:srgbClr val="FF0000"/>
                </a:gs>
              </a:gsLst>
              <a:lin ang="0" scaled="1"/>
              <a:tileRect/>
            </a:gradFill>
          </p:grpSpPr>
          <p:sp>
            <p:nvSpPr>
              <p:cNvPr id="16" name="Right Arrow 15"/>
              <p:cNvSpPr/>
              <p:nvPr/>
            </p:nvSpPr>
            <p:spPr bwMode="auto">
              <a:xfrm>
                <a:off x="59271" y="3743511"/>
                <a:ext cx="539552" cy="307082"/>
              </a:xfrm>
              <a:prstGeom prst="rightArrow">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7" name="TextBox 16"/>
              <p:cNvSpPr txBox="1"/>
              <p:nvPr/>
            </p:nvSpPr>
            <p:spPr>
              <a:xfrm>
                <a:off x="-21198" y="3161408"/>
                <a:ext cx="771102" cy="646331"/>
              </a:xfrm>
              <a:prstGeom prst="rect">
                <a:avLst/>
              </a:prstGeom>
              <a:noFill/>
            </p:spPr>
            <p:txBody>
              <a:bodyPr wrap="none" rtlCol="0">
                <a:spAutoFit/>
              </a:bodyPr>
              <a:lstStyle/>
              <a:p>
                <a:r>
                  <a:rPr lang="en-US" sz="1800" dirty="0" smtClean="0"/>
                  <a:t>Mixed</a:t>
                </a:r>
              </a:p>
              <a:p>
                <a:r>
                  <a:rPr lang="en-US" sz="1800" dirty="0" smtClean="0"/>
                  <a:t>Beam</a:t>
                </a:r>
                <a:endParaRPr lang="en-US" sz="1800" dirty="0"/>
              </a:p>
            </p:txBody>
          </p:sp>
        </p:grpSp>
        <p:sp>
          <p:nvSpPr>
            <p:cNvPr id="15" name="Freeform 14"/>
            <p:cNvSpPr/>
            <p:nvPr/>
          </p:nvSpPr>
          <p:spPr bwMode="auto">
            <a:xfrm>
              <a:off x="792000" y="3212976"/>
              <a:ext cx="1851098" cy="749622"/>
            </a:xfrm>
            <a:custGeom>
              <a:avLst/>
              <a:gdLst>
                <a:gd name="connsiteX0" fmla="*/ 0 w 3892550"/>
                <a:gd name="connsiteY0" fmla="*/ 540340 h 749890"/>
                <a:gd name="connsiteX1" fmla="*/ 977900 w 3892550"/>
                <a:gd name="connsiteY1" fmla="*/ 540340 h 749890"/>
                <a:gd name="connsiteX2" fmla="*/ 1212850 w 3892550"/>
                <a:gd name="connsiteY2" fmla="*/ 426040 h 749890"/>
                <a:gd name="connsiteX3" fmla="*/ 1301750 w 3892550"/>
                <a:gd name="connsiteY3" fmla="*/ 590 h 749890"/>
                <a:gd name="connsiteX4" fmla="*/ 1314450 w 3892550"/>
                <a:gd name="connsiteY4" fmla="*/ 527640 h 749890"/>
                <a:gd name="connsiteX5" fmla="*/ 1377950 w 3892550"/>
                <a:gd name="connsiteY5" fmla="*/ 667340 h 749890"/>
                <a:gd name="connsiteX6" fmla="*/ 1479550 w 3892550"/>
                <a:gd name="connsiteY6" fmla="*/ 692740 h 749890"/>
                <a:gd name="connsiteX7" fmla="*/ 1695450 w 3892550"/>
                <a:gd name="connsiteY7" fmla="*/ 699090 h 749890"/>
                <a:gd name="connsiteX8" fmla="*/ 1993900 w 3892550"/>
                <a:gd name="connsiteY8" fmla="*/ 699090 h 749890"/>
                <a:gd name="connsiteX9" fmla="*/ 2825750 w 3892550"/>
                <a:gd name="connsiteY9" fmla="*/ 711790 h 749890"/>
                <a:gd name="connsiteX10" fmla="*/ 3835400 w 3892550"/>
                <a:gd name="connsiteY10" fmla="*/ 749890 h 749890"/>
                <a:gd name="connsiteX11" fmla="*/ 3835400 w 3892550"/>
                <a:gd name="connsiteY11" fmla="*/ 749890 h 749890"/>
                <a:gd name="connsiteX12" fmla="*/ 3892550 w 3892550"/>
                <a:gd name="connsiteY12" fmla="*/ 749890 h 749890"/>
                <a:gd name="connsiteX0" fmla="*/ 0 w 3892550"/>
                <a:gd name="connsiteY0" fmla="*/ 549852 h 759402"/>
                <a:gd name="connsiteX1" fmla="*/ 977900 w 3892550"/>
                <a:gd name="connsiteY1" fmla="*/ 549852 h 759402"/>
                <a:gd name="connsiteX2" fmla="*/ 1212850 w 3892550"/>
                <a:gd name="connsiteY2" fmla="*/ 435552 h 759402"/>
                <a:gd name="connsiteX3" fmla="*/ 1289844 w 3892550"/>
                <a:gd name="connsiteY3" fmla="*/ 577 h 759402"/>
                <a:gd name="connsiteX4" fmla="*/ 1314450 w 3892550"/>
                <a:gd name="connsiteY4" fmla="*/ 537152 h 759402"/>
                <a:gd name="connsiteX5" fmla="*/ 1377950 w 3892550"/>
                <a:gd name="connsiteY5" fmla="*/ 676852 h 759402"/>
                <a:gd name="connsiteX6" fmla="*/ 1479550 w 3892550"/>
                <a:gd name="connsiteY6" fmla="*/ 702252 h 759402"/>
                <a:gd name="connsiteX7" fmla="*/ 1695450 w 3892550"/>
                <a:gd name="connsiteY7" fmla="*/ 708602 h 759402"/>
                <a:gd name="connsiteX8" fmla="*/ 1993900 w 3892550"/>
                <a:gd name="connsiteY8" fmla="*/ 708602 h 759402"/>
                <a:gd name="connsiteX9" fmla="*/ 2825750 w 3892550"/>
                <a:gd name="connsiteY9" fmla="*/ 721302 h 759402"/>
                <a:gd name="connsiteX10" fmla="*/ 3835400 w 3892550"/>
                <a:gd name="connsiteY10" fmla="*/ 759402 h 759402"/>
                <a:gd name="connsiteX11" fmla="*/ 3835400 w 3892550"/>
                <a:gd name="connsiteY11" fmla="*/ 759402 h 759402"/>
                <a:gd name="connsiteX12" fmla="*/ 3892550 w 3892550"/>
                <a:gd name="connsiteY12" fmla="*/ 759402 h 759402"/>
                <a:gd name="connsiteX0" fmla="*/ 0 w 3892550"/>
                <a:gd name="connsiteY0" fmla="*/ 549926 h 759476"/>
                <a:gd name="connsiteX1" fmla="*/ 977900 w 3892550"/>
                <a:gd name="connsiteY1" fmla="*/ 549926 h 759476"/>
                <a:gd name="connsiteX2" fmla="*/ 1212850 w 3892550"/>
                <a:gd name="connsiteY2" fmla="*/ 435626 h 759476"/>
                <a:gd name="connsiteX3" fmla="*/ 1289844 w 3892550"/>
                <a:gd name="connsiteY3" fmla="*/ 651 h 759476"/>
                <a:gd name="connsiteX4" fmla="*/ 1314450 w 3892550"/>
                <a:gd name="connsiteY4" fmla="*/ 537226 h 759476"/>
                <a:gd name="connsiteX5" fmla="*/ 1377950 w 3892550"/>
                <a:gd name="connsiteY5" fmla="*/ 676926 h 759476"/>
                <a:gd name="connsiteX6" fmla="*/ 1479550 w 3892550"/>
                <a:gd name="connsiteY6" fmla="*/ 702326 h 759476"/>
                <a:gd name="connsiteX7" fmla="*/ 1695450 w 3892550"/>
                <a:gd name="connsiteY7" fmla="*/ 708676 h 759476"/>
                <a:gd name="connsiteX8" fmla="*/ 1993900 w 3892550"/>
                <a:gd name="connsiteY8" fmla="*/ 708676 h 759476"/>
                <a:gd name="connsiteX9" fmla="*/ 2825750 w 3892550"/>
                <a:gd name="connsiteY9" fmla="*/ 721376 h 759476"/>
                <a:gd name="connsiteX10" fmla="*/ 3835400 w 3892550"/>
                <a:gd name="connsiteY10" fmla="*/ 759476 h 759476"/>
                <a:gd name="connsiteX11" fmla="*/ 3835400 w 3892550"/>
                <a:gd name="connsiteY11" fmla="*/ 759476 h 759476"/>
                <a:gd name="connsiteX12" fmla="*/ 3892550 w 3892550"/>
                <a:gd name="connsiteY12" fmla="*/ 759476 h 759476"/>
                <a:gd name="connsiteX0" fmla="*/ 0 w 3892550"/>
                <a:gd name="connsiteY0" fmla="*/ 549791 h 759341"/>
                <a:gd name="connsiteX1" fmla="*/ 977900 w 3892550"/>
                <a:gd name="connsiteY1" fmla="*/ 549791 h 759341"/>
                <a:gd name="connsiteX2" fmla="*/ 1212850 w 3892550"/>
                <a:gd name="connsiteY2" fmla="*/ 435491 h 759341"/>
                <a:gd name="connsiteX3" fmla="*/ 1289844 w 3892550"/>
                <a:gd name="connsiteY3" fmla="*/ 516 h 759341"/>
                <a:gd name="connsiteX4" fmla="*/ 1314450 w 3892550"/>
                <a:gd name="connsiteY4" fmla="*/ 537091 h 759341"/>
                <a:gd name="connsiteX5" fmla="*/ 1377950 w 3892550"/>
                <a:gd name="connsiteY5" fmla="*/ 676791 h 759341"/>
                <a:gd name="connsiteX6" fmla="*/ 1479550 w 3892550"/>
                <a:gd name="connsiteY6" fmla="*/ 702191 h 759341"/>
                <a:gd name="connsiteX7" fmla="*/ 1695450 w 3892550"/>
                <a:gd name="connsiteY7" fmla="*/ 708541 h 759341"/>
                <a:gd name="connsiteX8" fmla="*/ 1993900 w 3892550"/>
                <a:gd name="connsiteY8" fmla="*/ 708541 h 759341"/>
                <a:gd name="connsiteX9" fmla="*/ 2825750 w 3892550"/>
                <a:gd name="connsiteY9" fmla="*/ 721241 h 759341"/>
                <a:gd name="connsiteX10" fmla="*/ 3835400 w 3892550"/>
                <a:gd name="connsiteY10" fmla="*/ 759341 h 759341"/>
                <a:gd name="connsiteX11" fmla="*/ 3835400 w 3892550"/>
                <a:gd name="connsiteY11" fmla="*/ 759341 h 759341"/>
                <a:gd name="connsiteX12" fmla="*/ 3892550 w 3892550"/>
                <a:gd name="connsiteY12" fmla="*/ 759341 h 759341"/>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94618 w 3892550"/>
                <a:gd name="connsiteY5" fmla="*/ 672040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479550 w 3892550"/>
                <a:gd name="connsiteY5" fmla="*/ 702202 h 759352"/>
                <a:gd name="connsiteX6" fmla="*/ 1695450 w 3892550"/>
                <a:gd name="connsiteY6" fmla="*/ 708552 h 759352"/>
                <a:gd name="connsiteX7" fmla="*/ 1993900 w 3892550"/>
                <a:gd name="connsiteY7" fmla="*/ 708552 h 759352"/>
                <a:gd name="connsiteX8" fmla="*/ 2825750 w 3892550"/>
                <a:gd name="connsiteY8" fmla="*/ 721252 h 759352"/>
                <a:gd name="connsiteX9" fmla="*/ 3835400 w 3892550"/>
                <a:gd name="connsiteY9" fmla="*/ 759352 h 759352"/>
                <a:gd name="connsiteX10" fmla="*/ 3835400 w 3892550"/>
                <a:gd name="connsiteY10" fmla="*/ 759352 h 759352"/>
                <a:gd name="connsiteX11" fmla="*/ 3892550 w 3892550"/>
                <a:gd name="connsiteY11"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695450 w 3892550"/>
                <a:gd name="connsiteY5" fmla="*/ 713091 h 763891"/>
                <a:gd name="connsiteX6" fmla="*/ 1993900 w 3892550"/>
                <a:gd name="connsiteY6" fmla="*/ 713091 h 763891"/>
                <a:gd name="connsiteX7" fmla="*/ 2825750 w 3892550"/>
                <a:gd name="connsiteY7" fmla="*/ 725791 h 763891"/>
                <a:gd name="connsiteX8" fmla="*/ 3835400 w 3892550"/>
                <a:gd name="connsiteY8" fmla="*/ 763891 h 763891"/>
                <a:gd name="connsiteX9" fmla="*/ 3835400 w 3892550"/>
                <a:gd name="connsiteY9" fmla="*/ 763891 h 763891"/>
                <a:gd name="connsiteX10" fmla="*/ 3892550 w 3892550"/>
                <a:gd name="connsiteY10" fmla="*/ 763891 h 763891"/>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993900 w 3892550"/>
                <a:gd name="connsiteY5" fmla="*/ 713091 h 763891"/>
                <a:gd name="connsiteX6" fmla="*/ 2825750 w 3892550"/>
                <a:gd name="connsiteY6" fmla="*/ 725791 h 763891"/>
                <a:gd name="connsiteX7" fmla="*/ 3835400 w 3892550"/>
                <a:gd name="connsiteY7" fmla="*/ 763891 h 763891"/>
                <a:gd name="connsiteX8" fmla="*/ 3835400 w 3892550"/>
                <a:gd name="connsiteY8" fmla="*/ 763891 h 763891"/>
                <a:gd name="connsiteX9" fmla="*/ 3892550 w 3892550"/>
                <a:gd name="connsiteY9" fmla="*/ 763891 h 763891"/>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35400 w 3892550"/>
                <a:gd name="connsiteY7" fmla="*/ 764007 h 764007"/>
                <a:gd name="connsiteX8" fmla="*/ 3892550 w 3892550"/>
                <a:gd name="connsiteY8"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92550 w 3892550"/>
                <a:gd name="connsiteY7"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92550 w 3892550"/>
                <a:gd name="connsiteY6" fmla="*/ 764007 h 764007"/>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96 h 758846"/>
                <a:gd name="connsiteX1" fmla="*/ 975519 w 3892550"/>
                <a:gd name="connsiteY1" fmla="*/ 513577 h 758846"/>
                <a:gd name="connsiteX2" fmla="*/ 1266032 w 3892550"/>
                <a:gd name="connsiteY2" fmla="*/ 21 h 758846"/>
                <a:gd name="connsiteX3" fmla="*/ 1314450 w 3892550"/>
                <a:gd name="connsiteY3" fmla="*/ 536596 h 758846"/>
                <a:gd name="connsiteX4" fmla="*/ 1993900 w 3892550"/>
                <a:gd name="connsiteY4" fmla="*/ 708046 h 758846"/>
                <a:gd name="connsiteX5" fmla="*/ 3892550 w 3892550"/>
                <a:gd name="connsiteY5" fmla="*/ 758846 h 758846"/>
                <a:gd name="connsiteX0" fmla="*/ 0 w 3892550"/>
                <a:gd name="connsiteY0" fmla="*/ 549276 h 758826"/>
                <a:gd name="connsiteX1" fmla="*/ 975519 w 3892550"/>
                <a:gd name="connsiteY1" fmla="*/ 532607 h 758826"/>
                <a:gd name="connsiteX2" fmla="*/ 1266032 w 3892550"/>
                <a:gd name="connsiteY2" fmla="*/ 1 h 758826"/>
                <a:gd name="connsiteX3" fmla="*/ 1314450 w 3892550"/>
                <a:gd name="connsiteY3" fmla="*/ 536576 h 758826"/>
                <a:gd name="connsiteX4" fmla="*/ 1993900 w 3892550"/>
                <a:gd name="connsiteY4" fmla="*/ 708026 h 758826"/>
                <a:gd name="connsiteX5" fmla="*/ 3892550 w 3892550"/>
                <a:gd name="connsiteY5" fmla="*/ 758826 h 758826"/>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67872 h 777422"/>
                <a:gd name="connsiteX1" fmla="*/ 975519 w 3892550"/>
                <a:gd name="connsiteY1" fmla="*/ 539297 h 777422"/>
                <a:gd name="connsiteX2" fmla="*/ 1249364 w 3892550"/>
                <a:gd name="connsiteY2" fmla="*/ 20979 h 777422"/>
                <a:gd name="connsiteX3" fmla="*/ 1314450 w 3892550"/>
                <a:gd name="connsiteY3" fmla="*/ 555172 h 777422"/>
                <a:gd name="connsiteX4" fmla="*/ 1993900 w 3892550"/>
                <a:gd name="connsiteY4" fmla="*/ 726622 h 777422"/>
                <a:gd name="connsiteX5" fmla="*/ 3892550 w 3892550"/>
                <a:gd name="connsiteY5" fmla="*/ 777422 h 777422"/>
                <a:gd name="connsiteX0" fmla="*/ 0 w 3892550"/>
                <a:gd name="connsiteY0" fmla="*/ 567292 h 776842"/>
                <a:gd name="connsiteX1" fmla="*/ 975519 w 3892550"/>
                <a:gd name="connsiteY1" fmla="*/ 538717 h 776842"/>
                <a:gd name="connsiteX2" fmla="*/ 1249364 w 3892550"/>
                <a:gd name="connsiteY2" fmla="*/ 20399 h 776842"/>
                <a:gd name="connsiteX3" fmla="*/ 1314450 w 3892550"/>
                <a:gd name="connsiteY3" fmla="*/ 554592 h 776842"/>
                <a:gd name="connsiteX4" fmla="*/ 1993900 w 3892550"/>
                <a:gd name="connsiteY4" fmla="*/ 726042 h 776842"/>
                <a:gd name="connsiteX5" fmla="*/ 3892550 w 3892550"/>
                <a:gd name="connsiteY5" fmla="*/ 776842 h 776842"/>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5582 h 775132"/>
                <a:gd name="connsiteX1" fmla="*/ 975519 w 3892550"/>
                <a:gd name="connsiteY1" fmla="*/ 537007 h 775132"/>
                <a:gd name="connsiteX2" fmla="*/ 1249364 w 3892550"/>
                <a:gd name="connsiteY2" fmla="*/ 18689 h 775132"/>
                <a:gd name="connsiteX3" fmla="*/ 1314450 w 3892550"/>
                <a:gd name="connsiteY3" fmla="*/ 552882 h 775132"/>
                <a:gd name="connsiteX4" fmla="*/ 1993900 w 3892550"/>
                <a:gd name="connsiteY4" fmla="*/ 724332 h 775132"/>
                <a:gd name="connsiteX5" fmla="*/ 3892550 w 3892550"/>
                <a:gd name="connsiteY5" fmla="*/ 775132 h 775132"/>
                <a:gd name="connsiteX0" fmla="*/ 0 w 3892550"/>
                <a:gd name="connsiteY0" fmla="*/ 546975 h 756525"/>
                <a:gd name="connsiteX1" fmla="*/ 975519 w 3892550"/>
                <a:gd name="connsiteY1" fmla="*/ 518400 h 756525"/>
                <a:gd name="connsiteX2" fmla="*/ 1249364 w 3892550"/>
                <a:gd name="connsiteY2" fmla="*/ 82 h 756525"/>
                <a:gd name="connsiteX3" fmla="*/ 1314450 w 3892550"/>
                <a:gd name="connsiteY3" fmla="*/ 534275 h 756525"/>
                <a:gd name="connsiteX4" fmla="*/ 1993900 w 3892550"/>
                <a:gd name="connsiteY4" fmla="*/ 705725 h 756525"/>
                <a:gd name="connsiteX5" fmla="*/ 3892550 w 3892550"/>
                <a:gd name="connsiteY5" fmla="*/ 756525 h 756525"/>
                <a:gd name="connsiteX0" fmla="*/ 0 w 3892550"/>
                <a:gd name="connsiteY0" fmla="*/ 539844 h 749394"/>
                <a:gd name="connsiteX1" fmla="*/ 975519 w 3892550"/>
                <a:gd name="connsiteY1" fmla="*/ 511269 h 749394"/>
                <a:gd name="connsiteX2" fmla="*/ 1254127 w 3892550"/>
                <a:gd name="connsiteY2" fmla="*/ 95 h 749394"/>
                <a:gd name="connsiteX3" fmla="*/ 1314450 w 3892550"/>
                <a:gd name="connsiteY3" fmla="*/ 527144 h 749394"/>
                <a:gd name="connsiteX4" fmla="*/ 1993900 w 3892550"/>
                <a:gd name="connsiteY4" fmla="*/ 698594 h 749394"/>
                <a:gd name="connsiteX5" fmla="*/ 3892550 w 3892550"/>
                <a:gd name="connsiteY5" fmla="*/ 749394 h 749394"/>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28 h 749378"/>
                <a:gd name="connsiteX1" fmla="*/ 975519 w 3892550"/>
                <a:gd name="connsiteY1" fmla="*/ 511253 h 749378"/>
                <a:gd name="connsiteX2" fmla="*/ 1254127 w 3892550"/>
                <a:gd name="connsiteY2" fmla="*/ 79 h 749378"/>
                <a:gd name="connsiteX3" fmla="*/ 1314450 w 3892550"/>
                <a:gd name="connsiteY3" fmla="*/ 527128 h 749378"/>
                <a:gd name="connsiteX4" fmla="*/ 1993900 w 3892550"/>
                <a:gd name="connsiteY4" fmla="*/ 698578 h 749378"/>
                <a:gd name="connsiteX5" fmla="*/ 3892550 w 3892550"/>
                <a:gd name="connsiteY5" fmla="*/ 749378 h 749378"/>
                <a:gd name="connsiteX0" fmla="*/ 0 w 3892550"/>
                <a:gd name="connsiteY0" fmla="*/ 539830 h 749380"/>
                <a:gd name="connsiteX1" fmla="*/ 975519 w 3892550"/>
                <a:gd name="connsiteY1" fmla="*/ 511255 h 749380"/>
                <a:gd name="connsiteX2" fmla="*/ 1254127 w 3892550"/>
                <a:gd name="connsiteY2" fmla="*/ 81 h 749380"/>
                <a:gd name="connsiteX3" fmla="*/ 1314450 w 3892550"/>
                <a:gd name="connsiteY3" fmla="*/ 527130 h 749380"/>
                <a:gd name="connsiteX4" fmla="*/ 1993900 w 3892550"/>
                <a:gd name="connsiteY4" fmla="*/ 698580 h 749380"/>
                <a:gd name="connsiteX5" fmla="*/ 3892550 w 3892550"/>
                <a:gd name="connsiteY5" fmla="*/ 749380 h 74938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57 h 749607"/>
                <a:gd name="connsiteX1" fmla="*/ 975519 w 3892550"/>
                <a:gd name="connsiteY1" fmla="*/ 511482 h 749607"/>
                <a:gd name="connsiteX2" fmla="*/ 1129457 w 3892550"/>
                <a:gd name="connsiteY2" fmla="*/ 451277 h 749607"/>
                <a:gd name="connsiteX3" fmla="*/ 1254127 w 3892550"/>
                <a:gd name="connsiteY3" fmla="*/ 308 h 749607"/>
                <a:gd name="connsiteX4" fmla="*/ 1314450 w 3892550"/>
                <a:gd name="connsiteY4" fmla="*/ 527357 h 749607"/>
                <a:gd name="connsiteX5" fmla="*/ 1993900 w 3892550"/>
                <a:gd name="connsiteY5" fmla="*/ 698807 h 749607"/>
                <a:gd name="connsiteX6" fmla="*/ 3892550 w 3892550"/>
                <a:gd name="connsiteY6" fmla="*/ 749607 h 749607"/>
                <a:gd name="connsiteX0" fmla="*/ 0 w 3892550"/>
                <a:gd name="connsiteY0" fmla="*/ 540072 h 749622"/>
                <a:gd name="connsiteX1" fmla="*/ 975519 w 3892550"/>
                <a:gd name="connsiteY1" fmla="*/ 511497 h 749622"/>
                <a:gd name="connsiteX2" fmla="*/ 1129457 w 3892550"/>
                <a:gd name="connsiteY2" fmla="*/ 451292 h 749622"/>
                <a:gd name="connsiteX3" fmla="*/ 12541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2550" h="749622">
                  <a:moveTo>
                    <a:pt x="0" y="540072"/>
                  </a:moveTo>
                  <a:cubicBezTo>
                    <a:pt x="325173" y="530547"/>
                    <a:pt x="834901" y="540582"/>
                    <a:pt x="975519" y="511497"/>
                  </a:cubicBezTo>
                  <a:cubicBezTo>
                    <a:pt x="1116137" y="482412"/>
                    <a:pt x="1078260" y="484101"/>
                    <a:pt x="1129457" y="451292"/>
                  </a:cubicBezTo>
                  <a:cubicBezTo>
                    <a:pt x="1233041" y="351808"/>
                    <a:pt x="1235995" y="-12357"/>
                    <a:pt x="1266827" y="323"/>
                  </a:cubicBezTo>
                  <a:cubicBezTo>
                    <a:pt x="1297659" y="13003"/>
                    <a:pt x="1244071" y="410956"/>
                    <a:pt x="1314450" y="527372"/>
                  </a:cubicBezTo>
                  <a:cubicBezTo>
                    <a:pt x="1384829" y="643788"/>
                    <a:pt x="1604698" y="676068"/>
                    <a:pt x="1993900" y="698822"/>
                  </a:cubicBezTo>
                  <a:cubicBezTo>
                    <a:pt x="2424442" y="723993"/>
                    <a:pt x="3496998" y="739039"/>
                    <a:pt x="3892550" y="749622"/>
                  </a:cubicBez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grpSp>
      <p:sp>
        <p:nvSpPr>
          <p:cNvPr id="6" name="Footer Placeholder 5"/>
          <p:cNvSpPr>
            <a:spLocks noGrp="1"/>
          </p:cNvSpPr>
          <p:nvPr>
            <p:ph type="ftr" sz="quarter" idx="11"/>
          </p:nvPr>
        </p:nvSpPr>
        <p:spPr/>
        <p:txBody>
          <a:bodyPr/>
          <a:lstStyle/>
          <a:p>
            <a:r>
              <a:rPr lang="en-GB" smtClean="0"/>
              <a:t>laurent.kelleter@ucl.ac.uk</a:t>
            </a:r>
            <a:endParaRPr lang="en-GB"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22</a:t>
            </a:fld>
            <a:r>
              <a:rPr lang="en-GB" smtClean="0"/>
              <a:t>/33</a:t>
            </a:r>
            <a:endParaRPr lang="en-GB" dirty="0"/>
          </a:p>
        </p:txBody>
      </p:sp>
    </p:spTree>
    <p:extLst>
      <p:ext uri="{BB962C8B-B14F-4D97-AF65-F5344CB8AC3E}">
        <p14:creationId xmlns:p14="http://schemas.microsoft.com/office/powerpoint/2010/main" val="39266844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4381E-6 -1.5887E-6 C -2.54381E-6 -0.01227 -2.54381E-6 -0.03844 -2.54381E-6 -0.03149 C -2.54381E-6 -0.02455 -2.54381E-6 0.04192 -2.54381E-6 0.04192 C -2.54381E-6 0.04192 -2.54381E-6 -0.03149 -2.54381E-6 -0.03149 C -2.54381E-6 -0.03149 -2.54381E-6 0.0403 -2.54381E-6 0.04192 C -2.54381E-6 0.04354 -2.54381E-6 -0.02107 -2.54381E-6 -0.02107 C -2.54381E-6 -0.02107 -2.54381E-6 0.03845 -2.54381E-6 0.04192 C -2.54381E-6 0.04539 -2.54381E-6 0.01228 -2.54381E-6 -1.5887E-6 Z " pathEditMode="relative" ptsTypes="aaaaaaaa">
                                      <p:cBhvr>
                                        <p:cTn id="6" dur="5000" fill="hold"/>
                                        <p:tgtEl>
                                          <p:spTgt spid="3"/>
                                        </p:tgtEl>
                                        <p:attrNameLst>
                                          <p:attrName>ppt_x</p:attrName>
                                          <p:attrName>ppt_y</p:attrName>
                                        </p:attrNameLst>
                                      </p:cBhvr>
                                    </p:animMotion>
                                  </p:childTnLst>
                                </p:cTn>
                              </p:par>
                            </p:childTnLst>
                          </p:cTn>
                        </p:par>
                        <p:par>
                          <p:cTn id="7" fill="hold">
                            <p:stCondLst>
                              <p:cond delay="500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Pelvis phantom 1: setup</a:t>
            </a:r>
            <a:endParaRPr lang="en-US" sz="3600" dirty="0"/>
          </a:p>
        </p:txBody>
      </p:sp>
      <p:pic>
        <p:nvPicPr>
          <p:cNvPr id="8" name="Picture 7" descr="ADAMPET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7" y="1988840"/>
            <a:ext cx="4198057" cy="3384376"/>
          </a:xfrm>
          <a:prstGeom prst="rect">
            <a:avLst/>
          </a:prstGeom>
        </p:spPr>
      </p:pic>
      <p:pic>
        <p:nvPicPr>
          <p:cNvPr id="9" name="Picture 8" descr="ADAMPETerSetUp.jpg"/>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14862" r="16571"/>
          <a:stretch/>
        </p:blipFill>
        <p:spPr>
          <a:xfrm>
            <a:off x="4644008" y="1962764"/>
            <a:ext cx="4175984" cy="3419860"/>
          </a:xfrm>
          <a:prstGeom prst="rect">
            <a:avLst/>
          </a:prstGeom>
        </p:spPr>
      </p:pic>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23</a:t>
            </a:fld>
            <a:r>
              <a:rPr lang="en-GB" smtClean="0"/>
              <a:t>/33</a:t>
            </a:r>
            <a:endParaRPr lang="en-GB" dirty="0"/>
          </a:p>
        </p:txBody>
      </p:sp>
    </p:spTree>
    <p:extLst>
      <p:ext uri="{BB962C8B-B14F-4D97-AF65-F5344CB8AC3E}">
        <p14:creationId xmlns:p14="http://schemas.microsoft.com/office/powerpoint/2010/main" val="310076337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Pelvis phantom 1: </a:t>
            </a:r>
            <a:r>
              <a:rPr lang="en-US" sz="3600" dirty="0" smtClean="0"/>
              <a:t>translation</a:t>
            </a:r>
            <a:endParaRPr lang="en-US" sz="3600" dirty="0"/>
          </a:p>
        </p:txBody>
      </p:sp>
      <p:grpSp>
        <p:nvGrpSpPr>
          <p:cNvPr id="3" name="Group 2"/>
          <p:cNvGrpSpPr/>
          <p:nvPr/>
        </p:nvGrpSpPr>
        <p:grpSpPr>
          <a:xfrm>
            <a:off x="971600" y="2636912"/>
            <a:ext cx="2664296" cy="1440160"/>
            <a:chOff x="971600" y="2636912"/>
            <a:chExt cx="2664296" cy="1440160"/>
          </a:xfrm>
        </p:grpSpPr>
        <p:sp>
          <p:nvSpPr>
            <p:cNvPr id="11" name="Oval 10"/>
            <p:cNvSpPr/>
            <p:nvPr/>
          </p:nvSpPr>
          <p:spPr>
            <a:xfrm>
              <a:off x="2195736" y="3429000"/>
              <a:ext cx="144016" cy="144016"/>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an 11"/>
            <p:cNvSpPr/>
            <p:nvPr/>
          </p:nvSpPr>
          <p:spPr>
            <a:xfrm>
              <a:off x="971600" y="2636912"/>
              <a:ext cx="2664296" cy="1440160"/>
            </a:xfrm>
            <a:prstGeom prst="can">
              <a:avLst/>
            </a:prstGeom>
            <a:solidFill>
              <a:schemeClr val="tx2">
                <a:lumMod val="60000"/>
                <a:lumOff val="4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251520" y="2780928"/>
            <a:ext cx="4824536" cy="965646"/>
            <a:chOff x="50810" y="2996952"/>
            <a:chExt cx="4824536" cy="965646"/>
          </a:xfrm>
        </p:grpSpPr>
        <p:grpSp>
          <p:nvGrpSpPr>
            <p:cNvPr id="14" name="Group 13"/>
            <p:cNvGrpSpPr/>
            <p:nvPr/>
          </p:nvGrpSpPr>
          <p:grpSpPr>
            <a:xfrm>
              <a:off x="50810" y="2996952"/>
              <a:ext cx="771102" cy="889185"/>
              <a:chOff x="-21198" y="3161408"/>
              <a:chExt cx="771102" cy="889185"/>
            </a:xfrm>
            <a:gradFill flip="none" rotWithShape="1">
              <a:gsLst>
                <a:gs pos="0">
                  <a:schemeClr val="accent1">
                    <a:shade val="51000"/>
                    <a:satMod val="130000"/>
                  </a:schemeClr>
                </a:gs>
                <a:gs pos="100000">
                  <a:srgbClr val="FF0000"/>
                </a:gs>
              </a:gsLst>
              <a:lin ang="0" scaled="1"/>
              <a:tileRect/>
            </a:gradFill>
          </p:grpSpPr>
          <p:sp>
            <p:nvSpPr>
              <p:cNvPr id="16" name="Right Arrow 15"/>
              <p:cNvSpPr/>
              <p:nvPr/>
            </p:nvSpPr>
            <p:spPr bwMode="auto">
              <a:xfrm>
                <a:off x="59271" y="3743511"/>
                <a:ext cx="539552" cy="307082"/>
              </a:xfrm>
              <a:prstGeom prst="rightArrow">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7" name="TextBox 16"/>
              <p:cNvSpPr txBox="1"/>
              <p:nvPr/>
            </p:nvSpPr>
            <p:spPr>
              <a:xfrm>
                <a:off x="-21198" y="3161408"/>
                <a:ext cx="771102" cy="646331"/>
              </a:xfrm>
              <a:prstGeom prst="rect">
                <a:avLst/>
              </a:prstGeom>
              <a:noFill/>
            </p:spPr>
            <p:txBody>
              <a:bodyPr wrap="none" rtlCol="0">
                <a:spAutoFit/>
              </a:bodyPr>
              <a:lstStyle/>
              <a:p>
                <a:r>
                  <a:rPr lang="en-US" sz="1800" dirty="0" smtClean="0"/>
                  <a:t>Mixed</a:t>
                </a:r>
              </a:p>
              <a:p>
                <a:r>
                  <a:rPr lang="en-US" sz="1800" dirty="0" smtClean="0"/>
                  <a:t>Beam</a:t>
                </a:r>
                <a:endParaRPr lang="en-US" sz="1800" dirty="0"/>
              </a:p>
            </p:txBody>
          </p:sp>
        </p:grpSp>
        <p:sp>
          <p:nvSpPr>
            <p:cNvPr id="15" name="Freeform 14"/>
            <p:cNvSpPr/>
            <p:nvPr/>
          </p:nvSpPr>
          <p:spPr bwMode="auto">
            <a:xfrm>
              <a:off x="792000" y="3212976"/>
              <a:ext cx="4083346" cy="749622"/>
            </a:xfrm>
            <a:custGeom>
              <a:avLst/>
              <a:gdLst>
                <a:gd name="connsiteX0" fmla="*/ 0 w 3892550"/>
                <a:gd name="connsiteY0" fmla="*/ 540340 h 749890"/>
                <a:gd name="connsiteX1" fmla="*/ 977900 w 3892550"/>
                <a:gd name="connsiteY1" fmla="*/ 540340 h 749890"/>
                <a:gd name="connsiteX2" fmla="*/ 1212850 w 3892550"/>
                <a:gd name="connsiteY2" fmla="*/ 426040 h 749890"/>
                <a:gd name="connsiteX3" fmla="*/ 1301750 w 3892550"/>
                <a:gd name="connsiteY3" fmla="*/ 590 h 749890"/>
                <a:gd name="connsiteX4" fmla="*/ 1314450 w 3892550"/>
                <a:gd name="connsiteY4" fmla="*/ 527640 h 749890"/>
                <a:gd name="connsiteX5" fmla="*/ 1377950 w 3892550"/>
                <a:gd name="connsiteY5" fmla="*/ 667340 h 749890"/>
                <a:gd name="connsiteX6" fmla="*/ 1479550 w 3892550"/>
                <a:gd name="connsiteY6" fmla="*/ 692740 h 749890"/>
                <a:gd name="connsiteX7" fmla="*/ 1695450 w 3892550"/>
                <a:gd name="connsiteY7" fmla="*/ 699090 h 749890"/>
                <a:gd name="connsiteX8" fmla="*/ 1993900 w 3892550"/>
                <a:gd name="connsiteY8" fmla="*/ 699090 h 749890"/>
                <a:gd name="connsiteX9" fmla="*/ 2825750 w 3892550"/>
                <a:gd name="connsiteY9" fmla="*/ 711790 h 749890"/>
                <a:gd name="connsiteX10" fmla="*/ 3835400 w 3892550"/>
                <a:gd name="connsiteY10" fmla="*/ 749890 h 749890"/>
                <a:gd name="connsiteX11" fmla="*/ 3835400 w 3892550"/>
                <a:gd name="connsiteY11" fmla="*/ 749890 h 749890"/>
                <a:gd name="connsiteX12" fmla="*/ 3892550 w 3892550"/>
                <a:gd name="connsiteY12" fmla="*/ 749890 h 749890"/>
                <a:gd name="connsiteX0" fmla="*/ 0 w 3892550"/>
                <a:gd name="connsiteY0" fmla="*/ 549852 h 759402"/>
                <a:gd name="connsiteX1" fmla="*/ 977900 w 3892550"/>
                <a:gd name="connsiteY1" fmla="*/ 549852 h 759402"/>
                <a:gd name="connsiteX2" fmla="*/ 1212850 w 3892550"/>
                <a:gd name="connsiteY2" fmla="*/ 435552 h 759402"/>
                <a:gd name="connsiteX3" fmla="*/ 1289844 w 3892550"/>
                <a:gd name="connsiteY3" fmla="*/ 577 h 759402"/>
                <a:gd name="connsiteX4" fmla="*/ 1314450 w 3892550"/>
                <a:gd name="connsiteY4" fmla="*/ 537152 h 759402"/>
                <a:gd name="connsiteX5" fmla="*/ 1377950 w 3892550"/>
                <a:gd name="connsiteY5" fmla="*/ 676852 h 759402"/>
                <a:gd name="connsiteX6" fmla="*/ 1479550 w 3892550"/>
                <a:gd name="connsiteY6" fmla="*/ 702252 h 759402"/>
                <a:gd name="connsiteX7" fmla="*/ 1695450 w 3892550"/>
                <a:gd name="connsiteY7" fmla="*/ 708602 h 759402"/>
                <a:gd name="connsiteX8" fmla="*/ 1993900 w 3892550"/>
                <a:gd name="connsiteY8" fmla="*/ 708602 h 759402"/>
                <a:gd name="connsiteX9" fmla="*/ 2825750 w 3892550"/>
                <a:gd name="connsiteY9" fmla="*/ 721302 h 759402"/>
                <a:gd name="connsiteX10" fmla="*/ 3835400 w 3892550"/>
                <a:gd name="connsiteY10" fmla="*/ 759402 h 759402"/>
                <a:gd name="connsiteX11" fmla="*/ 3835400 w 3892550"/>
                <a:gd name="connsiteY11" fmla="*/ 759402 h 759402"/>
                <a:gd name="connsiteX12" fmla="*/ 3892550 w 3892550"/>
                <a:gd name="connsiteY12" fmla="*/ 759402 h 759402"/>
                <a:gd name="connsiteX0" fmla="*/ 0 w 3892550"/>
                <a:gd name="connsiteY0" fmla="*/ 549926 h 759476"/>
                <a:gd name="connsiteX1" fmla="*/ 977900 w 3892550"/>
                <a:gd name="connsiteY1" fmla="*/ 549926 h 759476"/>
                <a:gd name="connsiteX2" fmla="*/ 1212850 w 3892550"/>
                <a:gd name="connsiteY2" fmla="*/ 435626 h 759476"/>
                <a:gd name="connsiteX3" fmla="*/ 1289844 w 3892550"/>
                <a:gd name="connsiteY3" fmla="*/ 651 h 759476"/>
                <a:gd name="connsiteX4" fmla="*/ 1314450 w 3892550"/>
                <a:gd name="connsiteY4" fmla="*/ 537226 h 759476"/>
                <a:gd name="connsiteX5" fmla="*/ 1377950 w 3892550"/>
                <a:gd name="connsiteY5" fmla="*/ 676926 h 759476"/>
                <a:gd name="connsiteX6" fmla="*/ 1479550 w 3892550"/>
                <a:gd name="connsiteY6" fmla="*/ 702326 h 759476"/>
                <a:gd name="connsiteX7" fmla="*/ 1695450 w 3892550"/>
                <a:gd name="connsiteY7" fmla="*/ 708676 h 759476"/>
                <a:gd name="connsiteX8" fmla="*/ 1993900 w 3892550"/>
                <a:gd name="connsiteY8" fmla="*/ 708676 h 759476"/>
                <a:gd name="connsiteX9" fmla="*/ 2825750 w 3892550"/>
                <a:gd name="connsiteY9" fmla="*/ 721376 h 759476"/>
                <a:gd name="connsiteX10" fmla="*/ 3835400 w 3892550"/>
                <a:gd name="connsiteY10" fmla="*/ 759476 h 759476"/>
                <a:gd name="connsiteX11" fmla="*/ 3835400 w 3892550"/>
                <a:gd name="connsiteY11" fmla="*/ 759476 h 759476"/>
                <a:gd name="connsiteX12" fmla="*/ 3892550 w 3892550"/>
                <a:gd name="connsiteY12" fmla="*/ 759476 h 759476"/>
                <a:gd name="connsiteX0" fmla="*/ 0 w 3892550"/>
                <a:gd name="connsiteY0" fmla="*/ 549791 h 759341"/>
                <a:gd name="connsiteX1" fmla="*/ 977900 w 3892550"/>
                <a:gd name="connsiteY1" fmla="*/ 549791 h 759341"/>
                <a:gd name="connsiteX2" fmla="*/ 1212850 w 3892550"/>
                <a:gd name="connsiteY2" fmla="*/ 435491 h 759341"/>
                <a:gd name="connsiteX3" fmla="*/ 1289844 w 3892550"/>
                <a:gd name="connsiteY3" fmla="*/ 516 h 759341"/>
                <a:gd name="connsiteX4" fmla="*/ 1314450 w 3892550"/>
                <a:gd name="connsiteY4" fmla="*/ 537091 h 759341"/>
                <a:gd name="connsiteX5" fmla="*/ 1377950 w 3892550"/>
                <a:gd name="connsiteY5" fmla="*/ 676791 h 759341"/>
                <a:gd name="connsiteX6" fmla="*/ 1479550 w 3892550"/>
                <a:gd name="connsiteY6" fmla="*/ 702191 h 759341"/>
                <a:gd name="connsiteX7" fmla="*/ 1695450 w 3892550"/>
                <a:gd name="connsiteY7" fmla="*/ 708541 h 759341"/>
                <a:gd name="connsiteX8" fmla="*/ 1993900 w 3892550"/>
                <a:gd name="connsiteY8" fmla="*/ 708541 h 759341"/>
                <a:gd name="connsiteX9" fmla="*/ 2825750 w 3892550"/>
                <a:gd name="connsiteY9" fmla="*/ 721241 h 759341"/>
                <a:gd name="connsiteX10" fmla="*/ 3835400 w 3892550"/>
                <a:gd name="connsiteY10" fmla="*/ 759341 h 759341"/>
                <a:gd name="connsiteX11" fmla="*/ 3835400 w 3892550"/>
                <a:gd name="connsiteY11" fmla="*/ 759341 h 759341"/>
                <a:gd name="connsiteX12" fmla="*/ 3892550 w 3892550"/>
                <a:gd name="connsiteY12" fmla="*/ 759341 h 759341"/>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94618 w 3892550"/>
                <a:gd name="connsiteY5" fmla="*/ 672040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479550 w 3892550"/>
                <a:gd name="connsiteY5" fmla="*/ 702202 h 759352"/>
                <a:gd name="connsiteX6" fmla="*/ 1695450 w 3892550"/>
                <a:gd name="connsiteY6" fmla="*/ 708552 h 759352"/>
                <a:gd name="connsiteX7" fmla="*/ 1993900 w 3892550"/>
                <a:gd name="connsiteY7" fmla="*/ 708552 h 759352"/>
                <a:gd name="connsiteX8" fmla="*/ 2825750 w 3892550"/>
                <a:gd name="connsiteY8" fmla="*/ 721252 h 759352"/>
                <a:gd name="connsiteX9" fmla="*/ 3835400 w 3892550"/>
                <a:gd name="connsiteY9" fmla="*/ 759352 h 759352"/>
                <a:gd name="connsiteX10" fmla="*/ 3835400 w 3892550"/>
                <a:gd name="connsiteY10" fmla="*/ 759352 h 759352"/>
                <a:gd name="connsiteX11" fmla="*/ 3892550 w 3892550"/>
                <a:gd name="connsiteY11"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695450 w 3892550"/>
                <a:gd name="connsiteY5" fmla="*/ 713091 h 763891"/>
                <a:gd name="connsiteX6" fmla="*/ 1993900 w 3892550"/>
                <a:gd name="connsiteY6" fmla="*/ 713091 h 763891"/>
                <a:gd name="connsiteX7" fmla="*/ 2825750 w 3892550"/>
                <a:gd name="connsiteY7" fmla="*/ 725791 h 763891"/>
                <a:gd name="connsiteX8" fmla="*/ 3835400 w 3892550"/>
                <a:gd name="connsiteY8" fmla="*/ 763891 h 763891"/>
                <a:gd name="connsiteX9" fmla="*/ 3835400 w 3892550"/>
                <a:gd name="connsiteY9" fmla="*/ 763891 h 763891"/>
                <a:gd name="connsiteX10" fmla="*/ 3892550 w 3892550"/>
                <a:gd name="connsiteY10" fmla="*/ 763891 h 763891"/>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993900 w 3892550"/>
                <a:gd name="connsiteY5" fmla="*/ 713091 h 763891"/>
                <a:gd name="connsiteX6" fmla="*/ 2825750 w 3892550"/>
                <a:gd name="connsiteY6" fmla="*/ 725791 h 763891"/>
                <a:gd name="connsiteX7" fmla="*/ 3835400 w 3892550"/>
                <a:gd name="connsiteY7" fmla="*/ 763891 h 763891"/>
                <a:gd name="connsiteX8" fmla="*/ 3835400 w 3892550"/>
                <a:gd name="connsiteY8" fmla="*/ 763891 h 763891"/>
                <a:gd name="connsiteX9" fmla="*/ 3892550 w 3892550"/>
                <a:gd name="connsiteY9" fmla="*/ 763891 h 763891"/>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35400 w 3892550"/>
                <a:gd name="connsiteY7" fmla="*/ 764007 h 764007"/>
                <a:gd name="connsiteX8" fmla="*/ 3892550 w 3892550"/>
                <a:gd name="connsiteY8"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92550 w 3892550"/>
                <a:gd name="connsiteY7"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92550 w 3892550"/>
                <a:gd name="connsiteY6" fmla="*/ 764007 h 764007"/>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96 h 758846"/>
                <a:gd name="connsiteX1" fmla="*/ 975519 w 3892550"/>
                <a:gd name="connsiteY1" fmla="*/ 513577 h 758846"/>
                <a:gd name="connsiteX2" fmla="*/ 1266032 w 3892550"/>
                <a:gd name="connsiteY2" fmla="*/ 21 h 758846"/>
                <a:gd name="connsiteX3" fmla="*/ 1314450 w 3892550"/>
                <a:gd name="connsiteY3" fmla="*/ 536596 h 758846"/>
                <a:gd name="connsiteX4" fmla="*/ 1993900 w 3892550"/>
                <a:gd name="connsiteY4" fmla="*/ 708046 h 758846"/>
                <a:gd name="connsiteX5" fmla="*/ 3892550 w 3892550"/>
                <a:gd name="connsiteY5" fmla="*/ 758846 h 758846"/>
                <a:gd name="connsiteX0" fmla="*/ 0 w 3892550"/>
                <a:gd name="connsiteY0" fmla="*/ 549276 h 758826"/>
                <a:gd name="connsiteX1" fmla="*/ 975519 w 3892550"/>
                <a:gd name="connsiteY1" fmla="*/ 532607 h 758826"/>
                <a:gd name="connsiteX2" fmla="*/ 1266032 w 3892550"/>
                <a:gd name="connsiteY2" fmla="*/ 1 h 758826"/>
                <a:gd name="connsiteX3" fmla="*/ 1314450 w 3892550"/>
                <a:gd name="connsiteY3" fmla="*/ 536576 h 758826"/>
                <a:gd name="connsiteX4" fmla="*/ 1993900 w 3892550"/>
                <a:gd name="connsiteY4" fmla="*/ 708026 h 758826"/>
                <a:gd name="connsiteX5" fmla="*/ 3892550 w 3892550"/>
                <a:gd name="connsiteY5" fmla="*/ 758826 h 758826"/>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67872 h 777422"/>
                <a:gd name="connsiteX1" fmla="*/ 975519 w 3892550"/>
                <a:gd name="connsiteY1" fmla="*/ 539297 h 777422"/>
                <a:gd name="connsiteX2" fmla="*/ 1249364 w 3892550"/>
                <a:gd name="connsiteY2" fmla="*/ 20979 h 777422"/>
                <a:gd name="connsiteX3" fmla="*/ 1314450 w 3892550"/>
                <a:gd name="connsiteY3" fmla="*/ 555172 h 777422"/>
                <a:gd name="connsiteX4" fmla="*/ 1993900 w 3892550"/>
                <a:gd name="connsiteY4" fmla="*/ 726622 h 777422"/>
                <a:gd name="connsiteX5" fmla="*/ 3892550 w 3892550"/>
                <a:gd name="connsiteY5" fmla="*/ 777422 h 777422"/>
                <a:gd name="connsiteX0" fmla="*/ 0 w 3892550"/>
                <a:gd name="connsiteY0" fmla="*/ 567292 h 776842"/>
                <a:gd name="connsiteX1" fmla="*/ 975519 w 3892550"/>
                <a:gd name="connsiteY1" fmla="*/ 538717 h 776842"/>
                <a:gd name="connsiteX2" fmla="*/ 1249364 w 3892550"/>
                <a:gd name="connsiteY2" fmla="*/ 20399 h 776842"/>
                <a:gd name="connsiteX3" fmla="*/ 1314450 w 3892550"/>
                <a:gd name="connsiteY3" fmla="*/ 554592 h 776842"/>
                <a:gd name="connsiteX4" fmla="*/ 1993900 w 3892550"/>
                <a:gd name="connsiteY4" fmla="*/ 726042 h 776842"/>
                <a:gd name="connsiteX5" fmla="*/ 3892550 w 3892550"/>
                <a:gd name="connsiteY5" fmla="*/ 776842 h 776842"/>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5582 h 775132"/>
                <a:gd name="connsiteX1" fmla="*/ 975519 w 3892550"/>
                <a:gd name="connsiteY1" fmla="*/ 537007 h 775132"/>
                <a:gd name="connsiteX2" fmla="*/ 1249364 w 3892550"/>
                <a:gd name="connsiteY2" fmla="*/ 18689 h 775132"/>
                <a:gd name="connsiteX3" fmla="*/ 1314450 w 3892550"/>
                <a:gd name="connsiteY3" fmla="*/ 552882 h 775132"/>
                <a:gd name="connsiteX4" fmla="*/ 1993900 w 3892550"/>
                <a:gd name="connsiteY4" fmla="*/ 724332 h 775132"/>
                <a:gd name="connsiteX5" fmla="*/ 3892550 w 3892550"/>
                <a:gd name="connsiteY5" fmla="*/ 775132 h 775132"/>
                <a:gd name="connsiteX0" fmla="*/ 0 w 3892550"/>
                <a:gd name="connsiteY0" fmla="*/ 546975 h 756525"/>
                <a:gd name="connsiteX1" fmla="*/ 975519 w 3892550"/>
                <a:gd name="connsiteY1" fmla="*/ 518400 h 756525"/>
                <a:gd name="connsiteX2" fmla="*/ 1249364 w 3892550"/>
                <a:gd name="connsiteY2" fmla="*/ 82 h 756525"/>
                <a:gd name="connsiteX3" fmla="*/ 1314450 w 3892550"/>
                <a:gd name="connsiteY3" fmla="*/ 534275 h 756525"/>
                <a:gd name="connsiteX4" fmla="*/ 1993900 w 3892550"/>
                <a:gd name="connsiteY4" fmla="*/ 705725 h 756525"/>
                <a:gd name="connsiteX5" fmla="*/ 3892550 w 3892550"/>
                <a:gd name="connsiteY5" fmla="*/ 756525 h 756525"/>
                <a:gd name="connsiteX0" fmla="*/ 0 w 3892550"/>
                <a:gd name="connsiteY0" fmla="*/ 539844 h 749394"/>
                <a:gd name="connsiteX1" fmla="*/ 975519 w 3892550"/>
                <a:gd name="connsiteY1" fmla="*/ 511269 h 749394"/>
                <a:gd name="connsiteX2" fmla="*/ 1254127 w 3892550"/>
                <a:gd name="connsiteY2" fmla="*/ 95 h 749394"/>
                <a:gd name="connsiteX3" fmla="*/ 1314450 w 3892550"/>
                <a:gd name="connsiteY3" fmla="*/ 527144 h 749394"/>
                <a:gd name="connsiteX4" fmla="*/ 1993900 w 3892550"/>
                <a:gd name="connsiteY4" fmla="*/ 698594 h 749394"/>
                <a:gd name="connsiteX5" fmla="*/ 3892550 w 3892550"/>
                <a:gd name="connsiteY5" fmla="*/ 749394 h 749394"/>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28 h 749378"/>
                <a:gd name="connsiteX1" fmla="*/ 975519 w 3892550"/>
                <a:gd name="connsiteY1" fmla="*/ 511253 h 749378"/>
                <a:gd name="connsiteX2" fmla="*/ 1254127 w 3892550"/>
                <a:gd name="connsiteY2" fmla="*/ 79 h 749378"/>
                <a:gd name="connsiteX3" fmla="*/ 1314450 w 3892550"/>
                <a:gd name="connsiteY3" fmla="*/ 527128 h 749378"/>
                <a:gd name="connsiteX4" fmla="*/ 1993900 w 3892550"/>
                <a:gd name="connsiteY4" fmla="*/ 698578 h 749378"/>
                <a:gd name="connsiteX5" fmla="*/ 3892550 w 3892550"/>
                <a:gd name="connsiteY5" fmla="*/ 749378 h 749378"/>
                <a:gd name="connsiteX0" fmla="*/ 0 w 3892550"/>
                <a:gd name="connsiteY0" fmla="*/ 539830 h 749380"/>
                <a:gd name="connsiteX1" fmla="*/ 975519 w 3892550"/>
                <a:gd name="connsiteY1" fmla="*/ 511255 h 749380"/>
                <a:gd name="connsiteX2" fmla="*/ 1254127 w 3892550"/>
                <a:gd name="connsiteY2" fmla="*/ 81 h 749380"/>
                <a:gd name="connsiteX3" fmla="*/ 1314450 w 3892550"/>
                <a:gd name="connsiteY3" fmla="*/ 527130 h 749380"/>
                <a:gd name="connsiteX4" fmla="*/ 1993900 w 3892550"/>
                <a:gd name="connsiteY4" fmla="*/ 698580 h 749380"/>
                <a:gd name="connsiteX5" fmla="*/ 3892550 w 3892550"/>
                <a:gd name="connsiteY5" fmla="*/ 749380 h 74938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57 h 749607"/>
                <a:gd name="connsiteX1" fmla="*/ 975519 w 3892550"/>
                <a:gd name="connsiteY1" fmla="*/ 511482 h 749607"/>
                <a:gd name="connsiteX2" fmla="*/ 1129457 w 3892550"/>
                <a:gd name="connsiteY2" fmla="*/ 451277 h 749607"/>
                <a:gd name="connsiteX3" fmla="*/ 1254127 w 3892550"/>
                <a:gd name="connsiteY3" fmla="*/ 308 h 749607"/>
                <a:gd name="connsiteX4" fmla="*/ 1314450 w 3892550"/>
                <a:gd name="connsiteY4" fmla="*/ 527357 h 749607"/>
                <a:gd name="connsiteX5" fmla="*/ 1993900 w 3892550"/>
                <a:gd name="connsiteY5" fmla="*/ 698807 h 749607"/>
                <a:gd name="connsiteX6" fmla="*/ 3892550 w 3892550"/>
                <a:gd name="connsiteY6" fmla="*/ 749607 h 749607"/>
                <a:gd name="connsiteX0" fmla="*/ 0 w 3892550"/>
                <a:gd name="connsiteY0" fmla="*/ 540072 h 749622"/>
                <a:gd name="connsiteX1" fmla="*/ 975519 w 3892550"/>
                <a:gd name="connsiteY1" fmla="*/ 511497 h 749622"/>
                <a:gd name="connsiteX2" fmla="*/ 1129457 w 3892550"/>
                <a:gd name="connsiteY2" fmla="*/ 451292 h 749622"/>
                <a:gd name="connsiteX3" fmla="*/ 12541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2550" h="749622">
                  <a:moveTo>
                    <a:pt x="0" y="540072"/>
                  </a:moveTo>
                  <a:cubicBezTo>
                    <a:pt x="325173" y="530547"/>
                    <a:pt x="834901" y="540582"/>
                    <a:pt x="975519" y="511497"/>
                  </a:cubicBezTo>
                  <a:cubicBezTo>
                    <a:pt x="1116137" y="482412"/>
                    <a:pt x="1078260" y="484101"/>
                    <a:pt x="1129457" y="451292"/>
                  </a:cubicBezTo>
                  <a:cubicBezTo>
                    <a:pt x="1233041" y="351808"/>
                    <a:pt x="1235995" y="-12357"/>
                    <a:pt x="1266827" y="323"/>
                  </a:cubicBezTo>
                  <a:cubicBezTo>
                    <a:pt x="1297659" y="13003"/>
                    <a:pt x="1244071" y="410956"/>
                    <a:pt x="1314450" y="527372"/>
                  </a:cubicBezTo>
                  <a:cubicBezTo>
                    <a:pt x="1384829" y="643788"/>
                    <a:pt x="1604698" y="676068"/>
                    <a:pt x="1993900" y="698822"/>
                  </a:cubicBezTo>
                  <a:cubicBezTo>
                    <a:pt x="2424442" y="723993"/>
                    <a:pt x="3496998" y="739039"/>
                    <a:pt x="3892550" y="749622"/>
                  </a:cubicBez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grpSp>
      <p:pic>
        <p:nvPicPr>
          <p:cNvPr id="6" name="Picture 5" descr="ADAM-PETer_translation_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1034380"/>
            <a:ext cx="5067300" cy="4914900"/>
          </a:xfrm>
          <a:prstGeom prst="rect">
            <a:avLst/>
          </a:prstGeom>
        </p:spPr>
      </p:pic>
      <p:sp>
        <p:nvSpPr>
          <p:cNvPr id="7" name="Footer Placeholder 6"/>
          <p:cNvSpPr>
            <a:spLocks noGrp="1"/>
          </p:cNvSpPr>
          <p:nvPr>
            <p:ph type="ftr" sz="quarter" idx="11"/>
          </p:nvPr>
        </p:nvSpPr>
        <p:spPr/>
        <p:txBody>
          <a:bodyPr/>
          <a:lstStyle/>
          <a:p>
            <a:r>
              <a:rPr lang="en-GB" smtClean="0"/>
              <a:t>laurent.kelleter@ucl.ac.uk</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24</a:t>
            </a:fld>
            <a:r>
              <a:rPr lang="en-GB" smtClean="0"/>
              <a:t>/33</a:t>
            </a:r>
            <a:endParaRPr lang="en-GB" dirty="0"/>
          </a:p>
        </p:txBody>
      </p:sp>
    </p:spTree>
    <p:extLst>
      <p:ext uri="{BB962C8B-B14F-4D97-AF65-F5344CB8AC3E}">
        <p14:creationId xmlns:p14="http://schemas.microsoft.com/office/powerpoint/2010/main" val="31007633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4381E-6 -1.5887E-6 C -2.54381E-6 -0.01042 -2.54381E-6 -0.03682 -2.54381E-6 -0.0315 C -2.54381E-6 -0.02617 -2.54381E-6 0.0315 -2.54381E-6 0.0315 C -2.54381E-6 0.0315 -2.54381E-6 -0.0315 -2.54381E-6 -0.0315 C -2.54381E-6 -0.0315 -2.54381E-6 0.0315 -2.54381E-6 0.0315 C -2.54381E-6 0.0315 -2.54381E-6 -0.0315 -2.54381E-6 -0.0315 C -2.54381E-6 -0.0315 -2.54381E-6 0.02617 -2.54381E-6 0.0315 C -2.54381E-6 0.03682 -2.54381E-6 0.01042 -2.54381E-6 -1.5887E-6 Z " pathEditMode="relative" ptsTypes="aaaaaaaa">
                                      <p:cBhvr>
                                        <p:cTn id="6" dur="5000" fill="hold"/>
                                        <p:tgtEl>
                                          <p:spTgt spid="3"/>
                                        </p:tgtEl>
                                        <p:attrNameLst>
                                          <p:attrName>ppt_x</p:attrName>
                                          <p:attrName>ppt_y</p:attrName>
                                        </p:attrNameLst>
                                      </p:cBhvr>
                                    </p:animMotion>
                                  </p:childTnLst>
                                </p:cTn>
                              </p:par>
                            </p:childTnLst>
                          </p:cTn>
                        </p:par>
                        <p:par>
                          <p:cTn id="7" fill="hold">
                            <p:stCondLst>
                              <p:cond delay="5000"/>
                            </p:stCondLst>
                            <p:childTnLst>
                              <p:par>
                                <p:cTn id="8" presetID="1"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Pelvis phantom 1: </a:t>
            </a:r>
            <a:r>
              <a:rPr lang="en-US" sz="3600" dirty="0" smtClean="0"/>
              <a:t>rotation</a:t>
            </a:r>
            <a:endParaRPr lang="en-US" sz="3600" dirty="0"/>
          </a:p>
        </p:txBody>
      </p:sp>
      <p:sp>
        <p:nvSpPr>
          <p:cNvPr id="11" name="Oval 10"/>
          <p:cNvSpPr/>
          <p:nvPr/>
        </p:nvSpPr>
        <p:spPr>
          <a:xfrm>
            <a:off x="2195736" y="3429000"/>
            <a:ext cx="144016" cy="144016"/>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an 11"/>
          <p:cNvSpPr/>
          <p:nvPr/>
        </p:nvSpPr>
        <p:spPr>
          <a:xfrm>
            <a:off x="971600" y="2636912"/>
            <a:ext cx="2664296" cy="1440160"/>
          </a:xfrm>
          <a:prstGeom prst="can">
            <a:avLst/>
          </a:prstGeom>
          <a:solidFill>
            <a:schemeClr val="tx2">
              <a:lumMod val="60000"/>
              <a:lumOff val="4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251520" y="2780928"/>
            <a:ext cx="4824536" cy="965646"/>
            <a:chOff x="50810" y="2996952"/>
            <a:chExt cx="4824536" cy="965646"/>
          </a:xfrm>
        </p:grpSpPr>
        <p:grpSp>
          <p:nvGrpSpPr>
            <p:cNvPr id="14" name="Group 13"/>
            <p:cNvGrpSpPr/>
            <p:nvPr/>
          </p:nvGrpSpPr>
          <p:grpSpPr>
            <a:xfrm>
              <a:off x="50810" y="2996952"/>
              <a:ext cx="771102" cy="889185"/>
              <a:chOff x="-21198" y="3161408"/>
              <a:chExt cx="771102" cy="889185"/>
            </a:xfrm>
            <a:gradFill flip="none" rotWithShape="1">
              <a:gsLst>
                <a:gs pos="0">
                  <a:schemeClr val="accent1">
                    <a:shade val="51000"/>
                    <a:satMod val="130000"/>
                  </a:schemeClr>
                </a:gs>
                <a:gs pos="100000">
                  <a:srgbClr val="FF0000"/>
                </a:gs>
              </a:gsLst>
              <a:lin ang="0" scaled="1"/>
              <a:tileRect/>
            </a:gradFill>
          </p:grpSpPr>
          <p:sp>
            <p:nvSpPr>
              <p:cNvPr id="16" name="Right Arrow 15"/>
              <p:cNvSpPr/>
              <p:nvPr/>
            </p:nvSpPr>
            <p:spPr bwMode="auto">
              <a:xfrm>
                <a:off x="59271" y="3743511"/>
                <a:ext cx="539552" cy="307082"/>
              </a:xfrm>
              <a:prstGeom prst="rightArrow">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7" name="TextBox 16"/>
              <p:cNvSpPr txBox="1"/>
              <p:nvPr/>
            </p:nvSpPr>
            <p:spPr>
              <a:xfrm>
                <a:off x="-21198" y="3161408"/>
                <a:ext cx="771102" cy="646331"/>
              </a:xfrm>
              <a:prstGeom prst="rect">
                <a:avLst/>
              </a:prstGeom>
              <a:noFill/>
            </p:spPr>
            <p:txBody>
              <a:bodyPr wrap="none" rtlCol="0">
                <a:spAutoFit/>
              </a:bodyPr>
              <a:lstStyle/>
              <a:p>
                <a:r>
                  <a:rPr lang="en-US" sz="1800" dirty="0" smtClean="0"/>
                  <a:t>Mixed</a:t>
                </a:r>
              </a:p>
              <a:p>
                <a:r>
                  <a:rPr lang="en-US" sz="1800" dirty="0" smtClean="0"/>
                  <a:t>Beam</a:t>
                </a:r>
                <a:endParaRPr lang="en-US" sz="1800" dirty="0"/>
              </a:p>
            </p:txBody>
          </p:sp>
        </p:grpSp>
        <p:sp>
          <p:nvSpPr>
            <p:cNvPr id="15" name="Freeform 14"/>
            <p:cNvSpPr/>
            <p:nvPr/>
          </p:nvSpPr>
          <p:spPr bwMode="auto">
            <a:xfrm>
              <a:off x="792000" y="3212976"/>
              <a:ext cx="4083346" cy="749622"/>
            </a:xfrm>
            <a:custGeom>
              <a:avLst/>
              <a:gdLst>
                <a:gd name="connsiteX0" fmla="*/ 0 w 3892550"/>
                <a:gd name="connsiteY0" fmla="*/ 540340 h 749890"/>
                <a:gd name="connsiteX1" fmla="*/ 977900 w 3892550"/>
                <a:gd name="connsiteY1" fmla="*/ 540340 h 749890"/>
                <a:gd name="connsiteX2" fmla="*/ 1212850 w 3892550"/>
                <a:gd name="connsiteY2" fmla="*/ 426040 h 749890"/>
                <a:gd name="connsiteX3" fmla="*/ 1301750 w 3892550"/>
                <a:gd name="connsiteY3" fmla="*/ 590 h 749890"/>
                <a:gd name="connsiteX4" fmla="*/ 1314450 w 3892550"/>
                <a:gd name="connsiteY4" fmla="*/ 527640 h 749890"/>
                <a:gd name="connsiteX5" fmla="*/ 1377950 w 3892550"/>
                <a:gd name="connsiteY5" fmla="*/ 667340 h 749890"/>
                <a:gd name="connsiteX6" fmla="*/ 1479550 w 3892550"/>
                <a:gd name="connsiteY6" fmla="*/ 692740 h 749890"/>
                <a:gd name="connsiteX7" fmla="*/ 1695450 w 3892550"/>
                <a:gd name="connsiteY7" fmla="*/ 699090 h 749890"/>
                <a:gd name="connsiteX8" fmla="*/ 1993900 w 3892550"/>
                <a:gd name="connsiteY8" fmla="*/ 699090 h 749890"/>
                <a:gd name="connsiteX9" fmla="*/ 2825750 w 3892550"/>
                <a:gd name="connsiteY9" fmla="*/ 711790 h 749890"/>
                <a:gd name="connsiteX10" fmla="*/ 3835400 w 3892550"/>
                <a:gd name="connsiteY10" fmla="*/ 749890 h 749890"/>
                <a:gd name="connsiteX11" fmla="*/ 3835400 w 3892550"/>
                <a:gd name="connsiteY11" fmla="*/ 749890 h 749890"/>
                <a:gd name="connsiteX12" fmla="*/ 3892550 w 3892550"/>
                <a:gd name="connsiteY12" fmla="*/ 749890 h 749890"/>
                <a:gd name="connsiteX0" fmla="*/ 0 w 3892550"/>
                <a:gd name="connsiteY0" fmla="*/ 549852 h 759402"/>
                <a:gd name="connsiteX1" fmla="*/ 977900 w 3892550"/>
                <a:gd name="connsiteY1" fmla="*/ 549852 h 759402"/>
                <a:gd name="connsiteX2" fmla="*/ 1212850 w 3892550"/>
                <a:gd name="connsiteY2" fmla="*/ 435552 h 759402"/>
                <a:gd name="connsiteX3" fmla="*/ 1289844 w 3892550"/>
                <a:gd name="connsiteY3" fmla="*/ 577 h 759402"/>
                <a:gd name="connsiteX4" fmla="*/ 1314450 w 3892550"/>
                <a:gd name="connsiteY4" fmla="*/ 537152 h 759402"/>
                <a:gd name="connsiteX5" fmla="*/ 1377950 w 3892550"/>
                <a:gd name="connsiteY5" fmla="*/ 676852 h 759402"/>
                <a:gd name="connsiteX6" fmla="*/ 1479550 w 3892550"/>
                <a:gd name="connsiteY6" fmla="*/ 702252 h 759402"/>
                <a:gd name="connsiteX7" fmla="*/ 1695450 w 3892550"/>
                <a:gd name="connsiteY7" fmla="*/ 708602 h 759402"/>
                <a:gd name="connsiteX8" fmla="*/ 1993900 w 3892550"/>
                <a:gd name="connsiteY8" fmla="*/ 708602 h 759402"/>
                <a:gd name="connsiteX9" fmla="*/ 2825750 w 3892550"/>
                <a:gd name="connsiteY9" fmla="*/ 721302 h 759402"/>
                <a:gd name="connsiteX10" fmla="*/ 3835400 w 3892550"/>
                <a:gd name="connsiteY10" fmla="*/ 759402 h 759402"/>
                <a:gd name="connsiteX11" fmla="*/ 3835400 w 3892550"/>
                <a:gd name="connsiteY11" fmla="*/ 759402 h 759402"/>
                <a:gd name="connsiteX12" fmla="*/ 3892550 w 3892550"/>
                <a:gd name="connsiteY12" fmla="*/ 759402 h 759402"/>
                <a:gd name="connsiteX0" fmla="*/ 0 w 3892550"/>
                <a:gd name="connsiteY0" fmla="*/ 549926 h 759476"/>
                <a:gd name="connsiteX1" fmla="*/ 977900 w 3892550"/>
                <a:gd name="connsiteY1" fmla="*/ 549926 h 759476"/>
                <a:gd name="connsiteX2" fmla="*/ 1212850 w 3892550"/>
                <a:gd name="connsiteY2" fmla="*/ 435626 h 759476"/>
                <a:gd name="connsiteX3" fmla="*/ 1289844 w 3892550"/>
                <a:gd name="connsiteY3" fmla="*/ 651 h 759476"/>
                <a:gd name="connsiteX4" fmla="*/ 1314450 w 3892550"/>
                <a:gd name="connsiteY4" fmla="*/ 537226 h 759476"/>
                <a:gd name="connsiteX5" fmla="*/ 1377950 w 3892550"/>
                <a:gd name="connsiteY5" fmla="*/ 676926 h 759476"/>
                <a:gd name="connsiteX6" fmla="*/ 1479550 w 3892550"/>
                <a:gd name="connsiteY6" fmla="*/ 702326 h 759476"/>
                <a:gd name="connsiteX7" fmla="*/ 1695450 w 3892550"/>
                <a:gd name="connsiteY7" fmla="*/ 708676 h 759476"/>
                <a:gd name="connsiteX8" fmla="*/ 1993900 w 3892550"/>
                <a:gd name="connsiteY8" fmla="*/ 708676 h 759476"/>
                <a:gd name="connsiteX9" fmla="*/ 2825750 w 3892550"/>
                <a:gd name="connsiteY9" fmla="*/ 721376 h 759476"/>
                <a:gd name="connsiteX10" fmla="*/ 3835400 w 3892550"/>
                <a:gd name="connsiteY10" fmla="*/ 759476 h 759476"/>
                <a:gd name="connsiteX11" fmla="*/ 3835400 w 3892550"/>
                <a:gd name="connsiteY11" fmla="*/ 759476 h 759476"/>
                <a:gd name="connsiteX12" fmla="*/ 3892550 w 3892550"/>
                <a:gd name="connsiteY12" fmla="*/ 759476 h 759476"/>
                <a:gd name="connsiteX0" fmla="*/ 0 w 3892550"/>
                <a:gd name="connsiteY0" fmla="*/ 549791 h 759341"/>
                <a:gd name="connsiteX1" fmla="*/ 977900 w 3892550"/>
                <a:gd name="connsiteY1" fmla="*/ 549791 h 759341"/>
                <a:gd name="connsiteX2" fmla="*/ 1212850 w 3892550"/>
                <a:gd name="connsiteY2" fmla="*/ 435491 h 759341"/>
                <a:gd name="connsiteX3" fmla="*/ 1289844 w 3892550"/>
                <a:gd name="connsiteY3" fmla="*/ 516 h 759341"/>
                <a:gd name="connsiteX4" fmla="*/ 1314450 w 3892550"/>
                <a:gd name="connsiteY4" fmla="*/ 537091 h 759341"/>
                <a:gd name="connsiteX5" fmla="*/ 1377950 w 3892550"/>
                <a:gd name="connsiteY5" fmla="*/ 676791 h 759341"/>
                <a:gd name="connsiteX6" fmla="*/ 1479550 w 3892550"/>
                <a:gd name="connsiteY6" fmla="*/ 702191 h 759341"/>
                <a:gd name="connsiteX7" fmla="*/ 1695450 w 3892550"/>
                <a:gd name="connsiteY7" fmla="*/ 708541 h 759341"/>
                <a:gd name="connsiteX8" fmla="*/ 1993900 w 3892550"/>
                <a:gd name="connsiteY8" fmla="*/ 708541 h 759341"/>
                <a:gd name="connsiteX9" fmla="*/ 2825750 w 3892550"/>
                <a:gd name="connsiteY9" fmla="*/ 721241 h 759341"/>
                <a:gd name="connsiteX10" fmla="*/ 3835400 w 3892550"/>
                <a:gd name="connsiteY10" fmla="*/ 759341 h 759341"/>
                <a:gd name="connsiteX11" fmla="*/ 3835400 w 3892550"/>
                <a:gd name="connsiteY11" fmla="*/ 759341 h 759341"/>
                <a:gd name="connsiteX12" fmla="*/ 3892550 w 3892550"/>
                <a:gd name="connsiteY12" fmla="*/ 759341 h 759341"/>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94618 w 3892550"/>
                <a:gd name="connsiteY5" fmla="*/ 672040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479550 w 3892550"/>
                <a:gd name="connsiteY5" fmla="*/ 702202 h 759352"/>
                <a:gd name="connsiteX6" fmla="*/ 1695450 w 3892550"/>
                <a:gd name="connsiteY6" fmla="*/ 708552 h 759352"/>
                <a:gd name="connsiteX7" fmla="*/ 1993900 w 3892550"/>
                <a:gd name="connsiteY7" fmla="*/ 708552 h 759352"/>
                <a:gd name="connsiteX8" fmla="*/ 2825750 w 3892550"/>
                <a:gd name="connsiteY8" fmla="*/ 721252 h 759352"/>
                <a:gd name="connsiteX9" fmla="*/ 3835400 w 3892550"/>
                <a:gd name="connsiteY9" fmla="*/ 759352 h 759352"/>
                <a:gd name="connsiteX10" fmla="*/ 3835400 w 3892550"/>
                <a:gd name="connsiteY10" fmla="*/ 759352 h 759352"/>
                <a:gd name="connsiteX11" fmla="*/ 3892550 w 3892550"/>
                <a:gd name="connsiteY11"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695450 w 3892550"/>
                <a:gd name="connsiteY5" fmla="*/ 713091 h 763891"/>
                <a:gd name="connsiteX6" fmla="*/ 1993900 w 3892550"/>
                <a:gd name="connsiteY6" fmla="*/ 713091 h 763891"/>
                <a:gd name="connsiteX7" fmla="*/ 2825750 w 3892550"/>
                <a:gd name="connsiteY7" fmla="*/ 725791 h 763891"/>
                <a:gd name="connsiteX8" fmla="*/ 3835400 w 3892550"/>
                <a:gd name="connsiteY8" fmla="*/ 763891 h 763891"/>
                <a:gd name="connsiteX9" fmla="*/ 3835400 w 3892550"/>
                <a:gd name="connsiteY9" fmla="*/ 763891 h 763891"/>
                <a:gd name="connsiteX10" fmla="*/ 3892550 w 3892550"/>
                <a:gd name="connsiteY10" fmla="*/ 763891 h 763891"/>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993900 w 3892550"/>
                <a:gd name="connsiteY5" fmla="*/ 713091 h 763891"/>
                <a:gd name="connsiteX6" fmla="*/ 2825750 w 3892550"/>
                <a:gd name="connsiteY6" fmla="*/ 725791 h 763891"/>
                <a:gd name="connsiteX7" fmla="*/ 3835400 w 3892550"/>
                <a:gd name="connsiteY7" fmla="*/ 763891 h 763891"/>
                <a:gd name="connsiteX8" fmla="*/ 3835400 w 3892550"/>
                <a:gd name="connsiteY8" fmla="*/ 763891 h 763891"/>
                <a:gd name="connsiteX9" fmla="*/ 3892550 w 3892550"/>
                <a:gd name="connsiteY9" fmla="*/ 763891 h 763891"/>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35400 w 3892550"/>
                <a:gd name="connsiteY7" fmla="*/ 764007 h 764007"/>
                <a:gd name="connsiteX8" fmla="*/ 3892550 w 3892550"/>
                <a:gd name="connsiteY8"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92550 w 3892550"/>
                <a:gd name="connsiteY7"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92550 w 3892550"/>
                <a:gd name="connsiteY6" fmla="*/ 764007 h 764007"/>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96 h 758846"/>
                <a:gd name="connsiteX1" fmla="*/ 975519 w 3892550"/>
                <a:gd name="connsiteY1" fmla="*/ 513577 h 758846"/>
                <a:gd name="connsiteX2" fmla="*/ 1266032 w 3892550"/>
                <a:gd name="connsiteY2" fmla="*/ 21 h 758846"/>
                <a:gd name="connsiteX3" fmla="*/ 1314450 w 3892550"/>
                <a:gd name="connsiteY3" fmla="*/ 536596 h 758846"/>
                <a:gd name="connsiteX4" fmla="*/ 1993900 w 3892550"/>
                <a:gd name="connsiteY4" fmla="*/ 708046 h 758846"/>
                <a:gd name="connsiteX5" fmla="*/ 3892550 w 3892550"/>
                <a:gd name="connsiteY5" fmla="*/ 758846 h 758846"/>
                <a:gd name="connsiteX0" fmla="*/ 0 w 3892550"/>
                <a:gd name="connsiteY0" fmla="*/ 549276 h 758826"/>
                <a:gd name="connsiteX1" fmla="*/ 975519 w 3892550"/>
                <a:gd name="connsiteY1" fmla="*/ 532607 h 758826"/>
                <a:gd name="connsiteX2" fmla="*/ 1266032 w 3892550"/>
                <a:gd name="connsiteY2" fmla="*/ 1 h 758826"/>
                <a:gd name="connsiteX3" fmla="*/ 1314450 w 3892550"/>
                <a:gd name="connsiteY3" fmla="*/ 536576 h 758826"/>
                <a:gd name="connsiteX4" fmla="*/ 1993900 w 3892550"/>
                <a:gd name="connsiteY4" fmla="*/ 708026 h 758826"/>
                <a:gd name="connsiteX5" fmla="*/ 3892550 w 3892550"/>
                <a:gd name="connsiteY5" fmla="*/ 758826 h 758826"/>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67872 h 777422"/>
                <a:gd name="connsiteX1" fmla="*/ 975519 w 3892550"/>
                <a:gd name="connsiteY1" fmla="*/ 539297 h 777422"/>
                <a:gd name="connsiteX2" fmla="*/ 1249364 w 3892550"/>
                <a:gd name="connsiteY2" fmla="*/ 20979 h 777422"/>
                <a:gd name="connsiteX3" fmla="*/ 1314450 w 3892550"/>
                <a:gd name="connsiteY3" fmla="*/ 555172 h 777422"/>
                <a:gd name="connsiteX4" fmla="*/ 1993900 w 3892550"/>
                <a:gd name="connsiteY4" fmla="*/ 726622 h 777422"/>
                <a:gd name="connsiteX5" fmla="*/ 3892550 w 3892550"/>
                <a:gd name="connsiteY5" fmla="*/ 777422 h 777422"/>
                <a:gd name="connsiteX0" fmla="*/ 0 w 3892550"/>
                <a:gd name="connsiteY0" fmla="*/ 567292 h 776842"/>
                <a:gd name="connsiteX1" fmla="*/ 975519 w 3892550"/>
                <a:gd name="connsiteY1" fmla="*/ 538717 h 776842"/>
                <a:gd name="connsiteX2" fmla="*/ 1249364 w 3892550"/>
                <a:gd name="connsiteY2" fmla="*/ 20399 h 776842"/>
                <a:gd name="connsiteX3" fmla="*/ 1314450 w 3892550"/>
                <a:gd name="connsiteY3" fmla="*/ 554592 h 776842"/>
                <a:gd name="connsiteX4" fmla="*/ 1993900 w 3892550"/>
                <a:gd name="connsiteY4" fmla="*/ 726042 h 776842"/>
                <a:gd name="connsiteX5" fmla="*/ 3892550 w 3892550"/>
                <a:gd name="connsiteY5" fmla="*/ 776842 h 776842"/>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5582 h 775132"/>
                <a:gd name="connsiteX1" fmla="*/ 975519 w 3892550"/>
                <a:gd name="connsiteY1" fmla="*/ 537007 h 775132"/>
                <a:gd name="connsiteX2" fmla="*/ 1249364 w 3892550"/>
                <a:gd name="connsiteY2" fmla="*/ 18689 h 775132"/>
                <a:gd name="connsiteX3" fmla="*/ 1314450 w 3892550"/>
                <a:gd name="connsiteY3" fmla="*/ 552882 h 775132"/>
                <a:gd name="connsiteX4" fmla="*/ 1993900 w 3892550"/>
                <a:gd name="connsiteY4" fmla="*/ 724332 h 775132"/>
                <a:gd name="connsiteX5" fmla="*/ 3892550 w 3892550"/>
                <a:gd name="connsiteY5" fmla="*/ 775132 h 775132"/>
                <a:gd name="connsiteX0" fmla="*/ 0 w 3892550"/>
                <a:gd name="connsiteY0" fmla="*/ 546975 h 756525"/>
                <a:gd name="connsiteX1" fmla="*/ 975519 w 3892550"/>
                <a:gd name="connsiteY1" fmla="*/ 518400 h 756525"/>
                <a:gd name="connsiteX2" fmla="*/ 1249364 w 3892550"/>
                <a:gd name="connsiteY2" fmla="*/ 82 h 756525"/>
                <a:gd name="connsiteX3" fmla="*/ 1314450 w 3892550"/>
                <a:gd name="connsiteY3" fmla="*/ 534275 h 756525"/>
                <a:gd name="connsiteX4" fmla="*/ 1993900 w 3892550"/>
                <a:gd name="connsiteY4" fmla="*/ 705725 h 756525"/>
                <a:gd name="connsiteX5" fmla="*/ 3892550 w 3892550"/>
                <a:gd name="connsiteY5" fmla="*/ 756525 h 756525"/>
                <a:gd name="connsiteX0" fmla="*/ 0 w 3892550"/>
                <a:gd name="connsiteY0" fmla="*/ 539844 h 749394"/>
                <a:gd name="connsiteX1" fmla="*/ 975519 w 3892550"/>
                <a:gd name="connsiteY1" fmla="*/ 511269 h 749394"/>
                <a:gd name="connsiteX2" fmla="*/ 1254127 w 3892550"/>
                <a:gd name="connsiteY2" fmla="*/ 95 h 749394"/>
                <a:gd name="connsiteX3" fmla="*/ 1314450 w 3892550"/>
                <a:gd name="connsiteY3" fmla="*/ 527144 h 749394"/>
                <a:gd name="connsiteX4" fmla="*/ 1993900 w 3892550"/>
                <a:gd name="connsiteY4" fmla="*/ 698594 h 749394"/>
                <a:gd name="connsiteX5" fmla="*/ 3892550 w 3892550"/>
                <a:gd name="connsiteY5" fmla="*/ 749394 h 749394"/>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28 h 749378"/>
                <a:gd name="connsiteX1" fmla="*/ 975519 w 3892550"/>
                <a:gd name="connsiteY1" fmla="*/ 511253 h 749378"/>
                <a:gd name="connsiteX2" fmla="*/ 1254127 w 3892550"/>
                <a:gd name="connsiteY2" fmla="*/ 79 h 749378"/>
                <a:gd name="connsiteX3" fmla="*/ 1314450 w 3892550"/>
                <a:gd name="connsiteY3" fmla="*/ 527128 h 749378"/>
                <a:gd name="connsiteX4" fmla="*/ 1993900 w 3892550"/>
                <a:gd name="connsiteY4" fmla="*/ 698578 h 749378"/>
                <a:gd name="connsiteX5" fmla="*/ 3892550 w 3892550"/>
                <a:gd name="connsiteY5" fmla="*/ 749378 h 749378"/>
                <a:gd name="connsiteX0" fmla="*/ 0 w 3892550"/>
                <a:gd name="connsiteY0" fmla="*/ 539830 h 749380"/>
                <a:gd name="connsiteX1" fmla="*/ 975519 w 3892550"/>
                <a:gd name="connsiteY1" fmla="*/ 511255 h 749380"/>
                <a:gd name="connsiteX2" fmla="*/ 1254127 w 3892550"/>
                <a:gd name="connsiteY2" fmla="*/ 81 h 749380"/>
                <a:gd name="connsiteX3" fmla="*/ 1314450 w 3892550"/>
                <a:gd name="connsiteY3" fmla="*/ 527130 h 749380"/>
                <a:gd name="connsiteX4" fmla="*/ 1993900 w 3892550"/>
                <a:gd name="connsiteY4" fmla="*/ 698580 h 749380"/>
                <a:gd name="connsiteX5" fmla="*/ 3892550 w 3892550"/>
                <a:gd name="connsiteY5" fmla="*/ 749380 h 74938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57 h 749607"/>
                <a:gd name="connsiteX1" fmla="*/ 975519 w 3892550"/>
                <a:gd name="connsiteY1" fmla="*/ 511482 h 749607"/>
                <a:gd name="connsiteX2" fmla="*/ 1129457 w 3892550"/>
                <a:gd name="connsiteY2" fmla="*/ 451277 h 749607"/>
                <a:gd name="connsiteX3" fmla="*/ 1254127 w 3892550"/>
                <a:gd name="connsiteY3" fmla="*/ 308 h 749607"/>
                <a:gd name="connsiteX4" fmla="*/ 1314450 w 3892550"/>
                <a:gd name="connsiteY4" fmla="*/ 527357 h 749607"/>
                <a:gd name="connsiteX5" fmla="*/ 1993900 w 3892550"/>
                <a:gd name="connsiteY5" fmla="*/ 698807 h 749607"/>
                <a:gd name="connsiteX6" fmla="*/ 3892550 w 3892550"/>
                <a:gd name="connsiteY6" fmla="*/ 749607 h 749607"/>
                <a:gd name="connsiteX0" fmla="*/ 0 w 3892550"/>
                <a:gd name="connsiteY0" fmla="*/ 540072 h 749622"/>
                <a:gd name="connsiteX1" fmla="*/ 975519 w 3892550"/>
                <a:gd name="connsiteY1" fmla="*/ 511497 h 749622"/>
                <a:gd name="connsiteX2" fmla="*/ 1129457 w 3892550"/>
                <a:gd name="connsiteY2" fmla="*/ 451292 h 749622"/>
                <a:gd name="connsiteX3" fmla="*/ 12541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2550" h="749622">
                  <a:moveTo>
                    <a:pt x="0" y="540072"/>
                  </a:moveTo>
                  <a:cubicBezTo>
                    <a:pt x="325173" y="530547"/>
                    <a:pt x="834901" y="540582"/>
                    <a:pt x="975519" y="511497"/>
                  </a:cubicBezTo>
                  <a:cubicBezTo>
                    <a:pt x="1116137" y="482412"/>
                    <a:pt x="1078260" y="484101"/>
                    <a:pt x="1129457" y="451292"/>
                  </a:cubicBezTo>
                  <a:cubicBezTo>
                    <a:pt x="1233041" y="351808"/>
                    <a:pt x="1235995" y="-12357"/>
                    <a:pt x="1266827" y="323"/>
                  </a:cubicBezTo>
                  <a:cubicBezTo>
                    <a:pt x="1297659" y="13003"/>
                    <a:pt x="1244071" y="410956"/>
                    <a:pt x="1314450" y="527372"/>
                  </a:cubicBezTo>
                  <a:cubicBezTo>
                    <a:pt x="1384829" y="643788"/>
                    <a:pt x="1604698" y="676068"/>
                    <a:pt x="1993900" y="698822"/>
                  </a:cubicBezTo>
                  <a:cubicBezTo>
                    <a:pt x="2424442" y="723993"/>
                    <a:pt x="3496998" y="739039"/>
                    <a:pt x="3892550" y="749622"/>
                  </a:cubicBez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grpSp>
      <p:pic>
        <p:nvPicPr>
          <p:cNvPr id="6" name="Picture 5" descr="ADAM-PETer_rotation_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5180" y="1106388"/>
            <a:ext cx="5067300" cy="4914900"/>
          </a:xfrm>
          <a:prstGeom prst="rect">
            <a:avLst/>
          </a:prstGeom>
        </p:spPr>
      </p:pic>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25</a:t>
            </a:fld>
            <a:r>
              <a:rPr lang="en-GB" smtClean="0"/>
              <a:t>/33</a:t>
            </a:r>
            <a:endParaRPr lang="en-GB" dirty="0"/>
          </a:p>
        </p:txBody>
      </p:sp>
    </p:spTree>
    <p:extLst>
      <p:ext uri="{BB962C8B-B14F-4D97-AF65-F5344CB8AC3E}">
        <p14:creationId xmlns:p14="http://schemas.microsoft.com/office/powerpoint/2010/main" val="21199570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400" fill="hold">
                                          <p:stCondLst>
                                            <p:cond delay="0"/>
                                          </p:stCondLst>
                                        </p:cTn>
                                        <p:tgtEl>
                                          <p:spTgt spid="12"/>
                                        </p:tgtEl>
                                        <p:attrNameLst>
                                          <p:attrName>r</p:attrName>
                                        </p:attrNameLst>
                                      </p:cBhvr>
                                    </p:animRot>
                                    <p:animRot by="-240000">
                                      <p:cBhvr>
                                        <p:cTn id="7" dur="800" fill="hold">
                                          <p:stCondLst>
                                            <p:cond delay="800"/>
                                          </p:stCondLst>
                                        </p:cTn>
                                        <p:tgtEl>
                                          <p:spTgt spid="12"/>
                                        </p:tgtEl>
                                        <p:attrNameLst>
                                          <p:attrName>r</p:attrName>
                                        </p:attrNameLst>
                                      </p:cBhvr>
                                    </p:animRot>
                                    <p:animRot by="240000">
                                      <p:cBhvr>
                                        <p:cTn id="8" dur="800" fill="hold">
                                          <p:stCondLst>
                                            <p:cond delay="1600"/>
                                          </p:stCondLst>
                                        </p:cTn>
                                        <p:tgtEl>
                                          <p:spTgt spid="12"/>
                                        </p:tgtEl>
                                        <p:attrNameLst>
                                          <p:attrName>r</p:attrName>
                                        </p:attrNameLst>
                                      </p:cBhvr>
                                    </p:animRot>
                                    <p:animRot by="-240000">
                                      <p:cBhvr>
                                        <p:cTn id="9" dur="800" fill="hold">
                                          <p:stCondLst>
                                            <p:cond delay="2400"/>
                                          </p:stCondLst>
                                        </p:cTn>
                                        <p:tgtEl>
                                          <p:spTgt spid="12"/>
                                        </p:tgtEl>
                                        <p:attrNameLst>
                                          <p:attrName>r</p:attrName>
                                        </p:attrNameLst>
                                      </p:cBhvr>
                                    </p:animRot>
                                    <p:animRot by="120000">
                                      <p:cBhvr>
                                        <p:cTn id="10" dur="800" fill="hold">
                                          <p:stCondLst>
                                            <p:cond delay="3200"/>
                                          </p:stCondLst>
                                        </p:cTn>
                                        <p:tgtEl>
                                          <p:spTgt spid="12"/>
                                        </p:tgtEl>
                                        <p:attrNameLst>
                                          <p:attrName>r</p:attrName>
                                        </p:attrNameLst>
                                      </p:cBhvr>
                                    </p:animRot>
                                  </p:childTnLst>
                                </p:cTn>
                              </p:par>
                            </p:childTnLst>
                          </p:cTn>
                        </p:par>
                        <p:par>
                          <p:cTn id="11" fill="hold">
                            <p:stCondLst>
                              <p:cond delay="4000"/>
                            </p:stCondLst>
                            <p:childTnLst>
                              <p:par>
                                <p:cTn id="12" presetID="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Pelvis phantom </a:t>
            </a:r>
            <a:r>
              <a:rPr lang="en-US" sz="3600" dirty="0" smtClean="0"/>
              <a:t>2: setup</a:t>
            </a:r>
            <a:endParaRPr lang="en-US" sz="3600" dirty="0"/>
          </a:p>
        </p:txBody>
      </p:sp>
      <p:pic>
        <p:nvPicPr>
          <p:cNvPr id="9" name="Picture 8" descr="ADAM_0m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083702"/>
            <a:ext cx="3896128" cy="3140968"/>
          </a:xfrm>
          <a:prstGeom prst="rect">
            <a:avLst/>
          </a:prstGeom>
        </p:spPr>
      </p:pic>
      <p:pic>
        <p:nvPicPr>
          <p:cNvPr id="10" name="Picture 9" descr="ADAMSetUp.jpg"/>
          <p:cNvPicPr>
            <a:picLocks noChangeAspect="1"/>
          </p:cNvPicPr>
          <p:nvPr/>
        </p:nvPicPr>
        <p:blipFill rotWithShape="1">
          <a:blip r:embed="rId4" cstate="print">
            <a:extLst>
              <a:ext uri="{28A0092B-C50C-407E-A947-70E740481C1C}">
                <a14:useLocalDpi xmlns:a14="http://schemas.microsoft.com/office/drawing/2010/main" val="0"/>
              </a:ext>
            </a:extLst>
          </a:blip>
          <a:srcRect l="12325" r="6009"/>
          <a:stretch/>
        </p:blipFill>
        <p:spPr>
          <a:xfrm>
            <a:off x="4283968" y="2060848"/>
            <a:ext cx="4608512" cy="3168722"/>
          </a:xfrm>
          <a:prstGeom prst="rect">
            <a:avLst/>
          </a:prstGeom>
        </p:spPr>
      </p:pic>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26</a:t>
            </a:fld>
            <a:r>
              <a:rPr lang="en-GB" smtClean="0"/>
              <a:t>/33</a:t>
            </a:r>
            <a:endParaRPr lang="en-GB" dirty="0"/>
          </a:p>
        </p:txBody>
      </p:sp>
    </p:spTree>
    <p:extLst>
      <p:ext uri="{BB962C8B-B14F-4D97-AF65-F5344CB8AC3E}">
        <p14:creationId xmlns:p14="http://schemas.microsoft.com/office/powerpoint/2010/main" val="295330794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Pelvis phantom </a:t>
            </a:r>
            <a:r>
              <a:rPr lang="en-US" sz="3600" dirty="0" smtClean="0"/>
              <a:t>2: results</a:t>
            </a:r>
            <a:endParaRPr lang="en-US" sz="3600" dirty="0"/>
          </a:p>
        </p:txBody>
      </p:sp>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l="35467" t="35501" r="35251" b="38619"/>
          <a:stretch/>
        </p:blipFill>
        <p:spPr>
          <a:xfrm rot="16200000" flipH="1">
            <a:off x="436347" y="2221894"/>
            <a:ext cx="3285637" cy="2340000"/>
          </a:xfrm>
          <a:prstGeom prst="rect">
            <a:avLst/>
          </a:prstGeom>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37350" t="37069" r="37309" b="39692"/>
          <a:stretch/>
        </p:blipFill>
        <p:spPr>
          <a:xfrm rot="16200000" flipH="1">
            <a:off x="477514" y="2190120"/>
            <a:ext cx="3218532" cy="2378150"/>
          </a:xfrm>
          <a:prstGeom prst="rect">
            <a:avLst/>
          </a:prstGeom>
        </p:spPr>
      </p:pic>
      <p:pic>
        <p:nvPicPr>
          <p:cNvPr id="28" name="Picture 27"/>
          <p:cNvPicPr>
            <a:picLocks noChangeAspect="1"/>
          </p:cNvPicPr>
          <p:nvPr/>
        </p:nvPicPr>
        <p:blipFill rotWithShape="1">
          <a:blip r:embed="rId5">
            <a:extLst>
              <a:ext uri="{28A0092B-C50C-407E-A947-70E740481C1C}">
                <a14:useLocalDpi xmlns:a14="http://schemas.microsoft.com/office/drawing/2010/main" val="0"/>
              </a:ext>
            </a:extLst>
          </a:blip>
          <a:srcRect l="37718" t="36877" r="37332" b="40399"/>
          <a:stretch/>
        </p:blipFill>
        <p:spPr>
          <a:xfrm rot="16200000" flipH="1">
            <a:off x="491503" y="2255186"/>
            <a:ext cx="3139325" cy="2304000"/>
          </a:xfrm>
          <a:prstGeom prst="rect">
            <a:avLst/>
          </a:prstGeom>
        </p:spPr>
      </p:pic>
      <p:pic>
        <p:nvPicPr>
          <p:cNvPr id="29" name="Picture 28"/>
          <p:cNvPicPr>
            <a:picLocks noChangeAspect="1"/>
          </p:cNvPicPr>
          <p:nvPr/>
        </p:nvPicPr>
        <p:blipFill rotWithShape="1">
          <a:blip r:embed="rId6">
            <a:extLst>
              <a:ext uri="{28A0092B-C50C-407E-A947-70E740481C1C}">
                <a14:useLocalDpi xmlns:a14="http://schemas.microsoft.com/office/drawing/2010/main" val="0"/>
              </a:ext>
            </a:extLst>
          </a:blip>
          <a:srcRect l="37440" t="36644" r="37658" b="40178"/>
          <a:stretch/>
        </p:blipFill>
        <p:spPr>
          <a:xfrm rot="16200000" flipH="1">
            <a:off x="521393" y="2193694"/>
            <a:ext cx="3124800" cy="2343600"/>
          </a:xfrm>
          <a:prstGeom prst="rect">
            <a:avLst/>
          </a:prstGeom>
        </p:spPr>
      </p:pic>
      <p:sp>
        <p:nvSpPr>
          <p:cNvPr id="30" name="Freeform 29"/>
          <p:cNvSpPr/>
          <p:nvPr/>
        </p:nvSpPr>
        <p:spPr bwMode="auto">
          <a:xfrm rot="16200000" flipH="1">
            <a:off x="1910014" y="2825656"/>
            <a:ext cx="942536" cy="972558"/>
          </a:xfrm>
          <a:custGeom>
            <a:avLst/>
            <a:gdLst>
              <a:gd name="connsiteX0" fmla="*/ 638175 w 905183"/>
              <a:gd name="connsiteY0" fmla="*/ 933450 h 934015"/>
              <a:gd name="connsiteX1" fmla="*/ 285750 w 905183"/>
              <a:gd name="connsiteY1" fmla="*/ 923925 h 934015"/>
              <a:gd name="connsiteX2" fmla="*/ 228600 w 905183"/>
              <a:gd name="connsiteY2" fmla="*/ 885825 h 934015"/>
              <a:gd name="connsiteX3" fmla="*/ 190500 w 905183"/>
              <a:gd name="connsiteY3" fmla="*/ 828675 h 934015"/>
              <a:gd name="connsiteX4" fmla="*/ 171450 w 905183"/>
              <a:gd name="connsiteY4" fmla="*/ 800100 h 934015"/>
              <a:gd name="connsiteX5" fmla="*/ 114300 w 905183"/>
              <a:gd name="connsiteY5" fmla="*/ 685800 h 934015"/>
              <a:gd name="connsiteX6" fmla="*/ 95250 w 905183"/>
              <a:gd name="connsiteY6" fmla="*/ 657225 h 934015"/>
              <a:gd name="connsiteX7" fmla="*/ 76200 w 905183"/>
              <a:gd name="connsiteY7" fmla="*/ 628650 h 934015"/>
              <a:gd name="connsiteX8" fmla="*/ 47625 w 905183"/>
              <a:gd name="connsiteY8" fmla="*/ 609600 h 934015"/>
              <a:gd name="connsiteX9" fmla="*/ 19050 w 905183"/>
              <a:gd name="connsiteY9" fmla="*/ 523875 h 934015"/>
              <a:gd name="connsiteX10" fmla="*/ 9525 w 905183"/>
              <a:gd name="connsiteY10" fmla="*/ 495300 h 934015"/>
              <a:gd name="connsiteX11" fmla="*/ 0 w 905183"/>
              <a:gd name="connsiteY11" fmla="*/ 466725 h 934015"/>
              <a:gd name="connsiteX12" fmla="*/ 9525 w 905183"/>
              <a:gd name="connsiteY12" fmla="*/ 285750 h 934015"/>
              <a:gd name="connsiteX13" fmla="*/ 28575 w 905183"/>
              <a:gd name="connsiteY13" fmla="*/ 228600 h 934015"/>
              <a:gd name="connsiteX14" fmla="*/ 57150 w 905183"/>
              <a:gd name="connsiteY14" fmla="*/ 219075 h 934015"/>
              <a:gd name="connsiteX15" fmla="*/ 66675 w 905183"/>
              <a:gd name="connsiteY15" fmla="*/ 190500 h 934015"/>
              <a:gd name="connsiteX16" fmla="*/ 180975 w 905183"/>
              <a:gd name="connsiteY16" fmla="*/ 161925 h 934015"/>
              <a:gd name="connsiteX17" fmla="*/ 209550 w 905183"/>
              <a:gd name="connsiteY17" fmla="*/ 152400 h 934015"/>
              <a:gd name="connsiteX18" fmla="*/ 342900 w 905183"/>
              <a:gd name="connsiteY18" fmla="*/ 133350 h 934015"/>
              <a:gd name="connsiteX19" fmla="*/ 400050 w 905183"/>
              <a:gd name="connsiteY19" fmla="*/ 114300 h 934015"/>
              <a:gd name="connsiteX20" fmla="*/ 428625 w 905183"/>
              <a:gd name="connsiteY20" fmla="*/ 104775 h 934015"/>
              <a:gd name="connsiteX21" fmla="*/ 457200 w 905183"/>
              <a:gd name="connsiteY21" fmla="*/ 95250 h 934015"/>
              <a:gd name="connsiteX22" fmla="*/ 485775 w 905183"/>
              <a:gd name="connsiteY22" fmla="*/ 76200 h 934015"/>
              <a:gd name="connsiteX23" fmla="*/ 542925 w 905183"/>
              <a:gd name="connsiteY23" fmla="*/ 57150 h 934015"/>
              <a:gd name="connsiteX24" fmla="*/ 571500 w 905183"/>
              <a:gd name="connsiteY24" fmla="*/ 38100 h 934015"/>
              <a:gd name="connsiteX25" fmla="*/ 657225 w 905183"/>
              <a:gd name="connsiteY25" fmla="*/ 0 h 934015"/>
              <a:gd name="connsiteX26" fmla="*/ 819150 w 905183"/>
              <a:gd name="connsiteY26" fmla="*/ 9525 h 934015"/>
              <a:gd name="connsiteX27" fmla="*/ 847725 w 905183"/>
              <a:gd name="connsiteY27" fmla="*/ 19050 h 934015"/>
              <a:gd name="connsiteX28" fmla="*/ 866775 w 905183"/>
              <a:gd name="connsiteY28" fmla="*/ 76200 h 934015"/>
              <a:gd name="connsiteX29" fmla="*/ 895350 w 905183"/>
              <a:gd name="connsiteY29" fmla="*/ 133350 h 934015"/>
              <a:gd name="connsiteX30" fmla="*/ 895350 w 905183"/>
              <a:gd name="connsiteY30" fmla="*/ 285750 h 934015"/>
              <a:gd name="connsiteX31" fmla="*/ 876300 w 905183"/>
              <a:gd name="connsiteY31" fmla="*/ 314325 h 934015"/>
              <a:gd name="connsiteX32" fmla="*/ 857250 w 905183"/>
              <a:gd name="connsiteY32" fmla="*/ 371475 h 934015"/>
              <a:gd name="connsiteX33" fmla="*/ 828675 w 905183"/>
              <a:gd name="connsiteY33" fmla="*/ 457200 h 934015"/>
              <a:gd name="connsiteX34" fmla="*/ 819150 w 905183"/>
              <a:gd name="connsiteY34" fmla="*/ 485775 h 934015"/>
              <a:gd name="connsiteX35" fmla="*/ 800100 w 905183"/>
              <a:gd name="connsiteY35" fmla="*/ 561975 h 934015"/>
              <a:gd name="connsiteX36" fmla="*/ 790575 w 905183"/>
              <a:gd name="connsiteY36" fmla="*/ 590550 h 934015"/>
              <a:gd name="connsiteX37" fmla="*/ 771525 w 905183"/>
              <a:gd name="connsiteY37" fmla="*/ 619125 h 934015"/>
              <a:gd name="connsiteX38" fmla="*/ 742950 w 905183"/>
              <a:gd name="connsiteY38" fmla="*/ 638175 h 934015"/>
              <a:gd name="connsiteX39" fmla="*/ 723900 w 905183"/>
              <a:gd name="connsiteY39" fmla="*/ 695325 h 934015"/>
              <a:gd name="connsiteX40" fmla="*/ 704850 w 905183"/>
              <a:gd name="connsiteY40" fmla="*/ 723900 h 934015"/>
              <a:gd name="connsiteX41" fmla="*/ 685800 w 905183"/>
              <a:gd name="connsiteY41" fmla="*/ 781050 h 934015"/>
              <a:gd name="connsiteX42" fmla="*/ 676275 w 905183"/>
              <a:gd name="connsiteY42" fmla="*/ 809625 h 934015"/>
              <a:gd name="connsiteX43" fmla="*/ 666750 w 905183"/>
              <a:gd name="connsiteY43" fmla="*/ 876300 h 934015"/>
              <a:gd name="connsiteX44" fmla="*/ 657225 w 905183"/>
              <a:gd name="connsiteY44" fmla="*/ 923925 h 934015"/>
              <a:gd name="connsiteX45" fmla="*/ 638175 w 905183"/>
              <a:gd name="connsiteY45" fmla="*/ 933450 h 93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5183" h="934015">
                <a:moveTo>
                  <a:pt x="638175" y="933450"/>
                </a:moveTo>
                <a:cubicBezTo>
                  <a:pt x="576263" y="933450"/>
                  <a:pt x="402481" y="937498"/>
                  <a:pt x="285750" y="923925"/>
                </a:cubicBezTo>
                <a:cubicBezTo>
                  <a:pt x="263008" y="921281"/>
                  <a:pt x="228600" y="885825"/>
                  <a:pt x="228600" y="885825"/>
                </a:cubicBezTo>
                <a:lnTo>
                  <a:pt x="190500" y="828675"/>
                </a:lnTo>
                <a:cubicBezTo>
                  <a:pt x="184150" y="819150"/>
                  <a:pt x="175070" y="810960"/>
                  <a:pt x="171450" y="800100"/>
                </a:cubicBezTo>
                <a:cubicBezTo>
                  <a:pt x="145160" y="721230"/>
                  <a:pt x="163539" y="759658"/>
                  <a:pt x="114300" y="685800"/>
                </a:cubicBezTo>
                <a:lnTo>
                  <a:pt x="95250" y="657225"/>
                </a:lnTo>
                <a:cubicBezTo>
                  <a:pt x="88900" y="647700"/>
                  <a:pt x="85725" y="635000"/>
                  <a:pt x="76200" y="628650"/>
                </a:cubicBezTo>
                <a:lnTo>
                  <a:pt x="47625" y="609600"/>
                </a:lnTo>
                <a:lnTo>
                  <a:pt x="19050" y="523875"/>
                </a:lnTo>
                <a:lnTo>
                  <a:pt x="9525" y="495300"/>
                </a:lnTo>
                <a:lnTo>
                  <a:pt x="0" y="466725"/>
                </a:lnTo>
                <a:cubicBezTo>
                  <a:pt x="3175" y="406400"/>
                  <a:pt x="2328" y="345728"/>
                  <a:pt x="9525" y="285750"/>
                </a:cubicBezTo>
                <a:cubicBezTo>
                  <a:pt x="11917" y="265813"/>
                  <a:pt x="9525" y="234950"/>
                  <a:pt x="28575" y="228600"/>
                </a:cubicBezTo>
                <a:lnTo>
                  <a:pt x="57150" y="219075"/>
                </a:lnTo>
                <a:cubicBezTo>
                  <a:pt x="60325" y="209550"/>
                  <a:pt x="58505" y="196336"/>
                  <a:pt x="66675" y="190500"/>
                </a:cubicBezTo>
                <a:cubicBezTo>
                  <a:pt x="92751" y="171874"/>
                  <a:pt x="151525" y="168469"/>
                  <a:pt x="180975" y="161925"/>
                </a:cubicBezTo>
                <a:cubicBezTo>
                  <a:pt x="190776" y="159747"/>
                  <a:pt x="199672" y="154196"/>
                  <a:pt x="209550" y="152400"/>
                </a:cubicBezTo>
                <a:cubicBezTo>
                  <a:pt x="250899" y="144882"/>
                  <a:pt x="301253" y="143762"/>
                  <a:pt x="342900" y="133350"/>
                </a:cubicBezTo>
                <a:cubicBezTo>
                  <a:pt x="362381" y="128480"/>
                  <a:pt x="381000" y="120650"/>
                  <a:pt x="400050" y="114300"/>
                </a:cubicBezTo>
                <a:lnTo>
                  <a:pt x="428625" y="104775"/>
                </a:lnTo>
                <a:cubicBezTo>
                  <a:pt x="438150" y="101600"/>
                  <a:pt x="448846" y="100819"/>
                  <a:pt x="457200" y="95250"/>
                </a:cubicBezTo>
                <a:cubicBezTo>
                  <a:pt x="466725" y="88900"/>
                  <a:pt x="475314" y="80849"/>
                  <a:pt x="485775" y="76200"/>
                </a:cubicBezTo>
                <a:cubicBezTo>
                  <a:pt x="504125" y="68045"/>
                  <a:pt x="526217" y="68289"/>
                  <a:pt x="542925" y="57150"/>
                </a:cubicBezTo>
                <a:cubicBezTo>
                  <a:pt x="552450" y="50800"/>
                  <a:pt x="561039" y="42749"/>
                  <a:pt x="571500" y="38100"/>
                </a:cubicBezTo>
                <a:cubicBezTo>
                  <a:pt x="673515" y="-7240"/>
                  <a:pt x="592556" y="43113"/>
                  <a:pt x="657225" y="0"/>
                </a:cubicBezTo>
                <a:cubicBezTo>
                  <a:pt x="711200" y="3175"/>
                  <a:pt x="765350" y="4145"/>
                  <a:pt x="819150" y="9525"/>
                </a:cubicBezTo>
                <a:cubicBezTo>
                  <a:pt x="829140" y="10524"/>
                  <a:pt x="841889" y="10880"/>
                  <a:pt x="847725" y="19050"/>
                </a:cubicBezTo>
                <a:cubicBezTo>
                  <a:pt x="859397" y="35390"/>
                  <a:pt x="855636" y="59492"/>
                  <a:pt x="866775" y="76200"/>
                </a:cubicBezTo>
                <a:cubicBezTo>
                  <a:pt x="891394" y="113129"/>
                  <a:pt x="882205" y="93915"/>
                  <a:pt x="895350" y="133350"/>
                </a:cubicBezTo>
                <a:cubicBezTo>
                  <a:pt x="903333" y="197213"/>
                  <a:pt x="912767" y="221887"/>
                  <a:pt x="895350" y="285750"/>
                </a:cubicBezTo>
                <a:cubicBezTo>
                  <a:pt x="892338" y="296794"/>
                  <a:pt x="880949" y="303864"/>
                  <a:pt x="876300" y="314325"/>
                </a:cubicBezTo>
                <a:cubicBezTo>
                  <a:pt x="868145" y="332675"/>
                  <a:pt x="863600" y="352425"/>
                  <a:pt x="857250" y="371475"/>
                </a:cubicBezTo>
                <a:lnTo>
                  <a:pt x="828675" y="457200"/>
                </a:lnTo>
                <a:cubicBezTo>
                  <a:pt x="825500" y="466725"/>
                  <a:pt x="821585" y="476035"/>
                  <a:pt x="819150" y="485775"/>
                </a:cubicBezTo>
                <a:cubicBezTo>
                  <a:pt x="812800" y="511175"/>
                  <a:pt x="808379" y="537137"/>
                  <a:pt x="800100" y="561975"/>
                </a:cubicBezTo>
                <a:cubicBezTo>
                  <a:pt x="796925" y="571500"/>
                  <a:pt x="795065" y="581570"/>
                  <a:pt x="790575" y="590550"/>
                </a:cubicBezTo>
                <a:cubicBezTo>
                  <a:pt x="785455" y="600789"/>
                  <a:pt x="779620" y="611030"/>
                  <a:pt x="771525" y="619125"/>
                </a:cubicBezTo>
                <a:cubicBezTo>
                  <a:pt x="763430" y="627220"/>
                  <a:pt x="752475" y="631825"/>
                  <a:pt x="742950" y="638175"/>
                </a:cubicBezTo>
                <a:cubicBezTo>
                  <a:pt x="736600" y="657225"/>
                  <a:pt x="735039" y="678617"/>
                  <a:pt x="723900" y="695325"/>
                </a:cubicBezTo>
                <a:cubicBezTo>
                  <a:pt x="717550" y="704850"/>
                  <a:pt x="709499" y="713439"/>
                  <a:pt x="704850" y="723900"/>
                </a:cubicBezTo>
                <a:cubicBezTo>
                  <a:pt x="696695" y="742250"/>
                  <a:pt x="692150" y="762000"/>
                  <a:pt x="685800" y="781050"/>
                </a:cubicBezTo>
                <a:lnTo>
                  <a:pt x="676275" y="809625"/>
                </a:lnTo>
                <a:cubicBezTo>
                  <a:pt x="673100" y="831850"/>
                  <a:pt x="670441" y="854155"/>
                  <a:pt x="666750" y="876300"/>
                </a:cubicBezTo>
                <a:cubicBezTo>
                  <a:pt x="664088" y="892269"/>
                  <a:pt x="667338" y="911283"/>
                  <a:pt x="657225" y="923925"/>
                </a:cubicBezTo>
                <a:cubicBezTo>
                  <a:pt x="651275" y="931363"/>
                  <a:pt x="700087" y="933450"/>
                  <a:pt x="638175" y="933450"/>
                </a:cubicBezTo>
                <a:close/>
              </a:path>
            </a:pathLst>
          </a:custGeom>
          <a:noFill/>
          <a:ln w="19050" cap="flat" cmpd="sng" algn="ctr">
            <a:solidFill>
              <a:schemeClr val="tx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31" name="Oval 30"/>
          <p:cNvSpPr/>
          <p:nvPr/>
        </p:nvSpPr>
        <p:spPr bwMode="auto">
          <a:xfrm rot="16200000" flipH="1">
            <a:off x="2267744" y="3212977"/>
            <a:ext cx="216024" cy="216024"/>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32" name="TextBox 31"/>
          <p:cNvSpPr txBox="1"/>
          <p:nvPr/>
        </p:nvSpPr>
        <p:spPr>
          <a:xfrm>
            <a:off x="1151683" y="1340768"/>
            <a:ext cx="2052165" cy="400110"/>
          </a:xfrm>
          <a:prstGeom prst="rect">
            <a:avLst/>
          </a:prstGeom>
          <a:noFill/>
        </p:spPr>
        <p:txBody>
          <a:bodyPr wrap="none" rtlCol="0">
            <a:spAutoFit/>
          </a:bodyPr>
          <a:lstStyle/>
          <a:p>
            <a:r>
              <a:rPr lang="en-US" sz="2000" dirty="0" smtClean="0">
                <a:latin typeface="+mn-lt"/>
              </a:rPr>
              <a:t>Beams eye view</a:t>
            </a:r>
            <a:endParaRPr lang="en-US" sz="2000" dirty="0">
              <a:latin typeface="+mn-lt"/>
            </a:endParaRPr>
          </a:p>
        </p:txBody>
      </p:sp>
      <p:sp>
        <p:nvSpPr>
          <p:cNvPr id="33" name="TextBox 32"/>
          <p:cNvSpPr txBox="1"/>
          <p:nvPr/>
        </p:nvSpPr>
        <p:spPr>
          <a:xfrm>
            <a:off x="825479" y="2273985"/>
            <a:ext cx="1069524" cy="400110"/>
          </a:xfrm>
          <a:prstGeom prst="rect">
            <a:avLst/>
          </a:prstGeom>
          <a:noFill/>
        </p:spPr>
        <p:txBody>
          <a:bodyPr wrap="none" rtlCol="0">
            <a:spAutoFit/>
          </a:bodyPr>
          <a:lstStyle/>
          <a:p>
            <a:r>
              <a:rPr lang="en-US" sz="2000" dirty="0">
                <a:solidFill>
                  <a:schemeClr val="bg2"/>
                </a:solidFill>
                <a:latin typeface="+mn-lt"/>
              </a:rPr>
              <a:t>B</a:t>
            </a:r>
            <a:r>
              <a:rPr lang="en-US" sz="2000" dirty="0" smtClean="0">
                <a:solidFill>
                  <a:schemeClr val="bg2"/>
                </a:solidFill>
                <a:latin typeface="+mn-lt"/>
              </a:rPr>
              <a:t>ladder</a:t>
            </a:r>
            <a:endParaRPr lang="en-US" sz="2000" dirty="0">
              <a:solidFill>
                <a:schemeClr val="bg2"/>
              </a:solidFill>
              <a:latin typeface="+mn-lt"/>
            </a:endParaRPr>
          </a:p>
        </p:txBody>
      </p:sp>
      <p:sp>
        <p:nvSpPr>
          <p:cNvPr id="34" name="TextBox 33"/>
          <p:cNvSpPr txBox="1"/>
          <p:nvPr/>
        </p:nvSpPr>
        <p:spPr>
          <a:xfrm>
            <a:off x="2120844" y="2417755"/>
            <a:ext cx="1138453" cy="400110"/>
          </a:xfrm>
          <a:prstGeom prst="rect">
            <a:avLst/>
          </a:prstGeom>
          <a:noFill/>
        </p:spPr>
        <p:txBody>
          <a:bodyPr wrap="none" rtlCol="0">
            <a:spAutoFit/>
          </a:bodyPr>
          <a:lstStyle/>
          <a:p>
            <a:r>
              <a:rPr lang="en-US" sz="2000" dirty="0" smtClean="0">
                <a:solidFill>
                  <a:schemeClr val="bg2"/>
                </a:solidFill>
                <a:latin typeface="+mn-lt"/>
              </a:rPr>
              <a:t>Prostate</a:t>
            </a:r>
            <a:endParaRPr lang="en-US" sz="2000" dirty="0">
              <a:solidFill>
                <a:schemeClr val="bg2"/>
              </a:solidFill>
              <a:latin typeface="+mn-lt"/>
            </a:endParaRPr>
          </a:p>
        </p:txBody>
      </p:sp>
      <p:sp>
        <p:nvSpPr>
          <p:cNvPr id="35" name="TextBox 34"/>
          <p:cNvSpPr txBox="1"/>
          <p:nvPr/>
        </p:nvSpPr>
        <p:spPr>
          <a:xfrm>
            <a:off x="983505" y="4576739"/>
            <a:ext cx="2186817" cy="400110"/>
          </a:xfrm>
          <a:prstGeom prst="rect">
            <a:avLst/>
          </a:prstGeom>
          <a:noFill/>
        </p:spPr>
        <p:txBody>
          <a:bodyPr wrap="none" rtlCol="0">
            <a:spAutoFit/>
          </a:bodyPr>
          <a:lstStyle/>
          <a:p>
            <a:r>
              <a:rPr lang="en-US" sz="2000" dirty="0" smtClean="0">
                <a:solidFill>
                  <a:schemeClr val="bg2"/>
                </a:solidFill>
                <a:latin typeface="+mn-lt"/>
              </a:rPr>
              <a:t>Rectum + balloon</a:t>
            </a:r>
            <a:endParaRPr lang="en-US" sz="2000" dirty="0">
              <a:solidFill>
                <a:schemeClr val="bg2"/>
              </a:solidFill>
              <a:latin typeface="+mn-lt"/>
            </a:endParaRPr>
          </a:p>
        </p:txBody>
      </p:sp>
      <p:sp>
        <p:nvSpPr>
          <p:cNvPr id="36" name="TextBox 35"/>
          <p:cNvSpPr txBox="1"/>
          <p:nvPr/>
        </p:nvSpPr>
        <p:spPr>
          <a:xfrm>
            <a:off x="1614725" y="5055567"/>
            <a:ext cx="766557" cy="461665"/>
          </a:xfrm>
          <a:prstGeom prst="rect">
            <a:avLst/>
          </a:prstGeom>
          <a:noFill/>
        </p:spPr>
        <p:txBody>
          <a:bodyPr wrap="none" rtlCol="0">
            <a:spAutoFit/>
          </a:bodyPr>
          <a:lstStyle/>
          <a:p>
            <a:r>
              <a:rPr lang="en-US" dirty="0" smtClean="0">
                <a:latin typeface="+mn-lt"/>
              </a:rPr>
              <a:t>0 ml</a:t>
            </a:r>
            <a:endParaRPr lang="en-US" dirty="0">
              <a:latin typeface="+mn-lt"/>
            </a:endParaRPr>
          </a:p>
        </p:txBody>
      </p:sp>
      <p:sp>
        <p:nvSpPr>
          <p:cNvPr id="37" name="TextBox 36"/>
          <p:cNvSpPr txBox="1"/>
          <p:nvPr/>
        </p:nvSpPr>
        <p:spPr>
          <a:xfrm>
            <a:off x="1614725" y="5047413"/>
            <a:ext cx="938077" cy="461665"/>
          </a:xfrm>
          <a:prstGeom prst="rect">
            <a:avLst/>
          </a:prstGeom>
          <a:noFill/>
        </p:spPr>
        <p:txBody>
          <a:bodyPr wrap="none" rtlCol="0">
            <a:spAutoFit/>
          </a:bodyPr>
          <a:lstStyle/>
          <a:p>
            <a:r>
              <a:rPr lang="en-US" dirty="0" smtClean="0">
                <a:solidFill>
                  <a:srgbClr val="C00000"/>
                </a:solidFill>
                <a:latin typeface="+mn-lt"/>
              </a:rPr>
              <a:t>30 ml</a:t>
            </a:r>
            <a:endParaRPr lang="en-US" dirty="0">
              <a:solidFill>
                <a:srgbClr val="C00000"/>
              </a:solidFill>
              <a:latin typeface="+mn-lt"/>
            </a:endParaRPr>
          </a:p>
        </p:txBody>
      </p:sp>
      <p:sp>
        <p:nvSpPr>
          <p:cNvPr id="38" name="TextBox 37"/>
          <p:cNvSpPr txBox="1"/>
          <p:nvPr/>
        </p:nvSpPr>
        <p:spPr>
          <a:xfrm>
            <a:off x="1613705" y="5047413"/>
            <a:ext cx="938077" cy="461665"/>
          </a:xfrm>
          <a:prstGeom prst="rect">
            <a:avLst/>
          </a:prstGeom>
          <a:noFill/>
        </p:spPr>
        <p:txBody>
          <a:bodyPr wrap="none" rtlCol="0">
            <a:spAutoFit/>
          </a:bodyPr>
          <a:lstStyle/>
          <a:p>
            <a:r>
              <a:rPr lang="en-US" dirty="0" smtClean="0">
                <a:solidFill>
                  <a:schemeClr val="tx2"/>
                </a:solidFill>
                <a:latin typeface="+mn-lt"/>
              </a:rPr>
              <a:t>45 ml</a:t>
            </a:r>
            <a:endParaRPr lang="en-US" dirty="0">
              <a:solidFill>
                <a:schemeClr val="tx2"/>
              </a:solidFill>
              <a:latin typeface="+mn-lt"/>
            </a:endParaRPr>
          </a:p>
        </p:txBody>
      </p:sp>
      <p:sp>
        <p:nvSpPr>
          <p:cNvPr id="39" name="TextBox 38"/>
          <p:cNvSpPr txBox="1"/>
          <p:nvPr/>
        </p:nvSpPr>
        <p:spPr>
          <a:xfrm>
            <a:off x="1604998" y="5034713"/>
            <a:ext cx="938077" cy="461665"/>
          </a:xfrm>
          <a:prstGeom prst="rect">
            <a:avLst/>
          </a:prstGeom>
          <a:noFill/>
        </p:spPr>
        <p:txBody>
          <a:bodyPr wrap="none" rtlCol="0">
            <a:spAutoFit/>
          </a:bodyPr>
          <a:lstStyle/>
          <a:p>
            <a:r>
              <a:rPr lang="en-US" dirty="0" smtClean="0">
                <a:solidFill>
                  <a:srgbClr val="00B050"/>
                </a:solidFill>
                <a:latin typeface="+mn-lt"/>
              </a:rPr>
              <a:t>60 ml</a:t>
            </a:r>
            <a:endParaRPr lang="en-US" dirty="0">
              <a:solidFill>
                <a:srgbClr val="00B050"/>
              </a:solidFill>
              <a:latin typeface="+mn-lt"/>
            </a:endParaRPr>
          </a:p>
        </p:txBody>
      </p:sp>
      <p:pic>
        <p:nvPicPr>
          <p:cNvPr id="3" name="Picture 2" descr="ADAM_isocentre_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1164" y="1106388"/>
            <a:ext cx="5067300" cy="4914900"/>
          </a:xfrm>
          <a:prstGeom prst="rect">
            <a:avLst/>
          </a:prstGeom>
        </p:spPr>
      </p:pic>
      <p:pic>
        <p:nvPicPr>
          <p:cNvPr id="6" name="Picture 5" descr="ADAM_isocentre_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81164" y="1106388"/>
            <a:ext cx="5067300" cy="4914900"/>
          </a:xfrm>
          <a:prstGeom prst="rect">
            <a:avLst/>
          </a:prstGeom>
        </p:spPr>
      </p:pic>
      <p:pic>
        <p:nvPicPr>
          <p:cNvPr id="9" name="Picture 8" descr="ADAM_isocentre_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1164" y="1106388"/>
            <a:ext cx="5067300" cy="4914900"/>
          </a:xfrm>
          <a:prstGeom prst="rect">
            <a:avLst/>
          </a:prstGeom>
        </p:spPr>
      </p:pic>
      <p:pic>
        <p:nvPicPr>
          <p:cNvPr id="10" name="Picture 9" descr="ADAM_isocentre_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81164" y="1106388"/>
            <a:ext cx="5067300" cy="4914900"/>
          </a:xfrm>
          <a:prstGeom prst="rect">
            <a:avLst/>
          </a:prstGeom>
        </p:spPr>
      </p:pic>
      <p:sp>
        <p:nvSpPr>
          <p:cNvPr id="7" name="Footer Placeholder 6"/>
          <p:cNvSpPr>
            <a:spLocks noGrp="1"/>
          </p:cNvSpPr>
          <p:nvPr>
            <p:ph type="ftr" sz="quarter" idx="11"/>
          </p:nvPr>
        </p:nvSpPr>
        <p:spPr/>
        <p:txBody>
          <a:bodyPr/>
          <a:lstStyle/>
          <a:p>
            <a:r>
              <a:rPr lang="en-GB" smtClean="0"/>
              <a:t>laurent.kelleter@ucl.ac.uk</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27</a:t>
            </a:fld>
            <a:r>
              <a:rPr lang="en-GB" smtClean="0"/>
              <a:t>/33</a:t>
            </a:r>
            <a:endParaRPr lang="en-GB" dirty="0"/>
          </a:p>
        </p:txBody>
      </p:sp>
    </p:spTree>
    <p:extLst>
      <p:ext uri="{BB962C8B-B14F-4D97-AF65-F5344CB8AC3E}">
        <p14:creationId xmlns:p14="http://schemas.microsoft.com/office/powerpoint/2010/main" val="31007633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xEl>
                                              <p:pRg st="0" end="0"/>
                                            </p:txEl>
                                          </p:spTgt>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37">
                                            <p:txEl>
                                              <p:pRg st="0" end="0"/>
                                            </p:txEl>
                                          </p:spTgt>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8">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38">
                                            <p:txEl>
                                              <p:pRg st="0" end="0"/>
                                            </p:txEl>
                                          </p:spTgt>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allAtOnce"/>
      <p:bldP spid="38" grpId="0" build="allAtOnce"/>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Pelvis phantom 2: </a:t>
            </a:r>
            <a:r>
              <a:rPr lang="en-US" sz="3600" dirty="0" smtClean="0"/>
              <a:t>results</a:t>
            </a:r>
            <a:endParaRPr lang="en-US" sz="3600" dirty="0"/>
          </a:p>
        </p:txBody>
      </p:sp>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35467" t="35501" r="35251" b="38619"/>
          <a:stretch/>
        </p:blipFill>
        <p:spPr>
          <a:xfrm rot="16200000" flipH="1">
            <a:off x="436347" y="2221894"/>
            <a:ext cx="3285637" cy="2340000"/>
          </a:xfrm>
          <a:prstGeom prst="rect">
            <a:avLst/>
          </a:prstGeom>
        </p:spPr>
      </p:pic>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37718" t="36877" r="37332" b="40399"/>
          <a:stretch/>
        </p:blipFill>
        <p:spPr>
          <a:xfrm rot="16200000" flipH="1">
            <a:off x="481930" y="2255186"/>
            <a:ext cx="3139325" cy="2304000"/>
          </a:xfrm>
          <a:prstGeom prst="rect">
            <a:avLst/>
          </a:prstGeom>
        </p:spPr>
      </p:pic>
      <p:pic>
        <p:nvPicPr>
          <p:cNvPr id="24" name="Picture 23"/>
          <p:cNvPicPr>
            <a:picLocks noChangeAspect="1"/>
          </p:cNvPicPr>
          <p:nvPr/>
        </p:nvPicPr>
        <p:blipFill rotWithShape="1">
          <a:blip r:embed="rId5">
            <a:extLst>
              <a:ext uri="{28A0092B-C50C-407E-A947-70E740481C1C}">
                <a14:useLocalDpi xmlns:a14="http://schemas.microsoft.com/office/drawing/2010/main" val="0"/>
              </a:ext>
            </a:extLst>
          </a:blip>
          <a:srcRect l="37440" t="36644" r="37658" b="40178"/>
          <a:stretch/>
        </p:blipFill>
        <p:spPr>
          <a:xfrm rot="16200000" flipH="1">
            <a:off x="508992" y="2193694"/>
            <a:ext cx="3124800" cy="2343600"/>
          </a:xfrm>
          <a:prstGeom prst="rect">
            <a:avLst/>
          </a:prstGeom>
        </p:spPr>
      </p:pic>
      <p:sp>
        <p:nvSpPr>
          <p:cNvPr id="25" name="Freeform 24"/>
          <p:cNvSpPr/>
          <p:nvPr/>
        </p:nvSpPr>
        <p:spPr bwMode="auto">
          <a:xfrm rot="16200000" flipH="1">
            <a:off x="1910014" y="2825656"/>
            <a:ext cx="942536" cy="972558"/>
          </a:xfrm>
          <a:custGeom>
            <a:avLst/>
            <a:gdLst>
              <a:gd name="connsiteX0" fmla="*/ 638175 w 905183"/>
              <a:gd name="connsiteY0" fmla="*/ 933450 h 934015"/>
              <a:gd name="connsiteX1" fmla="*/ 285750 w 905183"/>
              <a:gd name="connsiteY1" fmla="*/ 923925 h 934015"/>
              <a:gd name="connsiteX2" fmla="*/ 228600 w 905183"/>
              <a:gd name="connsiteY2" fmla="*/ 885825 h 934015"/>
              <a:gd name="connsiteX3" fmla="*/ 190500 w 905183"/>
              <a:gd name="connsiteY3" fmla="*/ 828675 h 934015"/>
              <a:gd name="connsiteX4" fmla="*/ 171450 w 905183"/>
              <a:gd name="connsiteY4" fmla="*/ 800100 h 934015"/>
              <a:gd name="connsiteX5" fmla="*/ 114300 w 905183"/>
              <a:gd name="connsiteY5" fmla="*/ 685800 h 934015"/>
              <a:gd name="connsiteX6" fmla="*/ 95250 w 905183"/>
              <a:gd name="connsiteY6" fmla="*/ 657225 h 934015"/>
              <a:gd name="connsiteX7" fmla="*/ 76200 w 905183"/>
              <a:gd name="connsiteY7" fmla="*/ 628650 h 934015"/>
              <a:gd name="connsiteX8" fmla="*/ 47625 w 905183"/>
              <a:gd name="connsiteY8" fmla="*/ 609600 h 934015"/>
              <a:gd name="connsiteX9" fmla="*/ 19050 w 905183"/>
              <a:gd name="connsiteY9" fmla="*/ 523875 h 934015"/>
              <a:gd name="connsiteX10" fmla="*/ 9525 w 905183"/>
              <a:gd name="connsiteY10" fmla="*/ 495300 h 934015"/>
              <a:gd name="connsiteX11" fmla="*/ 0 w 905183"/>
              <a:gd name="connsiteY11" fmla="*/ 466725 h 934015"/>
              <a:gd name="connsiteX12" fmla="*/ 9525 w 905183"/>
              <a:gd name="connsiteY12" fmla="*/ 285750 h 934015"/>
              <a:gd name="connsiteX13" fmla="*/ 28575 w 905183"/>
              <a:gd name="connsiteY13" fmla="*/ 228600 h 934015"/>
              <a:gd name="connsiteX14" fmla="*/ 57150 w 905183"/>
              <a:gd name="connsiteY14" fmla="*/ 219075 h 934015"/>
              <a:gd name="connsiteX15" fmla="*/ 66675 w 905183"/>
              <a:gd name="connsiteY15" fmla="*/ 190500 h 934015"/>
              <a:gd name="connsiteX16" fmla="*/ 180975 w 905183"/>
              <a:gd name="connsiteY16" fmla="*/ 161925 h 934015"/>
              <a:gd name="connsiteX17" fmla="*/ 209550 w 905183"/>
              <a:gd name="connsiteY17" fmla="*/ 152400 h 934015"/>
              <a:gd name="connsiteX18" fmla="*/ 342900 w 905183"/>
              <a:gd name="connsiteY18" fmla="*/ 133350 h 934015"/>
              <a:gd name="connsiteX19" fmla="*/ 400050 w 905183"/>
              <a:gd name="connsiteY19" fmla="*/ 114300 h 934015"/>
              <a:gd name="connsiteX20" fmla="*/ 428625 w 905183"/>
              <a:gd name="connsiteY20" fmla="*/ 104775 h 934015"/>
              <a:gd name="connsiteX21" fmla="*/ 457200 w 905183"/>
              <a:gd name="connsiteY21" fmla="*/ 95250 h 934015"/>
              <a:gd name="connsiteX22" fmla="*/ 485775 w 905183"/>
              <a:gd name="connsiteY22" fmla="*/ 76200 h 934015"/>
              <a:gd name="connsiteX23" fmla="*/ 542925 w 905183"/>
              <a:gd name="connsiteY23" fmla="*/ 57150 h 934015"/>
              <a:gd name="connsiteX24" fmla="*/ 571500 w 905183"/>
              <a:gd name="connsiteY24" fmla="*/ 38100 h 934015"/>
              <a:gd name="connsiteX25" fmla="*/ 657225 w 905183"/>
              <a:gd name="connsiteY25" fmla="*/ 0 h 934015"/>
              <a:gd name="connsiteX26" fmla="*/ 819150 w 905183"/>
              <a:gd name="connsiteY26" fmla="*/ 9525 h 934015"/>
              <a:gd name="connsiteX27" fmla="*/ 847725 w 905183"/>
              <a:gd name="connsiteY27" fmla="*/ 19050 h 934015"/>
              <a:gd name="connsiteX28" fmla="*/ 866775 w 905183"/>
              <a:gd name="connsiteY28" fmla="*/ 76200 h 934015"/>
              <a:gd name="connsiteX29" fmla="*/ 895350 w 905183"/>
              <a:gd name="connsiteY29" fmla="*/ 133350 h 934015"/>
              <a:gd name="connsiteX30" fmla="*/ 895350 w 905183"/>
              <a:gd name="connsiteY30" fmla="*/ 285750 h 934015"/>
              <a:gd name="connsiteX31" fmla="*/ 876300 w 905183"/>
              <a:gd name="connsiteY31" fmla="*/ 314325 h 934015"/>
              <a:gd name="connsiteX32" fmla="*/ 857250 w 905183"/>
              <a:gd name="connsiteY32" fmla="*/ 371475 h 934015"/>
              <a:gd name="connsiteX33" fmla="*/ 828675 w 905183"/>
              <a:gd name="connsiteY33" fmla="*/ 457200 h 934015"/>
              <a:gd name="connsiteX34" fmla="*/ 819150 w 905183"/>
              <a:gd name="connsiteY34" fmla="*/ 485775 h 934015"/>
              <a:gd name="connsiteX35" fmla="*/ 800100 w 905183"/>
              <a:gd name="connsiteY35" fmla="*/ 561975 h 934015"/>
              <a:gd name="connsiteX36" fmla="*/ 790575 w 905183"/>
              <a:gd name="connsiteY36" fmla="*/ 590550 h 934015"/>
              <a:gd name="connsiteX37" fmla="*/ 771525 w 905183"/>
              <a:gd name="connsiteY37" fmla="*/ 619125 h 934015"/>
              <a:gd name="connsiteX38" fmla="*/ 742950 w 905183"/>
              <a:gd name="connsiteY38" fmla="*/ 638175 h 934015"/>
              <a:gd name="connsiteX39" fmla="*/ 723900 w 905183"/>
              <a:gd name="connsiteY39" fmla="*/ 695325 h 934015"/>
              <a:gd name="connsiteX40" fmla="*/ 704850 w 905183"/>
              <a:gd name="connsiteY40" fmla="*/ 723900 h 934015"/>
              <a:gd name="connsiteX41" fmla="*/ 685800 w 905183"/>
              <a:gd name="connsiteY41" fmla="*/ 781050 h 934015"/>
              <a:gd name="connsiteX42" fmla="*/ 676275 w 905183"/>
              <a:gd name="connsiteY42" fmla="*/ 809625 h 934015"/>
              <a:gd name="connsiteX43" fmla="*/ 666750 w 905183"/>
              <a:gd name="connsiteY43" fmla="*/ 876300 h 934015"/>
              <a:gd name="connsiteX44" fmla="*/ 657225 w 905183"/>
              <a:gd name="connsiteY44" fmla="*/ 923925 h 934015"/>
              <a:gd name="connsiteX45" fmla="*/ 638175 w 905183"/>
              <a:gd name="connsiteY45" fmla="*/ 933450 h 93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5183" h="934015">
                <a:moveTo>
                  <a:pt x="638175" y="933450"/>
                </a:moveTo>
                <a:cubicBezTo>
                  <a:pt x="576263" y="933450"/>
                  <a:pt x="402481" y="937498"/>
                  <a:pt x="285750" y="923925"/>
                </a:cubicBezTo>
                <a:cubicBezTo>
                  <a:pt x="263008" y="921281"/>
                  <a:pt x="228600" y="885825"/>
                  <a:pt x="228600" y="885825"/>
                </a:cubicBezTo>
                <a:lnTo>
                  <a:pt x="190500" y="828675"/>
                </a:lnTo>
                <a:cubicBezTo>
                  <a:pt x="184150" y="819150"/>
                  <a:pt x="175070" y="810960"/>
                  <a:pt x="171450" y="800100"/>
                </a:cubicBezTo>
                <a:cubicBezTo>
                  <a:pt x="145160" y="721230"/>
                  <a:pt x="163539" y="759658"/>
                  <a:pt x="114300" y="685800"/>
                </a:cubicBezTo>
                <a:lnTo>
                  <a:pt x="95250" y="657225"/>
                </a:lnTo>
                <a:cubicBezTo>
                  <a:pt x="88900" y="647700"/>
                  <a:pt x="85725" y="635000"/>
                  <a:pt x="76200" y="628650"/>
                </a:cubicBezTo>
                <a:lnTo>
                  <a:pt x="47625" y="609600"/>
                </a:lnTo>
                <a:lnTo>
                  <a:pt x="19050" y="523875"/>
                </a:lnTo>
                <a:lnTo>
                  <a:pt x="9525" y="495300"/>
                </a:lnTo>
                <a:lnTo>
                  <a:pt x="0" y="466725"/>
                </a:lnTo>
                <a:cubicBezTo>
                  <a:pt x="3175" y="406400"/>
                  <a:pt x="2328" y="345728"/>
                  <a:pt x="9525" y="285750"/>
                </a:cubicBezTo>
                <a:cubicBezTo>
                  <a:pt x="11917" y="265813"/>
                  <a:pt x="9525" y="234950"/>
                  <a:pt x="28575" y="228600"/>
                </a:cubicBezTo>
                <a:lnTo>
                  <a:pt x="57150" y="219075"/>
                </a:lnTo>
                <a:cubicBezTo>
                  <a:pt x="60325" y="209550"/>
                  <a:pt x="58505" y="196336"/>
                  <a:pt x="66675" y="190500"/>
                </a:cubicBezTo>
                <a:cubicBezTo>
                  <a:pt x="92751" y="171874"/>
                  <a:pt x="151525" y="168469"/>
                  <a:pt x="180975" y="161925"/>
                </a:cubicBezTo>
                <a:cubicBezTo>
                  <a:pt x="190776" y="159747"/>
                  <a:pt x="199672" y="154196"/>
                  <a:pt x="209550" y="152400"/>
                </a:cubicBezTo>
                <a:cubicBezTo>
                  <a:pt x="250899" y="144882"/>
                  <a:pt x="301253" y="143762"/>
                  <a:pt x="342900" y="133350"/>
                </a:cubicBezTo>
                <a:cubicBezTo>
                  <a:pt x="362381" y="128480"/>
                  <a:pt x="381000" y="120650"/>
                  <a:pt x="400050" y="114300"/>
                </a:cubicBezTo>
                <a:lnTo>
                  <a:pt x="428625" y="104775"/>
                </a:lnTo>
                <a:cubicBezTo>
                  <a:pt x="438150" y="101600"/>
                  <a:pt x="448846" y="100819"/>
                  <a:pt x="457200" y="95250"/>
                </a:cubicBezTo>
                <a:cubicBezTo>
                  <a:pt x="466725" y="88900"/>
                  <a:pt x="475314" y="80849"/>
                  <a:pt x="485775" y="76200"/>
                </a:cubicBezTo>
                <a:cubicBezTo>
                  <a:pt x="504125" y="68045"/>
                  <a:pt x="526217" y="68289"/>
                  <a:pt x="542925" y="57150"/>
                </a:cubicBezTo>
                <a:cubicBezTo>
                  <a:pt x="552450" y="50800"/>
                  <a:pt x="561039" y="42749"/>
                  <a:pt x="571500" y="38100"/>
                </a:cubicBezTo>
                <a:cubicBezTo>
                  <a:pt x="673515" y="-7240"/>
                  <a:pt x="592556" y="43113"/>
                  <a:pt x="657225" y="0"/>
                </a:cubicBezTo>
                <a:cubicBezTo>
                  <a:pt x="711200" y="3175"/>
                  <a:pt x="765350" y="4145"/>
                  <a:pt x="819150" y="9525"/>
                </a:cubicBezTo>
                <a:cubicBezTo>
                  <a:pt x="829140" y="10524"/>
                  <a:pt x="841889" y="10880"/>
                  <a:pt x="847725" y="19050"/>
                </a:cubicBezTo>
                <a:cubicBezTo>
                  <a:pt x="859397" y="35390"/>
                  <a:pt x="855636" y="59492"/>
                  <a:pt x="866775" y="76200"/>
                </a:cubicBezTo>
                <a:cubicBezTo>
                  <a:pt x="891394" y="113129"/>
                  <a:pt x="882205" y="93915"/>
                  <a:pt x="895350" y="133350"/>
                </a:cubicBezTo>
                <a:cubicBezTo>
                  <a:pt x="903333" y="197213"/>
                  <a:pt x="912767" y="221887"/>
                  <a:pt x="895350" y="285750"/>
                </a:cubicBezTo>
                <a:cubicBezTo>
                  <a:pt x="892338" y="296794"/>
                  <a:pt x="880949" y="303864"/>
                  <a:pt x="876300" y="314325"/>
                </a:cubicBezTo>
                <a:cubicBezTo>
                  <a:pt x="868145" y="332675"/>
                  <a:pt x="863600" y="352425"/>
                  <a:pt x="857250" y="371475"/>
                </a:cubicBezTo>
                <a:lnTo>
                  <a:pt x="828675" y="457200"/>
                </a:lnTo>
                <a:cubicBezTo>
                  <a:pt x="825500" y="466725"/>
                  <a:pt x="821585" y="476035"/>
                  <a:pt x="819150" y="485775"/>
                </a:cubicBezTo>
                <a:cubicBezTo>
                  <a:pt x="812800" y="511175"/>
                  <a:pt x="808379" y="537137"/>
                  <a:pt x="800100" y="561975"/>
                </a:cubicBezTo>
                <a:cubicBezTo>
                  <a:pt x="796925" y="571500"/>
                  <a:pt x="795065" y="581570"/>
                  <a:pt x="790575" y="590550"/>
                </a:cubicBezTo>
                <a:cubicBezTo>
                  <a:pt x="785455" y="600789"/>
                  <a:pt x="779620" y="611030"/>
                  <a:pt x="771525" y="619125"/>
                </a:cubicBezTo>
                <a:cubicBezTo>
                  <a:pt x="763430" y="627220"/>
                  <a:pt x="752475" y="631825"/>
                  <a:pt x="742950" y="638175"/>
                </a:cubicBezTo>
                <a:cubicBezTo>
                  <a:pt x="736600" y="657225"/>
                  <a:pt x="735039" y="678617"/>
                  <a:pt x="723900" y="695325"/>
                </a:cubicBezTo>
                <a:cubicBezTo>
                  <a:pt x="717550" y="704850"/>
                  <a:pt x="709499" y="713439"/>
                  <a:pt x="704850" y="723900"/>
                </a:cubicBezTo>
                <a:cubicBezTo>
                  <a:pt x="696695" y="742250"/>
                  <a:pt x="692150" y="762000"/>
                  <a:pt x="685800" y="781050"/>
                </a:cubicBezTo>
                <a:lnTo>
                  <a:pt x="676275" y="809625"/>
                </a:lnTo>
                <a:cubicBezTo>
                  <a:pt x="673100" y="831850"/>
                  <a:pt x="670441" y="854155"/>
                  <a:pt x="666750" y="876300"/>
                </a:cubicBezTo>
                <a:cubicBezTo>
                  <a:pt x="664088" y="892269"/>
                  <a:pt x="667338" y="911283"/>
                  <a:pt x="657225" y="923925"/>
                </a:cubicBezTo>
                <a:cubicBezTo>
                  <a:pt x="651275" y="931363"/>
                  <a:pt x="700087" y="933450"/>
                  <a:pt x="638175" y="933450"/>
                </a:cubicBezTo>
                <a:close/>
              </a:path>
            </a:pathLst>
          </a:custGeom>
          <a:noFill/>
          <a:ln w="19050" cap="flat" cmpd="sng" algn="ctr">
            <a:solidFill>
              <a:schemeClr val="tx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6" name="Oval 25"/>
          <p:cNvSpPr/>
          <p:nvPr/>
        </p:nvSpPr>
        <p:spPr bwMode="auto">
          <a:xfrm rot="16200000" flipH="1">
            <a:off x="2267744" y="3429001"/>
            <a:ext cx="216024" cy="216024"/>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7" name="TextBox 26"/>
          <p:cNvSpPr txBox="1"/>
          <p:nvPr/>
        </p:nvSpPr>
        <p:spPr>
          <a:xfrm>
            <a:off x="1151683" y="1340768"/>
            <a:ext cx="2052165" cy="400110"/>
          </a:xfrm>
          <a:prstGeom prst="rect">
            <a:avLst/>
          </a:prstGeom>
          <a:noFill/>
        </p:spPr>
        <p:txBody>
          <a:bodyPr wrap="none" rtlCol="0">
            <a:spAutoFit/>
          </a:bodyPr>
          <a:lstStyle/>
          <a:p>
            <a:r>
              <a:rPr lang="en-US" sz="2000" dirty="0" smtClean="0">
                <a:latin typeface="+mn-lt"/>
              </a:rPr>
              <a:t>Beams eye view</a:t>
            </a:r>
            <a:endParaRPr lang="en-US" sz="2000" dirty="0">
              <a:latin typeface="+mn-lt"/>
            </a:endParaRPr>
          </a:p>
        </p:txBody>
      </p:sp>
      <p:sp>
        <p:nvSpPr>
          <p:cNvPr id="28" name="TextBox 27"/>
          <p:cNvSpPr txBox="1"/>
          <p:nvPr/>
        </p:nvSpPr>
        <p:spPr>
          <a:xfrm>
            <a:off x="825479" y="2273985"/>
            <a:ext cx="1069524" cy="400110"/>
          </a:xfrm>
          <a:prstGeom prst="rect">
            <a:avLst/>
          </a:prstGeom>
          <a:noFill/>
        </p:spPr>
        <p:txBody>
          <a:bodyPr wrap="none" rtlCol="0">
            <a:spAutoFit/>
          </a:bodyPr>
          <a:lstStyle/>
          <a:p>
            <a:r>
              <a:rPr lang="en-US" sz="2000" dirty="0">
                <a:solidFill>
                  <a:schemeClr val="bg2"/>
                </a:solidFill>
                <a:latin typeface="+mn-lt"/>
              </a:rPr>
              <a:t>B</a:t>
            </a:r>
            <a:r>
              <a:rPr lang="en-US" sz="2000" dirty="0" smtClean="0">
                <a:solidFill>
                  <a:schemeClr val="bg2"/>
                </a:solidFill>
                <a:latin typeface="+mn-lt"/>
              </a:rPr>
              <a:t>ladder</a:t>
            </a:r>
            <a:endParaRPr lang="en-US" sz="2000" dirty="0">
              <a:solidFill>
                <a:schemeClr val="bg2"/>
              </a:solidFill>
              <a:latin typeface="+mn-lt"/>
            </a:endParaRPr>
          </a:p>
        </p:txBody>
      </p:sp>
      <p:sp>
        <p:nvSpPr>
          <p:cNvPr id="29" name="TextBox 28"/>
          <p:cNvSpPr txBox="1"/>
          <p:nvPr/>
        </p:nvSpPr>
        <p:spPr>
          <a:xfrm>
            <a:off x="2120844" y="2417755"/>
            <a:ext cx="1138453" cy="400110"/>
          </a:xfrm>
          <a:prstGeom prst="rect">
            <a:avLst/>
          </a:prstGeom>
          <a:noFill/>
        </p:spPr>
        <p:txBody>
          <a:bodyPr wrap="none" rtlCol="0">
            <a:spAutoFit/>
          </a:bodyPr>
          <a:lstStyle/>
          <a:p>
            <a:r>
              <a:rPr lang="en-US" sz="2000" dirty="0" smtClean="0">
                <a:solidFill>
                  <a:schemeClr val="bg2"/>
                </a:solidFill>
                <a:latin typeface="+mn-lt"/>
              </a:rPr>
              <a:t>Prostate</a:t>
            </a:r>
            <a:endParaRPr lang="en-US" sz="2000" dirty="0">
              <a:solidFill>
                <a:schemeClr val="bg2"/>
              </a:solidFill>
              <a:latin typeface="+mn-lt"/>
            </a:endParaRPr>
          </a:p>
        </p:txBody>
      </p:sp>
      <p:sp>
        <p:nvSpPr>
          <p:cNvPr id="30" name="TextBox 29"/>
          <p:cNvSpPr txBox="1"/>
          <p:nvPr/>
        </p:nvSpPr>
        <p:spPr>
          <a:xfrm>
            <a:off x="983505" y="4576739"/>
            <a:ext cx="2186817" cy="400110"/>
          </a:xfrm>
          <a:prstGeom prst="rect">
            <a:avLst/>
          </a:prstGeom>
          <a:noFill/>
        </p:spPr>
        <p:txBody>
          <a:bodyPr wrap="none" rtlCol="0">
            <a:spAutoFit/>
          </a:bodyPr>
          <a:lstStyle/>
          <a:p>
            <a:r>
              <a:rPr lang="en-US" sz="2000" dirty="0" smtClean="0">
                <a:solidFill>
                  <a:schemeClr val="bg2"/>
                </a:solidFill>
                <a:latin typeface="+mn-lt"/>
              </a:rPr>
              <a:t>Rectum + balloon</a:t>
            </a:r>
            <a:endParaRPr lang="en-US" sz="2000" dirty="0">
              <a:solidFill>
                <a:schemeClr val="bg2"/>
              </a:solidFill>
              <a:latin typeface="+mn-lt"/>
            </a:endParaRPr>
          </a:p>
        </p:txBody>
      </p:sp>
      <p:sp>
        <p:nvSpPr>
          <p:cNvPr id="31" name="TextBox 30"/>
          <p:cNvSpPr txBox="1"/>
          <p:nvPr/>
        </p:nvSpPr>
        <p:spPr>
          <a:xfrm>
            <a:off x="1614725" y="5055567"/>
            <a:ext cx="766557" cy="461665"/>
          </a:xfrm>
          <a:prstGeom prst="rect">
            <a:avLst/>
          </a:prstGeom>
          <a:noFill/>
        </p:spPr>
        <p:txBody>
          <a:bodyPr wrap="none" rtlCol="0">
            <a:spAutoFit/>
          </a:bodyPr>
          <a:lstStyle/>
          <a:p>
            <a:r>
              <a:rPr lang="en-US" dirty="0" smtClean="0">
                <a:latin typeface="+mn-lt"/>
              </a:rPr>
              <a:t>0 ml</a:t>
            </a:r>
            <a:endParaRPr lang="en-US" dirty="0">
              <a:latin typeface="+mn-lt"/>
            </a:endParaRPr>
          </a:p>
        </p:txBody>
      </p:sp>
      <p:sp>
        <p:nvSpPr>
          <p:cNvPr id="32" name="TextBox 31"/>
          <p:cNvSpPr txBox="1"/>
          <p:nvPr/>
        </p:nvSpPr>
        <p:spPr>
          <a:xfrm>
            <a:off x="1475656" y="5047413"/>
            <a:ext cx="708209" cy="369332"/>
          </a:xfrm>
          <a:prstGeom prst="rect">
            <a:avLst/>
          </a:prstGeom>
          <a:noFill/>
        </p:spPr>
        <p:txBody>
          <a:bodyPr wrap="none" rtlCol="0">
            <a:spAutoFit/>
          </a:bodyPr>
          <a:lstStyle/>
          <a:p>
            <a:r>
              <a:rPr lang="en-US" dirty="0" smtClean="0">
                <a:solidFill>
                  <a:srgbClr val="C00000"/>
                </a:solidFill>
              </a:rPr>
              <a:t>45</a:t>
            </a:r>
            <a:r>
              <a:rPr lang="en-US" dirty="0" smtClean="0">
                <a:solidFill>
                  <a:srgbClr val="C00000"/>
                </a:solidFill>
                <a:latin typeface="+mn-lt"/>
              </a:rPr>
              <a:t> ml</a:t>
            </a:r>
            <a:endParaRPr lang="en-US" dirty="0">
              <a:solidFill>
                <a:srgbClr val="C00000"/>
              </a:solidFill>
              <a:latin typeface="+mn-lt"/>
            </a:endParaRPr>
          </a:p>
        </p:txBody>
      </p:sp>
      <p:sp>
        <p:nvSpPr>
          <p:cNvPr id="33" name="TextBox 32"/>
          <p:cNvSpPr txBox="1"/>
          <p:nvPr/>
        </p:nvSpPr>
        <p:spPr>
          <a:xfrm>
            <a:off x="1475656" y="5075892"/>
            <a:ext cx="708209" cy="369332"/>
          </a:xfrm>
          <a:prstGeom prst="rect">
            <a:avLst/>
          </a:prstGeom>
          <a:noFill/>
        </p:spPr>
        <p:txBody>
          <a:bodyPr wrap="none" rtlCol="0">
            <a:spAutoFit/>
          </a:bodyPr>
          <a:lstStyle/>
          <a:p>
            <a:r>
              <a:rPr lang="en-US" dirty="0" smtClean="0">
                <a:solidFill>
                  <a:schemeClr val="tx2"/>
                </a:solidFill>
              </a:rPr>
              <a:t>60</a:t>
            </a:r>
            <a:r>
              <a:rPr lang="en-US" dirty="0" smtClean="0">
                <a:solidFill>
                  <a:schemeClr val="tx2"/>
                </a:solidFill>
                <a:latin typeface="+mn-lt"/>
              </a:rPr>
              <a:t> ml</a:t>
            </a:r>
            <a:endParaRPr lang="en-US" dirty="0">
              <a:solidFill>
                <a:schemeClr val="tx2"/>
              </a:solidFill>
              <a:latin typeface="+mn-lt"/>
            </a:endParaRPr>
          </a:p>
        </p:txBody>
      </p:sp>
      <p:pic>
        <p:nvPicPr>
          <p:cNvPr id="3" name="Picture 2" descr="ADAM_middle_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0538" y="1052736"/>
            <a:ext cx="5067300" cy="4914900"/>
          </a:xfrm>
          <a:prstGeom prst="rect">
            <a:avLst/>
          </a:prstGeom>
        </p:spPr>
      </p:pic>
      <p:pic>
        <p:nvPicPr>
          <p:cNvPr id="8" name="Picture 7" descr="ADAM_middle_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0538" y="1052736"/>
            <a:ext cx="5067300" cy="4914900"/>
          </a:xfrm>
          <a:prstGeom prst="rect">
            <a:avLst/>
          </a:prstGeom>
        </p:spPr>
      </p:pic>
      <p:pic>
        <p:nvPicPr>
          <p:cNvPr id="9" name="Picture 8" descr="ADAM_middle_3.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0538" y="1052736"/>
            <a:ext cx="5067300" cy="4914900"/>
          </a:xfrm>
          <a:prstGeom prst="rect">
            <a:avLst/>
          </a:prstGeom>
        </p:spPr>
      </p:pic>
      <p:sp>
        <p:nvSpPr>
          <p:cNvPr id="6" name="Footer Placeholder 5"/>
          <p:cNvSpPr>
            <a:spLocks noGrp="1"/>
          </p:cNvSpPr>
          <p:nvPr>
            <p:ph type="ftr" sz="quarter" idx="11"/>
          </p:nvPr>
        </p:nvSpPr>
        <p:spPr/>
        <p:txBody>
          <a:bodyPr/>
          <a:lstStyle/>
          <a:p>
            <a:r>
              <a:rPr lang="en-GB" smtClean="0"/>
              <a:t>laurent.kelleter@ucl.ac.uk</a:t>
            </a:r>
            <a:endParaRPr lang="en-GB"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28</a:t>
            </a:fld>
            <a:r>
              <a:rPr lang="en-GB" smtClean="0"/>
              <a:t>/33</a:t>
            </a:r>
            <a:endParaRPr lang="en-GB" dirty="0"/>
          </a:p>
        </p:txBody>
      </p:sp>
    </p:spTree>
    <p:extLst>
      <p:ext uri="{BB962C8B-B14F-4D97-AF65-F5344CB8AC3E}">
        <p14:creationId xmlns:p14="http://schemas.microsoft.com/office/powerpoint/2010/main" val="733602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2">
                                            <p:txEl>
                                              <p:pRg st="0" end="0"/>
                                            </p:txEl>
                                          </p:spTgt>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build="allAtOnce"/>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Pelvis phantom 2: </a:t>
            </a:r>
            <a:r>
              <a:rPr lang="en-US" sz="3600" dirty="0" smtClean="0"/>
              <a:t>results</a:t>
            </a:r>
            <a:endParaRPr lang="en-US" sz="3600"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5467" t="35501" r="35251" b="38619"/>
          <a:stretch/>
        </p:blipFill>
        <p:spPr>
          <a:xfrm rot="16200000" flipH="1">
            <a:off x="436347" y="2221894"/>
            <a:ext cx="3285637" cy="23400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7350" t="37069" r="37309" b="39692"/>
          <a:stretch/>
        </p:blipFill>
        <p:spPr>
          <a:xfrm rot="16200000" flipH="1">
            <a:off x="477514" y="2190120"/>
            <a:ext cx="3218532" cy="2378150"/>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37718" t="36877" r="37332" b="40399"/>
          <a:stretch/>
        </p:blipFill>
        <p:spPr>
          <a:xfrm rot="16200000" flipH="1">
            <a:off x="491503" y="2255186"/>
            <a:ext cx="3139325" cy="2304000"/>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37440" t="36644" r="37658" b="40178"/>
          <a:stretch/>
        </p:blipFill>
        <p:spPr>
          <a:xfrm rot="16200000" flipH="1">
            <a:off x="521393" y="2193694"/>
            <a:ext cx="3124800" cy="2343600"/>
          </a:xfrm>
          <a:prstGeom prst="rect">
            <a:avLst/>
          </a:prstGeom>
        </p:spPr>
      </p:pic>
      <p:sp>
        <p:nvSpPr>
          <p:cNvPr id="12" name="Freeform 11"/>
          <p:cNvSpPr/>
          <p:nvPr/>
        </p:nvSpPr>
        <p:spPr bwMode="auto">
          <a:xfrm rot="16200000" flipH="1">
            <a:off x="1910014" y="2825656"/>
            <a:ext cx="942536" cy="972558"/>
          </a:xfrm>
          <a:custGeom>
            <a:avLst/>
            <a:gdLst>
              <a:gd name="connsiteX0" fmla="*/ 638175 w 905183"/>
              <a:gd name="connsiteY0" fmla="*/ 933450 h 934015"/>
              <a:gd name="connsiteX1" fmla="*/ 285750 w 905183"/>
              <a:gd name="connsiteY1" fmla="*/ 923925 h 934015"/>
              <a:gd name="connsiteX2" fmla="*/ 228600 w 905183"/>
              <a:gd name="connsiteY2" fmla="*/ 885825 h 934015"/>
              <a:gd name="connsiteX3" fmla="*/ 190500 w 905183"/>
              <a:gd name="connsiteY3" fmla="*/ 828675 h 934015"/>
              <a:gd name="connsiteX4" fmla="*/ 171450 w 905183"/>
              <a:gd name="connsiteY4" fmla="*/ 800100 h 934015"/>
              <a:gd name="connsiteX5" fmla="*/ 114300 w 905183"/>
              <a:gd name="connsiteY5" fmla="*/ 685800 h 934015"/>
              <a:gd name="connsiteX6" fmla="*/ 95250 w 905183"/>
              <a:gd name="connsiteY6" fmla="*/ 657225 h 934015"/>
              <a:gd name="connsiteX7" fmla="*/ 76200 w 905183"/>
              <a:gd name="connsiteY7" fmla="*/ 628650 h 934015"/>
              <a:gd name="connsiteX8" fmla="*/ 47625 w 905183"/>
              <a:gd name="connsiteY8" fmla="*/ 609600 h 934015"/>
              <a:gd name="connsiteX9" fmla="*/ 19050 w 905183"/>
              <a:gd name="connsiteY9" fmla="*/ 523875 h 934015"/>
              <a:gd name="connsiteX10" fmla="*/ 9525 w 905183"/>
              <a:gd name="connsiteY10" fmla="*/ 495300 h 934015"/>
              <a:gd name="connsiteX11" fmla="*/ 0 w 905183"/>
              <a:gd name="connsiteY11" fmla="*/ 466725 h 934015"/>
              <a:gd name="connsiteX12" fmla="*/ 9525 w 905183"/>
              <a:gd name="connsiteY12" fmla="*/ 285750 h 934015"/>
              <a:gd name="connsiteX13" fmla="*/ 28575 w 905183"/>
              <a:gd name="connsiteY13" fmla="*/ 228600 h 934015"/>
              <a:gd name="connsiteX14" fmla="*/ 57150 w 905183"/>
              <a:gd name="connsiteY14" fmla="*/ 219075 h 934015"/>
              <a:gd name="connsiteX15" fmla="*/ 66675 w 905183"/>
              <a:gd name="connsiteY15" fmla="*/ 190500 h 934015"/>
              <a:gd name="connsiteX16" fmla="*/ 180975 w 905183"/>
              <a:gd name="connsiteY16" fmla="*/ 161925 h 934015"/>
              <a:gd name="connsiteX17" fmla="*/ 209550 w 905183"/>
              <a:gd name="connsiteY17" fmla="*/ 152400 h 934015"/>
              <a:gd name="connsiteX18" fmla="*/ 342900 w 905183"/>
              <a:gd name="connsiteY18" fmla="*/ 133350 h 934015"/>
              <a:gd name="connsiteX19" fmla="*/ 400050 w 905183"/>
              <a:gd name="connsiteY19" fmla="*/ 114300 h 934015"/>
              <a:gd name="connsiteX20" fmla="*/ 428625 w 905183"/>
              <a:gd name="connsiteY20" fmla="*/ 104775 h 934015"/>
              <a:gd name="connsiteX21" fmla="*/ 457200 w 905183"/>
              <a:gd name="connsiteY21" fmla="*/ 95250 h 934015"/>
              <a:gd name="connsiteX22" fmla="*/ 485775 w 905183"/>
              <a:gd name="connsiteY22" fmla="*/ 76200 h 934015"/>
              <a:gd name="connsiteX23" fmla="*/ 542925 w 905183"/>
              <a:gd name="connsiteY23" fmla="*/ 57150 h 934015"/>
              <a:gd name="connsiteX24" fmla="*/ 571500 w 905183"/>
              <a:gd name="connsiteY24" fmla="*/ 38100 h 934015"/>
              <a:gd name="connsiteX25" fmla="*/ 657225 w 905183"/>
              <a:gd name="connsiteY25" fmla="*/ 0 h 934015"/>
              <a:gd name="connsiteX26" fmla="*/ 819150 w 905183"/>
              <a:gd name="connsiteY26" fmla="*/ 9525 h 934015"/>
              <a:gd name="connsiteX27" fmla="*/ 847725 w 905183"/>
              <a:gd name="connsiteY27" fmla="*/ 19050 h 934015"/>
              <a:gd name="connsiteX28" fmla="*/ 866775 w 905183"/>
              <a:gd name="connsiteY28" fmla="*/ 76200 h 934015"/>
              <a:gd name="connsiteX29" fmla="*/ 895350 w 905183"/>
              <a:gd name="connsiteY29" fmla="*/ 133350 h 934015"/>
              <a:gd name="connsiteX30" fmla="*/ 895350 w 905183"/>
              <a:gd name="connsiteY30" fmla="*/ 285750 h 934015"/>
              <a:gd name="connsiteX31" fmla="*/ 876300 w 905183"/>
              <a:gd name="connsiteY31" fmla="*/ 314325 h 934015"/>
              <a:gd name="connsiteX32" fmla="*/ 857250 w 905183"/>
              <a:gd name="connsiteY32" fmla="*/ 371475 h 934015"/>
              <a:gd name="connsiteX33" fmla="*/ 828675 w 905183"/>
              <a:gd name="connsiteY33" fmla="*/ 457200 h 934015"/>
              <a:gd name="connsiteX34" fmla="*/ 819150 w 905183"/>
              <a:gd name="connsiteY34" fmla="*/ 485775 h 934015"/>
              <a:gd name="connsiteX35" fmla="*/ 800100 w 905183"/>
              <a:gd name="connsiteY35" fmla="*/ 561975 h 934015"/>
              <a:gd name="connsiteX36" fmla="*/ 790575 w 905183"/>
              <a:gd name="connsiteY36" fmla="*/ 590550 h 934015"/>
              <a:gd name="connsiteX37" fmla="*/ 771525 w 905183"/>
              <a:gd name="connsiteY37" fmla="*/ 619125 h 934015"/>
              <a:gd name="connsiteX38" fmla="*/ 742950 w 905183"/>
              <a:gd name="connsiteY38" fmla="*/ 638175 h 934015"/>
              <a:gd name="connsiteX39" fmla="*/ 723900 w 905183"/>
              <a:gd name="connsiteY39" fmla="*/ 695325 h 934015"/>
              <a:gd name="connsiteX40" fmla="*/ 704850 w 905183"/>
              <a:gd name="connsiteY40" fmla="*/ 723900 h 934015"/>
              <a:gd name="connsiteX41" fmla="*/ 685800 w 905183"/>
              <a:gd name="connsiteY41" fmla="*/ 781050 h 934015"/>
              <a:gd name="connsiteX42" fmla="*/ 676275 w 905183"/>
              <a:gd name="connsiteY42" fmla="*/ 809625 h 934015"/>
              <a:gd name="connsiteX43" fmla="*/ 666750 w 905183"/>
              <a:gd name="connsiteY43" fmla="*/ 876300 h 934015"/>
              <a:gd name="connsiteX44" fmla="*/ 657225 w 905183"/>
              <a:gd name="connsiteY44" fmla="*/ 923925 h 934015"/>
              <a:gd name="connsiteX45" fmla="*/ 638175 w 905183"/>
              <a:gd name="connsiteY45" fmla="*/ 933450 h 93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5183" h="934015">
                <a:moveTo>
                  <a:pt x="638175" y="933450"/>
                </a:moveTo>
                <a:cubicBezTo>
                  <a:pt x="576263" y="933450"/>
                  <a:pt x="402481" y="937498"/>
                  <a:pt x="285750" y="923925"/>
                </a:cubicBezTo>
                <a:cubicBezTo>
                  <a:pt x="263008" y="921281"/>
                  <a:pt x="228600" y="885825"/>
                  <a:pt x="228600" y="885825"/>
                </a:cubicBezTo>
                <a:lnTo>
                  <a:pt x="190500" y="828675"/>
                </a:lnTo>
                <a:cubicBezTo>
                  <a:pt x="184150" y="819150"/>
                  <a:pt x="175070" y="810960"/>
                  <a:pt x="171450" y="800100"/>
                </a:cubicBezTo>
                <a:cubicBezTo>
                  <a:pt x="145160" y="721230"/>
                  <a:pt x="163539" y="759658"/>
                  <a:pt x="114300" y="685800"/>
                </a:cubicBezTo>
                <a:lnTo>
                  <a:pt x="95250" y="657225"/>
                </a:lnTo>
                <a:cubicBezTo>
                  <a:pt x="88900" y="647700"/>
                  <a:pt x="85725" y="635000"/>
                  <a:pt x="76200" y="628650"/>
                </a:cubicBezTo>
                <a:lnTo>
                  <a:pt x="47625" y="609600"/>
                </a:lnTo>
                <a:lnTo>
                  <a:pt x="19050" y="523875"/>
                </a:lnTo>
                <a:lnTo>
                  <a:pt x="9525" y="495300"/>
                </a:lnTo>
                <a:lnTo>
                  <a:pt x="0" y="466725"/>
                </a:lnTo>
                <a:cubicBezTo>
                  <a:pt x="3175" y="406400"/>
                  <a:pt x="2328" y="345728"/>
                  <a:pt x="9525" y="285750"/>
                </a:cubicBezTo>
                <a:cubicBezTo>
                  <a:pt x="11917" y="265813"/>
                  <a:pt x="9525" y="234950"/>
                  <a:pt x="28575" y="228600"/>
                </a:cubicBezTo>
                <a:lnTo>
                  <a:pt x="57150" y="219075"/>
                </a:lnTo>
                <a:cubicBezTo>
                  <a:pt x="60325" y="209550"/>
                  <a:pt x="58505" y="196336"/>
                  <a:pt x="66675" y="190500"/>
                </a:cubicBezTo>
                <a:cubicBezTo>
                  <a:pt x="92751" y="171874"/>
                  <a:pt x="151525" y="168469"/>
                  <a:pt x="180975" y="161925"/>
                </a:cubicBezTo>
                <a:cubicBezTo>
                  <a:pt x="190776" y="159747"/>
                  <a:pt x="199672" y="154196"/>
                  <a:pt x="209550" y="152400"/>
                </a:cubicBezTo>
                <a:cubicBezTo>
                  <a:pt x="250899" y="144882"/>
                  <a:pt x="301253" y="143762"/>
                  <a:pt x="342900" y="133350"/>
                </a:cubicBezTo>
                <a:cubicBezTo>
                  <a:pt x="362381" y="128480"/>
                  <a:pt x="381000" y="120650"/>
                  <a:pt x="400050" y="114300"/>
                </a:cubicBezTo>
                <a:lnTo>
                  <a:pt x="428625" y="104775"/>
                </a:lnTo>
                <a:cubicBezTo>
                  <a:pt x="438150" y="101600"/>
                  <a:pt x="448846" y="100819"/>
                  <a:pt x="457200" y="95250"/>
                </a:cubicBezTo>
                <a:cubicBezTo>
                  <a:pt x="466725" y="88900"/>
                  <a:pt x="475314" y="80849"/>
                  <a:pt x="485775" y="76200"/>
                </a:cubicBezTo>
                <a:cubicBezTo>
                  <a:pt x="504125" y="68045"/>
                  <a:pt x="526217" y="68289"/>
                  <a:pt x="542925" y="57150"/>
                </a:cubicBezTo>
                <a:cubicBezTo>
                  <a:pt x="552450" y="50800"/>
                  <a:pt x="561039" y="42749"/>
                  <a:pt x="571500" y="38100"/>
                </a:cubicBezTo>
                <a:cubicBezTo>
                  <a:pt x="673515" y="-7240"/>
                  <a:pt x="592556" y="43113"/>
                  <a:pt x="657225" y="0"/>
                </a:cubicBezTo>
                <a:cubicBezTo>
                  <a:pt x="711200" y="3175"/>
                  <a:pt x="765350" y="4145"/>
                  <a:pt x="819150" y="9525"/>
                </a:cubicBezTo>
                <a:cubicBezTo>
                  <a:pt x="829140" y="10524"/>
                  <a:pt x="841889" y="10880"/>
                  <a:pt x="847725" y="19050"/>
                </a:cubicBezTo>
                <a:cubicBezTo>
                  <a:pt x="859397" y="35390"/>
                  <a:pt x="855636" y="59492"/>
                  <a:pt x="866775" y="76200"/>
                </a:cubicBezTo>
                <a:cubicBezTo>
                  <a:pt x="891394" y="113129"/>
                  <a:pt x="882205" y="93915"/>
                  <a:pt x="895350" y="133350"/>
                </a:cubicBezTo>
                <a:cubicBezTo>
                  <a:pt x="903333" y="197213"/>
                  <a:pt x="912767" y="221887"/>
                  <a:pt x="895350" y="285750"/>
                </a:cubicBezTo>
                <a:cubicBezTo>
                  <a:pt x="892338" y="296794"/>
                  <a:pt x="880949" y="303864"/>
                  <a:pt x="876300" y="314325"/>
                </a:cubicBezTo>
                <a:cubicBezTo>
                  <a:pt x="868145" y="332675"/>
                  <a:pt x="863600" y="352425"/>
                  <a:pt x="857250" y="371475"/>
                </a:cubicBezTo>
                <a:lnTo>
                  <a:pt x="828675" y="457200"/>
                </a:lnTo>
                <a:cubicBezTo>
                  <a:pt x="825500" y="466725"/>
                  <a:pt x="821585" y="476035"/>
                  <a:pt x="819150" y="485775"/>
                </a:cubicBezTo>
                <a:cubicBezTo>
                  <a:pt x="812800" y="511175"/>
                  <a:pt x="808379" y="537137"/>
                  <a:pt x="800100" y="561975"/>
                </a:cubicBezTo>
                <a:cubicBezTo>
                  <a:pt x="796925" y="571500"/>
                  <a:pt x="795065" y="581570"/>
                  <a:pt x="790575" y="590550"/>
                </a:cubicBezTo>
                <a:cubicBezTo>
                  <a:pt x="785455" y="600789"/>
                  <a:pt x="779620" y="611030"/>
                  <a:pt x="771525" y="619125"/>
                </a:cubicBezTo>
                <a:cubicBezTo>
                  <a:pt x="763430" y="627220"/>
                  <a:pt x="752475" y="631825"/>
                  <a:pt x="742950" y="638175"/>
                </a:cubicBezTo>
                <a:cubicBezTo>
                  <a:pt x="736600" y="657225"/>
                  <a:pt x="735039" y="678617"/>
                  <a:pt x="723900" y="695325"/>
                </a:cubicBezTo>
                <a:cubicBezTo>
                  <a:pt x="717550" y="704850"/>
                  <a:pt x="709499" y="713439"/>
                  <a:pt x="704850" y="723900"/>
                </a:cubicBezTo>
                <a:cubicBezTo>
                  <a:pt x="696695" y="742250"/>
                  <a:pt x="692150" y="762000"/>
                  <a:pt x="685800" y="781050"/>
                </a:cubicBezTo>
                <a:lnTo>
                  <a:pt x="676275" y="809625"/>
                </a:lnTo>
                <a:cubicBezTo>
                  <a:pt x="673100" y="831850"/>
                  <a:pt x="670441" y="854155"/>
                  <a:pt x="666750" y="876300"/>
                </a:cubicBezTo>
                <a:cubicBezTo>
                  <a:pt x="664088" y="892269"/>
                  <a:pt x="667338" y="911283"/>
                  <a:pt x="657225" y="923925"/>
                </a:cubicBezTo>
                <a:cubicBezTo>
                  <a:pt x="651275" y="931363"/>
                  <a:pt x="700087" y="933450"/>
                  <a:pt x="638175" y="933450"/>
                </a:cubicBezTo>
                <a:close/>
              </a:path>
            </a:pathLst>
          </a:custGeom>
          <a:noFill/>
          <a:ln w="19050" cap="flat" cmpd="sng" algn="ctr">
            <a:solidFill>
              <a:schemeClr val="tx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3" name="Oval 12"/>
          <p:cNvSpPr/>
          <p:nvPr/>
        </p:nvSpPr>
        <p:spPr bwMode="auto">
          <a:xfrm rot="16200000" flipH="1">
            <a:off x="2041941" y="3536221"/>
            <a:ext cx="216024" cy="216024"/>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4" name="TextBox 13"/>
          <p:cNvSpPr txBox="1"/>
          <p:nvPr/>
        </p:nvSpPr>
        <p:spPr>
          <a:xfrm>
            <a:off x="1151683" y="1340768"/>
            <a:ext cx="2052165" cy="400110"/>
          </a:xfrm>
          <a:prstGeom prst="rect">
            <a:avLst/>
          </a:prstGeom>
          <a:noFill/>
        </p:spPr>
        <p:txBody>
          <a:bodyPr wrap="none" rtlCol="0">
            <a:spAutoFit/>
          </a:bodyPr>
          <a:lstStyle/>
          <a:p>
            <a:r>
              <a:rPr lang="en-US" sz="2000" dirty="0" smtClean="0">
                <a:latin typeface="+mn-lt"/>
              </a:rPr>
              <a:t>Beams eye view</a:t>
            </a:r>
            <a:endParaRPr lang="en-US" sz="2000" dirty="0">
              <a:latin typeface="+mn-lt"/>
            </a:endParaRPr>
          </a:p>
        </p:txBody>
      </p:sp>
      <p:sp>
        <p:nvSpPr>
          <p:cNvPr id="15" name="TextBox 14"/>
          <p:cNvSpPr txBox="1"/>
          <p:nvPr/>
        </p:nvSpPr>
        <p:spPr>
          <a:xfrm>
            <a:off x="825479" y="2273985"/>
            <a:ext cx="1069524" cy="400110"/>
          </a:xfrm>
          <a:prstGeom prst="rect">
            <a:avLst/>
          </a:prstGeom>
          <a:noFill/>
        </p:spPr>
        <p:txBody>
          <a:bodyPr wrap="none" rtlCol="0">
            <a:spAutoFit/>
          </a:bodyPr>
          <a:lstStyle/>
          <a:p>
            <a:r>
              <a:rPr lang="en-US" sz="2000" dirty="0">
                <a:solidFill>
                  <a:schemeClr val="bg2"/>
                </a:solidFill>
                <a:latin typeface="+mn-lt"/>
              </a:rPr>
              <a:t>B</a:t>
            </a:r>
            <a:r>
              <a:rPr lang="en-US" sz="2000" dirty="0" smtClean="0">
                <a:solidFill>
                  <a:schemeClr val="bg2"/>
                </a:solidFill>
                <a:latin typeface="+mn-lt"/>
              </a:rPr>
              <a:t>ladder</a:t>
            </a:r>
            <a:endParaRPr lang="en-US" sz="2000" dirty="0">
              <a:solidFill>
                <a:schemeClr val="bg2"/>
              </a:solidFill>
              <a:latin typeface="+mn-lt"/>
            </a:endParaRPr>
          </a:p>
        </p:txBody>
      </p:sp>
      <p:sp>
        <p:nvSpPr>
          <p:cNvPr id="16" name="TextBox 15"/>
          <p:cNvSpPr txBox="1"/>
          <p:nvPr/>
        </p:nvSpPr>
        <p:spPr>
          <a:xfrm>
            <a:off x="2120844" y="2417755"/>
            <a:ext cx="1138453" cy="400110"/>
          </a:xfrm>
          <a:prstGeom prst="rect">
            <a:avLst/>
          </a:prstGeom>
          <a:noFill/>
        </p:spPr>
        <p:txBody>
          <a:bodyPr wrap="none" rtlCol="0">
            <a:spAutoFit/>
          </a:bodyPr>
          <a:lstStyle/>
          <a:p>
            <a:r>
              <a:rPr lang="en-US" sz="2000" dirty="0" smtClean="0">
                <a:solidFill>
                  <a:schemeClr val="bg2"/>
                </a:solidFill>
                <a:latin typeface="+mn-lt"/>
              </a:rPr>
              <a:t>Prostate</a:t>
            </a:r>
            <a:endParaRPr lang="en-US" sz="2000" dirty="0">
              <a:solidFill>
                <a:schemeClr val="bg2"/>
              </a:solidFill>
              <a:latin typeface="+mn-lt"/>
            </a:endParaRPr>
          </a:p>
        </p:txBody>
      </p:sp>
      <p:sp>
        <p:nvSpPr>
          <p:cNvPr id="17" name="TextBox 16"/>
          <p:cNvSpPr txBox="1"/>
          <p:nvPr/>
        </p:nvSpPr>
        <p:spPr>
          <a:xfrm>
            <a:off x="983505" y="4576739"/>
            <a:ext cx="2186817" cy="400110"/>
          </a:xfrm>
          <a:prstGeom prst="rect">
            <a:avLst/>
          </a:prstGeom>
          <a:noFill/>
        </p:spPr>
        <p:txBody>
          <a:bodyPr wrap="none" rtlCol="0">
            <a:spAutoFit/>
          </a:bodyPr>
          <a:lstStyle/>
          <a:p>
            <a:r>
              <a:rPr lang="en-US" sz="2000" dirty="0" smtClean="0">
                <a:solidFill>
                  <a:schemeClr val="bg2"/>
                </a:solidFill>
                <a:latin typeface="+mn-lt"/>
              </a:rPr>
              <a:t>Rectum + balloon</a:t>
            </a:r>
            <a:endParaRPr lang="en-US" sz="2000" dirty="0">
              <a:solidFill>
                <a:schemeClr val="bg2"/>
              </a:solidFill>
              <a:latin typeface="+mn-lt"/>
            </a:endParaRPr>
          </a:p>
        </p:txBody>
      </p:sp>
      <p:sp>
        <p:nvSpPr>
          <p:cNvPr id="18" name="TextBox 17"/>
          <p:cNvSpPr txBox="1"/>
          <p:nvPr/>
        </p:nvSpPr>
        <p:spPr>
          <a:xfrm>
            <a:off x="1614725" y="5055567"/>
            <a:ext cx="766557" cy="461665"/>
          </a:xfrm>
          <a:prstGeom prst="rect">
            <a:avLst/>
          </a:prstGeom>
          <a:noFill/>
        </p:spPr>
        <p:txBody>
          <a:bodyPr wrap="none" rtlCol="0">
            <a:spAutoFit/>
          </a:bodyPr>
          <a:lstStyle/>
          <a:p>
            <a:r>
              <a:rPr lang="en-US" dirty="0" smtClean="0">
                <a:latin typeface="+mn-lt"/>
              </a:rPr>
              <a:t>0 ml</a:t>
            </a:r>
            <a:endParaRPr lang="en-US" dirty="0">
              <a:latin typeface="+mn-lt"/>
            </a:endParaRPr>
          </a:p>
        </p:txBody>
      </p:sp>
      <p:sp>
        <p:nvSpPr>
          <p:cNvPr id="19" name="TextBox 18"/>
          <p:cNvSpPr txBox="1"/>
          <p:nvPr/>
        </p:nvSpPr>
        <p:spPr>
          <a:xfrm>
            <a:off x="1614725" y="5047413"/>
            <a:ext cx="938077" cy="461665"/>
          </a:xfrm>
          <a:prstGeom prst="rect">
            <a:avLst/>
          </a:prstGeom>
          <a:noFill/>
        </p:spPr>
        <p:txBody>
          <a:bodyPr wrap="none" rtlCol="0">
            <a:spAutoFit/>
          </a:bodyPr>
          <a:lstStyle/>
          <a:p>
            <a:r>
              <a:rPr lang="en-US" dirty="0" smtClean="0">
                <a:solidFill>
                  <a:srgbClr val="C00000"/>
                </a:solidFill>
                <a:latin typeface="+mn-lt"/>
              </a:rPr>
              <a:t>30 ml</a:t>
            </a:r>
            <a:endParaRPr lang="en-US" dirty="0">
              <a:solidFill>
                <a:srgbClr val="C00000"/>
              </a:solidFill>
              <a:latin typeface="+mn-lt"/>
            </a:endParaRPr>
          </a:p>
        </p:txBody>
      </p:sp>
      <p:sp>
        <p:nvSpPr>
          <p:cNvPr id="20" name="TextBox 19"/>
          <p:cNvSpPr txBox="1"/>
          <p:nvPr/>
        </p:nvSpPr>
        <p:spPr>
          <a:xfrm>
            <a:off x="1613705" y="5047413"/>
            <a:ext cx="938077" cy="461665"/>
          </a:xfrm>
          <a:prstGeom prst="rect">
            <a:avLst/>
          </a:prstGeom>
          <a:noFill/>
        </p:spPr>
        <p:txBody>
          <a:bodyPr wrap="none" rtlCol="0">
            <a:spAutoFit/>
          </a:bodyPr>
          <a:lstStyle/>
          <a:p>
            <a:r>
              <a:rPr lang="en-US" dirty="0" smtClean="0">
                <a:solidFill>
                  <a:schemeClr val="tx2"/>
                </a:solidFill>
                <a:latin typeface="+mn-lt"/>
              </a:rPr>
              <a:t>45 ml</a:t>
            </a:r>
            <a:endParaRPr lang="en-US" dirty="0">
              <a:solidFill>
                <a:schemeClr val="tx2"/>
              </a:solidFill>
              <a:latin typeface="+mn-lt"/>
            </a:endParaRPr>
          </a:p>
        </p:txBody>
      </p:sp>
      <p:sp>
        <p:nvSpPr>
          <p:cNvPr id="21" name="TextBox 20"/>
          <p:cNvSpPr txBox="1"/>
          <p:nvPr/>
        </p:nvSpPr>
        <p:spPr>
          <a:xfrm>
            <a:off x="1604998" y="5034713"/>
            <a:ext cx="938077" cy="461665"/>
          </a:xfrm>
          <a:prstGeom prst="rect">
            <a:avLst/>
          </a:prstGeom>
          <a:noFill/>
        </p:spPr>
        <p:txBody>
          <a:bodyPr wrap="none" rtlCol="0">
            <a:spAutoFit/>
          </a:bodyPr>
          <a:lstStyle/>
          <a:p>
            <a:r>
              <a:rPr lang="en-US" dirty="0" smtClean="0">
                <a:solidFill>
                  <a:srgbClr val="00B050"/>
                </a:solidFill>
                <a:latin typeface="+mn-lt"/>
              </a:rPr>
              <a:t>60 ml</a:t>
            </a:r>
            <a:endParaRPr lang="en-US" dirty="0">
              <a:solidFill>
                <a:srgbClr val="00B050"/>
              </a:solidFill>
              <a:latin typeface="+mn-lt"/>
            </a:endParaRPr>
          </a:p>
        </p:txBody>
      </p:sp>
      <p:pic>
        <p:nvPicPr>
          <p:cNvPr id="3" name="Picture 2" descr="ADAM_edge_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1920" y="1124744"/>
            <a:ext cx="5067300" cy="4914900"/>
          </a:xfrm>
          <a:prstGeom prst="rect">
            <a:avLst/>
          </a:prstGeom>
        </p:spPr>
      </p:pic>
      <p:pic>
        <p:nvPicPr>
          <p:cNvPr id="22" name="Picture 21" descr="ADAM_edge_2.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51920" y="1124744"/>
            <a:ext cx="5067300" cy="4914900"/>
          </a:xfrm>
          <a:prstGeom prst="rect">
            <a:avLst/>
          </a:prstGeom>
        </p:spPr>
      </p:pic>
      <p:pic>
        <p:nvPicPr>
          <p:cNvPr id="23" name="Picture 22" descr="ADAM_edge_3.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1920" y="1124744"/>
            <a:ext cx="5067300" cy="4914900"/>
          </a:xfrm>
          <a:prstGeom prst="rect">
            <a:avLst/>
          </a:prstGeom>
        </p:spPr>
      </p:pic>
      <p:pic>
        <p:nvPicPr>
          <p:cNvPr id="24" name="Picture 23" descr="ADAM_edge_4.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51920" y="1124744"/>
            <a:ext cx="5067300" cy="4914900"/>
          </a:xfrm>
          <a:prstGeom prst="rect">
            <a:avLst/>
          </a:prstGeom>
        </p:spPr>
      </p:pic>
      <p:sp>
        <p:nvSpPr>
          <p:cNvPr id="6" name="Footer Placeholder 5"/>
          <p:cNvSpPr>
            <a:spLocks noGrp="1"/>
          </p:cNvSpPr>
          <p:nvPr>
            <p:ph type="ftr" sz="quarter" idx="11"/>
          </p:nvPr>
        </p:nvSpPr>
        <p:spPr/>
        <p:txBody>
          <a:bodyPr/>
          <a:lstStyle/>
          <a:p>
            <a:r>
              <a:rPr lang="en-GB" smtClean="0"/>
              <a:t>laurent.kelleter@ucl.ac.uk</a:t>
            </a:r>
            <a:endParaRPr lang="en-GB"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29</a:t>
            </a:fld>
            <a:r>
              <a:rPr lang="en-GB" smtClean="0"/>
              <a:t>/33</a:t>
            </a:r>
            <a:endParaRPr lang="en-GB" dirty="0"/>
          </a:p>
        </p:txBody>
      </p:sp>
    </p:spTree>
    <p:extLst>
      <p:ext uri="{BB962C8B-B14F-4D97-AF65-F5344CB8AC3E}">
        <p14:creationId xmlns:p14="http://schemas.microsoft.com/office/powerpoint/2010/main" val="2294604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0" end="0"/>
                                            </p:txEl>
                                          </p:spTgt>
                                        </p:tgtEl>
                                        <p:attrNameLst>
                                          <p:attrName>style.visibility</p:attrName>
                                        </p:attrNameLst>
                                      </p:cBhvr>
                                      <p:to>
                                        <p:strVal val="visible"/>
                                      </p:to>
                                    </p:set>
                                  </p:childTnLst>
                                </p:cTn>
                              </p:par>
                              <p:par>
                                <p:cTn id="9" presetID="1" presetClass="exit"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19">
                                            <p:txEl>
                                              <p:pRg st="0" end="0"/>
                                            </p:txEl>
                                          </p:spTgt>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20">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20">
                                            <p:txEl>
                                              <p:pRg st="0" end="0"/>
                                            </p:txEl>
                                          </p:spTgt>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uild="allAtOnce"/>
      <p:bldP spid="20" grpId="0" build="allAtOnce"/>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Carbon beam therapy</a:t>
            </a:r>
            <a:endParaRPr lang="en-US" sz="3600" dirty="0"/>
          </a:p>
        </p:txBody>
      </p:sp>
      <p:sp>
        <p:nvSpPr>
          <p:cNvPr id="3" name="Content Placeholder 2"/>
          <p:cNvSpPr>
            <a:spLocks noGrp="1"/>
          </p:cNvSpPr>
          <p:nvPr>
            <p:ph idx="1"/>
          </p:nvPr>
        </p:nvSpPr>
        <p:spPr/>
        <p:txBody>
          <a:bodyPr>
            <a:normAutofit/>
          </a:bodyPr>
          <a:lstStyle/>
          <a:p>
            <a:pPr>
              <a:lnSpc>
                <a:spcPct val="110000"/>
              </a:lnSpc>
            </a:pPr>
            <a:r>
              <a:rPr lang="en-US" sz="2000" dirty="0" smtClean="0"/>
              <a:t>More conformal dose distributions</a:t>
            </a:r>
          </a:p>
          <a:p>
            <a:pPr>
              <a:lnSpc>
                <a:spcPct val="110000"/>
              </a:lnSpc>
            </a:pPr>
            <a:r>
              <a:rPr lang="en-US" sz="2000" dirty="0" smtClean="0"/>
              <a:t>High RBE</a:t>
            </a:r>
          </a:p>
          <a:p>
            <a:pPr>
              <a:lnSpc>
                <a:spcPct val="110000"/>
              </a:lnSpc>
            </a:pPr>
            <a:r>
              <a:rPr lang="en-US" sz="2000" dirty="0" smtClean="0"/>
              <a:t>Low OER</a:t>
            </a:r>
          </a:p>
        </p:txBody>
      </p:sp>
      <p:pic>
        <p:nvPicPr>
          <p:cNvPr id="6" name="Picture 5"/>
          <p:cNvPicPr>
            <a:picLocks noChangeAspect="1"/>
          </p:cNvPicPr>
          <p:nvPr/>
        </p:nvPicPr>
        <p:blipFill>
          <a:blip r:embed="rId3"/>
          <a:stretch>
            <a:fillRect/>
          </a:stretch>
        </p:blipFill>
        <p:spPr>
          <a:xfrm>
            <a:off x="2123728" y="2636912"/>
            <a:ext cx="4716140" cy="3458044"/>
          </a:xfrm>
          <a:prstGeom prst="rect">
            <a:avLst/>
          </a:prstGeom>
        </p:spPr>
      </p:pic>
      <p:sp>
        <p:nvSpPr>
          <p:cNvPr id="8" name="TextBox 7"/>
          <p:cNvSpPr txBox="1"/>
          <p:nvPr/>
        </p:nvSpPr>
        <p:spPr>
          <a:xfrm>
            <a:off x="6588224" y="5785519"/>
            <a:ext cx="2441694" cy="307777"/>
          </a:xfrm>
          <a:prstGeom prst="rect">
            <a:avLst/>
          </a:prstGeom>
          <a:noFill/>
        </p:spPr>
        <p:txBody>
          <a:bodyPr wrap="none" rtlCol="0">
            <a:spAutoFit/>
          </a:bodyPr>
          <a:lstStyle/>
          <a:p>
            <a:r>
              <a:rPr lang="fr-FR" sz="1400" dirty="0">
                <a:solidFill>
                  <a:schemeClr val="bg1">
                    <a:lumMod val="65000"/>
                  </a:schemeClr>
                </a:solidFill>
              </a:rPr>
              <a:t>DOI: 10.3389/fonc.2015.00269</a:t>
            </a:r>
            <a:endParaRPr lang="en-US" sz="1400" dirty="0">
              <a:solidFill>
                <a:schemeClr val="bg1">
                  <a:lumMod val="65000"/>
                </a:schemeClr>
              </a:solidFill>
            </a:endParaRPr>
          </a:p>
        </p:txBody>
      </p:sp>
      <p:sp>
        <p:nvSpPr>
          <p:cNvPr id="7" name="Footer Placeholder 6"/>
          <p:cNvSpPr>
            <a:spLocks noGrp="1"/>
          </p:cNvSpPr>
          <p:nvPr>
            <p:ph type="ftr" sz="quarter" idx="11"/>
          </p:nvPr>
        </p:nvSpPr>
        <p:spPr/>
        <p:txBody>
          <a:bodyPr/>
          <a:lstStyle/>
          <a:p>
            <a:r>
              <a:rPr lang="en-GB" smtClean="0"/>
              <a:t>laurent.kelleter@ucl.ac.uk</a:t>
            </a:r>
            <a:endParaRPr lang="en-GB" dirty="0"/>
          </a:p>
        </p:txBody>
      </p:sp>
      <p:sp>
        <p:nvSpPr>
          <p:cNvPr id="9" name="Slide Number Placeholder 8"/>
          <p:cNvSpPr>
            <a:spLocks noGrp="1"/>
          </p:cNvSpPr>
          <p:nvPr>
            <p:ph type="sldNum" sz="quarter" idx="12"/>
          </p:nvPr>
        </p:nvSpPr>
        <p:spPr/>
        <p:txBody>
          <a:bodyPr/>
          <a:lstStyle/>
          <a:p>
            <a:fld id="{01B1F274-A603-4C51-99A6-9A47F728F8FD}" type="slidenum">
              <a:rPr lang="en-GB" smtClean="0"/>
              <a:pPr/>
              <a:t>3</a:t>
            </a:fld>
            <a:r>
              <a:rPr lang="en-GB" smtClean="0"/>
              <a:t>/33</a:t>
            </a:r>
            <a:endParaRPr lang="en-GB" dirty="0"/>
          </a:p>
        </p:txBody>
      </p:sp>
    </p:spTree>
    <p:extLst>
      <p:ext uri="{BB962C8B-B14F-4D97-AF65-F5344CB8AC3E}">
        <p14:creationId xmlns:p14="http://schemas.microsoft.com/office/powerpoint/2010/main" val="160792868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Pelvis </a:t>
            </a:r>
            <a:r>
              <a:rPr lang="en-US" dirty="0" smtClean="0"/>
              <a:t>phantom 2: </a:t>
            </a:r>
            <a:r>
              <a:rPr lang="en-US" dirty="0" smtClean="0"/>
              <a:t>simulation</a:t>
            </a:r>
            <a:endParaRPr lang="en-US" dirty="0"/>
          </a:p>
        </p:txBody>
      </p:sp>
      <p:pic>
        <p:nvPicPr>
          <p:cNvPr id="7" name="Picture 6" descr="ADAM_3x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080" y="908720"/>
            <a:ext cx="6374312" cy="5254500"/>
          </a:xfrm>
          <a:prstGeom prst="rect">
            <a:avLst/>
          </a:prstGeom>
        </p:spPr>
      </p:pic>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30</a:t>
            </a:fld>
            <a:r>
              <a:rPr lang="en-GB" smtClean="0"/>
              <a:t>/33</a:t>
            </a:r>
            <a:endParaRPr lang="en-GB" dirty="0"/>
          </a:p>
        </p:txBody>
      </p:sp>
      <p:sp>
        <p:nvSpPr>
          <p:cNvPr id="8" name="TextBox 7"/>
          <p:cNvSpPr txBox="1"/>
          <p:nvPr/>
        </p:nvSpPr>
        <p:spPr>
          <a:xfrm>
            <a:off x="323998" y="1556792"/>
            <a:ext cx="1367682" cy="369332"/>
          </a:xfrm>
          <a:prstGeom prst="rect">
            <a:avLst/>
          </a:prstGeom>
          <a:noFill/>
        </p:spPr>
        <p:txBody>
          <a:bodyPr wrap="none" rtlCol="0">
            <a:spAutoFit/>
          </a:bodyPr>
          <a:lstStyle/>
          <a:p>
            <a:r>
              <a:rPr lang="en-US" dirty="0" smtClean="0"/>
              <a:t>Near rectum</a:t>
            </a:r>
            <a:endParaRPr lang="en-US" dirty="0"/>
          </a:p>
        </p:txBody>
      </p:sp>
      <p:sp>
        <p:nvSpPr>
          <p:cNvPr id="9" name="TextBox 8"/>
          <p:cNvSpPr txBox="1"/>
          <p:nvPr/>
        </p:nvSpPr>
        <p:spPr>
          <a:xfrm>
            <a:off x="395536" y="3284984"/>
            <a:ext cx="1245729" cy="369332"/>
          </a:xfrm>
          <a:prstGeom prst="rect">
            <a:avLst/>
          </a:prstGeom>
          <a:noFill/>
        </p:spPr>
        <p:txBody>
          <a:bodyPr wrap="none" rtlCol="0">
            <a:spAutoFit/>
          </a:bodyPr>
          <a:lstStyle/>
          <a:p>
            <a:r>
              <a:rPr lang="en-US" dirty="0" smtClean="0"/>
              <a:t>In between</a:t>
            </a:r>
            <a:endParaRPr lang="en-US" dirty="0"/>
          </a:p>
        </p:txBody>
      </p:sp>
      <p:sp>
        <p:nvSpPr>
          <p:cNvPr id="10" name="TextBox 9"/>
          <p:cNvSpPr txBox="1"/>
          <p:nvPr/>
        </p:nvSpPr>
        <p:spPr>
          <a:xfrm>
            <a:off x="-14164" y="4941168"/>
            <a:ext cx="1849860" cy="369332"/>
          </a:xfrm>
          <a:prstGeom prst="rect">
            <a:avLst/>
          </a:prstGeom>
          <a:noFill/>
        </p:spPr>
        <p:txBody>
          <a:bodyPr wrap="none" rtlCol="0">
            <a:spAutoFit/>
          </a:bodyPr>
          <a:lstStyle/>
          <a:p>
            <a:r>
              <a:rPr lang="en-US" dirty="0" err="1" smtClean="0"/>
              <a:t>Tumour</a:t>
            </a:r>
            <a:r>
              <a:rPr lang="en-US" dirty="0" smtClean="0"/>
              <a:t> </a:t>
            </a:r>
            <a:r>
              <a:rPr lang="en-US" dirty="0" err="1" smtClean="0"/>
              <a:t>isocentre</a:t>
            </a:r>
            <a:endParaRPr lang="en-US" dirty="0"/>
          </a:p>
        </p:txBody>
      </p:sp>
    </p:spTree>
    <p:extLst>
      <p:ext uri="{BB962C8B-B14F-4D97-AF65-F5344CB8AC3E}">
        <p14:creationId xmlns:p14="http://schemas.microsoft.com/office/powerpoint/2010/main" val="122895032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He/C mixing in clinics</a:t>
            </a:r>
            <a:endParaRPr lang="en-US" sz="3600" dirty="0"/>
          </a:p>
        </p:txBody>
      </p:sp>
      <p:sp>
        <p:nvSpPr>
          <p:cNvPr id="3" name="Content Placeholder 2"/>
          <p:cNvSpPr>
            <a:spLocks noGrp="1"/>
          </p:cNvSpPr>
          <p:nvPr>
            <p:ph idx="1"/>
          </p:nvPr>
        </p:nvSpPr>
        <p:spPr/>
        <p:txBody>
          <a:bodyPr>
            <a:normAutofit fontScale="92500" lnSpcReduction="20000"/>
          </a:bodyPr>
          <a:lstStyle/>
          <a:p>
            <a:pPr>
              <a:lnSpc>
                <a:spcPct val="120000"/>
              </a:lnSpc>
            </a:pPr>
            <a:r>
              <a:rPr lang="en-US" sz="2400" dirty="0" smtClean="0"/>
              <a:t>Advantages:</a:t>
            </a:r>
          </a:p>
          <a:p>
            <a:pPr lvl="1">
              <a:lnSpc>
                <a:spcPct val="120000"/>
              </a:lnSpc>
            </a:pPr>
            <a:r>
              <a:rPr lang="en-US" sz="2000" dirty="0" smtClean="0"/>
              <a:t>High sensitivity</a:t>
            </a:r>
          </a:p>
          <a:p>
            <a:pPr lvl="1">
              <a:lnSpc>
                <a:spcPct val="120000"/>
              </a:lnSpc>
            </a:pPr>
            <a:r>
              <a:rPr lang="en-US" sz="2000" dirty="0" smtClean="0"/>
              <a:t>No extra room time</a:t>
            </a:r>
          </a:p>
          <a:p>
            <a:pPr lvl="1">
              <a:lnSpc>
                <a:spcPct val="120000"/>
              </a:lnSpc>
            </a:pPr>
            <a:r>
              <a:rPr lang="en-US" sz="2000" dirty="0" smtClean="0"/>
              <a:t>Negligible extra </a:t>
            </a:r>
            <a:r>
              <a:rPr lang="en-US" sz="2000" dirty="0" smtClean="0"/>
              <a:t>dose</a:t>
            </a:r>
            <a:endParaRPr lang="en-US" sz="2000" dirty="0" smtClean="0"/>
          </a:p>
          <a:p>
            <a:pPr>
              <a:lnSpc>
                <a:spcPct val="120000"/>
              </a:lnSpc>
            </a:pPr>
            <a:r>
              <a:rPr lang="en-US" sz="2400" dirty="0" smtClean="0"/>
              <a:t>Disadvantages:</a:t>
            </a:r>
          </a:p>
          <a:p>
            <a:pPr lvl="1">
              <a:lnSpc>
                <a:spcPct val="120000"/>
              </a:lnSpc>
            </a:pPr>
            <a:r>
              <a:rPr lang="en-US" sz="2000" dirty="0" smtClean="0"/>
              <a:t>Not extendable to proton therapy</a:t>
            </a:r>
          </a:p>
          <a:p>
            <a:pPr lvl="1">
              <a:lnSpc>
                <a:spcPct val="120000"/>
              </a:lnSpc>
            </a:pPr>
            <a:r>
              <a:rPr lang="en-US" sz="2000" dirty="0" smtClean="0"/>
              <a:t>Changes behind C peak still affect He signal</a:t>
            </a:r>
          </a:p>
          <a:p>
            <a:pPr lvl="1">
              <a:lnSpc>
                <a:spcPct val="120000"/>
              </a:lnSpc>
            </a:pPr>
            <a:r>
              <a:rPr lang="en-US" sz="2000" dirty="0" smtClean="0"/>
              <a:t>Helium beam range might be too low to exit patient</a:t>
            </a:r>
          </a:p>
          <a:p>
            <a:pPr>
              <a:lnSpc>
                <a:spcPct val="120000"/>
              </a:lnSpc>
            </a:pPr>
            <a:r>
              <a:rPr lang="en-US" sz="2400" dirty="0" smtClean="0"/>
              <a:t>Open questions:</a:t>
            </a:r>
          </a:p>
          <a:p>
            <a:pPr lvl="1">
              <a:lnSpc>
                <a:spcPct val="120000"/>
              </a:lnSpc>
            </a:pPr>
            <a:r>
              <a:rPr lang="en-US" sz="2000" dirty="0" smtClean="0"/>
              <a:t>How to quantify changes?</a:t>
            </a:r>
          </a:p>
          <a:p>
            <a:pPr lvl="1">
              <a:lnSpc>
                <a:spcPct val="120000"/>
              </a:lnSpc>
            </a:pPr>
            <a:r>
              <a:rPr lang="en-US" sz="2000" dirty="0"/>
              <a:t>How to generate a reference curve</a:t>
            </a:r>
            <a:r>
              <a:rPr lang="en-US" sz="2000" dirty="0" smtClean="0"/>
              <a:t>?</a:t>
            </a:r>
          </a:p>
          <a:p>
            <a:pPr lvl="1">
              <a:lnSpc>
                <a:spcPct val="120000"/>
              </a:lnSpc>
            </a:pPr>
            <a:r>
              <a:rPr lang="en-US" sz="2000" dirty="0" smtClean="0"/>
              <a:t>How to react if there is a change?</a:t>
            </a:r>
          </a:p>
          <a:p>
            <a:pPr lvl="1">
              <a:lnSpc>
                <a:spcPct val="120000"/>
              </a:lnSpc>
            </a:pPr>
            <a:r>
              <a:rPr lang="en-US" sz="2000" dirty="0" smtClean="0"/>
              <a:t>Which </a:t>
            </a:r>
            <a:r>
              <a:rPr lang="en-US" sz="2000" dirty="0" err="1" smtClean="0"/>
              <a:t>tumours</a:t>
            </a:r>
            <a:r>
              <a:rPr lang="en-US" sz="2000" dirty="0" smtClean="0"/>
              <a:t> can benefit?</a:t>
            </a:r>
            <a:endParaRPr lang="en-US" sz="2000" dirty="0"/>
          </a:p>
          <a:p>
            <a:pPr>
              <a:lnSpc>
                <a:spcPct val="120000"/>
              </a:lnSpc>
            </a:pPr>
            <a:endParaRPr lang="en-US" dirty="0"/>
          </a:p>
        </p:txBody>
      </p:sp>
      <p:sp>
        <p:nvSpPr>
          <p:cNvPr id="6" name="Footer Placeholder 5"/>
          <p:cNvSpPr>
            <a:spLocks noGrp="1"/>
          </p:cNvSpPr>
          <p:nvPr>
            <p:ph type="ftr" sz="quarter" idx="11"/>
          </p:nvPr>
        </p:nvSpPr>
        <p:spPr/>
        <p:txBody>
          <a:bodyPr/>
          <a:lstStyle/>
          <a:p>
            <a:r>
              <a:rPr lang="en-GB" smtClean="0"/>
              <a:t>laurent.kelleter@ucl.ac.uk</a:t>
            </a:r>
            <a:endParaRPr lang="en-GB"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31</a:t>
            </a:fld>
            <a:r>
              <a:rPr lang="en-GB" smtClean="0"/>
              <a:t>/33</a:t>
            </a:r>
            <a:endParaRPr lang="en-GB" dirty="0"/>
          </a:p>
        </p:txBody>
      </p:sp>
    </p:spTree>
    <p:extLst>
      <p:ext uri="{BB962C8B-B14F-4D97-AF65-F5344CB8AC3E}">
        <p14:creationId xmlns:p14="http://schemas.microsoft.com/office/powerpoint/2010/main" val="4217685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Technical aspects of beam mixing</a:t>
            </a:r>
            <a:endParaRPr lang="en-US" sz="3600" dirty="0"/>
          </a:p>
        </p:txBody>
      </p:sp>
      <p:sp>
        <p:nvSpPr>
          <p:cNvPr id="3" name="Content Placeholder 2"/>
          <p:cNvSpPr>
            <a:spLocks noGrp="1"/>
          </p:cNvSpPr>
          <p:nvPr>
            <p:ph idx="1"/>
          </p:nvPr>
        </p:nvSpPr>
        <p:spPr>
          <a:xfrm>
            <a:off x="457199" y="1628800"/>
            <a:ext cx="8229600" cy="4248472"/>
          </a:xfrm>
        </p:spPr>
        <p:txBody>
          <a:bodyPr>
            <a:normAutofit/>
          </a:bodyPr>
          <a:lstStyle/>
          <a:p>
            <a:pPr>
              <a:lnSpc>
                <a:spcPct val="110000"/>
              </a:lnSpc>
            </a:pPr>
            <a:r>
              <a:rPr lang="en-US" sz="2400" dirty="0" smtClean="0"/>
              <a:t>Ion source: use e.g. methane as main gas and helium as support gas</a:t>
            </a:r>
          </a:p>
          <a:p>
            <a:pPr>
              <a:lnSpc>
                <a:spcPct val="110000"/>
              </a:lnSpc>
            </a:pPr>
            <a:r>
              <a:rPr lang="en-US" sz="2400" dirty="0" smtClean="0"/>
              <a:t>Several possibilities for beam generation:</a:t>
            </a:r>
          </a:p>
          <a:p>
            <a:pPr lvl="1">
              <a:lnSpc>
                <a:spcPct val="110000"/>
              </a:lnSpc>
            </a:pPr>
            <a:r>
              <a:rPr lang="en-US" sz="2000" dirty="0" smtClean="0"/>
              <a:t>Extract C6+ and He2+ (A/Q=2) but low current</a:t>
            </a:r>
          </a:p>
          <a:p>
            <a:pPr lvl="1">
              <a:lnSpc>
                <a:spcPct val="110000"/>
              </a:lnSpc>
            </a:pPr>
            <a:r>
              <a:rPr lang="en-US" sz="2000" dirty="0" smtClean="0"/>
              <a:t>Extract C3+ and He+ (A/Q=4) but </a:t>
            </a:r>
            <a:r>
              <a:rPr lang="en-US" sz="2000" dirty="0" err="1" smtClean="0"/>
              <a:t>Linac</a:t>
            </a:r>
            <a:r>
              <a:rPr lang="en-US" sz="2000" dirty="0" smtClean="0"/>
              <a:t> too weak</a:t>
            </a:r>
          </a:p>
          <a:p>
            <a:pPr lvl="1">
              <a:lnSpc>
                <a:spcPct val="110000"/>
              </a:lnSpc>
            </a:pPr>
            <a:r>
              <a:rPr lang="en-US" sz="2000" dirty="0" smtClean="0"/>
              <a:t>Extract one ion after another and mix in synchrotron</a:t>
            </a:r>
          </a:p>
          <a:p>
            <a:pPr>
              <a:lnSpc>
                <a:spcPct val="110000"/>
              </a:lnSpc>
            </a:pPr>
            <a:r>
              <a:rPr lang="en-US" sz="2400" dirty="0" smtClean="0"/>
              <a:t>Simulations </a:t>
            </a:r>
            <a:r>
              <a:rPr lang="en-US" sz="2400" dirty="0" smtClean="0"/>
              <a:t>need </a:t>
            </a:r>
            <a:r>
              <a:rPr lang="en-US" sz="2400" dirty="0" smtClean="0"/>
              <a:t>to prove that mixed beam is stable in synchrotron</a:t>
            </a:r>
          </a:p>
          <a:p>
            <a:pPr>
              <a:lnSpc>
                <a:spcPct val="110000"/>
              </a:lnSpc>
            </a:pPr>
            <a:endParaRPr lang="en-US" sz="2800" dirty="0" smtClean="0"/>
          </a:p>
          <a:p>
            <a:pPr>
              <a:lnSpc>
                <a:spcPct val="110000"/>
              </a:lnSpc>
            </a:pPr>
            <a:endParaRPr lang="en-US" sz="2800" dirty="0"/>
          </a:p>
        </p:txBody>
      </p:sp>
      <p:sp>
        <p:nvSpPr>
          <p:cNvPr id="6" name="Footer Placeholder 5"/>
          <p:cNvSpPr>
            <a:spLocks noGrp="1"/>
          </p:cNvSpPr>
          <p:nvPr>
            <p:ph type="ftr" sz="quarter" idx="11"/>
          </p:nvPr>
        </p:nvSpPr>
        <p:spPr/>
        <p:txBody>
          <a:bodyPr/>
          <a:lstStyle/>
          <a:p>
            <a:r>
              <a:rPr lang="en-GB" smtClean="0"/>
              <a:t>laurent.kelleter@ucl.ac.uk</a:t>
            </a:r>
            <a:endParaRPr lang="en-GB"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32</a:t>
            </a:fld>
            <a:r>
              <a:rPr lang="en-GB" smtClean="0"/>
              <a:t>/33</a:t>
            </a:r>
            <a:endParaRPr lang="en-GB" dirty="0"/>
          </a:p>
        </p:txBody>
      </p:sp>
    </p:spTree>
    <p:extLst>
      <p:ext uri="{BB962C8B-B14F-4D97-AF65-F5344CB8AC3E}">
        <p14:creationId xmlns:p14="http://schemas.microsoft.com/office/powerpoint/2010/main" val="22681292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Take-home message</a:t>
            </a:r>
            <a:endParaRPr lang="en-US" sz="3600" dirty="0"/>
          </a:p>
        </p:txBody>
      </p:sp>
      <p:sp>
        <p:nvSpPr>
          <p:cNvPr id="3" name="Content Placeholder 2"/>
          <p:cNvSpPr>
            <a:spLocks noGrp="1"/>
          </p:cNvSpPr>
          <p:nvPr>
            <p:ph idx="1"/>
          </p:nvPr>
        </p:nvSpPr>
        <p:spPr>
          <a:xfrm>
            <a:off x="457199" y="1556791"/>
            <a:ext cx="8229600" cy="4320481"/>
          </a:xfrm>
        </p:spPr>
        <p:txBody>
          <a:bodyPr>
            <a:normAutofit/>
          </a:bodyPr>
          <a:lstStyle/>
          <a:p>
            <a:pPr>
              <a:lnSpc>
                <a:spcPct val="110000"/>
              </a:lnSpc>
            </a:pPr>
            <a:r>
              <a:rPr lang="en-US" sz="2400" dirty="0" smtClean="0"/>
              <a:t>He/C mixing offers online motion monitoring</a:t>
            </a:r>
          </a:p>
          <a:p>
            <a:pPr>
              <a:lnSpc>
                <a:spcPct val="110000"/>
              </a:lnSpc>
            </a:pPr>
            <a:r>
              <a:rPr lang="en-US" sz="2400" dirty="0" smtClean="0"/>
              <a:t>We demonstrated feasibility in anthropomorphic phantoms</a:t>
            </a:r>
          </a:p>
          <a:p>
            <a:pPr>
              <a:lnSpc>
                <a:spcPct val="110000"/>
              </a:lnSpc>
            </a:pPr>
            <a:r>
              <a:rPr lang="en-US" sz="2400" dirty="0" smtClean="0"/>
              <a:t>High sensitivity to range changes</a:t>
            </a:r>
          </a:p>
          <a:p>
            <a:pPr>
              <a:lnSpc>
                <a:spcPct val="110000"/>
              </a:lnSpc>
            </a:pPr>
            <a:r>
              <a:rPr lang="en-US" sz="2400" dirty="0" smtClean="0"/>
              <a:t>Many open questions (technical, workflow</a:t>
            </a:r>
            <a:r>
              <a:rPr lang="mr-IN" sz="2400" dirty="0" smtClean="0"/>
              <a:t>…</a:t>
            </a:r>
            <a:r>
              <a:rPr lang="en-US" sz="2400" dirty="0" smtClean="0"/>
              <a:t>)</a:t>
            </a:r>
          </a:p>
        </p:txBody>
      </p:sp>
      <p:grpSp>
        <p:nvGrpSpPr>
          <p:cNvPr id="9" name="Group 8"/>
          <p:cNvGrpSpPr/>
          <p:nvPr/>
        </p:nvGrpSpPr>
        <p:grpSpPr>
          <a:xfrm>
            <a:off x="2627784" y="4293096"/>
            <a:ext cx="3600400" cy="936104"/>
            <a:chOff x="2915816" y="4365104"/>
            <a:chExt cx="3600400" cy="936104"/>
          </a:xfrm>
        </p:grpSpPr>
        <p:sp>
          <p:nvSpPr>
            <p:cNvPr id="6" name="Freeform 5"/>
            <p:cNvSpPr/>
            <p:nvPr/>
          </p:nvSpPr>
          <p:spPr bwMode="auto">
            <a:xfrm>
              <a:off x="2915816" y="4437096"/>
              <a:ext cx="3380258" cy="680516"/>
            </a:xfrm>
            <a:custGeom>
              <a:avLst/>
              <a:gdLst>
                <a:gd name="connsiteX0" fmla="*/ 0 w 4724705"/>
                <a:gd name="connsiteY0" fmla="*/ 406914 h 789380"/>
                <a:gd name="connsiteX1" fmla="*/ 3177540 w 4724705"/>
                <a:gd name="connsiteY1" fmla="*/ 406914 h 789380"/>
                <a:gd name="connsiteX2" fmla="*/ 3787140 w 4724705"/>
                <a:gd name="connsiteY2" fmla="*/ 3054 h 789380"/>
                <a:gd name="connsiteX3" fmla="*/ 3817620 w 4724705"/>
                <a:gd name="connsiteY3" fmla="*/ 650754 h 789380"/>
                <a:gd name="connsiteX4" fmla="*/ 4663440 w 4724705"/>
                <a:gd name="connsiteY4" fmla="*/ 772674 h 789380"/>
                <a:gd name="connsiteX5" fmla="*/ 4663440 w 4724705"/>
                <a:gd name="connsiteY5" fmla="*/ 787914 h 789380"/>
                <a:gd name="connsiteX6" fmla="*/ 4701540 w 4724705"/>
                <a:gd name="connsiteY6" fmla="*/ 787914 h 789380"/>
                <a:gd name="connsiteX0" fmla="*/ 0 w 4724705"/>
                <a:gd name="connsiteY0" fmla="*/ 406914 h 789380"/>
                <a:gd name="connsiteX1" fmla="*/ 3177540 w 4724705"/>
                <a:gd name="connsiteY1" fmla="*/ 406914 h 789380"/>
                <a:gd name="connsiteX2" fmla="*/ 3787140 w 4724705"/>
                <a:gd name="connsiteY2" fmla="*/ 3054 h 789380"/>
                <a:gd name="connsiteX3" fmla="*/ 3817620 w 4724705"/>
                <a:gd name="connsiteY3" fmla="*/ 650754 h 789380"/>
                <a:gd name="connsiteX4" fmla="*/ 4663440 w 4724705"/>
                <a:gd name="connsiteY4" fmla="*/ 772674 h 789380"/>
                <a:gd name="connsiteX5" fmla="*/ 4663440 w 4724705"/>
                <a:gd name="connsiteY5" fmla="*/ 787914 h 789380"/>
                <a:gd name="connsiteX6" fmla="*/ 4701540 w 4724705"/>
                <a:gd name="connsiteY6" fmla="*/ 787914 h 789380"/>
                <a:gd name="connsiteX0" fmla="*/ 0 w 4724705"/>
                <a:gd name="connsiteY0" fmla="*/ 416380 h 798846"/>
                <a:gd name="connsiteX1" fmla="*/ 3177540 w 4724705"/>
                <a:gd name="connsiteY1" fmla="*/ 416380 h 798846"/>
                <a:gd name="connsiteX2" fmla="*/ 3574415 w 4724705"/>
                <a:gd name="connsiteY2" fmla="*/ 2995 h 798846"/>
                <a:gd name="connsiteX3" fmla="*/ 3817620 w 4724705"/>
                <a:gd name="connsiteY3" fmla="*/ 660220 h 798846"/>
                <a:gd name="connsiteX4" fmla="*/ 4663440 w 4724705"/>
                <a:gd name="connsiteY4" fmla="*/ 782140 h 798846"/>
                <a:gd name="connsiteX5" fmla="*/ 4663440 w 4724705"/>
                <a:gd name="connsiteY5" fmla="*/ 797380 h 798846"/>
                <a:gd name="connsiteX6" fmla="*/ 4701540 w 4724705"/>
                <a:gd name="connsiteY6" fmla="*/ 797380 h 798846"/>
                <a:gd name="connsiteX0" fmla="*/ 0 w 4724705"/>
                <a:gd name="connsiteY0" fmla="*/ 426435 h 808901"/>
                <a:gd name="connsiteX1" fmla="*/ 3177540 w 4724705"/>
                <a:gd name="connsiteY1" fmla="*/ 426435 h 808901"/>
                <a:gd name="connsiteX2" fmla="*/ 3574415 w 4724705"/>
                <a:gd name="connsiteY2" fmla="*/ 13050 h 808901"/>
                <a:gd name="connsiteX3" fmla="*/ 3817620 w 4724705"/>
                <a:gd name="connsiteY3" fmla="*/ 670275 h 808901"/>
                <a:gd name="connsiteX4" fmla="*/ 4663440 w 4724705"/>
                <a:gd name="connsiteY4" fmla="*/ 792195 h 808901"/>
                <a:gd name="connsiteX5" fmla="*/ 4663440 w 4724705"/>
                <a:gd name="connsiteY5" fmla="*/ 807435 h 808901"/>
                <a:gd name="connsiteX6" fmla="*/ 4701540 w 4724705"/>
                <a:gd name="connsiteY6" fmla="*/ 807435 h 808901"/>
                <a:gd name="connsiteX0" fmla="*/ 0 w 4724705"/>
                <a:gd name="connsiteY0" fmla="*/ 425935 h 808401"/>
                <a:gd name="connsiteX1" fmla="*/ 3177540 w 4724705"/>
                <a:gd name="connsiteY1" fmla="*/ 425935 h 808401"/>
                <a:gd name="connsiteX2" fmla="*/ 3574415 w 4724705"/>
                <a:gd name="connsiteY2" fmla="*/ 12550 h 808401"/>
                <a:gd name="connsiteX3" fmla="*/ 3817620 w 4724705"/>
                <a:gd name="connsiteY3" fmla="*/ 669775 h 808401"/>
                <a:gd name="connsiteX4" fmla="*/ 4663440 w 4724705"/>
                <a:gd name="connsiteY4" fmla="*/ 791695 h 808401"/>
                <a:gd name="connsiteX5" fmla="*/ 4663440 w 4724705"/>
                <a:gd name="connsiteY5" fmla="*/ 806935 h 808401"/>
                <a:gd name="connsiteX6" fmla="*/ 4701540 w 4724705"/>
                <a:gd name="connsiteY6" fmla="*/ 806935 h 808401"/>
                <a:gd name="connsiteX0" fmla="*/ 0 w 4724705"/>
                <a:gd name="connsiteY0" fmla="*/ 426329 h 808795"/>
                <a:gd name="connsiteX1" fmla="*/ 3177540 w 4724705"/>
                <a:gd name="connsiteY1" fmla="*/ 426329 h 808795"/>
                <a:gd name="connsiteX2" fmla="*/ 3574415 w 4724705"/>
                <a:gd name="connsiteY2" fmla="*/ 12944 h 808795"/>
                <a:gd name="connsiteX3" fmla="*/ 3817620 w 4724705"/>
                <a:gd name="connsiteY3" fmla="*/ 670169 h 808795"/>
                <a:gd name="connsiteX4" fmla="*/ 4663440 w 4724705"/>
                <a:gd name="connsiteY4" fmla="*/ 792089 h 808795"/>
                <a:gd name="connsiteX5" fmla="*/ 4663440 w 4724705"/>
                <a:gd name="connsiteY5" fmla="*/ 807329 h 808795"/>
                <a:gd name="connsiteX6" fmla="*/ 4701540 w 4724705"/>
                <a:gd name="connsiteY6" fmla="*/ 807329 h 808795"/>
                <a:gd name="connsiteX0" fmla="*/ 0 w 4724705"/>
                <a:gd name="connsiteY0" fmla="*/ 425010 h 807476"/>
                <a:gd name="connsiteX1" fmla="*/ 3177540 w 4724705"/>
                <a:gd name="connsiteY1" fmla="*/ 425010 h 807476"/>
                <a:gd name="connsiteX2" fmla="*/ 3574415 w 4724705"/>
                <a:gd name="connsiteY2" fmla="*/ 11625 h 807476"/>
                <a:gd name="connsiteX3" fmla="*/ 3817620 w 4724705"/>
                <a:gd name="connsiteY3" fmla="*/ 668850 h 807476"/>
                <a:gd name="connsiteX4" fmla="*/ 4663440 w 4724705"/>
                <a:gd name="connsiteY4" fmla="*/ 790770 h 807476"/>
                <a:gd name="connsiteX5" fmla="*/ 4663440 w 4724705"/>
                <a:gd name="connsiteY5" fmla="*/ 806010 h 807476"/>
                <a:gd name="connsiteX6" fmla="*/ 4701540 w 4724705"/>
                <a:gd name="connsiteY6" fmla="*/ 806010 h 807476"/>
                <a:gd name="connsiteX0" fmla="*/ 0 w 4724705"/>
                <a:gd name="connsiteY0" fmla="*/ 425419 h 807885"/>
                <a:gd name="connsiteX1" fmla="*/ 3177540 w 4724705"/>
                <a:gd name="connsiteY1" fmla="*/ 425419 h 807885"/>
                <a:gd name="connsiteX2" fmla="*/ 3574415 w 4724705"/>
                <a:gd name="connsiteY2" fmla="*/ 12034 h 807885"/>
                <a:gd name="connsiteX3" fmla="*/ 3817620 w 4724705"/>
                <a:gd name="connsiteY3" fmla="*/ 669259 h 807885"/>
                <a:gd name="connsiteX4" fmla="*/ 4663440 w 4724705"/>
                <a:gd name="connsiteY4" fmla="*/ 791179 h 807885"/>
                <a:gd name="connsiteX5" fmla="*/ 4663440 w 4724705"/>
                <a:gd name="connsiteY5" fmla="*/ 806419 h 807885"/>
                <a:gd name="connsiteX6" fmla="*/ 4701540 w 4724705"/>
                <a:gd name="connsiteY6" fmla="*/ 806419 h 807885"/>
                <a:gd name="connsiteX0" fmla="*/ 0 w 4724705"/>
                <a:gd name="connsiteY0" fmla="*/ 422827 h 805293"/>
                <a:gd name="connsiteX1" fmla="*/ 3177540 w 4724705"/>
                <a:gd name="connsiteY1" fmla="*/ 422827 h 805293"/>
                <a:gd name="connsiteX2" fmla="*/ 3545840 w 4724705"/>
                <a:gd name="connsiteY2" fmla="*/ 12617 h 805293"/>
                <a:gd name="connsiteX3" fmla="*/ 3817620 w 4724705"/>
                <a:gd name="connsiteY3" fmla="*/ 666667 h 805293"/>
                <a:gd name="connsiteX4" fmla="*/ 4663440 w 4724705"/>
                <a:gd name="connsiteY4" fmla="*/ 788587 h 805293"/>
                <a:gd name="connsiteX5" fmla="*/ 4663440 w 4724705"/>
                <a:gd name="connsiteY5" fmla="*/ 803827 h 805293"/>
                <a:gd name="connsiteX6" fmla="*/ 4701540 w 4724705"/>
                <a:gd name="connsiteY6" fmla="*/ 803827 h 805293"/>
                <a:gd name="connsiteX0" fmla="*/ 0 w 4724705"/>
                <a:gd name="connsiteY0" fmla="*/ 437372 h 819838"/>
                <a:gd name="connsiteX1" fmla="*/ 3177540 w 4724705"/>
                <a:gd name="connsiteY1" fmla="*/ 437372 h 819838"/>
                <a:gd name="connsiteX2" fmla="*/ 3545840 w 4724705"/>
                <a:gd name="connsiteY2" fmla="*/ 27162 h 819838"/>
                <a:gd name="connsiteX3" fmla="*/ 3817620 w 4724705"/>
                <a:gd name="connsiteY3" fmla="*/ 681212 h 819838"/>
                <a:gd name="connsiteX4" fmla="*/ 4663440 w 4724705"/>
                <a:gd name="connsiteY4" fmla="*/ 803132 h 819838"/>
                <a:gd name="connsiteX5" fmla="*/ 4663440 w 4724705"/>
                <a:gd name="connsiteY5" fmla="*/ 818372 h 819838"/>
                <a:gd name="connsiteX6" fmla="*/ 4701540 w 4724705"/>
                <a:gd name="connsiteY6" fmla="*/ 818372 h 819838"/>
                <a:gd name="connsiteX0" fmla="*/ 0 w 4724705"/>
                <a:gd name="connsiteY0" fmla="*/ 437372 h 819838"/>
                <a:gd name="connsiteX1" fmla="*/ 3177540 w 4724705"/>
                <a:gd name="connsiteY1" fmla="*/ 437372 h 819838"/>
                <a:gd name="connsiteX2" fmla="*/ 3545840 w 4724705"/>
                <a:gd name="connsiteY2" fmla="*/ 27162 h 819838"/>
                <a:gd name="connsiteX3" fmla="*/ 3817620 w 4724705"/>
                <a:gd name="connsiteY3" fmla="*/ 681212 h 819838"/>
                <a:gd name="connsiteX4" fmla="*/ 4663440 w 4724705"/>
                <a:gd name="connsiteY4" fmla="*/ 803132 h 819838"/>
                <a:gd name="connsiteX5" fmla="*/ 4663440 w 4724705"/>
                <a:gd name="connsiteY5" fmla="*/ 818372 h 819838"/>
                <a:gd name="connsiteX6" fmla="*/ 4701540 w 4724705"/>
                <a:gd name="connsiteY6" fmla="*/ 818372 h 819838"/>
                <a:gd name="connsiteX0" fmla="*/ 0 w 4724705"/>
                <a:gd name="connsiteY0" fmla="*/ 436590 h 819056"/>
                <a:gd name="connsiteX1" fmla="*/ 3177540 w 4724705"/>
                <a:gd name="connsiteY1" fmla="*/ 436590 h 819056"/>
                <a:gd name="connsiteX2" fmla="*/ 3545840 w 4724705"/>
                <a:gd name="connsiteY2" fmla="*/ 26380 h 819056"/>
                <a:gd name="connsiteX3" fmla="*/ 3817620 w 4724705"/>
                <a:gd name="connsiteY3" fmla="*/ 680430 h 819056"/>
                <a:gd name="connsiteX4" fmla="*/ 4663440 w 4724705"/>
                <a:gd name="connsiteY4" fmla="*/ 802350 h 819056"/>
                <a:gd name="connsiteX5" fmla="*/ 4663440 w 4724705"/>
                <a:gd name="connsiteY5" fmla="*/ 817590 h 819056"/>
                <a:gd name="connsiteX6" fmla="*/ 4701540 w 4724705"/>
                <a:gd name="connsiteY6" fmla="*/ 817590 h 819056"/>
                <a:gd name="connsiteX0" fmla="*/ 0 w 4731053"/>
                <a:gd name="connsiteY0" fmla="*/ 413478 h 795944"/>
                <a:gd name="connsiteX1" fmla="*/ 3177540 w 4731053"/>
                <a:gd name="connsiteY1" fmla="*/ 413478 h 795944"/>
                <a:gd name="connsiteX2" fmla="*/ 3545840 w 4731053"/>
                <a:gd name="connsiteY2" fmla="*/ 3268 h 795944"/>
                <a:gd name="connsiteX3" fmla="*/ 3731895 w 4731053"/>
                <a:gd name="connsiteY3" fmla="*/ 679543 h 795944"/>
                <a:gd name="connsiteX4" fmla="*/ 4663440 w 4731053"/>
                <a:gd name="connsiteY4" fmla="*/ 779238 h 795944"/>
                <a:gd name="connsiteX5" fmla="*/ 4663440 w 4731053"/>
                <a:gd name="connsiteY5" fmla="*/ 794478 h 795944"/>
                <a:gd name="connsiteX6" fmla="*/ 4701540 w 4731053"/>
                <a:gd name="connsiteY6" fmla="*/ 794478 h 795944"/>
                <a:gd name="connsiteX0" fmla="*/ 0 w 4731053"/>
                <a:gd name="connsiteY0" fmla="*/ 413745 h 796211"/>
                <a:gd name="connsiteX1" fmla="*/ 3177540 w 4731053"/>
                <a:gd name="connsiteY1" fmla="*/ 413745 h 796211"/>
                <a:gd name="connsiteX2" fmla="*/ 3545840 w 4731053"/>
                <a:gd name="connsiteY2" fmla="*/ 3535 h 796211"/>
                <a:gd name="connsiteX3" fmla="*/ 3731895 w 4731053"/>
                <a:gd name="connsiteY3" fmla="*/ 679810 h 796211"/>
                <a:gd name="connsiteX4" fmla="*/ 4663440 w 4731053"/>
                <a:gd name="connsiteY4" fmla="*/ 779505 h 796211"/>
                <a:gd name="connsiteX5" fmla="*/ 4663440 w 4731053"/>
                <a:gd name="connsiteY5" fmla="*/ 794745 h 796211"/>
                <a:gd name="connsiteX6" fmla="*/ 4701540 w 4731053"/>
                <a:gd name="connsiteY6" fmla="*/ 794745 h 796211"/>
                <a:gd name="connsiteX0" fmla="*/ 0 w 4731053"/>
                <a:gd name="connsiteY0" fmla="*/ 421207 h 803673"/>
                <a:gd name="connsiteX1" fmla="*/ 3177540 w 4731053"/>
                <a:gd name="connsiteY1" fmla="*/ 421207 h 803673"/>
                <a:gd name="connsiteX2" fmla="*/ 3545840 w 4731053"/>
                <a:gd name="connsiteY2" fmla="*/ 10997 h 803673"/>
                <a:gd name="connsiteX3" fmla="*/ 3731895 w 4731053"/>
                <a:gd name="connsiteY3" fmla="*/ 687272 h 803673"/>
                <a:gd name="connsiteX4" fmla="*/ 4663440 w 4731053"/>
                <a:gd name="connsiteY4" fmla="*/ 786967 h 803673"/>
                <a:gd name="connsiteX5" fmla="*/ 4663440 w 4731053"/>
                <a:gd name="connsiteY5" fmla="*/ 802207 h 803673"/>
                <a:gd name="connsiteX6" fmla="*/ 4701540 w 4731053"/>
                <a:gd name="connsiteY6" fmla="*/ 802207 h 803673"/>
                <a:gd name="connsiteX0" fmla="*/ 0 w 4731053"/>
                <a:gd name="connsiteY0" fmla="*/ 422573 h 805039"/>
                <a:gd name="connsiteX1" fmla="*/ 3177540 w 4731053"/>
                <a:gd name="connsiteY1" fmla="*/ 422573 h 805039"/>
                <a:gd name="connsiteX2" fmla="*/ 3545840 w 4731053"/>
                <a:gd name="connsiteY2" fmla="*/ 12363 h 805039"/>
                <a:gd name="connsiteX3" fmla="*/ 3731895 w 4731053"/>
                <a:gd name="connsiteY3" fmla="*/ 688638 h 805039"/>
                <a:gd name="connsiteX4" fmla="*/ 4663440 w 4731053"/>
                <a:gd name="connsiteY4" fmla="*/ 788333 h 805039"/>
                <a:gd name="connsiteX5" fmla="*/ 4663440 w 4731053"/>
                <a:gd name="connsiteY5" fmla="*/ 803573 h 805039"/>
                <a:gd name="connsiteX6" fmla="*/ 4701540 w 4731053"/>
                <a:gd name="connsiteY6" fmla="*/ 803573 h 805039"/>
                <a:gd name="connsiteX0" fmla="*/ 0 w 4731053"/>
                <a:gd name="connsiteY0" fmla="*/ 422982 h 811622"/>
                <a:gd name="connsiteX1" fmla="*/ 3177540 w 4731053"/>
                <a:gd name="connsiteY1" fmla="*/ 422982 h 811622"/>
                <a:gd name="connsiteX2" fmla="*/ 3545840 w 4731053"/>
                <a:gd name="connsiteY2" fmla="*/ 12772 h 811622"/>
                <a:gd name="connsiteX3" fmla="*/ 3731895 w 4731053"/>
                <a:gd name="connsiteY3" fmla="*/ 689047 h 811622"/>
                <a:gd name="connsiteX4" fmla="*/ 4663440 w 4731053"/>
                <a:gd name="connsiteY4" fmla="*/ 788742 h 811622"/>
                <a:gd name="connsiteX5" fmla="*/ 4663440 w 4731053"/>
                <a:gd name="connsiteY5" fmla="*/ 803982 h 811622"/>
                <a:gd name="connsiteX6" fmla="*/ 4701540 w 4731053"/>
                <a:gd name="connsiteY6" fmla="*/ 803982 h 811622"/>
                <a:gd name="connsiteX0" fmla="*/ 0 w 4731053"/>
                <a:gd name="connsiteY0" fmla="*/ 416995 h 805635"/>
                <a:gd name="connsiteX1" fmla="*/ 3177540 w 4731053"/>
                <a:gd name="connsiteY1" fmla="*/ 416995 h 805635"/>
                <a:gd name="connsiteX2" fmla="*/ 3545840 w 4731053"/>
                <a:gd name="connsiteY2" fmla="*/ 6785 h 805635"/>
                <a:gd name="connsiteX3" fmla="*/ 3731895 w 4731053"/>
                <a:gd name="connsiteY3" fmla="*/ 683060 h 805635"/>
                <a:gd name="connsiteX4" fmla="*/ 4663440 w 4731053"/>
                <a:gd name="connsiteY4" fmla="*/ 782755 h 805635"/>
                <a:gd name="connsiteX5" fmla="*/ 4663440 w 4731053"/>
                <a:gd name="connsiteY5" fmla="*/ 797995 h 805635"/>
                <a:gd name="connsiteX6" fmla="*/ 4701540 w 4731053"/>
                <a:gd name="connsiteY6" fmla="*/ 797995 h 805635"/>
                <a:gd name="connsiteX0" fmla="*/ 0 w 4731053"/>
                <a:gd name="connsiteY0" fmla="*/ 410231 h 798871"/>
                <a:gd name="connsiteX1" fmla="*/ 3177540 w 4731053"/>
                <a:gd name="connsiteY1" fmla="*/ 410231 h 798871"/>
                <a:gd name="connsiteX2" fmla="*/ 3545840 w 4731053"/>
                <a:gd name="connsiteY2" fmla="*/ 21 h 798871"/>
                <a:gd name="connsiteX3" fmla="*/ 3731895 w 4731053"/>
                <a:gd name="connsiteY3" fmla="*/ 676296 h 798871"/>
                <a:gd name="connsiteX4" fmla="*/ 4663440 w 4731053"/>
                <a:gd name="connsiteY4" fmla="*/ 775991 h 798871"/>
                <a:gd name="connsiteX5" fmla="*/ 4663440 w 4731053"/>
                <a:gd name="connsiteY5" fmla="*/ 791231 h 798871"/>
                <a:gd name="connsiteX6" fmla="*/ 4701540 w 4731053"/>
                <a:gd name="connsiteY6" fmla="*/ 791231 h 798871"/>
                <a:gd name="connsiteX0" fmla="*/ 0 w 4731053"/>
                <a:gd name="connsiteY0" fmla="*/ 410231 h 792697"/>
                <a:gd name="connsiteX1" fmla="*/ 3177540 w 4731053"/>
                <a:gd name="connsiteY1" fmla="*/ 410231 h 792697"/>
                <a:gd name="connsiteX2" fmla="*/ 3545840 w 4731053"/>
                <a:gd name="connsiteY2" fmla="*/ 21 h 792697"/>
                <a:gd name="connsiteX3" fmla="*/ 3731895 w 4731053"/>
                <a:gd name="connsiteY3" fmla="*/ 676296 h 792697"/>
                <a:gd name="connsiteX4" fmla="*/ 4663440 w 4731053"/>
                <a:gd name="connsiteY4" fmla="*/ 775991 h 792697"/>
                <a:gd name="connsiteX5" fmla="*/ 4663440 w 4731053"/>
                <a:gd name="connsiteY5" fmla="*/ 791231 h 792697"/>
                <a:gd name="connsiteX6" fmla="*/ 4701540 w 4731053"/>
                <a:gd name="connsiteY6" fmla="*/ 791231 h 792697"/>
                <a:gd name="connsiteX0" fmla="*/ 0 w 4731053"/>
                <a:gd name="connsiteY0" fmla="*/ 410228 h 792694"/>
                <a:gd name="connsiteX1" fmla="*/ 3177540 w 4731053"/>
                <a:gd name="connsiteY1" fmla="*/ 410228 h 792694"/>
                <a:gd name="connsiteX2" fmla="*/ 3545840 w 4731053"/>
                <a:gd name="connsiteY2" fmla="*/ 18 h 792694"/>
                <a:gd name="connsiteX3" fmla="*/ 3731895 w 4731053"/>
                <a:gd name="connsiteY3" fmla="*/ 676293 h 792694"/>
                <a:gd name="connsiteX4" fmla="*/ 4663440 w 4731053"/>
                <a:gd name="connsiteY4" fmla="*/ 775988 h 792694"/>
                <a:gd name="connsiteX5" fmla="*/ 4663440 w 4731053"/>
                <a:gd name="connsiteY5" fmla="*/ 791228 h 792694"/>
                <a:gd name="connsiteX6" fmla="*/ 4701540 w 4731053"/>
                <a:gd name="connsiteY6" fmla="*/ 791228 h 792694"/>
                <a:gd name="connsiteX0" fmla="*/ 0 w 4731053"/>
                <a:gd name="connsiteY0" fmla="*/ 415225 h 797691"/>
                <a:gd name="connsiteX1" fmla="*/ 3177540 w 4731053"/>
                <a:gd name="connsiteY1" fmla="*/ 415225 h 797691"/>
                <a:gd name="connsiteX2" fmla="*/ 3545840 w 4731053"/>
                <a:gd name="connsiteY2" fmla="*/ 5015 h 797691"/>
                <a:gd name="connsiteX3" fmla="*/ 3731895 w 4731053"/>
                <a:gd name="connsiteY3" fmla="*/ 681290 h 797691"/>
                <a:gd name="connsiteX4" fmla="*/ 4663440 w 4731053"/>
                <a:gd name="connsiteY4" fmla="*/ 780985 h 797691"/>
                <a:gd name="connsiteX5" fmla="*/ 4663440 w 4731053"/>
                <a:gd name="connsiteY5" fmla="*/ 796225 h 797691"/>
                <a:gd name="connsiteX6" fmla="*/ 4701540 w 4731053"/>
                <a:gd name="connsiteY6" fmla="*/ 796225 h 797691"/>
                <a:gd name="connsiteX0" fmla="*/ 0 w 4731053"/>
                <a:gd name="connsiteY0" fmla="*/ 415344 h 797810"/>
                <a:gd name="connsiteX1" fmla="*/ 3177540 w 4731053"/>
                <a:gd name="connsiteY1" fmla="*/ 415344 h 797810"/>
                <a:gd name="connsiteX2" fmla="*/ 3545840 w 4731053"/>
                <a:gd name="connsiteY2" fmla="*/ 5134 h 797810"/>
                <a:gd name="connsiteX3" fmla="*/ 3731895 w 4731053"/>
                <a:gd name="connsiteY3" fmla="*/ 681409 h 797810"/>
                <a:gd name="connsiteX4" fmla="*/ 4663440 w 4731053"/>
                <a:gd name="connsiteY4" fmla="*/ 781104 h 797810"/>
                <a:gd name="connsiteX5" fmla="*/ 4663440 w 4731053"/>
                <a:gd name="connsiteY5" fmla="*/ 796344 h 797810"/>
                <a:gd name="connsiteX6" fmla="*/ 4701540 w 4731053"/>
                <a:gd name="connsiteY6" fmla="*/ 796344 h 797810"/>
                <a:gd name="connsiteX0" fmla="*/ 0 w 4731053"/>
                <a:gd name="connsiteY0" fmla="*/ 415179 h 797645"/>
                <a:gd name="connsiteX1" fmla="*/ 3177540 w 4731053"/>
                <a:gd name="connsiteY1" fmla="*/ 415179 h 797645"/>
                <a:gd name="connsiteX2" fmla="*/ 3545840 w 4731053"/>
                <a:gd name="connsiteY2" fmla="*/ 4969 h 797645"/>
                <a:gd name="connsiteX3" fmla="*/ 3731895 w 4731053"/>
                <a:gd name="connsiteY3" fmla="*/ 681244 h 797645"/>
                <a:gd name="connsiteX4" fmla="*/ 4663440 w 4731053"/>
                <a:gd name="connsiteY4" fmla="*/ 780939 h 797645"/>
                <a:gd name="connsiteX5" fmla="*/ 4663440 w 4731053"/>
                <a:gd name="connsiteY5" fmla="*/ 796179 h 797645"/>
                <a:gd name="connsiteX6" fmla="*/ 4701540 w 4731053"/>
                <a:gd name="connsiteY6" fmla="*/ 796179 h 797645"/>
                <a:gd name="connsiteX0" fmla="*/ 0 w 4731053"/>
                <a:gd name="connsiteY0" fmla="*/ 414435 h 796901"/>
                <a:gd name="connsiteX1" fmla="*/ 3177540 w 4731053"/>
                <a:gd name="connsiteY1" fmla="*/ 414435 h 796901"/>
                <a:gd name="connsiteX2" fmla="*/ 3545840 w 4731053"/>
                <a:gd name="connsiteY2" fmla="*/ 4225 h 796901"/>
                <a:gd name="connsiteX3" fmla="*/ 3731895 w 4731053"/>
                <a:gd name="connsiteY3" fmla="*/ 680500 h 796901"/>
                <a:gd name="connsiteX4" fmla="*/ 4663440 w 4731053"/>
                <a:gd name="connsiteY4" fmla="*/ 780195 h 796901"/>
                <a:gd name="connsiteX5" fmla="*/ 4663440 w 4731053"/>
                <a:gd name="connsiteY5" fmla="*/ 795435 h 796901"/>
                <a:gd name="connsiteX6" fmla="*/ 4701540 w 4731053"/>
                <a:gd name="connsiteY6" fmla="*/ 795435 h 796901"/>
                <a:gd name="connsiteX0" fmla="*/ 0 w 4731053"/>
                <a:gd name="connsiteY0" fmla="*/ 414435 h 795435"/>
                <a:gd name="connsiteX1" fmla="*/ 3177540 w 4731053"/>
                <a:gd name="connsiteY1" fmla="*/ 414435 h 795435"/>
                <a:gd name="connsiteX2" fmla="*/ 3545840 w 4731053"/>
                <a:gd name="connsiteY2" fmla="*/ 4225 h 795435"/>
                <a:gd name="connsiteX3" fmla="*/ 3731895 w 4731053"/>
                <a:gd name="connsiteY3" fmla="*/ 680500 h 795435"/>
                <a:gd name="connsiteX4" fmla="*/ 4663440 w 4731053"/>
                <a:gd name="connsiteY4" fmla="*/ 780195 h 795435"/>
                <a:gd name="connsiteX5" fmla="*/ 4663440 w 4731053"/>
                <a:gd name="connsiteY5" fmla="*/ 795435 h 795435"/>
                <a:gd name="connsiteX0" fmla="*/ 0 w 4663440"/>
                <a:gd name="connsiteY0" fmla="*/ 414435 h 780195"/>
                <a:gd name="connsiteX1" fmla="*/ 3177540 w 4663440"/>
                <a:gd name="connsiteY1" fmla="*/ 414435 h 780195"/>
                <a:gd name="connsiteX2" fmla="*/ 3545840 w 4663440"/>
                <a:gd name="connsiteY2" fmla="*/ 4225 h 780195"/>
                <a:gd name="connsiteX3" fmla="*/ 3731895 w 4663440"/>
                <a:gd name="connsiteY3" fmla="*/ 680500 h 780195"/>
                <a:gd name="connsiteX4" fmla="*/ 4663440 w 4663440"/>
                <a:gd name="connsiteY4" fmla="*/ 780195 h 780195"/>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43010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43010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17608"/>
                <a:gd name="connsiteY0" fmla="*/ 409672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Lst>
              <a:ahLst/>
              <a:cxnLst>
                <a:cxn ang="0">
                  <a:pos x="connsiteX0" y="connsiteY0"/>
                </a:cxn>
                <a:cxn ang="0">
                  <a:pos x="connsiteX1" y="connsiteY1"/>
                </a:cxn>
                <a:cxn ang="0">
                  <a:pos x="connsiteX2" y="connsiteY2"/>
                </a:cxn>
                <a:cxn ang="0">
                  <a:pos x="connsiteX3" y="connsiteY3"/>
                </a:cxn>
              </a:cxnLst>
              <a:rect l="l" t="t" r="r" b="b"/>
              <a:pathLst>
                <a:path w="3717608" h="680516">
                  <a:moveTo>
                    <a:pt x="0" y="419197"/>
                  </a:moveTo>
                  <a:cubicBezTo>
                    <a:pt x="1277938" y="400464"/>
                    <a:pt x="2793736" y="431210"/>
                    <a:pt x="3163253" y="414435"/>
                  </a:cubicBezTo>
                  <a:cubicBezTo>
                    <a:pt x="3532770" y="397660"/>
                    <a:pt x="3505836" y="71006"/>
                    <a:pt x="3531553" y="4225"/>
                  </a:cubicBezTo>
                  <a:cubicBezTo>
                    <a:pt x="3557270" y="-62556"/>
                    <a:pt x="3477366" y="684522"/>
                    <a:pt x="3717608" y="680500"/>
                  </a:cubicBezTo>
                </a:path>
              </a:pathLst>
            </a:custGeom>
            <a:noFill/>
            <a:ln w="28575" cap="flat" cmpd="sng" algn="ctr">
              <a:solidFill>
                <a:srgbClr val="0D008E"/>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5" name="Cloud 4"/>
            <p:cNvSpPr/>
            <p:nvPr/>
          </p:nvSpPr>
          <p:spPr>
            <a:xfrm>
              <a:off x="5580112" y="4365104"/>
              <a:ext cx="936104" cy="936104"/>
            </a:xfrm>
            <a:prstGeom prst="cloud">
              <a:avLst/>
            </a:prstGeom>
            <a:solidFill>
              <a:schemeClr val="tx2">
                <a:lumMod val="40000"/>
                <a:lumOff val="60000"/>
                <a:alpha val="70000"/>
              </a:schemeClr>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solidFill>
                    <a:srgbClr val="000090"/>
                  </a:solidFill>
                </a:rPr>
                <a:t>?</a:t>
              </a:r>
              <a:endParaRPr lang="en-US" sz="6000" dirty="0">
                <a:solidFill>
                  <a:srgbClr val="000090"/>
                </a:solidFill>
              </a:endParaRPr>
            </a:p>
          </p:txBody>
        </p:sp>
      </p:grpSp>
      <p:pic>
        <p:nvPicPr>
          <p:cNvPr id="10" name="Picture 9"/>
          <p:cNvPicPr>
            <a:picLocks noChangeAspect="1"/>
          </p:cNvPicPr>
          <p:nvPr/>
        </p:nvPicPr>
        <p:blipFill>
          <a:blip r:embed="rId3"/>
          <a:stretch>
            <a:fillRect/>
          </a:stretch>
        </p:blipFill>
        <p:spPr>
          <a:xfrm>
            <a:off x="3275856" y="3068960"/>
            <a:ext cx="2832133" cy="2852936"/>
          </a:xfrm>
          <a:prstGeom prst="rect">
            <a:avLst/>
          </a:prstGeom>
        </p:spPr>
      </p:pic>
      <p:pic>
        <p:nvPicPr>
          <p:cNvPr id="11" name="Picture 10"/>
          <p:cNvPicPr>
            <a:picLocks noChangeAspect="1"/>
          </p:cNvPicPr>
          <p:nvPr/>
        </p:nvPicPr>
        <p:blipFill>
          <a:blip r:embed="rId4"/>
          <a:stretch>
            <a:fillRect/>
          </a:stretch>
        </p:blipFill>
        <p:spPr>
          <a:xfrm>
            <a:off x="2123728" y="3573016"/>
            <a:ext cx="4543152" cy="2435129"/>
          </a:xfrm>
          <a:prstGeom prst="rect">
            <a:avLst/>
          </a:prstGeom>
        </p:spPr>
      </p:pic>
      <p:pic>
        <p:nvPicPr>
          <p:cNvPr id="12" name="Picture 11"/>
          <p:cNvPicPr>
            <a:picLocks noChangeAspect="1"/>
          </p:cNvPicPr>
          <p:nvPr/>
        </p:nvPicPr>
        <p:blipFill>
          <a:blip r:embed="rId5"/>
          <a:stretch>
            <a:fillRect/>
          </a:stretch>
        </p:blipFill>
        <p:spPr>
          <a:xfrm>
            <a:off x="2843808" y="3573015"/>
            <a:ext cx="3672408" cy="2449609"/>
          </a:xfrm>
          <a:prstGeom prst="rect">
            <a:avLst/>
          </a:prstGeom>
        </p:spPr>
      </p:pic>
      <p:sp>
        <p:nvSpPr>
          <p:cNvPr id="4" name="Footer Placeholder 3"/>
          <p:cNvSpPr>
            <a:spLocks noGrp="1"/>
          </p:cNvSpPr>
          <p:nvPr>
            <p:ph type="ftr" sz="quarter" idx="11"/>
          </p:nvPr>
        </p:nvSpPr>
        <p:spPr/>
        <p:txBody>
          <a:bodyPr/>
          <a:lstStyle/>
          <a:p>
            <a:r>
              <a:rPr lang="en-GB" smtClean="0"/>
              <a:t>laurent.kelleter@ucl.ac.uk</a:t>
            </a:r>
            <a:endParaRPr lang="en-GB"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33</a:t>
            </a:fld>
            <a:r>
              <a:rPr lang="en-GB" smtClean="0"/>
              <a:t>/33</a:t>
            </a:r>
            <a:endParaRPr lang="en-GB" dirty="0"/>
          </a:p>
        </p:txBody>
      </p:sp>
    </p:spTree>
    <p:extLst>
      <p:ext uri="{BB962C8B-B14F-4D97-AF65-F5344CB8AC3E}">
        <p14:creationId xmlns:p14="http://schemas.microsoft.com/office/powerpoint/2010/main" val="2616244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1"/>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Thank you for your attention</a:t>
            </a:r>
            <a:endParaRPr lang="en-US" sz="3600" dirty="0"/>
          </a:p>
        </p:txBody>
      </p:sp>
      <p:sp>
        <p:nvSpPr>
          <p:cNvPr id="5" name="TextShape 1"/>
          <p:cNvSpPr txBox="1"/>
          <p:nvPr/>
        </p:nvSpPr>
        <p:spPr>
          <a:xfrm>
            <a:off x="539552" y="5013296"/>
            <a:ext cx="8064896" cy="1080000"/>
          </a:xfrm>
          <a:prstGeom prst="rect">
            <a:avLst/>
          </a:prstGeom>
          <a:noFill/>
          <a:ln>
            <a:noFill/>
          </a:ln>
        </p:spPr>
        <p:txBody>
          <a:bodyPr lIns="89934" tIns="44968" rIns="89934" bIns="44968"/>
          <a:lstStyle/>
          <a:p>
            <a:pPr>
              <a:lnSpc>
                <a:spcPct val="100000"/>
              </a:lnSpc>
            </a:pPr>
            <a:r>
              <a:rPr lang="en-GB" sz="1600" dirty="0">
                <a:solidFill>
                  <a:srgbClr val="000000"/>
                </a:solidFill>
                <a:ea typeface="ＭＳ Ｐゴシック"/>
              </a:rPr>
              <a:t>This project has received funding from the European Union’s Horizon 2020 research and innovation programme under the Marie </a:t>
            </a:r>
            <a:r>
              <a:rPr lang="en-GB" sz="1600" dirty="0" err="1">
                <a:solidFill>
                  <a:srgbClr val="000000"/>
                </a:solidFill>
                <a:ea typeface="ＭＳ Ｐゴシック"/>
              </a:rPr>
              <a:t>Sklodowska</a:t>
            </a:r>
            <a:r>
              <a:rPr lang="en-GB" sz="1600" dirty="0">
                <a:solidFill>
                  <a:srgbClr val="000000"/>
                </a:solidFill>
                <a:ea typeface="ＭＳ Ｐゴシック"/>
              </a:rPr>
              <a:t>-Curie grant agreement No 675265, OMA – Optimization of Medical Accelerators</a:t>
            </a:r>
            <a:r>
              <a:rPr lang="en-GB" sz="1600" dirty="0" smtClean="0">
                <a:solidFill>
                  <a:srgbClr val="000000"/>
                </a:solidFill>
                <a:ea typeface="ＭＳ Ｐゴシック"/>
              </a:rPr>
              <a:t>.</a:t>
            </a: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Lst>
          </a:blip>
          <a:srcRect t="24645" r="6163"/>
          <a:stretch/>
        </p:blipFill>
        <p:spPr>
          <a:xfrm>
            <a:off x="1523253" y="1268760"/>
            <a:ext cx="6097495" cy="3672408"/>
          </a:xfrm>
          <a:prstGeom prst="rect">
            <a:avLst/>
          </a:prstGeom>
        </p:spPr>
      </p:pic>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8" name="Slide Number Placeholder 7"/>
          <p:cNvSpPr>
            <a:spLocks noGrp="1"/>
          </p:cNvSpPr>
          <p:nvPr>
            <p:ph type="sldNum" sz="quarter" idx="12"/>
          </p:nvPr>
        </p:nvSpPr>
        <p:spPr/>
        <p:txBody>
          <a:bodyPr/>
          <a:lstStyle/>
          <a:p>
            <a:fld id="{01B1F274-A603-4C51-99A6-9A47F728F8FD}" type="slidenum">
              <a:rPr lang="en-GB" smtClean="0"/>
              <a:pPr/>
              <a:t>34</a:t>
            </a:fld>
            <a:r>
              <a:rPr lang="en-GB" smtClean="0"/>
              <a:t>/33</a:t>
            </a:r>
            <a:endParaRPr lang="en-GB" dirty="0"/>
          </a:p>
        </p:txBody>
      </p:sp>
    </p:spTree>
    <p:extLst>
      <p:ext uri="{BB962C8B-B14F-4D97-AF65-F5344CB8AC3E}">
        <p14:creationId xmlns:p14="http://schemas.microsoft.com/office/powerpoint/2010/main" val="61266072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457199" y="2636912"/>
            <a:ext cx="8229600" cy="3240360"/>
          </a:xfrm>
        </p:spPr>
        <p:txBody>
          <a:bodyPr>
            <a:normAutofit/>
          </a:bodyPr>
          <a:lstStyle/>
          <a:p>
            <a:pPr marL="0" indent="0" algn="ctr">
              <a:buNone/>
            </a:pPr>
            <a:r>
              <a:rPr lang="en-US" sz="4000" dirty="0" smtClean="0"/>
              <a:t>Backup</a:t>
            </a:r>
          </a:p>
        </p:txBody>
      </p:sp>
      <p:sp>
        <p:nvSpPr>
          <p:cNvPr id="2" name="Footer Placeholder 1"/>
          <p:cNvSpPr>
            <a:spLocks noGrp="1"/>
          </p:cNvSpPr>
          <p:nvPr>
            <p:ph type="ftr" sz="quarter" idx="11"/>
          </p:nvPr>
        </p:nvSpPr>
        <p:spPr/>
        <p:txBody>
          <a:bodyPr/>
          <a:lstStyle/>
          <a:p>
            <a:r>
              <a:rPr lang="en-GB" smtClean="0"/>
              <a:t>laurent.kelleter@ucl.ac.uk</a:t>
            </a:r>
            <a:endParaRPr lang="en-GB" dirty="0"/>
          </a:p>
        </p:txBody>
      </p:sp>
      <p:sp>
        <p:nvSpPr>
          <p:cNvPr id="4" name="Slide Number Placeholder 3"/>
          <p:cNvSpPr>
            <a:spLocks noGrp="1"/>
          </p:cNvSpPr>
          <p:nvPr>
            <p:ph type="sldNum" sz="quarter" idx="12"/>
          </p:nvPr>
        </p:nvSpPr>
        <p:spPr/>
        <p:txBody>
          <a:bodyPr/>
          <a:lstStyle/>
          <a:p>
            <a:fld id="{01B1F274-A603-4C51-99A6-9A47F728F8FD}" type="slidenum">
              <a:rPr lang="en-GB" smtClean="0"/>
              <a:pPr/>
              <a:t>35</a:t>
            </a:fld>
            <a:r>
              <a:rPr lang="en-GB" smtClean="0"/>
              <a:t>/33</a:t>
            </a:r>
            <a:endParaRPr lang="en-GB" dirty="0"/>
          </a:p>
        </p:txBody>
      </p:sp>
    </p:spTree>
    <p:extLst>
      <p:ext uri="{BB962C8B-B14F-4D97-AF65-F5344CB8AC3E}">
        <p14:creationId xmlns:p14="http://schemas.microsoft.com/office/powerpoint/2010/main" val="31089467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r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8272" y="1234440"/>
            <a:ext cx="5852160" cy="4389120"/>
          </a:xfrm>
          <a:prstGeom prst="rect">
            <a:avLst/>
          </a:prstGeom>
        </p:spPr>
      </p:pic>
      <p:sp>
        <p:nvSpPr>
          <p:cNvPr id="2" name="Title 1"/>
          <p:cNvSpPr>
            <a:spLocks noGrp="1"/>
          </p:cNvSpPr>
          <p:nvPr>
            <p:ph type="title"/>
          </p:nvPr>
        </p:nvSpPr>
        <p:spPr/>
        <p:txBody>
          <a:bodyPr>
            <a:normAutofit fontScale="90000"/>
          </a:bodyPr>
          <a:lstStyle/>
          <a:p>
            <a:r>
              <a:rPr lang="en-US" dirty="0" smtClean="0"/>
              <a:t>Quenching: </a:t>
            </a:r>
            <a:r>
              <a:rPr lang="en-US" dirty="0" err="1" smtClean="0"/>
              <a:t>Birk’s</a:t>
            </a:r>
            <a:r>
              <a:rPr lang="en-US" dirty="0" smtClean="0"/>
              <a:t> Law</a:t>
            </a:r>
            <a:endParaRPr lang="en-US" dirty="0"/>
          </a:p>
        </p:txBody>
      </p:sp>
      <p:pic>
        <p:nvPicPr>
          <p:cNvPr id="9" name="Picture 8" descr="Screen Shot 2018-05-02 at 16.48.5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044" y="2980491"/>
            <a:ext cx="1790700" cy="889000"/>
          </a:xfrm>
          <a:prstGeom prst="rect">
            <a:avLst/>
          </a:prstGeom>
        </p:spPr>
      </p:pic>
      <p:sp>
        <p:nvSpPr>
          <p:cNvPr id="6" name="Footer Placeholder 5"/>
          <p:cNvSpPr>
            <a:spLocks noGrp="1"/>
          </p:cNvSpPr>
          <p:nvPr>
            <p:ph type="ftr" sz="quarter" idx="11"/>
          </p:nvPr>
        </p:nvSpPr>
        <p:spPr/>
        <p:txBody>
          <a:bodyPr/>
          <a:lstStyle/>
          <a:p>
            <a:r>
              <a:rPr lang="en-GB" smtClean="0"/>
              <a:t>laurent.kelleter@ucl.ac.uk</a:t>
            </a:r>
            <a:endParaRPr lang="en-GB"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36</a:t>
            </a:fld>
            <a:r>
              <a:rPr lang="en-GB" smtClean="0"/>
              <a:t>/33</a:t>
            </a:r>
            <a:endParaRPr lang="en-GB" dirty="0"/>
          </a:p>
        </p:txBody>
      </p:sp>
    </p:spTree>
    <p:extLst>
      <p:ext uri="{BB962C8B-B14F-4D97-AF65-F5344CB8AC3E}">
        <p14:creationId xmlns:p14="http://schemas.microsoft.com/office/powerpoint/2010/main" val="2720859014"/>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Calibration</a:t>
            </a:r>
            <a:endParaRPr lang="en-US" dirty="0"/>
          </a:p>
        </p:txBody>
      </p:sp>
      <p:pic>
        <p:nvPicPr>
          <p:cNvPr id="3" name="Picture 2" descr="Run43_calibration_slic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569" y="1118997"/>
            <a:ext cx="7150862" cy="4620006"/>
          </a:xfrm>
          <a:prstGeom prst="rect">
            <a:avLst/>
          </a:prstGeom>
        </p:spPr>
      </p:pic>
      <p:sp>
        <p:nvSpPr>
          <p:cNvPr id="6" name="Footer Placeholder 5"/>
          <p:cNvSpPr>
            <a:spLocks noGrp="1"/>
          </p:cNvSpPr>
          <p:nvPr>
            <p:ph type="ftr" sz="quarter" idx="11"/>
          </p:nvPr>
        </p:nvSpPr>
        <p:spPr/>
        <p:txBody>
          <a:bodyPr/>
          <a:lstStyle/>
          <a:p>
            <a:r>
              <a:rPr lang="en-GB" smtClean="0"/>
              <a:t>laurent.kelleter@ucl.ac.uk</a:t>
            </a:r>
            <a:endParaRPr lang="en-GB"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37</a:t>
            </a:fld>
            <a:r>
              <a:rPr lang="en-GB" smtClean="0"/>
              <a:t>/33</a:t>
            </a:r>
            <a:endParaRPr lang="en-GB" dirty="0"/>
          </a:p>
        </p:txBody>
      </p:sp>
    </p:spTree>
    <p:extLst>
      <p:ext uri="{BB962C8B-B14F-4D97-AF65-F5344CB8AC3E}">
        <p14:creationId xmlns:p14="http://schemas.microsoft.com/office/powerpoint/2010/main" val="387493269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Patient/</a:t>
            </a:r>
            <a:r>
              <a:rPr lang="en-US" sz="3600" dirty="0" err="1" smtClean="0"/>
              <a:t>tumour</a:t>
            </a:r>
            <a:r>
              <a:rPr lang="en-US" sz="3600" dirty="0" smtClean="0"/>
              <a:t> </a:t>
            </a:r>
            <a:r>
              <a:rPr lang="en-US" sz="3600" dirty="0" smtClean="0"/>
              <a:t>motion</a:t>
            </a:r>
            <a:endParaRPr lang="en-US" sz="3600" dirty="0"/>
          </a:p>
        </p:txBody>
      </p:sp>
      <p:sp>
        <p:nvSpPr>
          <p:cNvPr id="3" name="Content Placeholder 2"/>
          <p:cNvSpPr>
            <a:spLocks noGrp="1"/>
          </p:cNvSpPr>
          <p:nvPr>
            <p:ph idx="1"/>
          </p:nvPr>
        </p:nvSpPr>
        <p:spPr/>
        <p:txBody>
          <a:bodyPr>
            <a:normAutofit/>
          </a:bodyPr>
          <a:lstStyle/>
          <a:p>
            <a:pPr>
              <a:lnSpc>
                <a:spcPct val="110000"/>
              </a:lnSpc>
            </a:pPr>
            <a:r>
              <a:rPr lang="en-US" sz="2800" dirty="0" smtClean="0"/>
              <a:t>Inter-fractional movements, e.g. </a:t>
            </a:r>
          </a:p>
          <a:p>
            <a:pPr lvl="1">
              <a:lnSpc>
                <a:spcPct val="110000"/>
              </a:lnSpc>
            </a:pPr>
            <a:r>
              <a:rPr lang="en-US" sz="2400" dirty="0" smtClean="0"/>
              <a:t>Patient misalignment</a:t>
            </a:r>
          </a:p>
          <a:p>
            <a:pPr lvl="1">
              <a:lnSpc>
                <a:spcPct val="110000"/>
              </a:lnSpc>
            </a:pPr>
            <a:r>
              <a:rPr lang="en-US" sz="2400" dirty="0" err="1" smtClean="0"/>
              <a:t>Tumour</a:t>
            </a:r>
            <a:r>
              <a:rPr lang="en-US" sz="2400" dirty="0" smtClean="0"/>
              <a:t> shrinking</a:t>
            </a:r>
          </a:p>
          <a:p>
            <a:pPr lvl="1">
              <a:lnSpc>
                <a:spcPct val="110000"/>
              </a:lnSpc>
            </a:pPr>
            <a:r>
              <a:rPr lang="en-US" sz="2400" dirty="0" smtClean="0"/>
              <a:t>Cavity filling</a:t>
            </a:r>
          </a:p>
          <a:p>
            <a:pPr>
              <a:lnSpc>
                <a:spcPct val="110000"/>
              </a:lnSpc>
            </a:pPr>
            <a:r>
              <a:rPr lang="en-US" sz="2800" dirty="0" smtClean="0"/>
              <a:t>Intra</a:t>
            </a:r>
            <a:r>
              <a:rPr lang="en-US" sz="2800" dirty="0"/>
              <a:t>-fractional </a:t>
            </a:r>
            <a:r>
              <a:rPr lang="en-US" sz="2800" dirty="0" smtClean="0"/>
              <a:t>motion, e.g.</a:t>
            </a:r>
          </a:p>
          <a:p>
            <a:pPr lvl="1">
              <a:lnSpc>
                <a:spcPct val="110000"/>
              </a:lnSpc>
            </a:pPr>
            <a:r>
              <a:rPr lang="en-US" sz="2400" dirty="0" smtClean="0"/>
              <a:t>Breathing</a:t>
            </a:r>
            <a:endParaRPr lang="en-US" sz="2400" dirty="0"/>
          </a:p>
          <a:p>
            <a:pPr lvl="1">
              <a:lnSpc>
                <a:spcPct val="110000"/>
              </a:lnSpc>
            </a:pPr>
            <a:r>
              <a:rPr lang="en-US" sz="2400" dirty="0"/>
              <a:t>Bowel movements</a:t>
            </a:r>
          </a:p>
          <a:p>
            <a:pPr lvl="1">
              <a:lnSpc>
                <a:spcPct val="110000"/>
              </a:lnSpc>
            </a:pPr>
            <a:r>
              <a:rPr lang="en-US" sz="2400" dirty="0"/>
              <a:t>Rectal </a:t>
            </a:r>
            <a:r>
              <a:rPr lang="en-US" sz="2400" dirty="0" smtClean="0"/>
              <a:t>gassing</a:t>
            </a:r>
            <a:endParaRPr lang="en-US" sz="2400" dirty="0"/>
          </a:p>
        </p:txBody>
      </p:sp>
      <p:sp>
        <p:nvSpPr>
          <p:cNvPr id="6" name="Footer Placeholder 5"/>
          <p:cNvSpPr>
            <a:spLocks noGrp="1"/>
          </p:cNvSpPr>
          <p:nvPr>
            <p:ph type="ftr" sz="quarter" idx="11"/>
          </p:nvPr>
        </p:nvSpPr>
        <p:spPr/>
        <p:txBody>
          <a:bodyPr/>
          <a:lstStyle/>
          <a:p>
            <a:r>
              <a:rPr lang="en-GB" smtClean="0"/>
              <a:t>laurent.kelleter@ucl.ac.uk</a:t>
            </a:r>
            <a:endParaRPr lang="en-GB" dirty="0"/>
          </a:p>
        </p:txBody>
      </p:sp>
      <p:sp>
        <p:nvSpPr>
          <p:cNvPr id="7" name="Slide Number Placeholder 6"/>
          <p:cNvSpPr>
            <a:spLocks noGrp="1"/>
          </p:cNvSpPr>
          <p:nvPr>
            <p:ph type="sldNum" sz="quarter" idx="12"/>
          </p:nvPr>
        </p:nvSpPr>
        <p:spPr/>
        <p:txBody>
          <a:bodyPr/>
          <a:lstStyle/>
          <a:p>
            <a:fld id="{01B1F274-A603-4C51-99A6-9A47F728F8FD}" type="slidenum">
              <a:rPr lang="en-GB" smtClean="0"/>
              <a:pPr/>
              <a:t>4</a:t>
            </a:fld>
            <a:r>
              <a:rPr lang="en-GB" smtClean="0"/>
              <a:t>/33</a:t>
            </a:r>
            <a:endParaRPr lang="en-GB" dirty="0"/>
          </a:p>
        </p:txBody>
      </p:sp>
    </p:spTree>
    <p:extLst>
      <p:ext uri="{BB962C8B-B14F-4D97-AF65-F5344CB8AC3E}">
        <p14:creationId xmlns:p14="http://schemas.microsoft.com/office/powerpoint/2010/main" val="13673510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Intra-fractional motion</a:t>
            </a:r>
            <a:endParaRPr lang="en-US" dirty="0"/>
          </a:p>
        </p:txBody>
      </p:sp>
      <p:sp>
        <p:nvSpPr>
          <p:cNvPr id="6" name="Oval 5"/>
          <p:cNvSpPr/>
          <p:nvPr/>
        </p:nvSpPr>
        <p:spPr bwMode="auto">
          <a:xfrm>
            <a:off x="2150232" y="2185123"/>
            <a:ext cx="2088232" cy="2025517"/>
          </a:xfrm>
          <a:prstGeom prst="ellipse">
            <a:avLst/>
          </a:prstGeom>
          <a:solidFill>
            <a:schemeClr val="bg2">
              <a:lumMod val="7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cxnSp>
        <p:nvCxnSpPr>
          <p:cNvPr id="8" name="Gerade Verbindung mit Pfeil 21"/>
          <p:cNvCxnSpPr>
            <a:cxnSpLocks noChangeShapeType="1"/>
            <a:stCxn id="14" idx="3"/>
            <a:endCxn id="9" idx="4"/>
          </p:cNvCxnSpPr>
          <p:nvPr/>
        </p:nvCxnSpPr>
        <p:spPr bwMode="auto">
          <a:xfrm flipV="1">
            <a:off x="2412043" y="3347357"/>
            <a:ext cx="1016225" cy="1064494"/>
          </a:xfrm>
          <a:prstGeom prst="straightConnector1">
            <a:avLst/>
          </a:prstGeom>
          <a:noFill/>
          <a:ln w="28575">
            <a:solidFill>
              <a:srgbClr val="A8EABC"/>
            </a:solidFill>
            <a:round/>
            <a:headEnd/>
            <a:tailEnd type="triangle" w="med" len="med"/>
          </a:ln>
          <a:extLst>
            <a:ext uri="{909E8E84-426E-40dd-AFC4-6F175D3DCCD1}">
              <a14:hiddenFill xmlns:a14="http://schemas.microsoft.com/office/drawing/2010/main">
                <a:noFill/>
              </a14:hiddenFill>
            </a:ext>
          </a:extLst>
        </p:spPr>
      </p:cxnSp>
      <p:sp>
        <p:nvSpPr>
          <p:cNvPr id="9" name="Ellipse 10"/>
          <p:cNvSpPr>
            <a:spLocks noChangeArrowheads="1"/>
          </p:cNvSpPr>
          <p:nvPr/>
        </p:nvSpPr>
        <p:spPr bwMode="auto">
          <a:xfrm>
            <a:off x="3283011" y="3077482"/>
            <a:ext cx="290513" cy="269875"/>
          </a:xfrm>
          <a:prstGeom prst="ellipse">
            <a:avLst/>
          </a:prstGeom>
          <a:solidFill>
            <a:srgbClr val="A8EABC"/>
          </a:solidFill>
          <a:ln w="9525">
            <a:solidFill>
              <a:schemeClr val="tx1"/>
            </a:solidFill>
            <a:round/>
            <a:headEnd/>
            <a:tailEnd/>
          </a:ln>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endParaRPr lang="de-DE" altLang="de-DE"/>
          </a:p>
        </p:txBody>
      </p:sp>
      <p:sp>
        <p:nvSpPr>
          <p:cNvPr id="10" name="Rectangle 9">
            <a:extLst>
              <a:ext uri="{FF2B5EF4-FFF2-40B4-BE49-F238E27FC236}"/>
            </a:extLst>
          </p:cNvPr>
          <p:cNvSpPr/>
          <p:nvPr/>
        </p:nvSpPr>
        <p:spPr bwMode="auto">
          <a:xfrm>
            <a:off x="1638440" y="3018386"/>
            <a:ext cx="1777530" cy="219499"/>
          </a:xfrm>
          <a:prstGeom prst="rect">
            <a:avLst/>
          </a:prstGeom>
          <a:gradFill flip="none" rotWithShape="1">
            <a:gsLst>
              <a:gs pos="21000">
                <a:schemeClr val="bg2">
                  <a:alpha val="50000"/>
                </a:schemeClr>
              </a:gs>
              <a:gs pos="44000">
                <a:schemeClr val="accent1">
                  <a:tint val="66000"/>
                  <a:satMod val="160000"/>
                  <a:alpha val="70000"/>
                </a:schemeClr>
              </a:gs>
              <a:gs pos="72000">
                <a:srgbClr val="FF4447">
                  <a:alpha val="85000"/>
                </a:srgbClr>
              </a:gs>
              <a:gs pos="100000">
                <a:srgbClr val="FF0000"/>
              </a:gs>
            </a:gsLst>
            <a:lin ang="21594000" scaled="0"/>
            <a:tileRect/>
          </a:gradFill>
          <a:ln w="9525" cap="flat" cmpd="sng" algn="ctr">
            <a:noFill/>
            <a:prstDash val="solid"/>
            <a:round/>
            <a:headEnd type="none" w="med" len="med"/>
            <a:tailEnd type="none" w="med" len="med"/>
          </a:ln>
          <a:effectLst/>
          <a:extLst/>
        </p:spPr>
        <p:txBody>
          <a:bodyPr/>
          <a:lstStyle>
            <a:lvl1pPr>
              <a:defRPr sz="2400">
                <a:solidFill>
                  <a:schemeClr val="tx1"/>
                </a:solidFill>
                <a:latin typeface="Times" pitchFamily="18" charset="0"/>
                <a:ea typeface="MS PGothic" pitchFamily="34" charset="-128"/>
              </a:defRPr>
            </a:lvl1pPr>
            <a:lvl2pPr marL="742950" indent="-285750">
              <a:defRPr sz="2400">
                <a:solidFill>
                  <a:schemeClr val="tx1"/>
                </a:solidFill>
                <a:latin typeface="Times" pitchFamily="18" charset="0"/>
                <a:ea typeface="MS PGothic" pitchFamily="34" charset="-128"/>
              </a:defRPr>
            </a:lvl2pPr>
            <a:lvl3pPr marL="1143000" indent="-228600">
              <a:defRPr sz="2400">
                <a:solidFill>
                  <a:schemeClr val="tx1"/>
                </a:solidFill>
                <a:latin typeface="Times" pitchFamily="18" charset="0"/>
                <a:ea typeface="MS PGothic" pitchFamily="34" charset="-128"/>
              </a:defRPr>
            </a:lvl3pPr>
            <a:lvl4pPr marL="1600200" indent="-228600">
              <a:defRPr sz="2400">
                <a:solidFill>
                  <a:schemeClr val="tx1"/>
                </a:solidFill>
                <a:latin typeface="Times" pitchFamily="18" charset="0"/>
                <a:ea typeface="MS PGothic" pitchFamily="34" charset="-128"/>
              </a:defRPr>
            </a:lvl4pPr>
            <a:lvl5pPr marL="2057400" indent="-22860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a:defRPr/>
            </a:pPr>
            <a:endParaRPr lang="de-DE" smtClean="0"/>
          </a:p>
        </p:txBody>
      </p:sp>
      <p:pic>
        <p:nvPicPr>
          <p:cNvPr id="11" name="Grafik 2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8290777">
            <a:off x="2970802" y="3023149"/>
            <a:ext cx="457470" cy="40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43"/>
          <p:cNvSpPr txBox="1">
            <a:spLocks noChangeArrowheads="1"/>
          </p:cNvSpPr>
          <p:nvPr/>
        </p:nvSpPr>
        <p:spPr bwMode="auto">
          <a:xfrm>
            <a:off x="804803" y="2108054"/>
            <a:ext cx="7550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de-DE" altLang="en-US" sz="1600" dirty="0" smtClean="0">
                <a:latin typeface="Arial" panose="020B0604020202020204" pitchFamily="34" charset="0"/>
              </a:rPr>
              <a:t>Target</a:t>
            </a:r>
            <a:endParaRPr lang="de-DE" altLang="en-US" sz="2000" dirty="0">
              <a:latin typeface="Arial" panose="020B0604020202020204" pitchFamily="34" charset="0"/>
            </a:endParaRPr>
          </a:p>
        </p:txBody>
      </p:sp>
      <p:sp>
        <p:nvSpPr>
          <p:cNvPr id="13" name="Rectangle 12">
            <a:extLst>
              <a:ext uri="{FF2B5EF4-FFF2-40B4-BE49-F238E27FC236}"/>
            </a:extLst>
          </p:cNvPr>
          <p:cNvSpPr/>
          <p:nvPr/>
        </p:nvSpPr>
        <p:spPr bwMode="auto">
          <a:xfrm>
            <a:off x="1286349" y="3027754"/>
            <a:ext cx="1908000" cy="412973"/>
          </a:xfrm>
          <a:prstGeom prst="rect">
            <a:avLst/>
          </a:prstGeom>
          <a:gradFill flip="none" rotWithShape="1">
            <a:gsLst>
              <a:gs pos="21000">
                <a:schemeClr val="bg2">
                  <a:alpha val="50000"/>
                </a:schemeClr>
              </a:gs>
              <a:gs pos="44000">
                <a:schemeClr val="accent1">
                  <a:tint val="66000"/>
                  <a:satMod val="160000"/>
                  <a:alpha val="70000"/>
                </a:schemeClr>
              </a:gs>
              <a:gs pos="72000">
                <a:srgbClr val="FF4447">
                  <a:alpha val="85000"/>
                </a:srgbClr>
              </a:gs>
              <a:gs pos="100000">
                <a:srgbClr val="FF0000"/>
              </a:gs>
            </a:gsLst>
            <a:lin ang="21594000" scaled="0"/>
            <a:tileRect/>
          </a:gradFill>
          <a:ln w="9525" cap="flat" cmpd="sng" algn="ctr">
            <a:noFill/>
            <a:prstDash val="solid"/>
            <a:round/>
            <a:headEnd type="none" w="med" len="med"/>
            <a:tailEnd type="none" w="med" len="med"/>
          </a:ln>
          <a:effectLst/>
          <a:extLst/>
        </p:spPr>
        <p:txBody>
          <a:bodyPr/>
          <a:lstStyle>
            <a:lvl1pPr>
              <a:defRPr sz="2400">
                <a:solidFill>
                  <a:schemeClr val="tx1"/>
                </a:solidFill>
                <a:latin typeface="Times" pitchFamily="18" charset="0"/>
                <a:ea typeface="MS PGothic" pitchFamily="34" charset="-128"/>
              </a:defRPr>
            </a:lvl1pPr>
            <a:lvl2pPr marL="742950" indent="-285750">
              <a:defRPr sz="2400">
                <a:solidFill>
                  <a:schemeClr val="tx1"/>
                </a:solidFill>
                <a:latin typeface="Times" pitchFamily="18" charset="0"/>
                <a:ea typeface="MS PGothic" pitchFamily="34" charset="-128"/>
              </a:defRPr>
            </a:lvl2pPr>
            <a:lvl3pPr marL="1143000" indent="-228600">
              <a:defRPr sz="2400">
                <a:solidFill>
                  <a:schemeClr val="tx1"/>
                </a:solidFill>
                <a:latin typeface="Times" pitchFamily="18" charset="0"/>
                <a:ea typeface="MS PGothic" pitchFamily="34" charset="-128"/>
              </a:defRPr>
            </a:lvl3pPr>
            <a:lvl4pPr marL="1600200" indent="-228600">
              <a:defRPr sz="2400">
                <a:solidFill>
                  <a:schemeClr val="tx1"/>
                </a:solidFill>
                <a:latin typeface="Times" pitchFamily="18" charset="0"/>
                <a:ea typeface="MS PGothic" pitchFamily="34" charset="-128"/>
              </a:defRPr>
            </a:lvl4pPr>
            <a:lvl5pPr marL="2057400" indent="-228600">
              <a:defRPr sz="2400">
                <a:solidFill>
                  <a:schemeClr val="tx1"/>
                </a:solidFill>
                <a:latin typeface="Times"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pitchFamily="18" charset="0"/>
                <a:ea typeface="MS PGothic" pitchFamily="34" charset="-128"/>
              </a:defRPr>
            </a:lvl9pPr>
          </a:lstStyle>
          <a:p>
            <a:pPr>
              <a:defRPr/>
            </a:pPr>
            <a:endParaRPr lang="de-DE" smtClean="0"/>
          </a:p>
        </p:txBody>
      </p:sp>
      <p:sp>
        <p:nvSpPr>
          <p:cNvPr id="14" name="TextBox 13">
            <a:extLst>
              <a:ext uri="{FF2B5EF4-FFF2-40B4-BE49-F238E27FC236}"/>
            </a:extLst>
          </p:cNvPr>
          <p:cNvSpPr txBox="1"/>
          <p:nvPr/>
        </p:nvSpPr>
        <p:spPr>
          <a:xfrm>
            <a:off x="1050773" y="4242574"/>
            <a:ext cx="1361270" cy="338554"/>
          </a:xfrm>
          <a:prstGeom prst="rect">
            <a:avLst/>
          </a:prstGeom>
          <a:noFill/>
        </p:spPr>
        <p:txBody>
          <a:bodyPr wrap="none">
            <a:spAutoFit/>
          </a:bodyPr>
          <a:lstStyle/>
          <a:p>
            <a:pPr eaLnBrk="1" hangingPunct="1">
              <a:defRPr/>
            </a:pPr>
            <a:r>
              <a:rPr lang="de-DE" sz="1600" dirty="0">
                <a:latin typeface="+mn-lt"/>
              </a:rPr>
              <a:t>Organ at </a:t>
            </a:r>
            <a:r>
              <a:rPr lang="de-DE" sz="1600" dirty="0" smtClean="0">
                <a:latin typeface="+mn-lt"/>
              </a:rPr>
              <a:t>risk</a:t>
            </a:r>
            <a:endParaRPr lang="de-DE" sz="1600" dirty="0">
              <a:latin typeface="+mn-lt"/>
            </a:endParaRPr>
          </a:p>
        </p:txBody>
      </p:sp>
      <p:sp>
        <p:nvSpPr>
          <p:cNvPr id="16" name="Textfeld 3"/>
          <p:cNvSpPr txBox="1">
            <a:spLocks noChangeArrowheads="1"/>
          </p:cNvSpPr>
          <p:nvPr/>
        </p:nvSpPr>
        <p:spPr bwMode="auto">
          <a:xfrm>
            <a:off x="2313987" y="5189130"/>
            <a:ext cx="4523995" cy="400110"/>
          </a:xfrm>
          <a:prstGeom prst="rect">
            <a:avLst/>
          </a:prstGeom>
          <a:noFill/>
          <a:ln w="19050">
            <a:solidFill>
              <a:schemeClr val="accent1">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de-DE" altLang="en-US" sz="2000" b="1" dirty="0" smtClean="0">
                <a:solidFill>
                  <a:srgbClr val="000000"/>
                </a:solidFill>
                <a:latin typeface="Arial" panose="020B0604020202020204" pitchFamily="34" charset="0"/>
              </a:rPr>
              <a:t>Needed: </a:t>
            </a:r>
            <a:r>
              <a:rPr lang="de-DE" altLang="en-US" sz="2000" dirty="0" smtClean="0">
                <a:solidFill>
                  <a:srgbClr val="000000"/>
                </a:solidFill>
                <a:latin typeface="Arial" panose="020B0604020202020204" pitchFamily="34" charset="0"/>
              </a:rPr>
              <a:t>Online treatment monitoring</a:t>
            </a:r>
            <a:endParaRPr lang="de-DE" altLang="en-US" sz="2000" b="1" baseline="30000" dirty="0">
              <a:solidFill>
                <a:srgbClr val="000000"/>
              </a:solidFill>
              <a:latin typeface="Arial" panose="020B0604020202020204" pitchFamily="34" charset="0"/>
            </a:endParaRPr>
          </a:p>
        </p:txBody>
      </p:sp>
      <p:pic>
        <p:nvPicPr>
          <p:cNvPr id="17" name="Grafik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8303592">
            <a:off x="2962888" y="3018833"/>
            <a:ext cx="462921" cy="40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rafik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9138" y="1637435"/>
            <a:ext cx="3754437"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9138" y="1637435"/>
            <a:ext cx="3754437"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9138" y="1637435"/>
            <a:ext cx="3754437"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5176838" y="2185123"/>
            <a:ext cx="863600" cy="338137"/>
          </a:xfrm>
          <a:prstGeom prst="rect">
            <a:avLst/>
          </a:prstGeom>
          <a:noFill/>
        </p:spPr>
        <p:txBody>
          <a:bodyPr>
            <a:spAutoFit/>
          </a:bodyPr>
          <a:lstStyle/>
          <a:p>
            <a:pPr>
              <a:defRPr/>
            </a:pPr>
            <a:r>
              <a:rPr lang="de-DE" sz="1600" dirty="0" err="1" smtClean="0">
                <a:solidFill>
                  <a:schemeClr val="tx2">
                    <a:lumMod val="60000"/>
                    <a:lumOff val="40000"/>
                  </a:schemeClr>
                </a:solidFill>
                <a:latin typeface="+mn-lt"/>
              </a:rPr>
              <a:t>Tumour</a:t>
            </a:r>
            <a:endParaRPr lang="de-DE" sz="1600" dirty="0">
              <a:solidFill>
                <a:schemeClr val="tx2">
                  <a:lumMod val="60000"/>
                  <a:lumOff val="40000"/>
                </a:schemeClr>
              </a:solidFill>
              <a:latin typeface="+mn-lt"/>
            </a:endParaRPr>
          </a:p>
        </p:txBody>
      </p:sp>
      <p:sp>
        <p:nvSpPr>
          <p:cNvPr id="22" name="TextBox 21"/>
          <p:cNvSpPr txBox="1"/>
          <p:nvPr/>
        </p:nvSpPr>
        <p:spPr>
          <a:xfrm>
            <a:off x="6272213" y="2200998"/>
            <a:ext cx="1439862" cy="338137"/>
          </a:xfrm>
          <a:prstGeom prst="rect">
            <a:avLst/>
          </a:prstGeom>
          <a:noFill/>
        </p:spPr>
        <p:txBody>
          <a:bodyPr wrap="none">
            <a:spAutoFit/>
          </a:bodyPr>
          <a:lstStyle/>
          <a:p>
            <a:pPr>
              <a:defRPr/>
            </a:pPr>
            <a:r>
              <a:rPr lang="de-DE" sz="1600" dirty="0">
                <a:solidFill>
                  <a:srgbClr val="92D050"/>
                </a:solidFill>
                <a:latin typeface="+mn-lt"/>
              </a:rPr>
              <a:t>Organ at Risk</a:t>
            </a:r>
          </a:p>
        </p:txBody>
      </p:sp>
      <p:grpSp>
        <p:nvGrpSpPr>
          <p:cNvPr id="23" name="Group 22"/>
          <p:cNvGrpSpPr/>
          <p:nvPr/>
        </p:nvGrpSpPr>
        <p:grpSpPr>
          <a:xfrm rot="19661587">
            <a:off x="243051" y="2821489"/>
            <a:ext cx="1532663" cy="1027707"/>
            <a:chOff x="144770" y="1402123"/>
            <a:chExt cx="1532663" cy="1027707"/>
          </a:xfrm>
        </p:grpSpPr>
        <p:sp>
          <p:nvSpPr>
            <p:cNvPr id="24" name="Rectangle 23"/>
            <p:cNvSpPr/>
            <p:nvPr/>
          </p:nvSpPr>
          <p:spPr bwMode="auto">
            <a:xfrm rot="1956143">
              <a:off x="144770" y="1402123"/>
              <a:ext cx="827726" cy="276438"/>
            </a:xfrm>
            <a:prstGeom prst="rect">
              <a:avLst/>
            </a:prstGeom>
            <a:solidFill>
              <a:schemeClr val="bg2">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5" name="Rounded Rectangle 24"/>
            <p:cNvSpPr/>
            <p:nvPr/>
          </p:nvSpPr>
          <p:spPr bwMode="auto">
            <a:xfrm rot="1954115">
              <a:off x="485349" y="1497410"/>
              <a:ext cx="1088353" cy="685825"/>
            </a:xfrm>
            <a:prstGeom prst="roundRect">
              <a:avLst/>
            </a:prstGeom>
            <a:solidFill>
              <a:schemeClr val="tx2">
                <a:lumMod val="20000"/>
                <a:lumOff val="80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6" name="Rounded Rectangle 25"/>
            <p:cNvSpPr/>
            <p:nvPr/>
          </p:nvSpPr>
          <p:spPr bwMode="auto">
            <a:xfrm rot="1954115">
              <a:off x="643478" y="1556308"/>
              <a:ext cx="1033955" cy="164696"/>
            </a:xfrm>
            <a:prstGeom prst="roundRect">
              <a:avLst>
                <a:gd name="adj" fmla="val 50000"/>
              </a:avLst>
            </a:prstGeom>
            <a:solidFill>
              <a:schemeClr val="bg2">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7" name="Rounded Rectangle 26"/>
            <p:cNvSpPr/>
            <p:nvPr/>
          </p:nvSpPr>
          <p:spPr bwMode="auto">
            <a:xfrm rot="1954115">
              <a:off x="367351" y="1979516"/>
              <a:ext cx="1043298" cy="138593"/>
            </a:xfrm>
            <a:prstGeom prst="roundRect">
              <a:avLst>
                <a:gd name="adj" fmla="val 50000"/>
              </a:avLst>
            </a:prstGeom>
            <a:solidFill>
              <a:schemeClr val="bg2">
                <a:lumMod val="95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8" name="Oval 27"/>
            <p:cNvSpPr/>
            <p:nvPr/>
          </p:nvSpPr>
          <p:spPr bwMode="auto">
            <a:xfrm rot="2032045">
              <a:off x="1334361" y="1784527"/>
              <a:ext cx="198824" cy="645303"/>
            </a:xfrm>
            <a:prstGeom prst="ellipse">
              <a:avLst/>
            </a:prstGeom>
            <a:solidFill>
              <a:schemeClr val="bg2">
                <a:lumMod val="9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9" name="Rectangle 28"/>
            <p:cNvSpPr/>
            <p:nvPr/>
          </p:nvSpPr>
          <p:spPr bwMode="auto">
            <a:xfrm rot="18150870">
              <a:off x="1253456" y="2064167"/>
              <a:ext cx="367320" cy="101537"/>
            </a:xfrm>
            <a:prstGeom prst="rect">
              <a:avLst/>
            </a:prstGeom>
            <a:solidFill>
              <a:srgbClr val="FFC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sp>
        <p:nvSpPr>
          <p:cNvPr id="30" name="TextBox 43"/>
          <p:cNvSpPr txBox="1">
            <a:spLocks noChangeArrowheads="1"/>
          </p:cNvSpPr>
          <p:nvPr/>
        </p:nvSpPr>
        <p:spPr bwMode="auto">
          <a:xfrm>
            <a:off x="2738743" y="1834488"/>
            <a:ext cx="82266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de-DE" altLang="en-US" sz="1600" dirty="0" smtClean="0">
                <a:latin typeface="Arial" panose="020B0604020202020204" pitchFamily="34" charset="0"/>
              </a:rPr>
              <a:t>Patient</a:t>
            </a:r>
            <a:endParaRPr lang="de-DE" altLang="en-US" sz="2000" dirty="0">
              <a:latin typeface="Arial" panose="020B0604020202020204" pitchFamily="34" charset="0"/>
            </a:endParaRPr>
          </a:p>
        </p:txBody>
      </p:sp>
      <p:cxnSp>
        <p:nvCxnSpPr>
          <p:cNvPr id="31" name="Straight Arrow Connector 30"/>
          <p:cNvCxnSpPr>
            <a:cxnSpLocks/>
            <a:stCxn id="12" idx="3"/>
            <a:endCxn id="17" idx="0"/>
          </p:cNvCxnSpPr>
          <p:nvPr/>
        </p:nvCxnSpPr>
        <p:spPr bwMode="auto">
          <a:xfrm>
            <a:off x="1559818" y="2277331"/>
            <a:ext cx="1468080" cy="828040"/>
          </a:xfrm>
          <a:prstGeom prst="straightConnector1">
            <a:avLst/>
          </a:prstGeom>
          <a:noFill/>
          <a:ln w="28575">
            <a:solidFill>
              <a:srgbClr val="3C87FF"/>
            </a:solidFill>
            <a:round/>
            <a:headEnd/>
            <a:tailEnd type="arrow" w="med" len="me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cxnSp>
      <p:sp>
        <p:nvSpPr>
          <p:cNvPr id="32" name="TextBox 43"/>
          <p:cNvSpPr txBox="1">
            <a:spLocks noChangeArrowheads="1"/>
          </p:cNvSpPr>
          <p:nvPr/>
        </p:nvSpPr>
        <p:spPr bwMode="auto">
          <a:xfrm>
            <a:off x="539552" y="3528098"/>
            <a:ext cx="8098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de-DE" altLang="en-US" sz="1600" dirty="0" smtClean="0">
                <a:latin typeface="Arial" panose="020B0604020202020204" pitchFamily="34" charset="0"/>
              </a:rPr>
              <a:t>Nozzle</a:t>
            </a:r>
            <a:endParaRPr lang="de-DE" altLang="en-US" sz="2000" dirty="0">
              <a:latin typeface="Arial" panose="020B0604020202020204" pitchFamily="34" charset="0"/>
            </a:endParaRPr>
          </a:p>
        </p:txBody>
      </p:sp>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4" name="Slide Number Placeholder 3"/>
          <p:cNvSpPr>
            <a:spLocks noGrp="1"/>
          </p:cNvSpPr>
          <p:nvPr>
            <p:ph type="sldNum" sz="quarter" idx="12"/>
          </p:nvPr>
        </p:nvSpPr>
        <p:spPr/>
        <p:txBody>
          <a:bodyPr/>
          <a:lstStyle/>
          <a:p>
            <a:fld id="{01B1F274-A603-4C51-99A6-9A47F728F8FD}" type="slidenum">
              <a:rPr lang="en-GB" smtClean="0"/>
              <a:pPr/>
              <a:t>5</a:t>
            </a:fld>
            <a:r>
              <a:rPr lang="en-GB" smtClean="0"/>
              <a:t>/33</a:t>
            </a:r>
            <a:endParaRPr lang="en-GB" dirty="0"/>
          </a:p>
        </p:txBody>
      </p:sp>
    </p:spTree>
    <p:extLst>
      <p:ext uri="{BB962C8B-B14F-4D97-AF65-F5344CB8AC3E}">
        <p14:creationId xmlns:p14="http://schemas.microsoft.com/office/powerpoint/2010/main" val="23836169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250"/>
                                        <p:tgtEl>
                                          <p:spTgt spid="13"/>
                                        </p:tgtEl>
                                      </p:cBhvr>
                                    </p:animEffect>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44444E-6 -2.59259E-6 L 4.44444E-6 0.03195 " pathEditMode="relative" rAng="0" ptsTypes="AA">
                                      <p:cBhvr>
                                        <p:cTn id="18" dur="2000" fill="hold"/>
                                        <p:tgtEl>
                                          <p:spTgt spid="17"/>
                                        </p:tgtEl>
                                        <p:attrNameLst>
                                          <p:attrName>ppt_x</p:attrName>
                                          <p:attrName>ppt_y</p:attrName>
                                        </p:attrNameLst>
                                      </p:cBhvr>
                                      <p:rCtr x="0" y="1597"/>
                                    </p:animMotion>
                                  </p:childTnLst>
                                </p:cTn>
                              </p:par>
                            </p:childTnLst>
                          </p:cTn>
                        </p:par>
                        <p:par>
                          <p:cTn id="19" fill="hold">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3995936" y="4272329"/>
            <a:ext cx="1466393" cy="1398211"/>
            <a:chOff x="3995936" y="4272329"/>
            <a:chExt cx="1466393" cy="1398211"/>
          </a:xfrm>
        </p:grpSpPr>
        <p:grpSp>
          <p:nvGrpSpPr>
            <p:cNvPr id="21" name="Group 20"/>
            <p:cNvGrpSpPr/>
            <p:nvPr/>
          </p:nvGrpSpPr>
          <p:grpSpPr>
            <a:xfrm rot="13665139">
              <a:off x="4266189" y="4228317"/>
              <a:ext cx="1152128" cy="1240152"/>
              <a:chOff x="4427984" y="1412776"/>
              <a:chExt cx="1296144" cy="1528184"/>
            </a:xfrm>
          </p:grpSpPr>
          <p:pic>
            <p:nvPicPr>
              <p:cNvPr id="19" name="Picture 18"/>
              <p:cNvPicPr>
                <a:picLocks noChangeAspect="1"/>
              </p:cNvPicPr>
              <p:nvPr/>
            </p:nvPicPr>
            <p:blipFill>
              <a:blip r:embed="rId2"/>
              <a:stretch>
                <a:fillRect/>
              </a:stretch>
            </p:blipFill>
            <p:spPr>
              <a:xfrm>
                <a:off x="4427984" y="1412776"/>
                <a:ext cx="1296144" cy="1528184"/>
              </a:xfrm>
              <a:prstGeom prst="rect">
                <a:avLst/>
              </a:prstGeom>
            </p:spPr>
          </p:pic>
          <p:sp>
            <p:nvSpPr>
              <p:cNvPr id="20" name="Rectangle 19"/>
              <p:cNvSpPr/>
              <p:nvPr/>
            </p:nvSpPr>
            <p:spPr>
              <a:xfrm>
                <a:off x="4932040" y="2564904"/>
                <a:ext cx="288032" cy="360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2" name="TextBox 21"/>
            <p:cNvSpPr txBox="1"/>
            <p:nvPr/>
          </p:nvSpPr>
          <p:spPr>
            <a:xfrm>
              <a:off x="3995936" y="5301208"/>
              <a:ext cx="954032" cy="369332"/>
            </a:xfrm>
            <a:prstGeom prst="rect">
              <a:avLst/>
            </a:prstGeom>
            <a:noFill/>
          </p:spPr>
          <p:txBody>
            <a:bodyPr wrap="none" rtlCol="0">
              <a:spAutoFit/>
            </a:bodyPr>
            <a:lstStyle/>
            <a:p>
              <a:r>
                <a:rPr lang="en-US" dirty="0" smtClean="0"/>
                <a:t>acoustic</a:t>
              </a:r>
              <a:endParaRPr lang="en-US" dirty="0"/>
            </a:p>
          </p:txBody>
        </p:sp>
      </p:grpSp>
      <p:pic>
        <p:nvPicPr>
          <p:cNvPr id="6" name="Picture 5" descr="Screen Shot 2019-10-09 at 13.39.2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3366284"/>
            <a:ext cx="1152128" cy="2190559"/>
          </a:xfrm>
          <a:prstGeom prst="rect">
            <a:avLst/>
          </a:prstGeom>
        </p:spPr>
      </p:pic>
      <p:sp>
        <p:nvSpPr>
          <p:cNvPr id="2" name="Title 1"/>
          <p:cNvSpPr>
            <a:spLocks noGrp="1"/>
          </p:cNvSpPr>
          <p:nvPr>
            <p:ph type="title"/>
          </p:nvPr>
        </p:nvSpPr>
        <p:spPr/>
        <p:txBody>
          <a:bodyPr>
            <a:noAutofit/>
          </a:bodyPr>
          <a:lstStyle/>
          <a:p>
            <a:r>
              <a:rPr lang="en-US" sz="3600" dirty="0" smtClean="0"/>
              <a:t>Online treatment monitoring</a:t>
            </a:r>
            <a:endParaRPr lang="en-US" sz="3600" dirty="0"/>
          </a:p>
        </p:txBody>
      </p:sp>
      <p:sp>
        <p:nvSpPr>
          <p:cNvPr id="3" name="Content Placeholder 2"/>
          <p:cNvSpPr>
            <a:spLocks noGrp="1"/>
          </p:cNvSpPr>
          <p:nvPr>
            <p:ph idx="1"/>
          </p:nvPr>
        </p:nvSpPr>
        <p:spPr/>
        <p:txBody>
          <a:bodyPr/>
          <a:lstStyle/>
          <a:p>
            <a:r>
              <a:rPr lang="en-US" dirty="0" smtClean="0"/>
              <a:t>Prompt gamma</a:t>
            </a:r>
          </a:p>
          <a:p>
            <a:r>
              <a:rPr lang="en-US" dirty="0" smtClean="0"/>
              <a:t>In-beam PET</a:t>
            </a:r>
          </a:p>
          <a:p>
            <a:r>
              <a:rPr lang="en-US" dirty="0" smtClean="0"/>
              <a:t>Nuclear fragments</a:t>
            </a:r>
          </a:p>
          <a:p>
            <a:r>
              <a:rPr lang="en-US" dirty="0" err="1" smtClean="0"/>
              <a:t>Iono</a:t>
            </a:r>
            <a:r>
              <a:rPr lang="en-US" dirty="0" smtClean="0"/>
              <a:t>-acoustic</a:t>
            </a:r>
          </a:p>
          <a:p>
            <a:pPr marL="0" indent="0">
              <a:buNone/>
            </a:pPr>
            <a:endParaRPr lang="en-US" dirty="0" smtClean="0"/>
          </a:p>
          <a:p>
            <a:endParaRPr lang="en-US" dirty="0"/>
          </a:p>
        </p:txBody>
      </p:sp>
      <p:sp>
        <p:nvSpPr>
          <p:cNvPr id="7" name="Freeform 6"/>
          <p:cNvSpPr/>
          <p:nvPr/>
        </p:nvSpPr>
        <p:spPr bwMode="auto">
          <a:xfrm>
            <a:off x="3575666" y="4230380"/>
            <a:ext cx="2220470" cy="360040"/>
          </a:xfrm>
          <a:custGeom>
            <a:avLst/>
            <a:gdLst>
              <a:gd name="connsiteX0" fmla="*/ 0 w 4724705"/>
              <a:gd name="connsiteY0" fmla="*/ 406914 h 789380"/>
              <a:gd name="connsiteX1" fmla="*/ 3177540 w 4724705"/>
              <a:gd name="connsiteY1" fmla="*/ 406914 h 789380"/>
              <a:gd name="connsiteX2" fmla="*/ 3787140 w 4724705"/>
              <a:gd name="connsiteY2" fmla="*/ 3054 h 789380"/>
              <a:gd name="connsiteX3" fmla="*/ 3817620 w 4724705"/>
              <a:gd name="connsiteY3" fmla="*/ 650754 h 789380"/>
              <a:gd name="connsiteX4" fmla="*/ 4663440 w 4724705"/>
              <a:gd name="connsiteY4" fmla="*/ 772674 h 789380"/>
              <a:gd name="connsiteX5" fmla="*/ 4663440 w 4724705"/>
              <a:gd name="connsiteY5" fmla="*/ 787914 h 789380"/>
              <a:gd name="connsiteX6" fmla="*/ 4701540 w 4724705"/>
              <a:gd name="connsiteY6" fmla="*/ 787914 h 789380"/>
              <a:gd name="connsiteX0" fmla="*/ 0 w 4724705"/>
              <a:gd name="connsiteY0" fmla="*/ 406914 h 789380"/>
              <a:gd name="connsiteX1" fmla="*/ 3177540 w 4724705"/>
              <a:gd name="connsiteY1" fmla="*/ 406914 h 789380"/>
              <a:gd name="connsiteX2" fmla="*/ 3787140 w 4724705"/>
              <a:gd name="connsiteY2" fmla="*/ 3054 h 789380"/>
              <a:gd name="connsiteX3" fmla="*/ 3817620 w 4724705"/>
              <a:gd name="connsiteY3" fmla="*/ 650754 h 789380"/>
              <a:gd name="connsiteX4" fmla="*/ 4663440 w 4724705"/>
              <a:gd name="connsiteY4" fmla="*/ 772674 h 789380"/>
              <a:gd name="connsiteX5" fmla="*/ 4663440 w 4724705"/>
              <a:gd name="connsiteY5" fmla="*/ 787914 h 789380"/>
              <a:gd name="connsiteX6" fmla="*/ 4701540 w 4724705"/>
              <a:gd name="connsiteY6" fmla="*/ 787914 h 789380"/>
              <a:gd name="connsiteX0" fmla="*/ 0 w 4724705"/>
              <a:gd name="connsiteY0" fmla="*/ 416380 h 798846"/>
              <a:gd name="connsiteX1" fmla="*/ 3177540 w 4724705"/>
              <a:gd name="connsiteY1" fmla="*/ 416380 h 798846"/>
              <a:gd name="connsiteX2" fmla="*/ 3574415 w 4724705"/>
              <a:gd name="connsiteY2" fmla="*/ 2995 h 798846"/>
              <a:gd name="connsiteX3" fmla="*/ 3817620 w 4724705"/>
              <a:gd name="connsiteY3" fmla="*/ 660220 h 798846"/>
              <a:gd name="connsiteX4" fmla="*/ 4663440 w 4724705"/>
              <a:gd name="connsiteY4" fmla="*/ 782140 h 798846"/>
              <a:gd name="connsiteX5" fmla="*/ 4663440 w 4724705"/>
              <a:gd name="connsiteY5" fmla="*/ 797380 h 798846"/>
              <a:gd name="connsiteX6" fmla="*/ 4701540 w 4724705"/>
              <a:gd name="connsiteY6" fmla="*/ 797380 h 798846"/>
              <a:gd name="connsiteX0" fmla="*/ 0 w 4724705"/>
              <a:gd name="connsiteY0" fmla="*/ 426435 h 808901"/>
              <a:gd name="connsiteX1" fmla="*/ 3177540 w 4724705"/>
              <a:gd name="connsiteY1" fmla="*/ 426435 h 808901"/>
              <a:gd name="connsiteX2" fmla="*/ 3574415 w 4724705"/>
              <a:gd name="connsiteY2" fmla="*/ 13050 h 808901"/>
              <a:gd name="connsiteX3" fmla="*/ 3817620 w 4724705"/>
              <a:gd name="connsiteY3" fmla="*/ 670275 h 808901"/>
              <a:gd name="connsiteX4" fmla="*/ 4663440 w 4724705"/>
              <a:gd name="connsiteY4" fmla="*/ 792195 h 808901"/>
              <a:gd name="connsiteX5" fmla="*/ 4663440 w 4724705"/>
              <a:gd name="connsiteY5" fmla="*/ 807435 h 808901"/>
              <a:gd name="connsiteX6" fmla="*/ 4701540 w 4724705"/>
              <a:gd name="connsiteY6" fmla="*/ 807435 h 808901"/>
              <a:gd name="connsiteX0" fmla="*/ 0 w 4724705"/>
              <a:gd name="connsiteY0" fmla="*/ 425935 h 808401"/>
              <a:gd name="connsiteX1" fmla="*/ 3177540 w 4724705"/>
              <a:gd name="connsiteY1" fmla="*/ 425935 h 808401"/>
              <a:gd name="connsiteX2" fmla="*/ 3574415 w 4724705"/>
              <a:gd name="connsiteY2" fmla="*/ 12550 h 808401"/>
              <a:gd name="connsiteX3" fmla="*/ 3817620 w 4724705"/>
              <a:gd name="connsiteY3" fmla="*/ 669775 h 808401"/>
              <a:gd name="connsiteX4" fmla="*/ 4663440 w 4724705"/>
              <a:gd name="connsiteY4" fmla="*/ 791695 h 808401"/>
              <a:gd name="connsiteX5" fmla="*/ 4663440 w 4724705"/>
              <a:gd name="connsiteY5" fmla="*/ 806935 h 808401"/>
              <a:gd name="connsiteX6" fmla="*/ 4701540 w 4724705"/>
              <a:gd name="connsiteY6" fmla="*/ 806935 h 808401"/>
              <a:gd name="connsiteX0" fmla="*/ 0 w 4724705"/>
              <a:gd name="connsiteY0" fmla="*/ 426329 h 808795"/>
              <a:gd name="connsiteX1" fmla="*/ 3177540 w 4724705"/>
              <a:gd name="connsiteY1" fmla="*/ 426329 h 808795"/>
              <a:gd name="connsiteX2" fmla="*/ 3574415 w 4724705"/>
              <a:gd name="connsiteY2" fmla="*/ 12944 h 808795"/>
              <a:gd name="connsiteX3" fmla="*/ 3817620 w 4724705"/>
              <a:gd name="connsiteY3" fmla="*/ 670169 h 808795"/>
              <a:gd name="connsiteX4" fmla="*/ 4663440 w 4724705"/>
              <a:gd name="connsiteY4" fmla="*/ 792089 h 808795"/>
              <a:gd name="connsiteX5" fmla="*/ 4663440 w 4724705"/>
              <a:gd name="connsiteY5" fmla="*/ 807329 h 808795"/>
              <a:gd name="connsiteX6" fmla="*/ 4701540 w 4724705"/>
              <a:gd name="connsiteY6" fmla="*/ 807329 h 808795"/>
              <a:gd name="connsiteX0" fmla="*/ 0 w 4724705"/>
              <a:gd name="connsiteY0" fmla="*/ 425010 h 807476"/>
              <a:gd name="connsiteX1" fmla="*/ 3177540 w 4724705"/>
              <a:gd name="connsiteY1" fmla="*/ 425010 h 807476"/>
              <a:gd name="connsiteX2" fmla="*/ 3574415 w 4724705"/>
              <a:gd name="connsiteY2" fmla="*/ 11625 h 807476"/>
              <a:gd name="connsiteX3" fmla="*/ 3817620 w 4724705"/>
              <a:gd name="connsiteY3" fmla="*/ 668850 h 807476"/>
              <a:gd name="connsiteX4" fmla="*/ 4663440 w 4724705"/>
              <a:gd name="connsiteY4" fmla="*/ 790770 h 807476"/>
              <a:gd name="connsiteX5" fmla="*/ 4663440 w 4724705"/>
              <a:gd name="connsiteY5" fmla="*/ 806010 h 807476"/>
              <a:gd name="connsiteX6" fmla="*/ 4701540 w 4724705"/>
              <a:gd name="connsiteY6" fmla="*/ 806010 h 807476"/>
              <a:gd name="connsiteX0" fmla="*/ 0 w 4724705"/>
              <a:gd name="connsiteY0" fmla="*/ 425419 h 807885"/>
              <a:gd name="connsiteX1" fmla="*/ 3177540 w 4724705"/>
              <a:gd name="connsiteY1" fmla="*/ 425419 h 807885"/>
              <a:gd name="connsiteX2" fmla="*/ 3574415 w 4724705"/>
              <a:gd name="connsiteY2" fmla="*/ 12034 h 807885"/>
              <a:gd name="connsiteX3" fmla="*/ 3817620 w 4724705"/>
              <a:gd name="connsiteY3" fmla="*/ 669259 h 807885"/>
              <a:gd name="connsiteX4" fmla="*/ 4663440 w 4724705"/>
              <a:gd name="connsiteY4" fmla="*/ 791179 h 807885"/>
              <a:gd name="connsiteX5" fmla="*/ 4663440 w 4724705"/>
              <a:gd name="connsiteY5" fmla="*/ 806419 h 807885"/>
              <a:gd name="connsiteX6" fmla="*/ 4701540 w 4724705"/>
              <a:gd name="connsiteY6" fmla="*/ 806419 h 807885"/>
              <a:gd name="connsiteX0" fmla="*/ 0 w 4724705"/>
              <a:gd name="connsiteY0" fmla="*/ 422827 h 805293"/>
              <a:gd name="connsiteX1" fmla="*/ 3177540 w 4724705"/>
              <a:gd name="connsiteY1" fmla="*/ 422827 h 805293"/>
              <a:gd name="connsiteX2" fmla="*/ 3545840 w 4724705"/>
              <a:gd name="connsiteY2" fmla="*/ 12617 h 805293"/>
              <a:gd name="connsiteX3" fmla="*/ 3817620 w 4724705"/>
              <a:gd name="connsiteY3" fmla="*/ 666667 h 805293"/>
              <a:gd name="connsiteX4" fmla="*/ 4663440 w 4724705"/>
              <a:gd name="connsiteY4" fmla="*/ 788587 h 805293"/>
              <a:gd name="connsiteX5" fmla="*/ 4663440 w 4724705"/>
              <a:gd name="connsiteY5" fmla="*/ 803827 h 805293"/>
              <a:gd name="connsiteX6" fmla="*/ 4701540 w 4724705"/>
              <a:gd name="connsiteY6" fmla="*/ 803827 h 805293"/>
              <a:gd name="connsiteX0" fmla="*/ 0 w 4724705"/>
              <a:gd name="connsiteY0" fmla="*/ 437372 h 819838"/>
              <a:gd name="connsiteX1" fmla="*/ 3177540 w 4724705"/>
              <a:gd name="connsiteY1" fmla="*/ 437372 h 819838"/>
              <a:gd name="connsiteX2" fmla="*/ 3545840 w 4724705"/>
              <a:gd name="connsiteY2" fmla="*/ 27162 h 819838"/>
              <a:gd name="connsiteX3" fmla="*/ 3817620 w 4724705"/>
              <a:gd name="connsiteY3" fmla="*/ 681212 h 819838"/>
              <a:gd name="connsiteX4" fmla="*/ 4663440 w 4724705"/>
              <a:gd name="connsiteY4" fmla="*/ 803132 h 819838"/>
              <a:gd name="connsiteX5" fmla="*/ 4663440 w 4724705"/>
              <a:gd name="connsiteY5" fmla="*/ 818372 h 819838"/>
              <a:gd name="connsiteX6" fmla="*/ 4701540 w 4724705"/>
              <a:gd name="connsiteY6" fmla="*/ 818372 h 819838"/>
              <a:gd name="connsiteX0" fmla="*/ 0 w 4724705"/>
              <a:gd name="connsiteY0" fmla="*/ 437372 h 819838"/>
              <a:gd name="connsiteX1" fmla="*/ 3177540 w 4724705"/>
              <a:gd name="connsiteY1" fmla="*/ 437372 h 819838"/>
              <a:gd name="connsiteX2" fmla="*/ 3545840 w 4724705"/>
              <a:gd name="connsiteY2" fmla="*/ 27162 h 819838"/>
              <a:gd name="connsiteX3" fmla="*/ 3817620 w 4724705"/>
              <a:gd name="connsiteY3" fmla="*/ 681212 h 819838"/>
              <a:gd name="connsiteX4" fmla="*/ 4663440 w 4724705"/>
              <a:gd name="connsiteY4" fmla="*/ 803132 h 819838"/>
              <a:gd name="connsiteX5" fmla="*/ 4663440 w 4724705"/>
              <a:gd name="connsiteY5" fmla="*/ 818372 h 819838"/>
              <a:gd name="connsiteX6" fmla="*/ 4701540 w 4724705"/>
              <a:gd name="connsiteY6" fmla="*/ 818372 h 819838"/>
              <a:gd name="connsiteX0" fmla="*/ 0 w 4724705"/>
              <a:gd name="connsiteY0" fmla="*/ 436590 h 819056"/>
              <a:gd name="connsiteX1" fmla="*/ 3177540 w 4724705"/>
              <a:gd name="connsiteY1" fmla="*/ 436590 h 819056"/>
              <a:gd name="connsiteX2" fmla="*/ 3545840 w 4724705"/>
              <a:gd name="connsiteY2" fmla="*/ 26380 h 819056"/>
              <a:gd name="connsiteX3" fmla="*/ 3817620 w 4724705"/>
              <a:gd name="connsiteY3" fmla="*/ 680430 h 819056"/>
              <a:gd name="connsiteX4" fmla="*/ 4663440 w 4724705"/>
              <a:gd name="connsiteY4" fmla="*/ 802350 h 819056"/>
              <a:gd name="connsiteX5" fmla="*/ 4663440 w 4724705"/>
              <a:gd name="connsiteY5" fmla="*/ 817590 h 819056"/>
              <a:gd name="connsiteX6" fmla="*/ 4701540 w 4724705"/>
              <a:gd name="connsiteY6" fmla="*/ 817590 h 819056"/>
              <a:gd name="connsiteX0" fmla="*/ 0 w 4731053"/>
              <a:gd name="connsiteY0" fmla="*/ 413478 h 795944"/>
              <a:gd name="connsiteX1" fmla="*/ 3177540 w 4731053"/>
              <a:gd name="connsiteY1" fmla="*/ 413478 h 795944"/>
              <a:gd name="connsiteX2" fmla="*/ 3545840 w 4731053"/>
              <a:gd name="connsiteY2" fmla="*/ 3268 h 795944"/>
              <a:gd name="connsiteX3" fmla="*/ 3731895 w 4731053"/>
              <a:gd name="connsiteY3" fmla="*/ 679543 h 795944"/>
              <a:gd name="connsiteX4" fmla="*/ 4663440 w 4731053"/>
              <a:gd name="connsiteY4" fmla="*/ 779238 h 795944"/>
              <a:gd name="connsiteX5" fmla="*/ 4663440 w 4731053"/>
              <a:gd name="connsiteY5" fmla="*/ 794478 h 795944"/>
              <a:gd name="connsiteX6" fmla="*/ 4701540 w 4731053"/>
              <a:gd name="connsiteY6" fmla="*/ 794478 h 795944"/>
              <a:gd name="connsiteX0" fmla="*/ 0 w 4731053"/>
              <a:gd name="connsiteY0" fmla="*/ 413745 h 796211"/>
              <a:gd name="connsiteX1" fmla="*/ 3177540 w 4731053"/>
              <a:gd name="connsiteY1" fmla="*/ 413745 h 796211"/>
              <a:gd name="connsiteX2" fmla="*/ 3545840 w 4731053"/>
              <a:gd name="connsiteY2" fmla="*/ 3535 h 796211"/>
              <a:gd name="connsiteX3" fmla="*/ 3731895 w 4731053"/>
              <a:gd name="connsiteY3" fmla="*/ 679810 h 796211"/>
              <a:gd name="connsiteX4" fmla="*/ 4663440 w 4731053"/>
              <a:gd name="connsiteY4" fmla="*/ 779505 h 796211"/>
              <a:gd name="connsiteX5" fmla="*/ 4663440 w 4731053"/>
              <a:gd name="connsiteY5" fmla="*/ 794745 h 796211"/>
              <a:gd name="connsiteX6" fmla="*/ 4701540 w 4731053"/>
              <a:gd name="connsiteY6" fmla="*/ 794745 h 796211"/>
              <a:gd name="connsiteX0" fmla="*/ 0 w 4731053"/>
              <a:gd name="connsiteY0" fmla="*/ 421207 h 803673"/>
              <a:gd name="connsiteX1" fmla="*/ 3177540 w 4731053"/>
              <a:gd name="connsiteY1" fmla="*/ 421207 h 803673"/>
              <a:gd name="connsiteX2" fmla="*/ 3545840 w 4731053"/>
              <a:gd name="connsiteY2" fmla="*/ 10997 h 803673"/>
              <a:gd name="connsiteX3" fmla="*/ 3731895 w 4731053"/>
              <a:gd name="connsiteY3" fmla="*/ 687272 h 803673"/>
              <a:gd name="connsiteX4" fmla="*/ 4663440 w 4731053"/>
              <a:gd name="connsiteY4" fmla="*/ 786967 h 803673"/>
              <a:gd name="connsiteX5" fmla="*/ 4663440 w 4731053"/>
              <a:gd name="connsiteY5" fmla="*/ 802207 h 803673"/>
              <a:gd name="connsiteX6" fmla="*/ 4701540 w 4731053"/>
              <a:gd name="connsiteY6" fmla="*/ 802207 h 803673"/>
              <a:gd name="connsiteX0" fmla="*/ 0 w 4731053"/>
              <a:gd name="connsiteY0" fmla="*/ 422573 h 805039"/>
              <a:gd name="connsiteX1" fmla="*/ 3177540 w 4731053"/>
              <a:gd name="connsiteY1" fmla="*/ 422573 h 805039"/>
              <a:gd name="connsiteX2" fmla="*/ 3545840 w 4731053"/>
              <a:gd name="connsiteY2" fmla="*/ 12363 h 805039"/>
              <a:gd name="connsiteX3" fmla="*/ 3731895 w 4731053"/>
              <a:gd name="connsiteY3" fmla="*/ 688638 h 805039"/>
              <a:gd name="connsiteX4" fmla="*/ 4663440 w 4731053"/>
              <a:gd name="connsiteY4" fmla="*/ 788333 h 805039"/>
              <a:gd name="connsiteX5" fmla="*/ 4663440 w 4731053"/>
              <a:gd name="connsiteY5" fmla="*/ 803573 h 805039"/>
              <a:gd name="connsiteX6" fmla="*/ 4701540 w 4731053"/>
              <a:gd name="connsiteY6" fmla="*/ 803573 h 805039"/>
              <a:gd name="connsiteX0" fmla="*/ 0 w 4731053"/>
              <a:gd name="connsiteY0" fmla="*/ 422982 h 811622"/>
              <a:gd name="connsiteX1" fmla="*/ 3177540 w 4731053"/>
              <a:gd name="connsiteY1" fmla="*/ 422982 h 811622"/>
              <a:gd name="connsiteX2" fmla="*/ 3545840 w 4731053"/>
              <a:gd name="connsiteY2" fmla="*/ 12772 h 811622"/>
              <a:gd name="connsiteX3" fmla="*/ 3731895 w 4731053"/>
              <a:gd name="connsiteY3" fmla="*/ 689047 h 811622"/>
              <a:gd name="connsiteX4" fmla="*/ 4663440 w 4731053"/>
              <a:gd name="connsiteY4" fmla="*/ 788742 h 811622"/>
              <a:gd name="connsiteX5" fmla="*/ 4663440 w 4731053"/>
              <a:gd name="connsiteY5" fmla="*/ 803982 h 811622"/>
              <a:gd name="connsiteX6" fmla="*/ 4701540 w 4731053"/>
              <a:gd name="connsiteY6" fmla="*/ 803982 h 811622"/>
              <a:gd name="connsiteX0" fmla="*/ 0 w 4731053"/>
              <a:gd name="connsiteY0" fmla="*/ 416995 h 805635"/>
              <a:gd name="connsiteX1" fmla="*/ 3177540 w 4731053"/>
              <a:gd name="connsiteY1" fmla="*/ 416995 h 805635"/>
              <a:gd name="connsiteX2" fmla="*/ 3545840 w 4731053"/>
              <a:gd name="connsiteY2" fmla="*/ 6785 h 805635"/>
              <a:gd name="connsiteX3" fmla="*/ 3731895 w 4731053"/>
              <a:gd name="connsiteY3" fmla="*/ 683060 h 805635"/>
              <a:gd name="connsiteX4" fmla="*/ 4663440 w 4731053"/>
              <a:gd name="connsiteY4" fmla="*/ 782755 h 805635"/>
              <a:gd name="connsiteX5" fmla="*/ 4663440 w 4731053"/>
              <a:gd name="connsiteY5" fmla="*/ 797995 h 805635"/>
              <a:gd name="connsiteX6" fmla="*/ 4701540 w 4731053"/>
              <a:gd name="connsiteY6" fmla="*/ 797995 h 805635"/>
              <a:gd name="connsiteX0" fmla="*/ 0 w 4731053"/>
              <a:gd name="connsiteY0" fmla="*/ 410231 h 798871"/>
              <a:gd name="connsiteX1" fmla="*/ 3177540 w 4731053"/>
              <a:gd name="connsiteY1" fmla="*/ 410231 h 798871"/>
              <a:gd name="connsiteX2" fmla="*/ 3545840 w 4731053"/>
              <a:gd name="connsiteY2" fmla="*/ 21 h 798871"/>
              <a:gd name="connsiteX3" fmla="*/ 3731895 w 4731053"/>
              <a:gd name="connsiteY3" fmla="*/ 676296 h 798871"/>
              <a:gd name="connsiteX4" fmla="*/ 4663440 w 4731053"/>
              <a:gd name="connsiteY4" fmla="*/ 775991 h 798871"/>
              <a:gd name="connsiteX5" fmla="*/ 4663440 w 4731053"/>
              <a:gd name="connsiteY5" fmla="*/ 791231 h 798871"/>
              <a:gd name="connsiteX6" fmla="*/ 4701540 w 4731053"/>
              <a:gd name="connsiteY6" fmla="*/ 791231 h 798871"/>
              <a:gd name="connsiteX0" fmla="*/ 0 w 4731053"/>
              <a:gd name="connsiteY0" fmla="*/ 410231 h 792697"/>
              <a:gd name="connsiteX1" fmla="*/ 3177540 w 4731053"/>
              <a:gd name="connsiteY1" fmla="*/ 410231 h 792697"/>
              <a:gd name="connsiteX2" fmla="*/ 3545840 w 4731053"/>
              <a:gd name="connsiteY2" fmla="*/ 21 h 792697"/>
              <a:gd name="connsiteX3" fmla="*/ 3731895 w 4731053"/>
              <a:gd name="connsiteY3" fmla="*/ 676296 h 792697"/>
              <a:gd name="connsiteX4" fmla="*/ 4663440 w 4731053"/>
              <a:gd name="connsiteY4" fmla="*/ 775991 h 792697"/>
              <a:gd name="connsiteX5" fmla="*/ 4663440 w 4731053"/>
              <a:gd name="connsiteY5" fmla="*/ 791231 h 792697"/>
              <a:gd name="connsiteX6" fmla="*/ 4701540 w 4731053"/>
              <a:gd name="connsiteY6" fmla="*/ 791231 h 792697"/>
              <a:gd name="connsiteX0" fmla="*/ 0 w 4731053"/>
              <a:gd name="connsiteY0" fmla="*/ 410228 h 792694"/>
              <a:gd name="connsiteX1" fmla="*/ 3177540 w 4731053"/>
              <a:gd name="connsiteY1" fmla="*/ 410228 h 792694"/>
              <a:gd name="connsiteX2" fmla="*/ 3545840 w 4731053"/>
              <a:gd name="connsiteY2" fmla="*/ 18 h 792694"/>
              <a:gd name="connsiteX3" fmla="*/ 3731895 w 4731053"/>
              <a:gd name="connsiteY3" fmla="*/ 676293 h 792694"/>
              <a:gd name="connsiteX4" fmla="*/ 4663440 w 4731053"/>
              <a:gd name="connsiteY4" fmla="*/ 775988 h 792694"/>
              <a:gd name="connsiteX5" fmla="*/ 4663440 w 4731053"/>
              <a:gd name="connsiteY5" fmla="*/ 791228 h 792694"/>
              <a:gd name="connsiteX6" fmla="*/ 4701540 w 4731053"/>
              <a:gd name="connsiteY6" fmla="*/ 791228 h 792694"/>
              <a:gd name="connsiteX0" fmla="*/ 0 w 4731053"/>
              <a:gd name="connsiteY0" fmla="*/ 415225 h 797691"/>
              <a:gd name="connsiteX1" fmla="*/ 3177540 w 4731053"/>
              <a:gd name="connsiteY1" fmla="*/ 415225 h 797691"/>
              <a:gd name="connsiteX2" fmla="*/ 3545840 w 4731053"/>
              <a:gd name="connsiteY2" fmla="*/ 5015 h 797691"/>
              <a:gd name="connsiteX3" fmla="*/ 3731895 w 4731053"/>
              <a:gd name="connsiteY3" fmla="*/ 681290 h 797691"/>
              <a:gd name="connsiteX4" fmla="*/ 4663440 w 4731053"/>
              <a:gd name="connsiteY4" fmla="*/ 780985 h 797691"/>
              <a:gd name="connsiteX5" fmla="*/ 4663440 w 4731053"/>
              <a:gd name="connsiteY5" fmla="*/ 796225 h 797691"/>
              <a:gd name="connsiteX6" fmla="*/ 4701540 w 4731053"/>
              <a:gd name="connsiteY6" fmla="*/ 796225 h 797691"/>
              <a:gd name="connsiteX0" fmla="*/ 0 w 4731053"/>
              <a:gd name="connsiteY0" fmla="*/ 415344 h 797810"/>
              <a:gd name="connsiteX1" fmla="*/ 3177540 w 4731053"/>
              <a:gd name="connsiteY1" fmla="*/ 415344 h 797810"/>
              <a:gd name="connsiteX2" fmla="*/ 3545840 w 4731053"/>
              <a:gd name="connsiteY2" fmla="*/ 5134 h 797810"/>
              <a:gd name="connsiteX3" fmla="*/ 3731895 w 4731053"/>
              <a:gd name="connsiteY3" fmla="*/ 681409 h 797810"/>
              <a:gd name="connsiteX4" fmla="*/ 4663440 w 4731053"/>
              <a:gd name="connsiteY4" fmla="*/ 781104 h 797810"/>
              <a:gd name="connsiteX5" fmla="*/ 4663440 w 4731053"/>
              <a:gd name="connsiteY5" fmla="*/ 796344 h 797810"/>
              <a:gd name="connsiteX6" fmla="*/ 4701540 w 4731053"/>
              <a:gd name="connsiteY6" fmla="*/ 796344 h 797810"/>
              <a:gd name="connsiteX0" fmla="*/ 0 w 4731053"/>
              <a:gd name="connsiteY0" fmla="*/ 415179 h 797645"/>
              <a:gd name="connsiteX1" fmla="*/ 3177540 w 4731053"/>
              <a:gd name="connsiteY1" fmla="*/ 415179 h 797645"/>
              <a:gd name="connsiteX2" fmla="*/ 3545840 w 4731053"/>
              <a:gd name="connsiteY2" fmla="*/ 4969 h 797645"/>
              <a:gd name="connsiteX3" fmla="*/ 3731895 w 4731053"/>
              <a:gd name="connsiteY3" fmla="*/ 681244 h 797645"/>
              <a:gd name="connsiteX4" fmla="*/ 4663440 w 4731053"/>
              <a:gd name="connsiteY4" fmla="*/ 780939 h 797645"/>
              <a:gd name="connsiteX5" fmla="*/ 4663440 w 4731053"/>
              <a:gd name="connsiteY5" fmla="*/ 796179 h 797645"/>
              <a:gd name="connsiteX6" fmla="*/ 4701540 w 4731053"/>
              <a:gd name="connsiteY6" fmla="*/ 796179 h 797645"/>
              <a:gd name="connsiteX0" fmla="*/ 0 w 4731053"/>
              <a:gd name="connsiteY0" fmla="*/ 414435 h 796901"/>
              <a:gd name="connsiteX1" fmla="*/ 3177540 w 4731053"/>
              <a:gd name="connsiteY1" fmla="*/ 414435 h 796901"/>
              <a:gd name="connsiteX2" fmla="*/ 3545840 w 4731053"/>
              <a:gd name="connsiteY2" fmla="*/ 4225 h 796901"/>
              <a:gd name="connsiteX3" fmla="*/ 3731895 w 4731053"/>
              <a:gd name="connsiteY3" fmla="*/ 680500 h 796901"/>
              <a:gd name="connsiteX4" fmla="*/ 4663440 w 4731053"/>
              <a:gd name="connsiteY4" fmla="*/ 780195 h 796901"/>
              <a:gd name="connsiteX5" fmla="*/ 4663440 w 4731053"/>
              <a:gd name="connsiteY5" fmla="*/ 795435 h 796901"/>
              <a:gd name="connsiteX6" fmla="*/ 4701540 w 4731053"/>
              <a:gd name="connsiteY6" fmla="*/ 795435 h 796901"/>
              <a:gd name="connsiteX0" fmla="*/ 0 w 4731053"/>
              <a:gd name="connsiteY0" fmla="*/ 414435 h 795435"/>
              <a:gd name="connsiteX1" fmla="*/ 3177540 w 4731053"/>
              <a:gd name="connsiteY1" fmla="*/ 414435 h 795435"/>
              <a:gd name="connsiteX2" fmla="*/ 3545840 w 4731053"/>
              <a:gd name="connsiteY2" fmla="*/ 4225 h 795435"/>
              <a:gd name="connsiteX3" fmla="*/ 3731895 w 4731053"/>
              <a:gd name="connsiteY3" fmla="*/ 680500 h 795435"/>
              <a:gd name="connsiteX4" fmla="*/ 4663440 w 4731053"/>
              <a:gd name="connsiteY4" fmla="*/ 780195 h 795435"/>
              <a:gd name="connsiteX5" fmla="*/ 4663440 w 4731053"/>
              <a:gd name="connsiteY5" fmla="*/ 795435 h 795435"/>
              <a:gd name="connsiteX0" fmla="*/ 0 w 4663440"/>
              <a:gd name="connsiteY0" fmla="*/ 414435 h 780195"/>
              <a:gd name="connsiteX1" fmla="*/ 3177540 w 4663440"/>
              <a:gd name="connsiteY1" fmla="*/ 414435 h 780195"/>
              <a:gd name="connsiteX2" fmla="*/ 3545840 w 4663440"/>
              <a:gd name="connsiteY2" fmla="*/ 4225 h 780195"/>
              <a:gd name="connsiteX3" fmla="*/ 3731895 w 4663440"/>
              <a:gd name="connsiteY3" fmla="*/ 680500 h 780195"/>
              <a:gd name="connsiteX4" fmla="*/ 4663440 w 4663440"/>
              <a:gd name="connsiteY4" fmla="*/ 780195 h 780195"/>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43010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43010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17608"/>
              <a:gd name="connsiteY0" fmla="*/ 409672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Lst>
            <a:ahLst/>
            <a:cxnLst>
              <a:cxn ang="0">
                <a:pos x="connsiteX0" y="connsiteY0"/>
              </a:cxn>
              <a:cxn ang="0">
                <a:pos x="connsiteX1" y="connsiteY1"/>
              </a:cxn>
              <a:cxn ang="0">
                <a:pos x="connsiteX2" y="connsiteY2"/>
              </a:cxn>
              <a:cxn ang="0">
                <a:pos x="connsiteX3" y="connsiteY3"/>
              </a:cxn>
            </a:cxnLst>
            <a:rect l="l" t="t" r="r" b="b"/>
            <a:pathLst>
              <a:path w="3717608" h="680516">
                <a:moveTo>
                  <a:pt x="0" y="419197"/>
                </a:moveTo>
                <a:cubicBezTo>
                  <a:pt x="1277938" y="400464"/>
                  <a:pt x="2793736" y="431210"/>
                  <a:pt x="3163253" y="414435"/>
                </a:cubicBezTo>
                <a:cubicBezTo>
                  <a:pt x="3532770" y="397660"/>
                  <a:pt x="3505836" y="71006"/>
                  <a:pt x="3531553" y="4225"/>
                </a:cubicBezTo>
                <a:cubicBezTo>
                  <a:pt x="3557270" y="-62556"/>
                  <a:pt x="3477366" y="684522"/>
                  <a:pt x="3717608" y="680500"/>
                </a:cubicBez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nvGrpSpPr>
          <p:cNvPr id="36" name="Group 35"/>
          <p:cNvGrpSpPr/>
          <p:nvPr/>
        </p:nvGrpSpPr>
        <p:grpSpPr>
          <a:xfrm>
            <a:off x="6035470" y="2852936"/>
            <a:ext cx="1383073" cy="1419943"/>
            <a:chOff x="6035470" y="2852936"/>
            <a:chExt cx="1383073" cy="1419943"/>
          </a:xfrm>
        </p:grpSpPr>
        <p:sp>
          <p:nvSpPr>
            <p:cNvPr id="12" name="Freeform 11"/>
            <p:cNvSpPr/>
            <p:nvPr/>
          </p:nvSpPr>
          <p:spPr>
            <a:xfrm rot="18303853">
              <a:off x="5567418" y="3588803"/>
              <a:ext cx="1152128" cy="216023"/>
            </a:xfrm>
            <a:custGeom>
              <a:avLst/>
              <a:gdLst>
                <a:gd name="connsiteX0" fmla="*/ 0 w 2376040"/>
                <a:gd name="connsiteY0" fmla="*/ 303864 h 481373"/>
                <a:gd name="connsiteX1" fmla="*/ 204831 w 2376040"/>
                <a:gd name="connsiteY1" fmla="*/ 3464 h 481373"/>
                <a:gd name="connsiteX2" fmla="*/ 423318 w 2376040"/>
                <a:gd name="connsiteY2" fmla="*/ 481373 h 481373"/>
                <a:gd name="connsiteX3" fmla="*/ 696426 w 2376040"/>
                <a:gd name="connsiteY3" fmla="*/ 3464 h 481373"/>
                <a:gd name="connsiteX4" fmla="*/ 901257 w 2376040"/>
                <a:gd name="connsiteY4" fmla="*/ 413100 h 481373"/>
                <a:gd name="connsiteX5" fmla="*/ 1147054 w 2376040"/>
                <a:gd name="connsiteY5" fmla="*/ 3464 h 481373"/>
                <a:gd name="connsiteX6" fmla="*/ 1365540 w 2376040"/>
                <a:gd name="connsiteY6" fmla="*/ 372137 h 481373"/>
                <a:gd name="connsiteX7" fmla="*/ 1611338 w 2376040"/>
                <a:gd name="connsiteY7" fmla="*/ 17118 h 481373"/>
                <a:gd name="connsiteX8" fmla="*/ 1857135 w 2376040"/>
                <a:gd name="connsiteY8" fmla="*/ 372137 h 481373"/>
                <a:gd name="connsiteX9" fmla="*/ 2130243 w 2376040"/>
                <a:gd name="connsiteY9" fmla="*/ 3464 h 481373"/>
                <a:gd name="connsiteX10" fmla="*/ 2376040 w 2376040"/>
                <a:gd name="connsiteY10" fmla="*/ 344827 h 4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6040" h="481373">
                  <a:moveTo>
                    <a:pt x="0" y="303864"/>
                  </a:moveTo>
                  <a:cubicBezTo>
                    <a:pt x="67139" y="138871"/>
                    <a:pt x="134278" y="-26121"/>
                    <a:pt x="204831" y="3464"/>
                  </a:cubicBezTo>
                  <a:cubicBezTo>
                    <a:pt x="275384" y="33049"/>
                    <a:pt x="341386" y="481373"/>
                    <a:pt x="423318" y="481373"/>
                  </a:cubicBezTo>
                  <a:cubicBezTo>
                    <a:pt x="505250" y="481373"/>
                    <a:pt x="616770" y="14843"/>
                    <a:pt x="696426" y="3464"/>
                  </a:cubicBezTo>
                  <a:cubicBezTo>
                    <a:pt x="776082" y="-7915"/>
                    <a:pt x="826152" y="413100"/>
                    <a:pt x="901257" y="413100"/>
                  </a:cubicBezTo>
                  <a:cubicBezTo>
                    <a:pt x="976362" y="413100"/>
                    <a:pt x="1069674" y="10291"/>
                    <a:pt x="1147054" y="3464"/>
                  </a:cubicBezTo>
                  <a:cubicBezTo>
                    <a:pt x="1224434" y="-3363"/>
                    <a:pt x="1288159" y="369861"/>
                    <a:pt x="1365540" y="372137"/>
                  </a:cubicBezTo>
                  <a:cubicBezTo>
                    <a:pt x="1442921" y="374413"/>
                    <a:pt x="1529406" y="17118"/>
                    <a:pt x="1611338" y="17118"/>
                  </a:cubicBezTo>
                  <a:cubicBezTo>
                    <a:pt x="1693270" y="17118"/>
                    <a:pt x="1770651" y="374413"/>
                    <a:pt x="1857135" y="372137"/>
                  </a:cubicBezTo>
                  <a:cubicBezTo>
                    <a:pt x="1943619" y="369861"/>
                    <a:pt x="2043759" y="8016"/>
                    <a:pt x="2130243" y="3464"/>
                  </a:cubicBezTo>
                  <a:cubicBezTo>
                    <a:pt x="2216727" y="-1088"/>
                    <a:pt x="2310039" y="319794"/>
                    <a:pt x="2376040" y="344827"/>
                  </a:cubicBezTo>
                </a:path>
              </a:pathLst>
            </a:custGeom>
            <a:noFill/>
            <a:ln>
              <a:solidFill>
                <a:srgbClr val="00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TextBox 14"/>
            <p:cNvSpPr txBox="1"/>
            <p:nvPr/>
          </p:nvSpPr>
          <p:spPr>
            <a:xfrm>
              <a:off x="6372200" y="2852936"/>
              <a:ext cx="1046343" cy="369332"/>
            </a:xfrm>
            <a:prstGeom prst="rect">
              <a:avLst/>
            </a:prstGeom>
            <a:noFill/>
          </p:spPr>
          <p:txBody>
            <a:bodyPr wrap="none" rtlCol="0">
              <a:spAutoFit/>
            </a:bodyPr>
            <a:lstStyle/>
            <a:p>
              <a:r>
                <a:rPr lang="en-US" dirty="0">
                  <a:solidFill>
                    <a:srgbClr val="0000FF"/>
                  </a:solidFill>
                </a:rPr>
                <a:t>p</a:t>
              </a:r>
              <a:r>
                <a:rPr lang="en-US" dirty="0" smtClean="0">
                  <a:solidFill>
                    <a:srgbClr val="0000FF"/>
                  </a:solidFill>
                </a:rPr>
                <a:t>rompt </a:t>
              </a:r>
              <a:r>
                <a:rPr lang="en-US" dirty="0" err="1" smtClean="0">
                  <a:solidFill>
                    <a:srgbClr val="0000FF"/>
                  </a:solidFill>
                </a:rPr>
                <a:t>γ</a:t>
              </a:r>
              <a:endParaRPr lang="en-US" dirty="0">
                <a:solidFill>
                  <a:srgbClr val="0000FF"/>
                </a:solidFill>
              </a:endParaRPr>
            </a:p>
          </p:txBody>
        </p:sp>
      </p:grpSp>
      <p:sp>
        <p:nvSpPr>
          <p:cNvPr id="17" name="TextBox 16"/>
          <p:cNvSpPr txBox="1"/>
          <p:nvPr/>
        </p:nvSpPr>
        <p:spPr>
          <a:xfrm>
            <a:off x="3491880" y="4086364"/>
            <a:ext cx="715761" cy="369332"/>
          </a:xfrm>
          <a:prstGeom prst="rect">
            <a:avLst/>
          </a:prstGeom>
          <a:noFill/>
        </p:spPr>
        <p:txBody>
          <a:bodyPr wrap="none" rtlCol="0">
            <a:spAutoFit/>
          </a:bodyPr>
          <a:lstStyle/>
          <a:p>
            <a:r>
              <a:rPr lang="en-US" dirty="0" smtClean="0">
                <a:solidFill>
                  <a:srgbClr val="FF0000"/>
                </a:solidFill>
              </a:rPr>
              <a:t>beam</a:t>
            </a:r>
            <a:endParaRPr lang="en-US" dirty="0">
              <a:solidFill>
                <a:srgbClr val="FF0000"/>
              </a:solidFill>
            </a:endParaRPr>
          </a:p>
        </p:txBody>
      </p:sp>
      <p:grpSp>
        <p:nvGrpSpPr>
          <p:cNvPr id="37" name="Group 36"/>
          <p:cNvGrpSpPr/>
          <p:nvPr/>
        </p:nvGrpSpPr>
        <p:grpSpPr>
          <a:xfrm>
            <a:off x="5104821" y="3238995"/>
            <a:ext cx="1166605" cy="2376264"/>
            <a:chOff x="5104821" y="3238995"/>
            <a:chExt cx="1166605" cy="2376264"/>
          </a:xfrm>
        </p:grpSpPr>
        <p:sp>
          <p:nvSpPr>
            <p:cNvPr id="14" name="Freeform 13"/>
            <p:cNvSpPr/>
            <p:nvPr/>
          </p:nvSpPr>
          <p:spPr>
            <a:xfrm rot="3124325">
              <a:off x="4636769" y="3707047"/>
              <a:ext cx="1152128" cy="216023"/>
            </a:xfrm>
            <a:custGeom>
              <a:avLst/>
              <a:gdLst>
                <a:gd name="connsiteX0" fmla="*/ 0 w 2376040"/>
                <a:gd name="connsiteY0" fmla="*/ 303864 h 481373"/>
                <a:gd name="connsiteX1" fmla="*/ 204831 w 2376040"/>
                <a:gd name="connsiteY1" fmla="*/ 3464 h 481373"/>
                <a:gd name="connsiteX2" fmla="*/ 423318 w 2376040"/>
                <a:gd name="connsiteY2" fmla="*/ 481373 h 481373"/>
                <a:gd name="connsiteX3" fmla="*/ 696426 w 2376040"/>
                <a:gd name="connsiteY3" fmla="*/ 3464 h 481373"/>
                <a:gd name="connsiteX4" fmla="*/ 901257 w 2376040"/>
                <a:gd name="connsiteY4" fmla="*/ 413100 h 481373"/>
                <a:gd name="connsiteX5" fmla="*/ 1147054 w 2376040"/>
                <a:gd name="connsiteY5" fmla="*/ 3464 h 481373"/>
                <a:gd name="connsiteX6" fmla="*/ 1365540 w 2376040"/>
                <a:gd name="connsiteY6" fmla="*/ 372137 h 481373"/>
                <a:gd name="connsiteX7" fmla="*/ 1611338 w 2376040"/>
                <a:gd name="connsiteY7" fmla="*/ 17118 h 481373"/>
                <a:gd name="connsiteX8" fmla="*/ 1857135 w 2376040"/>
                <a:gd name="connsiteY8" fmla="*/ 372137 h 481373"/>
                <a:gd name="connsiteX9" fmla="*/ 2130243 w 2376040"/>
                <a:gd name="connsiteY9" fmla="*/ 3464 h 481373"/>
                <a:gd name="connsiteX10" fmla="*/ 2376040 w 2376040"/>
                <a:gd name="connsiteY10" fmla="*/ 344827 h 4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6040" h="481373">
                  <a:moveTo>
                    <a:pt x="0" y="303864"/>
                  </a:moveTo>
                  <a:cubicBezTo>
                    <a:pt x="67139" y="138871"/>
                    <a:pt x="134278" y="-26121"/>
                    <a:pt x="204831" y="3464"/>
                  </a:cubicBezTo>
                  <a:cubicBezTo>
                    <a:pt x="275384" y="33049"/>
                    <a:pt x="341386" y="481373"/>
                    <a:pt x="423318" y="481373"/>
                  </a:cubicBezTo>
                  <a:cubicBezTo>
                    <a:pt x="505250" y="481373"/>
                    <a:pt x="616770" y="14843"/>
                    <a:pt x="696426" y="3464"/>
                  </a:cubicBezTo>
                  <a:cubicBezTo>
                    <a:pt x="776082" y="-7915"/>
                    <a:pt x="826152" y="413100"/>
                    <a:pt x="901257" y="413100"/>
                  </a:cubicBezTo>
                  <a:cubicBezTo>
                    <a:pt x="976362" y="413100"/>
                    <a:pt x="1069674" y="10291"/>
                    <a:pt x="1147054" y="3464"/>
                  </a:cubicBezTo>
                  <a:cubicBezTo>
                    <a:pt x="1224434" y="-3363"/>
                    <a:pt x="1288159" y="369861"/>
                    <a:pt x="1365540" y="372137"/>
                  </a:cubicBezTo>
                  <a:cubicBezTo>
                    <a:pt x="1442921" y="374413"/>
                    <a:pt x="1529406" y="17118"/>
                    <a:pt x="1611338" y="17118"/>
                  </a:cubicBezTo>
                  <a:cubicBezTo>
                    <a:pt x="1693270" y="17118"/>
                    <a:pt x="1770651" y="374413"/>
                    <a:pt x="1857135" y="372137"/>
                  </a:cubicBezTo>
                  <a:cubicBezTo>
                    <a:pt x="1943619" y="369861"/>
                    <a:pt x="2043759" y="8016"/>
                    <a:pt x="2130243" y="3464"/>
                  </a:cubicBezTo>
                  <a:cubicBezTo>
                    <a:pt x="2216727" y="-1088"/>
                    <a:pt x="2310039" y="319794"/>
                    <a:pt x="2376040" y="344827"/>
                  </a:cubicBezTo>
                </a:path>
              </a:pathLst>
            </a:custGeom>
            <a:noFill/>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5436096" y="4499828"/>
              <a:ext cx="389850" cy="369332"/>
            </a:xfrm>
            <a:prstGeom prst="rect">
              <a:avLst/>
            </a:prstGeom>
            <a:noFill/>
          </p:spPr>
          <p:txBody>
            <a:bodyPr wrap="none" rtlCol="0">
              <a:spAutoFit/>
            </a:bodyPr>
            <a:lstStyle/>
            <a:p>
              <a:r>
                <a:rPr lang="en-US" dirty="0" smtClean="0">
                  <a:solidFill>
                    <a:srgbClr val="FF6600"/>
                  </a:solidFill>
                </a:rPr>
                <a:t>β</a:t>
              </a:r>
              <a:r>
                <a:rPr lang="en-US" baseline="30000" dirty="0" smtClean="0">
                  <a:solidFill>
                    <a:srgbClr val="FF6600"/>
                  </a:solidFill>
                </a:rPr>
                <a:t>+</a:t>
              </a:r>
              <a:endParaRPr lang="en-US" dirty="0">
                <a:solidFill>
                  <a:srgbClr val="FF6600"/>
                </a:solidFill>
              </a:endParaRPr>
            </a:p>
          </p:txBody>
        </p:sp>
        <p:sp>
          <p:nvSpPr>
            <p:cNvPr id="18" name="Freeform 17"/>
            <p:cNvSpPr/>
            <p:nvPr/>
          </p:nvSpPr>
          <p:spPr>
            <a:xfrm rot="3124325">
              <a:off x="5587351" y="4931183"/>
              <a:ext cx="1152128" cy="216023"/>
            </a:xfrm>
            <a:custGeom>
              <a:avLst/>
              <a:gdLst>
                <a:gd name="connsiteX0" fmla="*/ 0 w 2376040"/>
                <a:gd name="connsiteY0" fmla="*/ 303864 h 481373"/>
                <a:gd name="connsiteX1" fmla="*/ 204831 w 2376040"/>
                <a:gd name="connsiteY1" fmla="*/ 3464 h 481373"/>
                <a:gd name="connsiteX2" fmla="*/ 423318 w 2376040"/>
                <a:gd name="connsiteY2" fmla="*/ 481373 h 481373"/>
                <a:gd name="connsiteX3" fmla="*/ 696426 w 2376040"/>
                <a:gd name="connsiteY3" fmla="*/ 3464 h 481373"/>
                <a:gd name="connsiteX4" fmla="*/ 901257 w 2376040"/>
                <a:gd name="connsiteY4" fmla="*/ 413100 h 481373"/>
                <a:gd name="connsiteX5" fmla="*/ 1147054 w 2376040"/>
                <a:gd name="connsiteY5" fmla="*/ 3464 h 481373"/>
                <a:gd name="connsiteX6" fmla="*/ 1365540 w 2376040"/>
                <a:gd name="connsiteY6" fmla="*/ 372137 h 481373"/>
                <a:gd name="connsiteX7" fmla="*/ 1611338 w 2376040"/>
                <a:gd name="connsiteY7" fmla="*/ 17118 h 481373"/>
                <a:gd name="connsiteX8" fmla="*/ 1857135 w 2376040"/>
                <a:gd name="connsiteY8" fmla="*/ 372137 h 481373"/>
                <a:gd name="connsiteX9" fmla="*/ 2130243 w 2376040"/>
                <a:gd name="connsiteY9" fmla="*/ 3464 h 481373"/>
                <a:gd name="connsiteX10" fmla="*/ 2376040 w 2376040"/>
                <a:gd name="connsiteY10" fmla="*/ 344827 h 4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76040" h="481373">
                  <a:moveTo>
                    <a:pt x="0" y="303864"/>
                  </a:moveTo>
                  <a:cubicBezTo>
                    <a:pt x="67139" y="138871"/>
                    <a:pt x="134278" y="-26121"/>
                    <a:pt x="204831" y="3464"/>
                  </a:cubicBezTo>
                  <a:cubicBezTo>
                    <a:pt x="275384" y="33049"/>
                    <a:pt x="341386" y="481373"/>
                    <a:pt x="423318" y="481373"/>
                  </a:cubicBezTo>
                  <a:cubicBezTo>
                    <a:pt x="505250" y="481373"/>
                    <a:pt x="616770" y="14843"/>
                    <a:pt x="696426" y="3464"/>
                  </a:cubicBezTo>
                  <a:cubicBezTo>
                    <a:pt x="776082" y="-7915"/>
                    <a:pt x="826152" y="413100"/>
                    <a:pt x="901257" y="413100"/>
                  </a:cubicBezTo>
                  <a:cubicBezTo>
                    <a:pt x="976362" y="413100"/>
                    <a:pt x="1069674" y="10291"/>
                    <a:pt x="1147054" y="3464"/>
                  </a:cubicBezTo>
                  <a:cubicBezTo>
                    <a:pt x="1224434" y="-3363"/>
                    <a:pt x="1288159" y="369861"/>
                    <a:pt x="1365540" y="372137"/>
                  </a:cubicBezTo>
                  <a:cubicBezTo>
                    <a:pt x="1442921" y="374413"/>
                    <a:pt x="1529406" y="17118"/>
                    <a:pt x="1611338" y="17118"/>
                  </a:cubicBezTo>
                  <a:cubicBezTo>
                    <a:pt x="1693270" y="17118"/>
                    <a:pt x="1770651" y="374413"/>
                    <a:pt x="1857135" y="372137"/>
                  </a:cubicBezTo>
                  <a:cubicBezTo>
                    <a:pt x="1943619" y="369861"/>
                    <a:pt x="2043759" y="8016"/>
                    <a:pt x="2130243" y="3464"/>
                  </a:cubicBezTo>
                  <a:cubicBezTo>
                    <a:pt x="2216727" y="-1088"/>
                    <a:pt x="2310039" y="319794"/>
                    <a:pt x="2376040" y="344827"/>
                  </a:cubicBezTo>
                </a:path>
              </a:pathLst>
            </a:custGeom>
            <a:noFill/>
            <a:ln>
              <a:solidFill>
                <a:srgbClr val="FF66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38" name="Group 37"/>
          <p:cNvGrpSpPr/>
          <p:nvPr/>
        </p:nvGrpSpPr>
        <p:grpSpPr>
          <a:xfrm>
            <a:off x="6444208" y="4077072"/>
            <a:ext cx="2226588" cy="646331"/>
            <a:chOff x="6444208" y="4077072"/>
            <a:chExt cx="2226588" cy="646331"/>
          </a:xfrm>
        </p:grpSpPr>
        <p:grpSp>
          <p:nvGrpSpPr>
            <p:cNvPr id="34" name="Group 33"/>
            <p:cNvGrpSpPr/>
            <p:nvPr/>
          </p:nvGrpSpPr>
          <p:grpSpPr>
            <a:xfrm>
              <a:off x="6444208" y="4149080"/>
              <a:ext cx="1080120" cy="432048"/>
              <a:chOff x="6444208" y="4149080"/>
              <a:chExt cx="1080120" cy="432048"/>
            </a:xfrm>
          </p:grpSpPr>
          <p:cxnSp>
            <p:nvCxnSpPr>
              <p:cNvPr id="24" name="Straight Arrow Connector 23"/>
              <p:cNvCxnSpPr/>
              <p:nvPr/>
            </p:nvCxnSpPr>
            <p:spPr>
              <a:xfrm flipV="1">
                <a:off x="6516216" y="4149080"/>
                <a:ext cx="648072" cy="216024"/>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6444208" y="4293096"/>
                <a:ext cx="1080120" cy="144016"/>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6660232" y="4437112"/>
                <a:ext cx="720080" cy="72008"/>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516216" y="4581128"/>
                <a:ext cx="720080" cy="0"/>
              </a:xfrm>
              <a:prstGeom prst="straightConnector1">
                <a:avLst/>
              </a:prstGeom>
              <a:ln>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5" name="TextBox 34"/>
            <p:cNvSpPr txBox="1"/>
            <p:nvPr/>
          </p:nvSpPr>
          <p:spPr>
            <a:xfrm>
              <a:off x="7524328" y="4077072"/>
              <a:ext cx="1146468" cy="646331"/>
            </a:xfrm>
            <a:prstGeom prst="rect">
              <a:avLst/>
            </a:prstGeom>
            <a:noFill/>
          </p:spPr>
          <p:txBody>
            <a:bodyPr wrap="none" rtlCol="0">
              <a:spAutoFit/>
            </a:bodyPr>
            <a:lstStyle/>
            <a:p>
              <a:r>
                <a:rPr lang="en-US" dirty="0" smtClean="0">
                  <a:solidFill>
                    <a:srgbClr val="008000"/>
                  </a:solidFill>
                </a:rPr>
                <a:t>Nuclear</a:t>
              </a:r>
            </a:p>
            <a:p>
              <a:r>
                <a:rPr lang="en-US" dirty="0" smtClean="0">
                  <a:solidFill>
                    <a:srgbClr val="008000"/>
                  </a:solidFill>
                </a:rPr>
                <a:t>fragments</a:t>
              </a:r>
              <a:endParaRPr lang="en-US" dirty="0">
                <a:solidFill>
                  <a:srgbClr val="008000"/>
                </a:solidFill>
              </a:endParaRPr>
            </a:p>
          </p:txBody>
        </p:sp>
      </p:grpSp>
      <p:sp>
        <p:nvSpPr>
          <p:cNvPr id="4" name="Footer Placeholder 3"/>
          <p:cNvSpPr>
            <a:spLocks noGrp="1"/>
          </p:cNvSpPr>
          <p:nvPr>
            <p:ph type="ftr" sz="quarter" idx="11"/>
          </p:nvPr>
        </p:nvSpPr>
        <p:spPr/>
        <p:txBody>
          <a:bodyPr/>
          <a:lstStyle/>
          <a:p>
            <a:r>
              <a:rPr lang="en-GB" smtClean="0"/>
              <a:t>laurent.kelleter@ucl.ac.uk</a:t>
            </a:r>
            <a:endParaRPr lang="en-GB" dirty="0"/>
          </a:p>
        </p:txBody>
      </p:sp>
      <p:sp>
        <p:nvSpPr>
          <p:cNvPr id="5" name="Slide Number Placeholder 4"/>
          <p:cNvSpPr>
            <a:spLocks noGrp="1"/>
          </p:cNvSpPr>
          <p:nvPr>
            <p:ph type="sldNum" sz="quarter" idx="12"/>
          </p:nvPr>
        </p:nvSpPr>
        <p:spPr/>
        <p:txBody>
          <a:bodyPr/>
          <a:lstStyle/>
          <a:p>
            <a:fld id="{01B1F274-A603-4C51-99A6-9A47F728F8FD}" type="slidenum">
              <a:rPr lang="en-GB" smtClean="0"/>
              <a:pPr/>
              <a:t>6</a:t>
            </a:fld>
            <a:r>
              <a:rPr lang="en-GB" smtClean="0"/>
              <a:t>/33</a:t>
            </a:r>
            <a:endParaRPr lang="en-GB" dirty="0"/>
          </a:p>
        </p:txBody>
      </p:sp>
    </p:spTree>
    <p:extLst>
      <p:ext uri="{BB962C8B-B14F-4D97-AF65-F5344CB8AC3E}">
        <p14:creationId xmlns:p14="http://schemas.microsoft.com/office/powerpoint/2010/main" val="35561472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Helium/Carbon mixing</a:t>
            </a:r>
            <a:endParaRPr lang="en-US" sz="3600" dirty="0"/>
          </a:p>
        </p:txBody>
      </p:sp>
      <p:sp>
        <p:nvSpPr>
          <p:cNvPr id="3" name="Content Placeholder 2"/>
          <p:cNvSpPr>
            <a:spLocks noGrp="1"/>
          </p:cNvSpPr>
          <p:nvPr>
            <p:ph idx="1"/>
          </p:nvPr>
        </p:nvSpPr>
        <p:spPr>
          <a:xfrm>
            <a:off x="457199" y="1124745"/>
            <a:ext cx="7643193" cy="4752528"/>
          </a:xfrm>
        </p:spPr>
        <p:txBody>
          <a:bodyPr>
            <a:normAutofit/>
          </a:bodyPr>
          <a:lstStyle/>
          <a:p>
            <a:pPr>
              <a:lnSpc>
                <a:spcPct val="110000"/>
              </a:lnSpc>
            </a:pPr>
            <a:r>
              <a:rPr lang="en-US" sz="2400" dirty="0" smtClean="0"/>
              <a:t>Similar magnetic rigidity: Accelerate together</a:t>
            </a:r>
          </a:p>
          <a:p>
            <a:pPr>
              <a:lnSpc>
                <a:spcPct val="110000"/>
              </a:lnSpc>
            </a:pPr>
            <a:endParaRPr lang="en-US" sz="2400" dirty="0" smtClean="0"/>
          </a:p>
          <a:p>
            <a:pPr>
              <a:lnSpc>
                <a:spcPct val="110000"/>
              </a:lnSpc>
            </a:pPr>
            <a:endParaRPr lang="en-US" sz="2400" dirty="0"/>
          </a:p>
          <a:p>
            <a:pPr>
              <a:lnSpc>
                <a:spcPct val="110000"/>
              </a:lnSpc>
            </a:pPr>
            <a:endParaRPr lang="en-US" sz="2400" dirty="0" smtClean="0"/>
          </a:p>
          <a:p>
            <a:pPr marL="0" indent="0">
              <a:lnSpc>
                <a:spcPct val="110000"/>
              </a:lnSpc>
              <a:buNone/>
            </a:pPr>
            <a:endParaRPr lang="en-US" sz="2400" dirty="0" smtClean="0"/>
          </a:p>
          <a:p>
            <a:pPr>
              <a:lnSpc>
                <a:spcPct val="110000"/>
              </a:lnSpc>
            </a:pPr>
            <a:r>
              <a:rPr lang="en-US" sz="2400" dirty="0" smtClean="0"/>
              <a:t>R</a:t>
            </a:r>
            <a:r>
              <a:rPr lang="en-US" sz="2400" baseline="-25000" dirty="0" smtClean="0"/>
              <a:t>0</a:t>
            </a:r>
            <a:r>
              <a:rPr lang="en-US" sz="2400" dirty="0" smtClean="0"/>
              <a:t>(He) = 3 x R</a:t>
            </a:r>
            <a:r>
              <a:rPr lang="en-US" sz="2400" baseline="-25000" dirty="0" smtClean="0"/>
              <a:t>0</a:t>
            </a:r>
            <a:r>
              <a:rPr lang="de-DE" sz="2400" dirty="0" smtClean="0"/>
              <a:t>(C):</a:t>
            </a:r>
            <a:r>
              <a:rPr lang="en-US" sz="2400" dirty="0" smtClean="0">
                <a:sym typeface="Wingdings"/>
              </a:rPr>
              <a:t> simultaneous treatment and imaging</a:t>
            </a:r>
            <a:endParaRPr lang="en-US" sz="2400" dirty="0" smtClean="0"/>
          </a:p>
        </p:txBody>
      </p:sp>
      <p:grpSp>
        <p:nvGrpSpPr>
          <p:cNvPr id="41" name="Group 40"/>
          <p:cNvGrpSpPr/>
          <p:nvPr/>
        </p:nvGrpSpPr>
        <p:grpSpPr>
          <a:xfrm>
            <a:off x="1835696" y="1844824"/>
            <a:ext cx="899029" cy="1152128"/>
            <a:chOff x="2195736" y="3429000"/>
            <a:chExt cx="899029" cy="1152128"/>
          </a:xfrm>
        </p:grpSpPr>
        <p:sp>
          <p:nvSpPr>
            <p:cNvPr id="4" name="Oval 3"/>
            <p:cNvSpPr/>
            <p:nvPr/>
          </p:nvSpPr>
          <p:spPr>
            <a:xfrm>
              <a:off x="2339752" y="3861048"/>
              <a:ext cx="720080" cy="720080"/>
            </a:xfrm>
            <a:prstGeom prst="ellipse">
              <a:avLst/>
            </a:prstGeom>
            <a:no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411760" y="4221088"/>
              <a:ext cx="279648" cy="27964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chemeClr val="bg1"/>
                  </a:solidFill>
                </a:rPr>
                <a:t>p</a:t>
              </a:r>
            </a:p>
          </p:txBody>
        </p:sp>
        <p:sp>
          <p:nvSpPr>
            <p:cNvPr id="21" name="Oval 20"/>
            <p:cNvSpPr/>
            <p:nvPr/>
          </p:nvSpPr>
          <p:spPr>
            <a:xfrm>
              <a:off x="2411760" y="3933056"/>
              <a:ext cx="279648" cy="279648"/>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smtClean="0">
                  <a:solidFill>
                    <a:schemeClr val="bg1"/>
                  </a:solidFill>
                </a:rPr>
                <a:t>n</a:t>
              </a:r>
              <a:endParaRPr lang="en-US" sz="1600" dirty="0">
                <a:solidFill>
                  <a:schemeClr val="bg1"/>
                </a:solidFill>
              </a:endParaRPr>
            </a:p>
          </p:txBody>
        </p:sp>
        <p:sp>
          <p:nvSpPr>
            <p:cNvPr id="22" name="Oval 21"/>
            <p:cNvSpPr/>
            <p:nvPr/>
          </p:nvSpPr>
          <p:spPr>
            <a:xfrm>
              <a:off x="2699792" y="3933056"/>
              <a:ext cx="279648" cy="27964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chemeClr val="bg1"/>
                  </a:solidFill>
                </a:rPr>
                <a:t>p</a:t>
              </a:r>
            </a:p>
          </p:txBody>
        </p:sp>
        <p:sp>
          <p:nvSpPr>
            <p:cNvPr id="24" name="Oval 23"/>
            <p:cNvSpPr/>
            <p:nvPr/>
          </p:nvSpPr>
          <p:spPr>
            <a:xfrm>
              <a:off x="2699792" y="4221088"/>
              <a:ext cx="279648" cy="279648"/>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smtClean="0">
                  <a:solidFill>
                    <a:schemeClr val="bg1"/>
                  </a:solidFill>
                </a:rPr>
                <a:t>n</a:t>
              </a:r>
              <a:endParaRPr lang="en-US" sz="1600" dirty="0">
                <a:solidFill>
                  <a:schemeClr val="bg1"/>
                </a:solidFill>
              </a:endParaRPr>
            </a:p>
          </p:txBody>
        </p:sp>
        <p:sp>
          <p:nvSpPr>
            <p:cNvPr id="7" name="TextBox 6"/>
            <p:cNvSpPr txBox="1"/>
            <p:nvPr/>
          </p:nvSpPr>
          <p:spPr>
            <a:xfrm>
              <a:off x="2195736" y="3429000"/>
              <a:ext cx="899029" cy="369332"/>
            </a:xfrm>
            <a:prstGeom prst="rect">
              <a:avLst/>
            </a:prstGeom>
            <a:noFill/>
          </p:spPr>
          <p:txBody>
            <a:bodyPr wrap="none" rtlCol="0">
              <a:spAutoFit/>
            </a:bodyPr>
            <a:lstStyle/>
            <a:p>
              <a:r>
                <a:rPr lang="en-US" dirty="0"/>
                <a:t>A</a:t>
              </a:r>
              <a:r>
                <a:rPr lang="en-US" dirty="0" smtClean="0"/>
                <a:t>/Q = 2</a:t>
              </a:r>
              <a:endParaRPr lang="en-US" dirty="0"/>
            </a:p>
          </p:txBody>
        </p:sp>
      </p:grpSp>
      <p:grpSp>
        <p:nvGrpSpPr>
          <p:cNvPr id="42" name="Group 41"/>
          <p:cNvGrpSpPr/>
          <p:nvPr/>
        </p:nvGrpSpPr>
        <p:grpSpPr>
          <a:xfrm>
            <a:off x="4283968" y="1556792"/>
            <a:ext cx="1368152" cy="1800200"/>
            <a:chOff x="4427984" y="2924944"/>
            <a:chExt cx="1368152" cy="1800200"/>
          </a:xfrm>
        </p:grpSpPr>
        <p:sp>
          <p:nvSpPr>
            <p:cNvPr id="15" name="Oval 14"/>
            <p:cNvSpPr/>
            <p:nvPr/>
          </p:nvSpPr>
          <p:spPr>
            <a:xfrm>
              <a:off x="4427984" y="3356992"/>
              <a:ext cx="1368152" cy="136815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3" name="Oval 22"/>
            <p:cNvSpPr/>
            <p:nvPr/>
          </p:nvSpPr>
          <p:spPr>
            <a:xfrm>
              <a:off x="5004048" y="3429000"/>
              <a:ext cx="279648" cy="27964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chemeClr val="bg1"/>
                  </a:solidFill>
                </a:rPr>
                <a:t>p</a:t>
              </a:r>
            </a:p>
          </p:txBody>
        </p:sp>
        <p:sp>
          <p:nvSpPr>
            <p:cNvPr id="25" name="Oval 24"/>
            <p:cNvSpPr/>
            <p:nvPr/>
          </p:nvSpPr>
          <p:spPr>
            <a:xfrm>
              <a:off x="4644008" y="3645024"/>
              <a:ext cx="279648" cy="279648"/>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smtClean="0">
                  <a:solidFill>
                    <a:schemeClr val="bg1"/>
                  </a:solidFill>
                </a:rPr>
                <a:t>n</a:t>
              </a:r>
              <a:endParaRPr lang="en-US" sz="1600" dirty="0">
                <a:solidFill>
                  <a:schemeClr val="bg1"/>
                </a:solidFill>
              </a:endParaRPr>
            </a:p>
          </p:txBody>
        </p:sp>
        <p:sp>
          <p:nvSpPr>
            <p:cNvPr id="29" name="Oval 28"/>
            <p:cNvSpPr/>
            <p:nvPr/>
          </p:nvSpPr>
          <p:spPr>
            <a:xfrm>
              <a:off x="4499992" y="4149080"/>
              <a:ext cx="279648" cy="279648"/>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smtClean="0">
                  <a:solidFill>
                    <a:schemeClr val="bg1"/>
                  </a:solidFill>
                </a:rPr>
                <a:t>n</a:t>
              </a:r>
              <a:endParaRPr lang="en-US" sz="1600" dirty="0">
                <a:solidFill>
                  <a:schemeClr val="bg1"/>
                </a:solidFill>
              </a:endParaRPr>
            </a:p>
          </p:txBody>
        </p:sp>
        <p:sp>
          <p:nvSpPr>
            <p:cNvPr id="30" name="Oval 29"/>
            <p:cNvSpPr/>
            <p:nvPr/>
          </p:nvSpPr>
          <p:spPr>
            <a:xfrm>
              <a:off x="4788024" y="3933056"/>
              <a:ext cx="279648" cy="279648"/>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smtClean="0">
                  <a:solidFill>
                    <a:schemeClr val="bg1"/>
                  </a:solidFill>
                </a:rPr>
                <a:t>n</a:t>
              </a:r>
              <a:endParaRPr lang="en-US" sz="1600" dirty="0">
                <a:solidFill>
                  <a:schemeClr val="bg1"/>
                </a:solidFill>
              </a:endParaRPr>
            </a:p>
          </p:txBody>
        </p:sp>
        <p:sp>
          <p:nvSpPr>
            <p:cNvPr id="31" name="Oval 30"/>
            <p:cNvSpPr/>
            <p:nvPr/>
          </p:nvSpPr>
          <p:spPr>
            <a:xfrm>
              <a:off x="5220072" y="3645024"/>
              <a:ext cx="279648" cy="279648"/>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smtClean="0">
                  <a:solidFill>
                    <a:schemeClr val="bg1"/>
                  </a:solidFill>
                </a:rPr>
                <a:t>n</a:t>
              </a:r>
              <a:endParaRPr lang="en-US" sz="1600" dirty="0">
                <a:solidFill>
                  <a:schemeClr val="bg1"/>
                </a:solidFill>
              </a:endParaRPr>
            </a:p>
          </p:txBody>
        </p:sp>
        <p:sp>
          <p:nvSpPr>
            <p:cNvPr id="32" name="Oval 31"/>
            <p:cNvSpPr/>
            <p:nvPr/>
          </p:nvSpPr>
          <p:spPr>
            <a:xfrm>
              <a:off x="5364088" y="3933056"/>
              <a:ext cx="279648" cy="279648"/>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smtClean="0">
                  <a:solidFill>
                    <a:schemeClr val="bg1"/>
                  </a:solidFill>
                </a:rPr>
                <a:t>n</a:t>
              </a:r>
              <a:endParaRPr lang="en-US" sz="1600" dirty="0">
                <a:solidFill>
                  <a:schemeClr val="bg1"/>
                </a:solidFill>
              </a:endParaRPr>
            </a:p>
          </p:txBody>
        </p:sp>
        <p:sp>
          <p:nvSpPr>
            <p:cNvPr id="33" name="Oval 32"/>
            <p:cNvSpPr/>
            <p:nvPr/>
          </p:nvSpPr>
          <p:spPr>
            <a:xfrm>
              <a:off x="5076056" y="4293096"/>
              <a:ext cx="279648" cy="279648"/>
            </a:xfrm>
            <a:prstGeom prst="ellipse">
              <a:avLst/>
            </a:prstGeom>
            <a:solidFill>
              <a:srgbClr val="008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smtClean="0">
                  <a:solidFill>
                    <a:schemeClr val="bg1"/>
                  </a:solidFill>
                </a:rPr>
                <a:t>n</a:t>
              </a:r>
              <a:endParaRPr lang="en-US" sz="1600" dirty="0">
                <a:solidFill>
                  <a:schemeClr val="bg1"/>
                </a:solidFill>
              </a:endParaRPr>
            </a:p>
          </p:txBody>
        </p:sp>
        <p:sp>
          <p:nvSpPr>
            <p:cNvPr id="34" name="Oval 33"/>
            <p:cNvSpPr/>
            <p:nvPr/>
          </p:nvSpPr>
          <p:spPr>
            <a:xfrm>
              <a:off x="4932040" y="3717032"/>
              <a:ext cx="279648" cy="27964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chemeClr val="bg1"/>
                  </a:solidFill>
                </a:rPr>
                <a:t>p</a:t>
              </a:r>
            </a:p>
          </p:txBody>
        </p:sp>
        <p:sp>
          <p:nvSpPr>
            <p:cNvPr id="35" name="Oval 34"/>
            <p:cNvSpPr/>
            <p:nvPr/>
          </p:nvSpPr>
          <p:spPr>
            <a:xfrm>
              <a:off x="4499992" y="3861048"/>
              <a:ext cx="279648" cy="27964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chemeClr val="bg1"/>
                  </a:solidFill>
                </a:rPr>
                <a:t>p</a:t>
              </a:r>
            </a:p>
          </p:txBody>
        </p:sp>
        <p:sp>
          <p:nvSpPr>
            <p:cNvPr id="36" name="Oval 35"/>
            <p:cNvSpPr/>
            <p:nvPr/>
          </p:nvSpPr>
          <p:spPr>
            <a:xfrm>
              <a:off x="4788024" y="4221088"/>
              <a:ext cx="279648" cy="27964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chemeClr val="bg1"/>
                  </a:solidFill>
                </a:rPr>
                <a:t>p</a:t>
              </a:r>
            </a:p>
          </p:txBody>
        </p:sp>
        <p:sp>
          <p:nvSpPr>
            <p:cNvPr id="37" name="Oval 36"/>
            <p:cNvSpPr/>
            <p:nvPr/>
          </p:nvSpPr>
          <p:spPr>
            <a:xfrm>
              <a:off x="5076056" y="4005064"/>
              <a:ext cx="279648" cy="27964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chemeClr val="bg1"/>
                  </a:solidFill>
                </a:rPr>
                <a:t>p</a:t>
              </a:r>
            </a:p>
          </p:txBody>
        </p:sp>
        <p:sp>
          <p:nvSpPr>
            <p:cNvPr id="38" name="Oval 37"/>
            <p:cNvSpPr/>
            <p:nvPr/>
          </p:nvSpPr>
          <p:spPr>
            <a:xfrm>
              <a:off x="5364088" y="4221088"/>
              <a:ext cx="279648" cy="279648"/>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chemeClr val="bg1"/>
                  </a:solidFill>
                </a:rPr>
                <a:t>p</a:t>
              </a:r>
            </a:p>
          </p:txBody>
        </p:sp>
        <p:sp>
          <p:nvSpPr>
            <p:cNvPr id="40" name="TextBox 39"/>
            <p:cNvSpPr txBox="1"/>
            <p:nvPr/>
          </p:nvSpPr>
          <p:spPr>
            <a:xfrm>
              <a:off x="4644008" y="2924944"/>
              <a:ext cx="899029" cy="369332"/>
            </a:xfrm>
            <a:prstGeom prst="rect">
              <a:avLst/>
            </a:prstGeom>
            <a:noFill/>
          </p:spPr>
          <p:txBody>
            <a:bodyPr wrap="none" rtlCol="0">
              <a:spAutoFit/>
            </a:bodyPr>
            <a:lstStyle/>
            <a:p>
              <a:r>
                <a:rPr lang="en-US" dirty="0"/>
                <a:t>A</a:t>
              </a:r>
              <a:r>
                <a:rPr lang="en-US" dirty="0" smtClean="0"/>
                <a:t>/Q = 2</a:t>
              </a:r>
              <a:endParaRPr lang="en-US" dirty="0"/>
            </a:p>
          </p:txBody>
        </p:sp>
      </p:grpSp>
      <p:grpSp>
        <p:nvGrpSpPr>
          <p:cNvPr id="56" name="Group 55"/>
          <p:cNvGrpSpPr/>
          <p:nvPr/>
        </p:nvGrpSpPr>
        <p:grpSpPr>
          <a:xfrm>
            <a:off x="2407642" y="4221088"/>
            <a:ext cx="4191872" cy="1305436"/>
            <a:chOff x="2407642" y="4221088"/>
            <a:chExt cx="4191872" cy="1305436"/>
          </a:xfrm>
        </p:grpSpPr>
        <p:grpSp>
          <p:nvGrpSpPr>
            <p:cNvPr id="53" name="Group 52"/>
            <p:cNvGrpSpPr/>
            <p:nvPr/>
          </p:nvGrpSpPr>
          <p:grpSpPr>
            <a:xfrm>
              <a:off x="2407642" y="4293096"/>
              <a:ext cx="3892550" cy="1233428"/>
              <a:chOff x="2407642" y="4293096"/>
              <a:chExt cx="3892550" cy="1233428"/>
            </a:xfrm>
          </p:grpSpPr>
          <p:grpSp>
            <p:nvGrpSpPr>
              <p:cNvPr id="45" name="Group 44"/>
              <p:cNvGrpSpPr/>
              <p:nvPr/>
            </p:nvGrpSpPr>
            <p:grpSpPr>
              <a:xfrm>
                <a:off x="2407642" y="4293096"/>
                <a:ext cx="3892550" cy="824516"/>
                <a:chOff x="1835696" y="4536000"/>
                <a:chExt cx="3892550" cy="824516"/>
              </a:xfrm>
            </p:grpSpPr>
            <p:sp>
              <p:nvSpPr>
                <p:cNvPr id="43" name="Freeform 42"/>
                <p:cNvSpPr/>
                <p:nvPr/>
              </p:nvSpPr>
              <p:spPr bwMode="auto">
                <a:xfrm>
                  <a:off x="1835696" y="4536000"/>
                  <a:ext cx="3892550" cy="749622"/>
                </a:xfrm>
                <a:custGeom>
                  <a:avLst/>
                  <a:gdLst>
                    <a:gd name="connsiteX0" fmla="*/ 0 w 3892550"/>
                    <a:gd name="connsiteY0" fmla="*/ 540340 h 749890"/>
                    <a:gd name="connsiteX1" fmla="*/ 977900 w 3892550"/>
                    <a:gd name="connsiteY1" fmla="*/ 540340 h 749890"/>
                    <a:gd name="connsiteX2" fmla="*/ 1212850 w 3892550"/>
                    <a:gd name="connsiteY2" fmla="*/ 426040 h 749890"/>
                    <a:gd name="connsiteX3" fmla="*/ 1301750 w 3892550"/>
                    <a:gd name="connsiteY3" fmla="*/ 590 h 749890"/>
                    <a:gd name="connsiteX4" fmla="*/ 1314450 w 3892550"/>
                    <a:gd name="connsiteY4" fmla="*/ 527640 h 749890"/>
                    <a:gd name="connsiteX5" fmla="*/ 1377950 w 3892550"/>
                    <a:gd name="connsiteY5" fmla="*/ 667340 h 749890"/>
                    <a:gd name="connsiteX6" fmla="*/ 1479550 w 3892550"/>
                    <a:gd name="connsiteY6" fmla="*/ 692740 h 749890"/>
                    <a:gd name="connsiteX7" fmla="*/ 1695450 w 3892550"/>
                    <a:gd name="connsiteY7" fmla="*/ 699090 h 749890"/>
                    <a:gd name="connsiteX8" fmla="*/ 1993900 w 3892550"/>
                    <a:gd name="connsiteY8" fmla="*/ 699090 h 749890"/>
                    <a:gd name="connsiteX9" fmla="*/ 2825750 w 3892550"/>
                    <a:gd name="connsiteY9" fmla="*/ 711790 h 749890"/>
                    <a:gd name="connsiteX10" fmla="*/ 3835400 w 3892550"/>
                    <a:gd name="connsiteY10" fmla="*/ 749890 h 749890"/>
                    <a:gd name="connsiteX11" fmla="*/ 3835400 w 3892550"/>
                    <a:gd name="connsiteY11" fmla="*/ 749890 h 749890"/>
                    <a:gd name="connsiteX12" fmla="*/ 3892550 w 3892550"/>
                    <a:gd name="connsiteY12" fmla="*/ 749890 h 749890"/>
                    <a:gd name="connsiteX0" fmla="*/ 0 w 3892550"/>
                    <a:gd name="connsiteY0" fmla="*/ 549852 h 759402"/>
                    <a:gd name="connsiteX1" fmla="*/ 977900 w 3892550"/>
                    <a:gd name="connsiteY1" fmla="*/ 549852 h 759402"/>
                    <a:gd name="connsiteX2" fmla="*/ 1212850 w 3892550"/>
                    <a:gd name="connsiteY2" fmla="*/ 435552 h 759402"/>
                    <a:gd name="connsiteX3" fmla="*/ 1289844 w 3892550"/>
                    <a:gd name="connsiteY3" fmla="*/ 577 h 759402"/>
                    <a:gd name="connsiteX4" fmla="*/ 1314450 w 3892550"/>
                    <a:gd name="connsiteY4" fmla="*/ 537152 h 759402"/>
                    <a:gd name="connsiteX5" fmla="*/ 1377950 w 3892550"/>
                    <a:gd name="connsiteY5" fmla="*/ 676852 h 759402"/>
                    <a:gd name="connsiteX6" fmla="*/ 1479550 w 3892550"/>
                    <a:gd name="connsiteY6" fmla="*/ 702252 h 759402"/>
                    <a:gd name="connsiteX7" fmla="*/ 1695450 w 3892550"/>
                    <a:gd name="connsiteY7" fmla="*/ 708602 h 759402"/>
                    <a:gd name="connsiteX8" fmla="*/ 1993900 w 3892550"/>
                    <a:gd name="connsiteY8" fmla="*/ 708602 h 759402"/>
                    <a:gd name="connsiteX9" fmla="*/ 2825750 w 3892550"/>
                    <a:gd name="connsiteY9" fmla="*/ 721302 h 759402"/>
                    <a:gd name="connsiteX10" fmla="*/ 3835400 w 3892550"/>
                    <a:gd name="connsiteY10" fmla="*/ 759402 h 759402"/>
                    <a:gd name="connsiteX11" fmla="*/ 3835400 w 3892550"/>
                    <a:gd name="connsiteY11" fmla="*/ 759402 h 759402"/>
                    <a:gd name="connsiteX12" fmla="*/ 3892550 w 3892550"/>
                    <a:gd name="connsiteY12" fmla="*/ 759402 h 759402"/>
                    <a:gd name="connsiteX0" fmla="*/ 0 w 3892550"/>
                    <a:gd name="connsiteY0" fmla="*/ 549926 h 759476"/>
                    <a:gd name="connsiteX1" fmla="*/ 977900 w 3892550"/>
                    <a:gd name="connsiteY1" fmla="*/ 549926 h 759476"/>
                    <a:gd name="connsiteX2" fmla="*/ 1212850 w 3892550"/>
                    <a:gd name="connsiteY2" fmla="*/ 435626 h 759476"/>
                    <a:gd name="connsiteX3" fmla="*/ 1289844 w 3892550"/>
                    <a:gd name="connsiteY3" fmla="*/ 651 h 759476"/>
                    <a:gd name="connsiteX4" fmla="*/ 1314450 w 3892550"/>
                    <a:gd name="connsiteY4" fmla="*/ 537226 h 759476"/>
                    <a:gd name="connsiteX5" fmla="*/ 1377950 w 3892550"/>
                    <a:gd name="connsiteY5" fmla="*/ 676926 h 759476"/>
                    <a:gd name="connsiteX6" fmla="*/ 1479550 w 3892550"/>
                    <a:gd name="connsiteY6" fmla="*/ 702326 h 759476"/>
                    <a:gd name="connsiteX7" fmla="*/ 1695450 w 3892550"/>
                    <a:gd name="connsiteY7" fmla="*/ 708676 h 759476"/>
                    <a:gd name="connsiteX8" fmla="*/ 1993900 w 3892550"/>
                    <a:gd name="connsiteY8" fmla="*/ 708676 h 759476"/>
                    <a:gd name="connsiteX9" fmla="*/ 2825750 w 3892550"/>
                    <a:gd name="connsiteY9" fmla="*/ 721376 h 759476"/>
                    <a:gd name="connsiteX10" fmla="*/ 3835400 w 3892550"/>
                    <a:gd name="connsiteY10" fmla="*/ 759476 h 759476"/>
                    <a:gd name="connsiteX11" fmla="*/ 3835400 w 3892550"/>
                    <a:gd name="connsiteY11" fmla="*/ 759476 h 759476"/>
                    <a:gd name="connsiteX12" fmla="*/ 3892550 w 3892550"/>
                    <a:gd name="connsiteY12" fmla="*/ 759476 h 759476"/>
                    <a:gd name="connsiteX0" fmla="*/ 0 w 3892550"/>
                    <a:gd name="connsiteY0" fmla="*/ 549791 h 759341"/>
                    <a:gd name="connsiteX1" fmla="*/ 977900 w 3892550"/>
                    <a:gd name="connsiteY1" fmla="*/ 549791 h 759341"/>
                    <a:gd name="connsiteX2" fmla="*/ 1212850 w 3892550"/>
                    <a:gd name="connsiteY2" fmla="*/ 435491 h 759341"/>
                    <a:gd name="connsiteX3" fmla="*/ 1289844 w 3892550"/>
                    <a:gd name="connsiteY3" fmla="*/ 516 h 759341"/>
                    <a:gd name="connsiteX4" fmla="*/ 1314450 w 3892550"/>
                    <a:gd name="connsiteY4" fmla="*/ 537091 h 759341"/>
                    <a:gd name="connsiteX5" fmla="*/ 1377950 w 3892550"/>
                    <a:gd name="connsiteY5" fmla="*/ 676791 h 759341"/>
                    <a:gd name="connsiteX6" fmla="*/ 1479550 w 3892550"/>
                    <a:gd name="connsiteY6" fmla="*/ 702191 h 759341"/>
                    <a:gd name="connsiteX7" fmla="*/ 1695450 w 3892550"/>
                    <a:gd name="connsiteY7" fmla="*/ 708541 h 759341"/>
                    <a:gd name="connsiteX8" fmla="*/ 1993900 w 3892550"/>
                    <a:gd name="connsiteY8" fmla="*/ 708541 h 759341"/>
                    <a:gd name="connsiteX9" fmla="*/ 2825750 w 3892550"/>
                    <a:gd name="connsiteY9" fmla="*/ 721241 h 759341"/>
                    <a:gd name="connsiteX10" fmla="*/ 3835400 w 3892550"/>
                    <a:gd name="connsiteY10" fmla="*/ 759341 h 759341"/>
                    <a:gd name="connsiteX11" fmla="*/ 3835400 w 3892550"/>
                    <a:gd name="connsiteY11" fmla="*/ 759341 h 759341"/>
                    <a:gd name="connsiteX12" fmla="*/ 3892550 w 3892550"/>
                    <a:gd name="connsiteY12" fmla="*/ 759341 h 759341"/>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77950 w 3892550"/>
                    <a:gd name="connsiteY5" fmla="*/ 676802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394618 w 3892550"/>
                    <a:gd name="connsiteY5" fmla="*/ 672040 h 759352"/>
                    <a:gd name="connsiteX6" fmla="*/ 1479550 w 3892550"/>
                    <a:gd name="connsiteY6" fmla="*/ 702202 h 759352"/>
                    <a:gd name="connsiteX7" fmla="*/ 1695450 w 3892550"/>
                    <a:gd name="connsiteY7" fmla="*/ 708552 h 759352"/>
                    <a:gd name="connsiteX8" fmla="*/ 1993900 w 3892550"/>
                    <a:gd name="connsiteY8" fmla="*/ 708552 h 759352"/>
                    <a:gd name="connsiteX9" fmla="*/ 2825750 w 3892550"/>
                    <a:gd name="connsiteY9" fmla="*/ 721252 h 759352"/>
                    <a:gd name="connsiteX10" fmla="*/ 3835400 w 3892550"/>
                    <a:gd name="connsiteY10" fmla="*/ 759352 h 759352"/>
                    <a:gd name="connsiteX11" fmla="*/ 3835400 w 3892550"/>
                    <a:gd name="connsiteY11" fmla="*/ 759352 h 759352"/>
                    <a:gd name="connsiteX12" fmla="*/ 3892550 w 3892550"/>
                    <a:gd name="connsiteY12"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479550 w 3892550"/>
                    <a:gd name="connsiteY5" fmla="*/ 702202 h 759352"/>
                    <a:gd name="connsiteX6" fmla="*/ 1695450 w 3892550"/>
                    <a:gd name="connsiteY6" fmla="*/ 708552 h 759352"/>
                    <a:gd name="connsiteX7" fmla="*/ 1993900 w 3892550"/>
                    <a:gd name="connsiteY7" fmla="*/ 708552 h 759352"/>
                    <a:gd name="connsiteX8" fmla="*/ 2825750 w 3892550"/>
                    <a:gd name="connsiteY8" fmla="*/ 721252 h 759352"/>
                    <a:gd name="connsiteX9" fmla="*/ 3835400 w 3892550"/>
                    <a:gd name="connsiteY9" fmla="*/ 759352 h 759352"/>
                    <a:gd name="connsiteX10" fmla="*/ 3835400 w 3892550"/>
                    <a:gd name="connsiteY10" fmla="*/ 759352 h 759352"/>
                    <a:gd name="connsiteX11" fmla="*/ 3892550 w 3892550"/>
                    <a:gd name="connsiteY11"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49802 h 759352"/>
                    <a:gd name="connsiteX1" fmla="*/ 977900 w 3892550"/>
                    <a:gd name="connsiteY1" fmla="*/ 549802 h 759352"/>
                    <a:gd name="connsiteX2" fmla="*/ 1212850 w 3892550"/>
                    <a:gd name="connsiteY2" fmla="*/ 435502 h 759352"/>
                    <a:gd name="connsiteX3" fmla="*/ 1289844 w 3892550"/>
                    <a:gd name="connsiteY3" fmla="*/ 527 h 759352"/>
                    <a:gd name="connsiteX4" fmla="*/ 1314450 w 3892550"/>
                    <a:gd name="connsiteY4" fmla="*/ 537102 h 759352"/>
                    <a:gd name="connsiteX5" fmla="*/ 1695450 w 3892550"/>
                    <a:gd name="connsiteY5" fmla="*/ 708552 h 759352"/>
                    <a:gd name="connsiteX6" fmla="*/ 1993900 w 3892550"/>
                    <a:gd name="connsiteY6" fmla="*/ 708552 h 759352"/>
                    <a:gd name="connsiteX7" fmla="*/ 2825750 w 3892550"/>
                    <a:gd name="connsiteY7" fmla="*/ 721252 h 759352"/>
                    <a:gd name="connsiteX8" fmla="*/ 3835400 w 3892550"/>
                    <a:gd name="connsiteY8" fmla="*/ 759352 h 759352"/>
                    <a:gd name="connsiteX9" fmla="*/ 3835400 w 3892550"/>
                    <a:gd name="connsiteY9" fmla="*/ 759352 h 759352"/>
                    <a:gd name="connsiteX10" fmla="*/ 3892550 w 3892550"/>
                    <a:gd name="connsiteY10" fmla="*/ 759352 h 759352"/>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695450 w 3892550"/>
                    <a:gd name="connsiteY5" fmla="*/ 713091 h 763891"/>
                    <a:gd name="connsiteX6" fmla="*/ 1993900 w 3892550"/>
                    <a:gd name="connsiteY6" fmla="*/ 713091 h 763891"/>
                    <a:gd name="connsiteX7" fmla="*/ 2825750 w 3892550"/>
                    <a:gd name="connsiteY7" fmla="*/ 725791 h 763891"/>
                    <a:gd name="connsiteX8" fmla="*/ 3835400 w 3892550"/>
                    <a:gd name="connsiteY8" fmla="*/ 763891 h 763891"/>
                    <a:gd name="connsiteX9" fmla="*/ 3835400 w 3892550"/>
                    <a:gd name="connsiteY9" fmla="*/ 763891 h 763891"/>
                    <a:gd name="connsiteX10" fmla="*/ 3892550 w 3892550"/>
                    <a:gd name="connsiteY10" fmla="*/ 763891 h 763891"/>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290 h 763840"/>
                    <a:gd name="connsiteX1" fmla="*/ 977900 w 3892550"/>
                    <a:gd name="connsiteY1" fmla="*/ 554290 h 763840"/>
                    <a:gd name="connsiteX2" fmla="*/ 1212850 w 3892550"/>
                    <a:gd name="connsiteY2" fmla="*/ 439990 h 763840"/>
                    <a:gd name="connsiteX3" fmla="*/ 1289844 w 3892550"/>
                    <a:gd name="connsiteY3" fmla="*/ 5015 h 763840"/>
                    <a:gd name="connsiteX4" fmla="*/ 1314450 w 3892550"/>
                    <a:gd name="connsiteY4" fmla="*/ 541590 h 763840"/>
                    <a:gd name="connsiteX5" fmla="*/ 1712119 w 3892550"/>
                    <a:gd name="connsiteY5" fmla="*/ 679703 h 763840"/>
                    <a:gd name="connsiteX6" fmla="*/ 1993900 w 3892550"/>
                    <a:gd name="connsiteY6" fmla="*/ 713040 h 763840"/>
                    <a:gd name="connsiteX7" fmla="*/ 2825750 w 3892550"/>
                    <a:gd name="connsiteY7" fmla="*/ 725740 h 763840"/>
                    <a:gd name="connsiteX8" fmla="*/ 3835400 w 3892550"/>
                    <a:gd name="connsiteY8" fmla="*/ 763840 h 763840"/>
                    <a:gd name="connsiteX9" fmla="*/ 3835400 w 3892550"/>
                    <a:gd name="connsiteY9" fmla="*/ 763840 h 763840"/>
                    <a:gd name="connsiteX10" fmla="*/ 3892550 w 3892550"/>
                    <a:gd name="connsiteY10" fmla="*/ 763840 h 763840"/>
                    <a:gd name="connsiteX0" fmla="*/ 0 w 3892550"/>
                    <a:gd name="connsiteY0" fmla="*/ 554341 h 763891"/>
                    <a:gd name="connsiteX1" fmla="*/ 977900 w 3892550"/>
                    <a:gd name="connsiteY1" fmla="*/ 554341 h 763891"/>
                    <a:gd name="connsiteX2" fmla="*/ 1212850 w 3892550"/>
                    <a:gd name="connsiteY2" fmla="*/ 440041 h 763891"/>
                    <a:gd name="connsiteX3" fmla="*/ 1289844 w 3892550"/>
                    <a:gd name="connsiteY3" fmla="*/ 5066 h 763891"/>
                    <a:gd name="connsiteX4" fmla="*/ 1314450 w 3892550"/>
                    <a:gd name="connsiteY4" fmla="*/ 541641 h 763891"/>
                    <a:gd name="connsiteX5" fmla="*/ 1993900 w 3892550"/>
                    <a:gd name="connsiteY5" fmla="*/ 713091 h 763891"/>
                    <a:gd name="connsiteX6" fmla="*/ 2825750 w 3892550"/>
                    <a:gd name="connsiteY6" fmla="*/ 725791 h 763891"/>
                    <a:gd name="connsiteX7" fmla="*/ 3835400 w 3892550"/>
                    <a:gd name="connsiteY7" fmla="*/ 763891 h 763891"/>
                    <a:gd name="connsiteX8" fmla="*/ 3835400 w 3892550"/>
                    <a:gd name="connsiteY8" fmla="*/ 763891 h 763891"/>
                    <a:gd name="connsiteX9" fmla="*/ 3892550 w 3892550"/>
                    <a:gd name="connsiteY9" fmla="*/ 763891 h 763891"/>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2825750 w 3892550"/>
                    <a:gd name="connsiteY6" fmla="*/ 725907 h 764007"/>
                    <a:gd name="connsiteX7" fmla="*/ 3835400 w 3892550"/>
                    <a:gd name="connsiteY7" fmla="*/ 764007 h 764007"/>
                    <a:gd name="connsiteX8" fmla="*/ 3835400 w 3892550"/>
                    <a:gd name="connsiteY8" fmla="*/ 764007 h 764007"/>
                    <a:gd name="connsiteX9" fmla="*/ 3892550 w 3892550"/>
                    <a:gd name="connsiteY9"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35400 w 3892550"/>
                    <a:gd name="connsiteY7" fmla="*/ 764007 h 764007"/>
                    <a:gd name="connsiteX8" fmla="*/ 3892550 w 3892550"/>
                    <a:gd name="connsiteY8"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35400 w 3892550"/>
                    <a:gd name="connsiteY6" fmla="*/ 764007 h 764007"/>
                    <a:gd name="connsiteX7" fmla="*/ 3892550 w 3892550"/>
                    <a:gd name="connsiteY7" fmla="*/ 764007 h 764007"/>
                    <a:gd name="connsiteX0" fmla="*/ 0 w 3892550"/>
                    <a:gd name="connsiteY0" fmla="*/ 554457 h 764007"/>
                    <a:gd name="connsiteX1" fmla="*/ 977900 w 3892550"/>
                    <a:gd name="connsiteY1" fmla="*/ 554457 h 764007"/>
                    <a:gd name="connsiteX2" fmla="*/ 1212850 w 3892550"/>
                    <a:gd name="connsiteY2" fmla="*/ 440157 h 764007"/>
                    <a:gd name="connsiteX3" fmla="*/ 1289844 w 3892550"/>
                    <a:gd name="connsiteY3" fmla="*/ 5182 h 764007"/>
                    <a:gd name="connsiteX4" fmla="*/ 1314450 w 3892550"/>
                    <a:gd name="connsiteY4" fmla="*/ 541757 h 764007"/>
                    <a:gd name="connsiteX5" fmla="*/ 1993900 w 3892550"/>
                    <a:gd name="connsiteY5" fmla="*/ 713207 h 764007"/>
                    <a:gd name="connsiteX6" fmla="*/ 3892550 w 3892550"/>
                    <a:gd name="connsiteY6" fmla="*/ 764007 h 764007"/>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89844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3 h 758833"/>
                    <a:gd name="connsiteX1" fmla="*/ 977900 w 3892550"/>
                    <a:gd name="connsiteY1" fmla="*/ 549283 h 758833"/>
                    <a:gd name="connsiteX2" fmla="*/ 1266032 w 3892550"/>
                    <a:gd name="connsiteY2" fmla="*/ 8 h 758833"/>
                    <a:gd name="connsiteX3" fmla="*/ 1314450 w 3892550"/>
                    <a:gd name="connsiteY3" fmla="*/ 536583 h 758833"/>
                    <a:gd name="connsiteX4" fmla="*/ 1993900 w 3892550"/>
                    <a:gd name="connsiteY4" fmla="*/ 708033 h 758833"/>
                    <a:gd name="connsiteX5" fmla="*/ 3892550 w 3892550"/>
                    <a:gd name="connsiteY5" fmla="*/ 758833 h 758833"/>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84 h 758834"/>
                    <a:gd name="connsiteX1" fmla="*/ 977900 w 3892550"/>
                    <a:gd name="connsiteY1" fmla="*/ 549284 h 758834"/>
                    <a:gd name="connsiteX2" fmla="*/ 1266032 w 3892550"/>
                    <a:gd name="connsiteY2" fmla="*/ 9 h 758834"/>
                    <a:gd name="connsiteX3" fmla="*/ 1314450 w 3892550"/>
                    <a:gd name="connsiteY3" fmla="*/ 536584 h 758834"/>
                    <a:gd name="connsiteX4" fmla="*/ 1993900 w 3892550"/>
                    <a:gd name="connsiteY4" fmla="*/ 708034 h 758834"/>
                    <a:gd name="connsiteX5" fmla="*/ 3892550 w 3892550"/>
                    <a:gd name="connsiteY5" fmla="*/ 758834 h 758834"/>
                    <a:gd name="connsiteX0" fmla="*/ 0 w 3892550"/>
                    <a:gd name="connsiteY0" fmla="*/ 549296 h 758846"/>
                    <a:gd name="connsiteX1" fmla="*/ 975519 w 3892550"/>
                    <a:gd name="connsiteY1" fmla="*/ 513577 h 758846"/>
                    <a:gd name="connsiteX2" fmla="*/ 1266032 w 3892550"/>
                    <a:gd name="connsiteY2" fmla="*/ 21 h 758846"/>
                    <a:gd name="connsiteX3" fmla="*/ 1314450 w 3892550"/>
                    <a:gd name="connsiteY3" fmla="*/ 536596 h 758846"/>
                    <a:gd name="connsiteX4" fmla="*/ 1993900 w 3892550"/>
                    <a:gd name="connsiteY4" fmla="*/ 708046 h 758846"/>
                    <a:gd name="connsiteX5" fmla="*/ 3892550 w 3892550"/>
                    <a:gd name="connsiteY5" fmla="*/ 758846 h 758846"/>
                    <a:gd name="connsiteX0" fmla="*/ 0 w 3892550"/>
                    <a:gd name="connsiteY0" fmla="*/ 549276 h 758826"/>
                    <a:gd name="connsiteX1" fmla="*/ 975519 w 3892550"/>
                    <a:gd name="connsiteY1" fmla="*/ 532607 h 758826"/>
                    <a:gd name="connsiteX2" fmla="*/ 1266032 w 3892550"/>
                    <a:gd name="connsiteY2" fmla="*/ 1 h 758826"/>
                    <a:gd name="connsiteX3" fmla="*/ 1314450 w 3892550"/>
                    <a:gd name="connsiteY3" fmla="*/ 536576 h 758826"/>
                    <a:gd name="connsiteX4" fmla="*/ 1993900 w 3892550"/>
                    <a:gd name="connsiteY4" fmla="*/ 708026 h 758826"/>
                    <a:gd name="connsiteX5" fmla="*/ 3892550 w 3892550"/>
                    <a:gd name="connsiteY5" fmla="*/ 758826 h 758826"/>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894 h 756444"/>
                    <a:gd name="connsiteX1" fmla="*/ 975519 w 3892550"/>
                    <a:gd name="connsiteY1" fmla="*/ 530225 h 756444"/>
                    <a:gd name="connsiteX2" fmla="*/ 1249364 w 3892550"/>
                    <a:gd name="connsiteY2" fmla="*/ 1 h 756444"/>
                    <a:gd name="connsiteX3" fmla="*/ 1314450 w 3892550"/>
                    <a:gd name="connsiteY3" fmla="*/ 534194 h 756444"/>
                    <a:gd name="connsiteX4" fmla="*/ 1993900 w 3892550"/>
                    <a:gd name="connsiteY4" fmla="*/ 705644 h 756444"/>
                    <a:gd name="connsiteX5" fmla="*/ 3892550 w 3892550"/>
                    <a:gd name="connsiteY5" fmla="*/ 756444 h 756444"/>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46903 h 756453"/>
                    <a:gd name="connsiteX1" fmla="*/ 975519 w 3892550"/>
                    <a:gd name="connsiteY1" fmla="*/ 518328 h 756453"/>
                    <a:gd name="connsiteX2" fmla="*/ 1249364 w 3892550"/>
                    <a:gd name="connsiteY2" fmla="*/ 10 h 756453"/>
                    <a:gd name="connsiteX3" fmla="*/ 1314450 w 3892550"/>
                    <a:gd name="connsiteY3" fmla="*/ 534203 h 756453"/>
                    <a:gd name="connsiteX4" fmla="*/ 1993900 w 3892550"/>
                    <a:gd name="connsiteY4" fmla="*/ 705653 h 756453"/>
                    <a:gd name="connsiteX5" fmla="*/ 3892550 w 3892550"/>
                    <a:gd name="connsiteY5" fmla="*/ 756453 h 756453"/>
                    <a:gd name="connsiteX0" fmla="*/ 0 w 3892550"/>
                    <a:gd name="connsiteY0" fmla="*/ 567872 h 777422"/>
                    <a:gd name="connsiteX1" fmla="*/ 975519 w 3892550"/>
                    <a:gd name="connsiteY1" fmla="*/ 539297 h 777422"/>
                    <a:gd name="connsiteX2" fmla="*/ 1249364 w 3892550"/>
                    <a:gd name="connsiteY2" fmla="*/ 20979 h 777422"/>
                    <a:gd name="connsiteX3" fmla="*/ 1314450 w 3892550"/>
                    <a:gd name="connsiteY3" fmla="*/ 555172 h 777422"/>
                    <a:gd name="connsiteX4" fmla="*/ 1993900 w 3892550"/>
                    <a:gd name="connsiteY4" fmla="*/ 726622 h 777422"/>
                    <a:gd name="connsiteX5" fmla="*/ 3892550 w 3892550"/>
                    <a:gd name="connsiteY5" fmla="*/ 777422 h 777422"/>
                    <a:gd name="connsiteX0" fmla="*/ 0 w 3892550"/>
                    <a:gd name="connsiteY0" fmla="*/ 567292 h 776842"/>
                    <a:gd name="connsiteX1" fmla="*/ 975519 w 3892550"/>
                    <a:gd name="connsiteY1" fmla="*/ 538717 h 776842"/>
                    <a:gd name="connsiteX2" fmla="*/ 1249364 w 3892550"/>
                    <a:gd name="connsiteY2" fmla="*/ 20399 h 776842"/>
                    <a:gd name="connsiteX3" fmla="*/ 1314450 w 3892550"/>
                    <a:gd name="connsiteY3" fmla="*/ 554592 h 776842"/>
                    <a:gd name="connsiteX4" fmla="*/ 1993900 w 3892550"/>
                    <a:gd name="connsiteY4" fmla="*/ 726042 h 776842"/>
                    <a:gd name="connsiteX5" fmla="*/ 3892550 w 3892550"/>
                    <a:gd name="connsiteY5" fmla="*/ 776842 h 776842"/>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6147 h 775697"/>
                    <a:gd name="connsiteX1" fmla="*/ 975519 w 3892550"/>
                    <a:gd name="connsiteY1" fmla="*/ 537572 h 775697"/>
                    <a:gd name="connsiteX2" fmla="*/ 1249364 w 3892550"/>
                    <a:gd name="connsiteY2" fmla="*/ 19254 h 775697"/>
                    <a:gd name="connsiteX3" fmla="*/ 1314450 w 3892550"/>
                    <a:gd name="connsiteY3" fmla="*/ 553447 h 775697"/>
                    <a:gd name="connsiteX4" fmla="*/ 1993900 w 3892550"/>
                    <a:gd name="connsiteY4" fmla="*/ 724897 h 775697"/>
                    <a:gd name="connsiteX5" fmla="*/ 3892550 w 3892550"/>
                    <a:gd name="connsiteY5" fmla="*/ 775697 h 775697"/>
                    <a:gd name="connsiteX0" fmla="*/ 0 w 3892550"/>
                    <a:gd name="connsiteY0" fmla="*/ 565582 h 775132"/>
                    <a:gd name="connsiteX1" fmla="*/ 975519 w 3892550"/>
                    <a:gd name="connsiteY1" fmla="*/ 537007 h 775132"/>
                    <a:gd name="connsiteX2" fmla="*/ 1249364 w 3892550"/>
                    <a:gd name="connsiteY2" fmla="*/ 18689 h 775132"/>
                    <a:gd name="connsiteX3" fmla="*/ 1314450 w 3892550"/>
                    <a:gd name="connsiteY3" fmla="*/ 552882 h 775132"/>
                    <a:gd name="connsiteX4" fmla="*/ 1993900 w 3892550"/>
                    <a:gd name="connsiteY4" fmla="*/ 724332 h 775132"/>
                    <a:gd name="connsiteX5" fmla="*/ 3892550 w 3892550"/>
                    <a:gd name="connsiteY5" fmla="*/ 775132 h 775132"/>
                    <a:gd name="connsiteX0" fmla="*/ 0 w 3892550"/>
                    <a:gd name="connsiteY0" fmla="*/ 546975 h 756525"/>
                    <a:gd name="connsiteX1" fmla="*/ 975519 w 3892550"/>
                    <a:gd name="connsiteY1" fmla="*/ 518400 h 756525"/>
                    <a:gd name="connsiteX2" fmla="*/ 1249364 w 3892550"/>
                    <a:gd name="connsiteY2" fmla="*/ 82 h 756525"/>
                    <a:gd name="connsiteX3" fmla="*/ 1314450 w 3892550"/>
                    <a:gd name="connsiteY3" fmla="*/ 534275 h 756525"/>
                    <a:gd name="connsiteX4" fmla="*/ 1993900 w 3892550"/>
                    <a:gd name="connsiteY4" fmla="*/ 705725 h 756525"/>
                    <a:gd name="connsiteX5" fmla="*/ 3892550 w 3892550"/>
                    <a:gd name="connsiteY5" fmla="*/ 756525 h 756525"/>
                    <a:gd name="connsiteX0" fmla="*/ 0 w 3892550"/>
                    <a:gd name="connsiteY0" fmla="*/ 539844 h 749394"/>
                    <a:gd name="connsiteX1" fmla="*/ 975519 w 3892550"/>
                    <a:gd name="connsiteY1" fmla="*/ 511269 h 749394"/>
                    <a:gd name="connsiteX2" fmla="*/ 1254127 w 3892550"/>
                    <a:gd name="connsiteY2" fmla="*/ 95 h 749394"/>
                    <a:gd name="connsiteX3" fmla="*/ 1314450 w 3892550"/>
                    <a:gd name="connsiteY3" fmla="*/ 527144 h 749394"/>
                    <a:gd name="connsiteX4" fmla="*/ 1993900 w 3892550"/>
                    <a:gd name="connsiteY4" fmla="*/ 698594 h 749394"/>
                    <a:gd name="connsiteX5" fmla="*/ 3892550 w 3892550"/>
                    <a:gd name="connsiteY5" fmla="*/ 749394 h 749394"/>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33 h 749383"/>
                    <a:gd name="connsiteX1" fmla="*/ 975519 w 3892550"/>
                    <a:gd name="connsiteY1" fmla="*/ 511258 h 749383"/>
                    <a:gd name="connsiteX2" fmla="*/ 1254127 w 3892550"/>
                    <a:gd name="connsiteY2" fmla="*/ 84 h 749383"/>
                    <a:gd name="connsiteX3" fmla="*/ 1314450 w 3892550"/>
                    <a:gd name="connsiteY3" fmla="*/ 527133 h 749383"/>
                    <a:gd name="connsiteX4" fmla="*/ 1993900 w 3892550"/>
                    <a:gd name="connsiteY4" fmla="*/ 698583 h 749383"/>
                    <a:gd name="connsiteX5" fmla="*/ 3892550 w 3892550"/>
                    <a:gd name="connsiteY5" fmla="*/ 749383 h 749383"/>
                    <a:gd name="connsiteX0" fmla="*/ 0 w 3892550"/>
                    <a:gd name="connsiteY0" fmla="*/ 539828 h 749378"/>
                    <a:gd name="connsiteX1" fmla="*/ 975519 w 3892550"/>
                    <a:gd name="connsiteY1" fmla="*/ 511253 h 749378"/>
                    <a:gd name="connsiteX2" fmla="*/ 1254127 w 3892550"/>
                    <a:gd name="connsiteY2" fmla="*/ 79 h 749378"/>
                    <a:gd name="connsiteX3" fmla="*/ 1314450 w 3892550"/>
                    <a:gd name="connsiteY3" fmla="*/ 527128 h 749378"/>
                    <a:gd name="connsiteX4" fmla="*/ 1993900 w 3892550"/>
                    <a:gd name="connsiteY4" fmla="*/ 698578 h 749378"/>
                    <a:gd name="connsiteX5" fmla="*/ 3892550 w 3892550"/>
                    <a:gd name="connsiteY5" fmla="*/ 749378 h 749378"/>
                    <a:gd name="connsiteX0" fmla="*/ 0 w 3892550"/>
                    <a:gd name="connsiteY0" fmla="*/ 539830 h 749380"/>
                    <a:gd name="connsiteX1" fmla="*/ 975519 w 3892550"/>
                    <a:gd name="connsiteY1" fmla="*/ 511255 h 749380"/>
                    <a:gd name="connsiteX2" fmla="*/ 1254127 w 3892550"/>
                    <a:gd name="connsiteY2" fmla="*/ 81 h 749380"/>
                    <a:gd name="connsiteX3" fmla="*/ 1314450 w 3892550"/>
                    <a:gd name="connsiteY3" fmla="*/ 527130 h 749380"/>
                    <a:gd name="connsiteX4" fmla="*/ 1993900 w 3892550"/>
                    <a:gd name="connsiteY4" fmla="*/ 698580 h 749380"/>
                    <a:gd name="connsiteX5" fmla="*/ 3892550 w 3892550"/>
                    <a:gd name="connsiteY5" fmla="*/ 749380 h 74938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60 h 749610"/>
                    <a:gd name="connsiteX1" fmla="*/ 975519 w 3892550"/>
                    <a:gd name="connsiteY1" fmla="*/ 511485 h 749610"/>
                    <a:gd name="connsiteX2" fmla="*/ 1129457 w 3892550"/>
                    <a:gd name="connsiteY2" fmla="*/ 451280 h 749610"/>
                    <a:gd name="connsiteX3" fmla="*/ 1254127 w 3892550"/>
                    <a:gd name="connsiteY3" fmla="*/ 311 h 749610"/>
                    <a:gd name="connsiteX4" fmla="*/ 1314450 w 3892550"/>
                    <a:gd name="connsiteY4" fmla="*/ 527360 h 749610"/>
                    <a:gd name="connsiteX5" fmla="*/ 1993900 w 3892550"/>
                    <a:gd name="connsiteY5" fmla="*/ 698810 h 749610"/>
                    <a:gd name="connsiteX6" fmla="*/ 3892550 w 3892550"/>
                    <a:gd name="connsiteY6" fmla="*/ 749610 h 749610"/>
                    <a:gd name="connsiteX0" fmla="*/ 0 w 3892550"/>
                    <a:gd name="connsiteY0" fmla="*/ 540057 h 749607"/>
                    <a:gd name="connsiteX1" fmla="*/ 975519 w 3892550"/>
                    <a:gd name="connsiteY1" fmla="*/ 511482 h 749607"/>
                    <a:gd name="connsiteX2" fmla="*/ 1129457 w 3892550"/>
                    <a:gd name="connsiteY2" fmla="*/ 451277 h 749607"/>
                    <a:gd name="connsiteX3" fmla="*/ 1254127 w 3892550"/>
                    <a:gd name="connsiteY3" fmla="*/ 308 h 749607"/>
                    <a:gd name="connsiteX4" fmla="*/ 1314450 w 3892550"/>
                    <a:gd name="connsiteY4" fmla="*/ 527357 h 749607"/>
                    <a:gd name="connsiteX5" fmla="*/ 1993900 w 3892550"/>
                    <a:gd name="connsiteY5" fmla="*/ 698807 h 749607"/>
                    <a:gd name="connsiteX6" fmla="*/ 3892550 w 3892550"/>
                    <a:gd name="connsiteY6" fmla="*/ 749607 h 749607"/>
                    <a:gd name="connsiteX0" fmla="*/ 0 w 3892550"/>
                    <a:gd name="connsiteY0" fmla="*/ 540072 h 749622"/>
                    <a:gd name="connsiteX1" fmla="*/ 975519 w 3892550"/>
                    <a:gd name="connsiteY1" fmla="*/ 511497 h 749622"/>
                    <a:gd name="connsiteX2" fmla="*/ 1129457 w 3892550"/>
                    <a:gd name="connsiteY2" fmla="*/ 451292 h 749622"/>
                    <a:gd name="connsiteX3" fmla="*/ 12541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 name="connsiteX0" fmla="*/ 0 w 3892550"/>
                    <a:gd name="connsiteY0" fmla="*/ 540072 h 749622"/>
                    <a:gd name="connsiteX1" fmla="*/ 975519 w 3892550"/>
                    <a:gd name="connsiteY1" fmla="*/ 511497 h 749622"/>
                    <a:gd name="connsiteX2" fmla="*/ 1129457 w 3892550"/>
                    <a:gd name="connsiteY2" fmla="*/ 451292 h 749622"/>
                    <a:gd name="connsiteX3" fmla="*/ 1266827 w 3892550"/>
                    <a:gd name="connsiteY3" fmla="*/ 323 h 749622"/>
                    <a:gd name="connsiteX4" fmla="*/ 1314450 w 3892550"/>
                    <a:gd name="connsiteY4" fmla="*/ 527372 h 749622"/>
                    <a:gd name="connsiteX5" fmla="*/ 1993900 w 3892550"/>
                    <a:gd name="connsiteY5" fmla="*/ 698822 h 749622"/>
                    <a:gd name="connsiteX6" fmla="*/ 3892550 w 3892550"/>
                    <a:gd name="connsiteY6" fmla="*/ 749622 h 749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92550" h="749622">
                      <a:moveTo>
                        <a:pt x="0" y="540072"/>
                      </a:moveTo>
                      <a:cubicBezTo>
                        <a:pt x="325173" y="530547"/>
                        <a:pt x="834901" y="540582"/>
                        <a:pt x="975519" y="511497"/>
                      </a:cubicBezTo>
                      <a:cubicBezTo>
                        <a:pt x="1116137" y="482412"/>
                        <a:pt x="1078260" y="484101"/>
                        <a:pt x="1129457" y="451292"/>
                      </a:cubicBezTo>
                      <a:cubicBezTo>
                        <a:pt x="1233041" y="351808"/>
                        <a:pt x="1235995" y="-12357"/>
                        <a:pt x="1266827" y="323"/>
                      </a:cubicBezTo>
                      <a:cubicBezTo>
                        <a:pt x="1297659" y="13003"/>
                        <a:pt x="1244071" y="410956"/>
                        <a:pt x="1314450" y="527372"/>
                      </a:cubicBezTo>
                      <a:cubicBezTo>
                        <a:pt x="1384829" y="643788"/>
                        <a:pt x="1604698" y="676068"/>
                        <a:pt x="1993900" y="698822"/>
                      </a:cubicBezTo>
                      <a:cubicBezTo>
                        <a:pt x="2424442" y="723993"/>
                        <a:pt x="3496998" y="739039"/>
                        <a:pt x="3892550" y="749622"/>
                      </a:cubicBezTo>
                    </a:path>
                  </a:pathLst>
                </a:cu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charset="0"/>
                    <a:ea typeface="ＭＳ Ｐゴシック" charset="0"/>
                  </a:endParaRPr>
                </a:p>
              </p:txBody>
            </p:sp>
            <p:sp>
              <p:nvSpPr>
                <p:cNvPr id="44" name="Freeform 43"/>
                <p:cNvSpPr/>
                <p:nvPr/>
              </p:nvSpPr>
              <p:spPr bwMode="auto">
                <a:xfrm>
                  <a:off x="1835696" y="4680000"/>
                  <a:ext cx="3888432" cy="680516"/>
                </a:xfrm>
                <a:custGeom>
                  <a:avLst/>
                  <a:gdLst>
                    <a:gd name="connsiteX0" fmla="*/ 0 w 4724705"/>
                    <a:gd name="connsiteY0" fmla="*/ 406914 h 789380"/>
                    <a:gd name="connsiteX1" fmla="*/ 3177540 w 4724705"/>
                    <a:gd name="connsiteY1" fmla="*/ 406914 h 789380"/>
                    <a:gd name="connsiteX2" fmla="*/ 3787140 w 4724705"/>
                    <a:gd name="connsiteY2" fmla="*/ 3054 h 789380"/>
                    <a:gd name="connsiteX3" fmla="*/ 3817620 w 4724705"/>
                    <a:gd name="connsiteY3" fmla="*/ 650754 h 789380"/>
                    <a:gd name="connsiteX4" fmla="*/ 4663440 w 4724705"/>
                    <a:gd name="connsiteY4" fmla="*/ 772674 h 789380"/>
                    <a:gd name="connsiteX5" fmla="*/ 4663440 w 4724705"/>
                    <a:gd name="connsiteY5" fmla="*/ 787914 h 789380"/>
                    <a:gd name="connsiteX6" fmla="*/ 4701540 w 4724705"/>
                    <a:gd name="connsiteY6" fmla="*/ 787914 h 789380"/>
                    <a:gd name="connsiteX0" fmla="*/ 0 w 4724705"/>
                    <a:gd name="connsiteY0" fmla="*/ 406914 h 789380"/>
                    <a:gd name="connsiteX1" fmla="*/ 3177540 w 4724705"/>
                    <a:gd name="connsiteY1" fmla="*/ 406914 h 789380"/>
                    <a:gd name="connsiteX2" fmla="*/ 3787140 w 4724705"/>
                    <a:gd name="connsiteY2" fmla="*/ 3054 h 789380"/>
                    <a:gd name="connsiteX3" fmla="*/ 3817620 w 4724705"/>
                    <a:gd name="connsiteY3" fmla="*/ 650754 h 789380"/>
                    <a:gd name="connsiteX4" fmla="*/ 4663440 w 4724705"/>
                    <a:gd name="connsiteY4" fmla="*/ 772674 h 789380"/>
                    <a:gd name="connsiteX5" fmla="*/ 4663440 w 4724705"/>
                    <a:gd name="connsiteY5" fmla="*/ 787914 h 789380"/>
                    <a:gd name="connsiteX6" fmla="*/ 4701540 w 4724705"/>
                    <a:gd name="connsiteY6" fmla="*/ 787914 h 789380"/>
                    <a:gd name="connsiteX0" fmla="*/ 0 w 4724705"/>
                    <a:gd name="connsiteY0" fmla="*/ 416380 h 798846"/>
                    <a:gd name="connsiteX1" fmla="*/ 3177540 w 4724705"/>
                    <a:gd name="connsiteY1" fmla="*/ 416380 h 798846"/>
                    <a:gd name="connsiteX2" fmla="*/ 3574415 w 4724705"/>
                    <a:gd name="connsiteY2" fmla="*/ 2995 h 798846"/>
                    <a:gd name="connsiteX3" fmla="*/ 3817620 w 4724705"/>
                    <a:gd name="connsiteY3" fmla="*/ 660220 h 798846"/>
                    <a:gd name="connsiteX4" fmla="*/ 4663440 w 4724705"/>
                    <a:gd name="connsiteY4" fmla="*/ 782140 h 798846"/>
                    <a:gd name="connsiteX5" fmla="*/ 4663440 w 4724705"/>
                    <a:gd name="connsiteY5" fmla="*/ 797380 h 798846"/>
                    <a:gd name="connsiteX6" fmla="*/ 4701540 w 4724705"/>
                    <a:gd name="connsiteY6" fmla="*/ 797380 h 798846"/>
                    <a:gd name="connsiteX0" fmla="*/ 0 w 4724705"/>
                    <a:gd name="connsiteY0" fmla="*/ 426435 h 808901"/>
                    <a:gd name="connsiteX1" fmla="*/ 3177540 w 4724705"/>
                    <a:gd name="connsiteY1" fmla="*/ 426435 h 808901"/>
                    <a:gd name="connsiteX2" fmla="*/ 3574415 w 4724705"/>
                    <a:gd name="connsiteY2" fmla="*/ 13050 h 808901"/>
                    <a:gd name="connsiteX3" fmla="*/ 3817620 w 4724705"/>
                    <a:gd name="connsiteY3" fmla="*/ 670275 h 808901"/>
                    <a:gd name="connsiteX4" fmla="*/ 4663440 w 4724705"/>
                    <a:gd name="connsiteY4" fmla="*/ 792195 h 808901"/>
                    <a:gd name="connsiteX5" fmla="*/ 4663440 w 4724705"/>
                    <a:gd name="connsiteY5" fmla="*/ 807435 h 808901"/>
                    <a:gd name="connsiteX6" fmla="*/ 4701540 w 4724705"/>
                    <a:gd name="connsiteY6" fmla="*/ 807435 h 808901"/>
                    <a:gd name="connsiteX0" fmla="*/ 0 w 4724705"/>
                    <a:gd name="connsiteY0" fmla="*/ 425935 h 808401"/>
                    <a:gd name="connsiteX1" fmla="*/ 3177540 w 4724705"/>
                    <a:gd name="connsiteY1" fmla="*/ 425935 h 808401"/>
                    <a:gd name="connsiteX2" fmla="*/ 3574415 w 4724705"/>
                    <a:gd name="connsiteY2" fmla="*/ 12550 h 808401"/>
                    <a:gd name="connsiteX3" fmla="*/ 3817620 w 4724705"/>
                    <a:gd name="connsiteY3" fmla="*/ 669775 h 808401"/>
                    <a:gd name="connsiteX4" fmla="*/ 4663440 w 4724705"/>
                    <a:gd name="connsiteY4" fmla="*/ 791695 h 808401"/>
                    <a:gd name="connsiteX5" fmla="*/ 4663440 w 4724705"/>
                    <a:gd name="connsiteY5" fmla="*/ 806935 h 808401"/>
                    <a:gd name="connsiteX6" fmla="*/ 4701540 w 4724705"/>
                    <a:gd name="connsiteY6" fmla="*/ 806935 h 808401"/>
                    <a:gd name="connsiteX0" fmla="*/ 0 w 4724705"/>
                    <a:gd name="connsiteY0" fmla="*/ 426329 h 808795"/>
                    <a:gd name="connsiteX1" fmla="*/ 3177540 w 4724705"/>
                    <a:gd name="connsiteY1" fmla="*/ 426329 h 808795"/>
                    <a:gd name="connsiteX2" fmla="*/ 3574415 w 4724705"/>
                    <a:gd name="connsiteY2" fmla="*/ 12944 h 808795"/>
                    <a:gd name="connsiteX3" fmla="*/ 3817620 w 4724705"/>
                    <a:gd name="connsiteY3" fmla="*/ 670169 h 808795"/>
                    <a:gd name="connsiteX4" fmla="*/ 4663440 w 4724705"/>
                    <a:gd name="connsiteY4" fmla="*/ 792089 h 808795"/>
                    <a:gd name="connsiteX5" fmla="*/ 4663440 w 4724705"/>
                    <a:gd name="connsiteY5" fmla="*/ 807329 h 808795"/>
                    <a:gd name="connsiteX6" fmla="*/ 4701540 w 4724705"/>
                    <a:gd name="connsiteY6" fmla="*/ 807329 h 808795"/>
                    <a:gd name="connsiteX0" fmla="*/ 0 w 4724705"/>
                    <a:gd name="connsiteY0" fmla="*/ 425010 h 807476"/>
                    <a:gd name="connsiteX1" fmla="*/ 3177540 w 4724705"/>
                    <a:gd name="connsiteY1" fmla="*/ 425010 h 807476"/>
                    <a:gd name="connsiteX2" fmla="*/ 3574415 w 4724705"/>
                    <a:gd name="connsiteY2" fmla="*/ 11625 h 807476"/>
                    <a:gd name="connsiteX3" fmla="*/ 3817620 w 4724705"/>
                    <a:gd name="connsiteY3" fmla="*/ 668850 h 807476"/>
                    <a:gd name="connsiteX4" fmla="*/ 4663440 w 4724705"/>
                    <a:gd name="connsiteY4" fmla="*/ 790770 h 807476"/>
                    <a:gd name="connsiteX5" fmla="*/ 4663440 w 4724705"/>
                    <a:gd name="connsiteY5" fmla="*/ 806010 h 807476"/>
                    <a:gd name="connsiteX6" fmla="*/ 4701540 w 4724705"/>
                    <a:gd name="connsiteY6" fmla="*/ 806010 h 807476"/>
                    <a:gd name="connsiteX0" fmla="*/ 0 w 4724705"/>
                    <a:gd name="connsiteY0" fmla="*/ 425419 h 807885"/>
                    <a:gd name="connsiteX1" fmla="*/ 3177540 w 4724705"/>
                    <a:gd name="connsiteY1" fmla="*/ 425419 h 807885"/>
                    <a:gd name="connsiteX2" fmla="*/ 3574415 w 4724705"/>
                    <a:gd name="connsiteY2" fmla="*/ 12034 h 807885"/>
                    <a:gd name="connsiteX3" fmla="*/ 3817620 w 4724705"/>
                    <a:gd name="connsiteY3" fmla="*/ 669259 h 807885"/>
                    <a:gd name="connsiteX4" fmla="*/ 4663440 w 4724705"/>
                    <a:gd name="connsiteY4" fmla="*/ 791179 h 807885"/>
                    <a:gd name="connsiteX5" fmla="*/ 4663440 w 4724705"/>
                    <a:gd name="connsiteY5" fmla="*/ 806419 h 807885"/>
                    <a:gd name="connsiteX6" fmla="*/ 4701540 w 4724705"/>
                    <a:gd name="connsiteY6" fmla="*/ 806419 h 807885"/>
                    <a:gd name="connsiteX0" fmla="*/ 0 w 4724705"/>
                    <a:gd name="connsiteY0" fmla="*/ 422827 h 805293"/>
                    <a:gd name="connsiteX1" fmla="*/ 3177540 w 4724705"/>
                    <a:gd name="connsiteY1" fmla="*/ 422827 h 805293"/>
                    <a:gd name="connsiteX2" fmla="*/ 3545840 w 4724705"/>
                    <a:gd name="connsiteY2" fmla="*/ 12617 h 805293"/>
                    <a:gd name="connsiteX3" fmla="*/ 3817620 w 4724705"/>
                    <a:gd name="connsiteY3" fmla="*/ 666667 h 805293"/>
                    <a:gd name="connsiteX4" fmla="*/ 4663440 w 4724705"/>
                    <a:gd name="connsiteY4" fmla="*/ 788587 h 805293"/>
                    <a:gd name="connsiteX5" fmla="*/ 4663440 w 4724705"/>
                    <a:gd name="connsiteY5" fmla="*/ 803827 h 805293"/>
                    <a:gd name="connsiteX6" fmla="*/ 4701540 w 4724705"/>
                    <a:gd name="connsiteY6" fmla="*/ 803827 h 805293"/>
                    <a:gd name="connsiteX0" fmla="*/ 0 w 4724705"/>
                    <a:gd name="connsiteY0" fmla="*/ 437372 h 819838"/>
                    <a:gd name="connsiteX1" fmla="*/ 3177540 w 4724705"/>
                    <a:gd name="connsiteY1" fmla="*/ 437372 h 819838"/>
                    <a:gd name="connsiteX2" fmla="*/ 3545840 w 4724705"/>
                    <a:gd name="connsiteY2" fmla="*/ 27162 h 819838"/>
                    <a:gd name="connsiteX3" fmla="*/ 3817620 w 4724705"/>
                    <a:gd name="connsiteY3" fmla="*/ 681212 h 819838"/>
                    <a:gd name="connsiteX4" fmla="*/ 4663440 w 4724705"/>
                    <a:gd name="connsiteY4" fmla="*/ 803132 h 819838"/>
                    <a:gd name="connsiteX5" fmla="*/ 4663440 w 4724705"/>
                    <a:gd name="connsiteY5" fmla="*/ 818372 h 819838"/>
                    <a:gd name="connsiteX6" fmla="*/ 4701540 w 4724705"/>
                    <a:gd name="connsiteY6" fmla="*/ 818372 h 819838"/>
                    <a:gd name="connsiteX0" fmla="*/ 0 w 4724705"/>
                    <a:gd name="connsiteY0" fmla="*/ 437372 h 819838"/>
                    <a:gd name="connsiteX1" fmla="*/ 3177540 w 4724705"/>
                    <a:gd name="connsiteY1" fmla="*/ 437372 h 819838"/>
                    <a:gd name="connsiteX2" fmla="*/ 3545840 w 4724705"/>
                    <a:gd name="connsiteY2" fmla="*/ 27162 h 819838"/>
                    <a:gd name="connsiteX3" fmla="*/ 3817620 w 4724705"/>
                    <a:gd name="connsiteY3" fmla="*/ 681212 h 819838"/>
                    <a:gd name="connsiteX4" fmla="*/ 4663440 w 4724705"/>
                    <a:gd name="connsiteY4" fmla="*/ 803132 h 819838"/>
                    <a:gd name="connsiteX5" fmla="*/ 4663440 w 4724705"/>
                    <a:gd name="connsiteY5" fmla="*/ 818372 h 819838"/>
                    <a:gd name="connsiteX6" fmla="*/ 4701540 w 4724705"/>
                    <a:gd name="connsiteY6" fmla="*/ 818372 h 819838"/>
                    <a:gd name="connsiteX0" fmla="*/ 0 w 4724705"/>
                    <a:gd name="connsiteY0" fmla="*/ 436590 h 819056"/>
                    <a:gd name="connsiteX1" fmla="*/ 3177540 w 4724705"/>
                    <a:gd name="connsiteY1" fmla="*/ 436590 h 819056"/>
                    <a:gd name="connsiteX2" fmla="*/ 3545840 w 4724705"/>
                    <a:gd name="connsiteY2" fmla="*/ 26380 h 819056"/>
                    <a:gd name="connsiteX3" fmla="*/ 3817620 w 4724705"/>
                    <a:gd name="connsiteY3" fmla="*/ 680430 h 819056"/>
                    <a:gd name="connsiteX4" fmla="*/ 4663440 w 4724705"/>
                    <a:gd name="connsiteY4" fmla="*/ 802350 h 819056"/>
                    <a:gd name="connsiteX5" fmla="*/ 4663440 w 4724705"/>
                    <a:gd name="connsiteY5" fmla="*/ 817590 h 819056"/>
                    <a:gd name="connsiteX6" fmla="*/ 4701540 w 4724705"/>
                    <a:gd name="connsiteY6" fmla="*/ 817590 h 819056"/>
                    <a:gd name="connsiteX0" fmla="*/ 0 w 4731053"/>
                    <a:gd name="connsiteY0" fmla="*/ 413478 h 795944"/>
                    <a:gd name="connsiteX1" fmla="*/ 3177540 w 4731053"/>
                    <a:gd name="connsiteY1" fmla="*/ 413478 h 795944"/>
                    <a:gd name="connsiteX2" fmla="*/ 3545840 w 4731053"/>
                    <a:gd name="connsiteY2" fmla="*/ 3268 h 795944"/>
                    <a:gd name="connsiteX3" fmla="*/ 3731895 w 4731053"/>
                    <a:gd name="connsiteY3" fmla="*/ 679543 h 795944"/>
                    <a:gd name="connsiteX4" fmla="*/ 4663440 w 4731053"/>
                    <a:gd name="connsiteY4" fmla="*/ 779238 h 795944"/>
                    <a:gd name="connsiteX5" fmla="*/ 4663440 w 4731053"/>
                    <a:gd name="connsiteY5" fmla="*/ 794478 h 795944"/>
                    <a:gd name="connsiteX6" fmla="*/ 4701540 w 4731053"/>
                    <a:gd name="connsiteY6" fmla="*/ 794478 h 795944"/>
                    <a:gd name="connsiteX0" fmla="*/ 0 w 4731053"/>
                    <a:gd name="connsiteY0" fmla="*/ 413745 h 796211"/>
                    <a:gd name="connsiteX1" fmla="*/ 3177540 w 4731053"/>
                    <a:gd name="connsiteY1" fmla="*/ 413745 h 796211"/>
                    <a:gd name="connsiteX2" fmla="*/ 3545840 w 4731053"/>
                    <a:gd name="connsiteY2" fmla="*/ 3535 h 796211"/>
                    <a:gd name="connsiteX3" fmla="*/ 3731895 w 4731053"/>
                    <a:gd name="connsiteY3" fmla="*/ 679810 h 796211"/>
                    <a:gd name="connsiteX4" fmla="*/ 4663440 w 4731053"/>
                    <a:gd name="connsiteY4" fmla="*/ 779505 h 796211"/>
                    <a:gd name="connsiteX5" fmla="*/ 4663440 w 4731053"/>
                    <a:gd name="connsiteY5" fmla="*/ 794745 h 796211"/>
                    <a:gd name="connsiteX6" fmla="*/ 4701540 w 4731053"/>
                    <a:gd name="connsiteY6" fmla="*/ 794745 h 796211"/>
                    <a:gd name="connsiteX0" fmla="*/ 0 w 4731053"/>
                    <a:gd name="connsiteY0" fmla="*/ 421207 h 803673"/>
                    <a:gd name="connsiteX1" fmla="*/ 3177540 w 4731053"/>
                    <a:gd name="connsiteY1" fmla="*/ 421207 h 803673"/>
                    <a:gd name="connsiteX2" fmla="*/ 3545840 w 4731053"/>
                    <a:gd name="connsiteY2" fmla="*/ 10997 h 803673"/>
                    <a:gd name="connsiteX3" fmla="*/ 3731895 w 4731053"/>
                    <a:gd name="connsiteY3" fmla="*/ 687272 h 803673"/>
                    <a:gd name="connsiteX4" fmla="*/ 4663440 w 4731053"/>
                    <a:gd name="connsiteY4" fmla="*/ 786967 h 803673"/>
                    <a:gd name="connsiteX5" fmla="*/ 4663440 w 4731053"/>
                    <a:gd name="connsiteY5" fmla="*/ 802207 h 803673"/>
                    <a:gd name="connsiteX6" fmla="*/ 4701540 w 4731053"/>
                    <a:gd name="connsiteY6" fmla="*/ 802207 h 803673"/>
                    <a:gd name="connsiteX0" fmla="*/ 0 w 4731053"/>
                    <a:gd name="connsiteY0" fmla="*/ 422573 h 805039"/>
                    <a:gd name="connsiteX1" fmla="*/ 3177540 w 4731053"/>
                    <a:gd name="connsiteY1" fmla="*/ 422573 h 805039"/>
                    <a:gd name="connsiteX2" fmla="*/ 3545840 w 4731053"/>
                    <a:gd name="connsiteY2" fmla="*/ 12363 h 805039"/>
                    <a:gd name="connsiteX3" fmla="*/ 3731895 w 4731053"/>
                    <a:gd name="connsiteY3" fmla="*/ 688638 h 805039"/>
                    <a:gd name="connsiteX4" fmla="*/ 4663440 w 4731053"/>
                    <a:gd name="connsiteY4" fmla="*/ 788333 h 805039"/>
                    <a:gd name="connsiteX5" fmla="*/ 4663440 w 4731053"/>
                    <a:gd name="connsiteY5" fmla="*/ 803573 h 805039"/>
                    <a:gd name="connsiteX6" fmla="*/ 4701540 w 4731053"/>
                    <a:gd name="connsiteY6" fmla="*/ 803573 h 805039"/>
                    <a:gd name="connsiteX0" fmla="*/ 0 w 4731053"/>
                    <a:gd name="connsiteY0" fmla="*/ 422982 h 811622"/>
                    <a:gd name="connsiteX1" fmla="*/ 3177540 w 4731053"/>
                    <a:gd name="connsiteY1" fmla="*/ 422982 h 811622"/>
                    <a:gd name="connsiteX2" fmla="*/ 3545840 w 4731053"/>
                    <a:gd name="connsiteY2" fmla="*/ 12772 h 811622"/>
                    <a:gd name="connsiteX3" fmla="*/ 3731895 w 4731053"/>
                    <a:gd name="connsiteY3" fmla="*/ 689047 h 811622"/>
                    <a:gd name="connsiteX4" fmla="*/ 4663440 w 4731053"/>
                    <a:gd name="connsiteY4" fmla="*/ 788742 h 811622"/>
                    <a:gd name="connsiteX5" fmla="*/ 4663440 w 4731053"/>
                    <a:gd name="connsiteY5" fmla="*/ 803982 h 811622"/>
                    <a:gd name="connsiteX6" fmla="*/ 4701540 w 4731053"/>
                    <a:gd name="connsiteY6" fmla="*/ 803982 h 811622"/>
                    <a:gd name="connsiteX0" fmla="*/ 0 w 4731053"/>
                    <a:gd name="connsiteY0" fmla="*/ 416995 h 805635"/>
                    <a:gd name="connsiteX1" fmla="*/ 3177540 w 4731053"/>
                    <a:gd name="connsiteY1" fmla="*/ 416995 h 805635"/>
                    <a:gd name="connsiteX2" fmla="*/ 3545840 w 4731053"/>
                    <a:gd name="connsiteY2" fmla="*/ 6785 h 805635"/>
                    <a:gd name="connsiteX3" fmla="*/ 3731895 w 4731053"/>
                    <a:gd name="connsiteY3" fmla="*/ 683060 h 805635"/>
                    <a:gd name="connsiteX4" fmla="*/ 4663440 w 4731053"/>
                    <a:gd name="connsiteY4" fmla="*/ 782755 h 805635"/>
                    <a:gd name="connsiteX5" fmla="*/ 4663440 w 4731053"/>
                    <a:gd name="connsiteY5" fmla="*/ 797995 h 805635"/>
                    <a:gd name="connsiteX6" fmla="*/ 4701540 w 4731053"/>
                    <a:gd name="connsiteY6" fmla="*/ 797995 h 805635"/>
                    <a:gd name="connsiteX0" fmla="*/ 0 w 4731053"/>
                    <a:gd name="connsiteY0" fmla="*/ 410231 h 798871"/>
                    <a:gd name="connsiteX1" fmla="*/ 3177540 w 4731053"/>
                    <a:gd name="connsiteY1" fmla="*/ 410231 h 798871"/>
                    <a:gd name="connsiteX2" fmla="*/ 3545840 w 4731053"/>
                    <a:gd name="connsiteY2" fmla="*/ 21 h 798871"/>
                    <a:gd name="connsiteX3" fmla="*/ 3731895 w 4731053"/>
                    <a:gd name="connsiteY3" fmla="*/ 676296 h 798871"/>
                    <a:gd name="connsiteX4" fmla="*/ 4663440 w 4731053"/>
                    <a:gd name="connsiteY4" fmla="*/ 775991 h 798871"/>
                    <a:gd name="connsiteX5" fmla="*/ 4663440 w 4731053"/>
                    <a:gd name="connsiteY5" fmla="*/ 791231 h 798871"/>
                    <a:gd name="connsiteX6" fmla="*/ 4701540 w 4731053"/>
                    <a:gd name="connsiteY6" fmla="*/ 791231 h 798871"/>
                    <a:gd name="connsiteX0" fmla="*/ 0 w 4731053"/>
                    <a:gd name="connsiteY0" fmla="*/ 410231 h 792697"/>
                    <a:gd name="connsiteX1" fmla="*/ 3177540 w 4731053"/>
                    <a:gd name="connsiteY1" fmla="*/ 410231 h 792697"/>
                    <a:gd name="connsiteX2" fmla="*/ 3545840 w 4731053"/>
                    <a:gd name="connsiteY2" fmla="*/ 21 h 792697"/>
                    <a:gd name="connsiteX3" fmla="*/ 3731895 w 4731053"/>
                    <a:gd name="connsiteY3" fmla="*/ 676296 h 792697"/>
                    <a:gd name="connsiteX4" fmla="*/ 4663440 w 4731053"/>
                    <a:gd name="connsiteY4" fmla="*/ 775991 h 792697"/>
                    <a:gd name="connsiteX5" fmla="*/ 4663440 w 4731053"/>
                    <a:gd name="connsiteY5" fmla="*/ 791231 h 792697"/>
                    <a:gd name="connsiteX6" fmla="*/ 4701540 w 4731053"/>
                    <a:gd name="connsiteY6" fmla="*/ 791231 h 792697"/>
                    <a:gd name="connsiteX0" fmla="*/ 0 w 4731053"/>
                    <a:gd name="connsiteY0" fmla="*/ 410228 h 792694"/>
                    <a:gd name="connsiteX1" fmla="*/ 3177540 w 4731053"/>
                    <a:gd name="connsiteY1" fmla="*/ 410228 h 792694"/>
                    <a:gd name="connsiteX2" fmla="*/ 3545840 w 4731053"/>
                    <a:gd name="connsiteY2" fmla="*/ 18 h 792694"/>
                    <a:gd name="connsiteX3" fmla="*/ 3731895 w 4731053"/>
                    <a:gd name="connsiteY3" fmla="*/ 676293 h 792694"/>
                    <a:gd name="connsiteX4" fmla="*/ 4663440 w 4731053"/>
                    <a:gd name="connsiteY4" fmla="*/ 775988 h 792694"/>
                    <a:gd name="connsiteX5" fmla="*/ 4663440 w 4731053"/>
                    <a:gd name="connsiteY5" fmla="*/ 791228 h 792694"/>
                    <a:gd name="connsiteX6" fmla="*/ 4701540 w 4731053"/>
                    <a:gd name="connsiteY6" fmla="*/ 791228 h 792694"/>
                    <a:gd name="connsiteX0" fmla="*/ 0 w 4731053"/>
                    <a:gd name="connsiteY0" fmla="*/ 415225 h 797691"/>
                    <a:gd name="connsiteX1" fmla="*/ 3177540 w 4731053"/>
                    <a:gd name="connsiteY1" fmla="*/ 415225 h 797691"/>
                    <a:gd name="connsiteX2" fmla="*/ 3545840 w 4731053"/>
                    <a:gd name="connsiteY2" fmla="*/ 5015 h 797691"/>
                    <a:gd name="connsiteX3" fmla="*/ 3731895 w 4731053"/>
                    <a:gd name="connsiteY3" fmla="*/ 681290 h 797691"/>
                    <a:gd name="connsiteX4" fmla="*/ 4663440 w 4731053"/>
                    <a:gd name="connsiteY4" fmla="*/ 780985 h 797691"/>
                    <a:gd name="connsiteX5" fmla="*/ 4663440 w 4731053"/>
                    <a:gd name="connsiteY5" fmla="*/ 796225 h 797691"/>
                    <a:gd name="connsiteX6" fmla="*/ 4701540 w 4731053"/>
                    <a:gd name="connsiteY6" fmla="*/ 796225 h 797691"/>
                    <a:gd name="connsiteX0" fmla="*/ 0 w 4731053"/>
                    <a:gd name="connsiteY0" fmla="*/ 415344 h 797810"/>
                    <a:gd name="connsiteX1" fmla="*/ 3177540 w 4731053"/>
                    <a:gd name="connsiteY1" fmla="*/ 415344 h 797810"/>
                    <a:gd name="connsiteX2" fmla="*/ 3545840 w 4731053"/>
                    <a:gd name="connsiteY2" fmla="*/ 5134 h 797810"/>
                    <a:gd name="connsiteX3" fmla="*/ 3731895 w 4731053"/>
                    <a:gd name="connsiteY3" fmla="*/ 681409 h 797810"/>
                    <a:gd name="connsiteX4" fmla="*/ 4663440 w 4731053"/>
                    <a:gd name="connsiteY4" fmla="*/ 781104 h 797810"/>
                    <a:gd name="connsiteX5" fmla="*/ 4663440 w 4731053"/>
                    <a:gd name="connsiteY5" fmla="*/ 796344 h 797810"/>
                    <a:gd name="connsiteX6" fmla="*/ 4701540 w 4731053"/>
                    <a:gd name="connsiteY6" fmla="*/ 796344 h 797810"/>
                    <a:gd name="connsiteX0" fmla="*/ 0 w 4731053"/>
                    <a:gd name="connsiteY0" fmla="*/ 415179 h 797645"/>
                    <a:gd name="connsiteX1" fmla="*/ 3177540 w 4731053"/>
                    <a:gd name="connsiteY1" fmla="*/ 415179 h 797645"/>
                    <a:gd name="connsiteX2" fmla="*/ 3545840 w 4731053"/>
                    <a:gd name="connsiteY2" fmla="*/ 4969 h 797645"/>
                    <a:gd name="connsiteX3" fmla="*/ 3731895 w 4731053"/>
                    <a:gd name="connsiteY3" fmla="*/ 681244 h 797645"/>
                    <a:gd name="connsiteX4" fmla="*/ 4663440 w 4731053"/>
                    <a:gd name="connsiteY4" fmla="*/ 780939 h 797645"/>
                    <a:gd name="connsiteX5" fmla="*/ 4663440 w 4731053"/>
                    <a:gd name="connsiteY5" fmla="*/ 796179 h 797645"/>
                    <a:gd name="connsiteX6" fmla="*/ 4701540 w 4731053"/>
                    <a:gd name="connsiteY6" fmla="*/ 796179 h 797645"/>
                    <a:gd name="connsiteX0" fmla="*/ 0 w 4731053"/>
                    <a:gd name="connsiteY0" fmla="*/ 414435 h 796901"/>
                    <a:gd name="connsiteX1" fmla="*/ 3177540 w 4731053"/>
                    <a:gd name="connsiteY1" fmla="*/ 414435 h 796901"/>
                    <a:gd name="connsiteX2" fmla="*/ 3545840 w 4731053"/>
                    <a:gd name="connsiteY2" fmla="*/ 4225 h 796901"/>
                    <a:gd name="connsiteX3" fmla="*/ 3731895 w 4731053"/>
                    <a:gd name="connsiteY3" fmla="*/ 680500 h 796901"/>
                    <a:gd name="connsiteX4" fmla="*/ 4663440 w 4731053"/>
                    <a:gd name="connsiteY4" fmla="*/ 780195 h 796901"/>
                    <a:gd name="connsiteX5" fmla="*/ 4663440 w 4731053"/>
                    <a:gd name="connsiteY5" fmla="*/ 795435 h 796901"/>
                    <a:gd name="connsiteX6" fmla="*/ 4701540 w 4731053"/>
                    <a:gd name="connsiteY6" fmla="*/ 795435 h 796901"/>
                    <a:gd name="connsiteX0" fmla="*/ 0 w 4731053"/>
                    <a:gd name="connsiteY0" fmla="*/ 414435 h 795435"/>
                    <a:gd name="connsiteX1" fmla="*/ 3177540 w 4731053"/>
                    <a:gd name="connsiteY1" fmla="*/ 414435 h 795435"/>
                    <a:gd name="connsiteX2" fmla="*/ 3545840 w 4731053"/>
                    <a:gd name="connsiteY2" fmla="*/ 4225 h 795435"/>
                    <a:gd name="connsiteX3" fmla="*/ 3731895 w 4731053"/>
                    <a:gd name="connsiteY3" fmla="*/ 680500 h 795435"/>
                    <a:gd name="connsiteX4" fmla="*/ 4663440 w 4731053"/>
                    <a:gd name="connsiteY4" fmla="*/ 780195 h 795435"/>
                    <a:gd name="connsiteX5" fmla="*/ 4663440 w 4731053"/>
                    <a:gd name="connsiteY5" fmla="*/ 795435 h 795435"/>
                    <a:gd name="connsiteX0" fmla="*/ 0 w 4663440"/>
                    <a:gd name="connsiteY0" fmla="*/ 414435 h 780195"/>
                    <a:gd name="connsiteX1" fmla="*/ 3177540 w 4663440"/>
                    <a:gd name="connsiteY1" fmla="*/ 414435 h 780195"/>
                    <a:gd name="connsiteX2" fmla="*/ 3545840 w 4663440"/>
                    <a:gd name="connsiteY2" fmla="*/ 4225 h 780195"/>
                    <a:gd name="connsiteX3" fmla="*/ 3731895 w 4663440"/>
                    <a:gd name="connsiteY3" fmla="*/ 680500 h 780195"/>
                    <a:gd name="connsiteX4" fmla="*/ 4663440 w 4663440"/>
                    <a:gd name="connsiteY4" fmla="*/ 780195 h 780195"/>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14435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43010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31895"/>
                    <a:gd name="connsiteY0" fmla="*/ 443010 h 680516"/>
                    <a:gd name="connsiteX1" fmla="*/ 3177540 w 3731895"/>
                    <a:gd name="connsiteY1" fmla="*/ 414435 h 680516"/>
                    <a:gd name="connsiteX2" fmla="*/ 3545840 w 3731895"/>
                    <a:gd name="connsiteY2" fmla="*/ 4225 h 680516"/>
                    <a:gd name="connsiteX3" fmla="*/ 3731895 w 3731895"/>
                    <a:gd name="connsiteY3" fmla="*/ 680500 h 680516"/>
                    <a:gd name="connsiteX0" fmla="*/ 0 w 3717608"/>
                    <a:gd name="connsiteY0" fmla="*/ 409672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 name="connsiteX0" fmla="*/ 0 w 3717608"/>
                    <a:gd name="connsiteY0" fmla="*/ 419197 h 680516"/>
                    <a:gd name="connsiteX1" fmla="*/ 3163253 w 3717608"/>
                    <a:gd name="connsiteY1" fmla="*/ 414435 h 680516"/>
                    <a:gd name="connsiteX2" fmla="*/ 3531553 w 3717608"/>
                    <a:gd name="connsiteY2" fmla="*/ 4225 h 680516"/>
                    <a:gd name="connsiteX3" fmla="*/ 3717608 w 3717608"/>
                    <a:gd name="connsiteY3" fmla="*/ 680500 h 680516"/>
                  </a:gdLst>
                  <a:ahLst/>
                  <a:cxnLst>
                    <a:cxn ang="0">
                      <a:pos x="connsiteX0" y="connsiteY0"/>
                    </a:cxn>
                    <a:cxn ang="0">
                      <a:pos x="connsiteX1" y="connsiteY1"/>
                    </a:cxn>
                    <a:cxn ang="0">
                      <a:pos x="connsiteX2" y="connsiteY2"/>
                    </a:cxn>
                    <a:cxn ang="0">
                      <a:pos x="connsiteX3" y="connsiteY3"/>
                    </a:cxn>
                  </a:cxnLst>
                  <a:rect l="l" t="t" r="r" b="b"/>
                  <a:pathLst>
                    <a:path w="3717608" h="680516">
                      <a:moveTo>
                        <a:pt x="0" y="419197"/>
                      </a:moveTo>
                      <a:cubicBezTo>
                        <a:pt x="1277938" y="400464"/>
                        <a:pt x="2793736" y="431210"/>
                        <a:pt x="3163253" y="414435"/>
                      </a:cubicBezTo>
                      <a:cubicBezTo>
                        <a:pt x="3532770" y="397660"/>
                        <a:pt x="3505836" y="71006"/>
                        <a:pt x="3531553" y="4225"/>
                      </a:cubicBezTo>
                      <a:cubicBezTo>
                        <a:pt x="3557270" y="-62556"/>
                        <a:pt x="3477366" y="684522"/>
                        <a:pt x="3717608" y="680500"/>
                      </a:cubicBezTo>
                    </a:path>
                  </a:pathLst>
                </a:custGeom>
                <a:noFill/>
                <a:ln w="28575" cap="flat" cmpd="sng" algn="ctr">
                  <a:solidFill>
                    <a:srgbClr val="0D008E"/>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cxnSp>
            <p:nvCxnSpPr>
              <p:cNvPr id="47" name="Straight Arrow Connector 46"/>
              <p:cNvCxnSpPr/>
              <p:nvPr/>
            </p:nvCxnSpPr>
            <p:spPr>
              <a:xfrm>
                <a:off x="2483768" y="5301208"/>
                <a:ext cx="1152128"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2483768" y="5517232"/>
                <a:ext cx="3600400" cy="0"/>
              </a:xfrm>
              <a:prstGeom prst="straightConnector1">
                <a:avLst/>
              </a:prstGeom>
              <a:ln>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902188" y="4941168"/>
                <a:ext cx="301660" cy="369332"/>
              </a:xfrm>
              <a:prstGeom prst="rect">
                <a:avLst/>
              </a:prstGeom>
              <a:noFill/>
            </p:spPr>
            <p:txBody>
              <a:bodyPr wrap="none" rtlCol="0">
                <a:spAutoFit/>
              </a:bodyPr>
              <a:lstStyle/>
              <a:p>
                <a:r>
                  <a:rPr lang="en-US" dirty="0" smtClean="0"/>
                  <a:t>1</a:t>
                </a:r>
                <a:endParaRPr lang="en-US" dirty="0"/>
              </a:p>
            </p:txBody>
          </p:sp>
          <p:sp>
            <p:nvSpPr>
              <p:cNvPr id="52" name="TextBox 51"/>
              <p:cNvSpPr txBox="1"/>
              <p:nvPr/>
            </p:nvSpPr>
            <p:spPr>
              <a:xfrm>
                <a:off x="4164898" y="5157192"/>
                <a:ext cx="301660" cy="369332"/>
              </a:xfrm>
              <a:prstGeom prst="rect">
                <a:avLst/>
              </a:prstGeom>
              <a:noFill/>
            </p:spPr>
            <p:txBody>
              <a:bodyPr wrap="none" rtlCol="0">
                <a:spAutoFit/>
              </a:bodyPr>
              <a:lstStyle/>
              <a:p>
                <a:r>
                  <a:rPr lang="en-US" dirty="0" smtClean="0"/>
                  <a:t>3</a:t>
                </a:r>
                <a:endParaRPr lang="en-US" dirty="0"/>
              </a:p>
            </p:txBody>
          </p:sp>
        </p:grpSp>
        <p:sp>
          <p:nvSpPr>
            <p:cNvPr id="54" name="TextBox 53"/>
            <p:cNvSpPr txBox="1"/>
            <p:nvPr/>
          </p:nvSpPr>
          <p:spPr>
            <a:xfrm>
              <a:off x="6156176" y="4293096"/>
              <a:ext cx="443338" cy="369332"/>
            </a:xfrm>
            <a:prstGeom prst="rect">
              <a:avLst/>
            </a:prstGeom>
            <a:noFill/>
          </p:spPr>
          <p:txBody>
            <a:bodyPr wrap="none" rtlCol="0">
              <a:spAutoFit/>
            </a:bodyPr>
            <a:lstStyle/>
            <a:p>
              <a:r>
                <a:rPr lang="en-US" dirty="0" smtClean="0">
                  <a:solidFill>
                    <a:srgbClr val="000090"/>
                  </a:solidFill>
                </a:rPr>
                <a:t>He</a:t>
              </a:r>
              <a:endParaRPr lang="en-US" dirty="0">
                <a:solidFill>
                  <a:srgbClr val="000090"/>
                </a:solidFill>
              </a:endParaRPr>
            </a:p>
          </p:txBody>
        </p:sp>
        <p:sp>
          <p:nvSpPr>
            <p:cNvPr id="55" name="TextBox 54"/>
            <p:cNvSpPr txBox="1"/>
            <p:nvPr/>
          </p:nvSpPr>
          <p:spPr>
            <a:xfrm>
              <a:off x="3779912" y="4221088"/>
              <a:ext cx="312906" cy="369332"/>
            </a:xfrm>
            <a:prstGeom prst="rect">
              <a:avLst/>
            </a:prstGeom>
            <a:noFill/>
          </p:spPr>
          <p:txBody>
            <a:bodyPr wrap="none" rtlCol="0">
              <a:spAutoFit/>
            </a:bodyPr>
            <a:lstStyle/>
            <a:p>
              <a:r>
                <a:rPr lang="en-US" dirty="0" smtClean="0">
                  <a:solidFill>
                    <a:srgbClr val="FF0000"/>
                  </a:solidFill>
                </a:rPr>
                <a:t>C</a:t>
              </a:r>
              <a:endParaRPr lang="en-US" dirty="0">
                <a:solidFill>
                  <a:srgbClr val="FF0000"/>
                </a:solidFill>
              </a:endParaRPr>
            </a:p>
          </p:txBody>
        </p:sp>
      </p:grpSp>
      <p:sp>
        <p:nvSpPr>
          <p:cNvPr id="57" name="TextBox 56"/>
          <p:cNvSpPr txBox="1"/>
          <p:nvPr/>
        </p:nvSpPr>
        <p:spPr>
          <a:xfrm>
            <a:off x="5580112" y="3068960"/>
            <a:ext cx="312906" cy="369332"/>
          </a:xfrm>
          <a:prstGeom prst="rect">
            <a:avLst/>
          </a:prstGeom>
          <a:noFill/>
          <a:ln>
            <a:noFill/>
          </a:ln>
        </p:spPr>
        <p:txBody>
          <a:bodyPr wrap="none" rtlCol="0">
            <a:spAutoFit/>
          </a:bodyPr>
          <a:lstStyle/>
          <a:p>
            <a:r>
              <a:rPr lang="en-US" dirty="0" smtClean="0">
                <a:solidFill>
                  <a:srgbClr val="FF0000"/>
                </a:solidFill>
              </a:rPr>
              <a:t>C</a:t>
            </a:r>
            <a:endParaRPr lang="en-US" dirty="0">
              <a:solidFill>
                <a:srgbClr val="FF0000"/>
              </a:solidFill>
            </a:endParaRPr>
          </a:p>
        </p:txBody>
      </p:sp>
      <p:sp>
        <p:nvSpPr>
          <p:cNvPr id="58" name="TextBox 57"/>
          <p:cNvSpPr txBox="1"/>
          <p:nvPr/>
        </p:nvSpPr>
        <p:spPr>
          <a:xfrm>
            <a:off x="2555776" y="2996952"/>
            <a:ext cx="443338" cy="369332"/>
          </a:xfrm>
          <a:prstGeom prst="rect">
            <a:avLst/>
          </a:prstGeom>
          <a:noFill/>
        </p:spPr>
        <p:txBody>
          <a:bodyPr wrap="none" rtlCol="0">
            <a:spAutoFit/>
          </a:bodyPr>
          <a:lstStyle/>
          <a:p>
            <a:r>
              <a:rPr lang="en-US" dirty="0" smtClean="0">
                <a:solidFill>
                  <a:srgbClr val="000090"/>
                </a:solidFill>
              </a:rPr>
              <a:t>He</a:t>
            </a:r>
            <a:endParaRPr lang="en-US" dirty="0">
              <a:solidFill>
                <a:srgbClr val="000090"/>
              </a:solidFill>
            </a:endParaRPr>
          </a:p>
        </p:txBody>
      </p:sp>
      <p:sp>
        <p:nvSpPr>
          <p:cNvPr id="5" name="Footer Placeholder 4"/>
          <p:cNvSpPr>
            <a:spLocks noGrp="1"/>
          </p:cNvSpPr>
          <p:nvPr>
            <p:ph type="ftr" sz="quarter" idx="11"/>
          </p:nvPr>
        </p:nvSpPr>
        <p:spPr/>
        <p:txBody>
          <a:bodyPr/>
          <a:lstStyle/>
          <a:p>
            <a:r>
              <a:rPr lang="en-GB" smtClean="0"/>
              <a:t>laurent.kelleter@ucl.ac.uk</a:t>
            </a:r>
            <a:endParaRPr lang="en-GB"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7</a:t>
            </a:fld>
            <a:r>
              <a:rPr lang="en-GB" smtClean="0"/>
              <a:t>/33</a:t>
            </a:r>
            <a:endParaRPr lang="en-GB" dirty="0"/>
          </a:p>
        </p:txBody>
      </p:sp>
    </p:spTree>
    <p:extLst>
      <p:ext uri="{BB962C8B-B14F-4D97-AF65-F5344CB8AC3E}">
        <p14:creationId xmlns:p14="http://schemas.microsoft.com/office/powerpoint/2010/main" val="34147444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56"/>
                                        </p:tgtEl>
                                        <p:attrNameLst>
                                          <p:attrName>style.visibility</p:attrName>
                                        </p:attrNameLst>
                                      </p:cBhvr>
                                      <p:to>
                                        <p:strVal val="visible"/>
                                      </p:to>
                                    </p:set>
                                    <p:animEffect transition="in" filter="wipe(left)">
                                      <p:cBhvr>
                                        <p:cTn id="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Helium/Carbon mixing</a:t>
            </a:r>
            <a:endParaRPr lang="en-US" sz="36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412776"/>
            <a:ext cx="6768752" cy="4538336"/>
          </a:xfrm>
          <a:prstGeom prst="rect">
            <a:avLst/>
          </a:prstGeom>
        </p:spPr>
      </p:pic>
      <p:sp>
        <p:nvSpPr>
          <p:cNvPr id="10" name="Rectangle 9"/>
          <p:cNvSpPr/>
          <p:nvPr/>
        </p:nvSpPr>
        <p:spPr>
          <a:xfrm>
            <a:off x="1751481" y="4729850"/>
            <a:ext cx="2984717" cy="610631"/>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Patient</a:t>
            </a:r>
            <a:endParaRPr lang="en-US" dirty="0">
              <a:solidFill>
                <a:schemeClr val="tx1"/>
              </a:solidFill>
            </a:endParaRPr>
          </a:p>
        </p:txBody>
      </p:sp>
      <p:sp>
        <p:nvSpPr>
          <p:cNvPr id="11" name="Rectangle 10"/>
          <p:cNvSpPr/>
          <p:nvPr/>
        </p:nvSpPr>
        <p:spPr>
          <a:xfrm>
            <a:off x="4917090" y="4729850"/>
            <a:ext cx="2351595" cy="610631"/>
          </a:xfrm>
          <a:prstGeom prst="rec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Detector</a:t>
            </a:r>
            <a:endParaRPr lang="en-US" dirty="0">
              <a:solidFill>
                <a:schemeClr val="tx1"/>
              </a:solidFill>
            </a:endParaRPr>
          </a:p>
        </p:txBody>
      </p:sp>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4" name="Slide Number Placeholder 3"/>
          <p:cNvSpPr>
            <a:spLocks noGrp="1"/>
          </p:cNvSpPr>
          <p:nvPr>
            <p:ph type="sldNum" sz="quarter" idx="12"/>
          </p:nvPr>
        </p:nvSpPr>
        <p:spPr/>
        <p:txBody>
          <a:bodyPr/>
          <a:lstStyle/>
          <a:p>
            <a:fld id="{01B1F274-A603-4C51-99A6-9A47F728F8FD}" type="slidenum">
              <a:rPr lang="en-GB" smtClean="0"/>
              <a:pPr/>
              <a:t>8</a:t>
            </a:fld>
            <a:r>
              <a:rPr lang="en-GB" smtClean="0"/>
              <a:t>/33</a:t>
            </a:r>
            <a:endParaRPr lang="en-GB" dirty="0"/>
          </a:p>
        </p:txBody>
      </p:sp>
    </p:spTree>
    <p:extLst>
      <p:ext uri="{BB962C8B-B14F-4D97-AF65-F5344CB8AC3E}">
        <p14:creationId xmlns:p14="http://schemas.microsoft.com/office/powerpoint/2010/main" val="37547548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1000" tmFilter="0, 0; .2, .5; .8, .5; 1, 0"/>
                                        <p:tgtEl>
                                          <p:spTgt spid="11"/>
                                        </p:tgtEl>
                                      </p:cBhvr>
                                    </p:animEffect>
                                    <p:animScale>
                                      <p:cBhvr>
                                        <p:cTn id="7"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Range telescope</a:t>
            </a:r>
            <a:endParaRPr lang="en-US" sz="3600" dirty="0"/>
          </a:p>
        </p:txBody>
      </p:sp>
      <p:pic>
        <p:nvPicPr>
          <p:cNvPr id="9" name="Picture 8" descr="rangetel_squar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1084363"/>
            <a:ext cx="5616624" cy="4999897"/>
          </a:xfrm>
          <a:prstGeom prst="rect">
            <a:avLst/>
          </a:prstGeom>
        </p:spPr>
      </p:pic>
      <p:sp>
        <p:nvSpPr>
          <p:cNvPr id="3" name="Footer Placeholder 2"/>
          <p:cNvSpPr>
            <a:spLocks noGrp="1"/>
          </p:cNvSpPr>
          <p:nvPr>
            <p:ph type="ftr" sz="quarter" idx="11"/>
          </p:nvPr>
        </p:nvSpPr>
        <p:spPr/>
        <p:txBody>
          <a:bodyPr/>
          <a:lstStyle/>
          <a:p>
            <a:r>
              <a:rPr lang="en-GB" smtClean="0"/>
              <a:t>laurent.kelleter@ucl.ac.uk</a:t>
            </a:r>
            <a:endParaRPr lang="en-GB" dirty="0"/>
          </a:p>
        </p:txBody>
      </p:sp>
      <p:sp>
        <p:nvSpPr>
          <p:cNvPr id="6" name="Slide Number Placeholder 5"/>
          <p:cNvSpPr>
            <a:spLocks noGrp="1"/>
          </p:cNvSpPr>
          <p:nvPr>
            <p:ph type="sldNum" sz="quarter" idx="12"/>
          </p:nvPr>
        </p:nvSpPr>
        <p:spPr/>
        <p:txBody>
          <a:bodyPr/>
          <a:lstStyle/>
          <a:p>
            <a:fld id="{01B1F274-A603-4C51-99A6-9A47F728F8FD}" type="slidenum">
              <a:rPr lang="en-GB" smtClean="0"/>
              <a:pPr/>
              <a:t>9</a:t>
            </a:fld>
            <a:r>
              <a:rPr lang="en-GB" smtClean="0"/>
              <a:t>/33</a:t>
            </a:r>
            <a:endParaRPr lang="en-GB" dirty="0"/>
          </a:p>
        </p:txBody>
      </p:sp>
    </p:spTree>
    <p:extLst>
      <p:ext uri="{BB962C8B-B14F-4D97-AF65-F5344CB8AC3E}">
        <p14:creationId xmlns:p14="http://schemas.microsoft.com/office/powerpoint/2010/main" val="193945484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45494</TotalTime>
  <Words>2513</Words>
  <Application>Microsoft Macintosh PowerPoint</Application>
  <PresentationFormat>On-screen Show (4:3)</PresentationFormat>
  <Paragraphs>346</Paragraphs>
  <Slides>37</Slides>
  <Notes>31</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Mixed Ion Beam Radiotherapy</vt:lpstr>
      <vt:lpstr>Outline</vt:lpstr>
      <vt:lpstr>Carbon beam therapy</vt:lpstr>
      <vt:lpstr>Patient/tumour motion</vt:lpstr>
      <vt:lpstr>Intra-fractional motion</vt:lpstr>
      <vt:lpstr>Online treatment monitoring</vt:lpstr>
      <vt:lpstr>Helium/Carbon mixing</vt:lpstr>
      <vt:lpstr>Helium/Carbon mixing</vt:lpstr>
      <vt:lpstr>Range telescope</vt:lpstr>
      <vt:lpstr>Scintillator Sheets</vt:lpstr>
      <vt:lpstr>Readout: CMOS Pixel Sensor</vt:lpstr>
      <vt:lpstr>Range telescope</vt:lpstr>
      <vt:lpstr>Detector performance</vt:lpstr>
      <vt:lpstr>Detector performance</vt:lpstr>
      <vt:lpstr>PowerPoint Presentation</vt:lpstr>
      <vt:lpstr>PMMA phantom: setup</vt:lpstr>
      <vt:lpstr>Off-line beam mixing</vt:lpstr>
      <vt:lpstr>PMMA phantom: results</vt:lpstr>
      <vt:lpstr>PMMA phantom: results</vt:lpstr>
      <vt:lpstr>PMMA phantom: results</vt:lpstr>
      <vt:lpstr>Lung phantom: setup</vt:lpstr>
      <vt:lpstr>Lung phantom: results</vt:lpstr>
      <vt:lpstr>Pelvis phantom 1: setup</vt:lpstr>
      <vt:lpstr>Pelvis phantom 1: translation</vt:lpstr>
      <vt:lpstr>Pelvis phantom 1: rotation</vt:lpstr>
      <vt:lpstr>Pelvis phantom 2: setup</vt:lpstr>
      <vt:lpstr>Pelvis phantom 2: results</vt:lpstr>
      <vt:lpstr>Pelvis phantom 2: results</vt:lpstr>
      <vt:lpstr>Pelvis phantom 2: results</vt:lpstr>
      <vt:lpstr>Pelvis phantom 2: simulation</vt:lpstr>
      <vt:lpstr>He/C mixing in clinics</vt:lpstr>
      <vt:lpstr>Technical aspects of beam mixing</vt:lpstr>
      <vt:lpstr>Take-home message</vt:lpstr>
      <vt:lpstr>Thank you for your attention</vt:lpstr>
      <vt:lpstr>PowerPoint Presentation</vt:lpstr>
      <vt:lpstr>Quenching: Birk’s Law</vt:lpstr>
      <vt:lpstr>Calibration</vt:lpstr>
    </vt:vector>
  </TitlesOfParts>
  <Company>Daresbury Laboratory (STFC)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Laurent Kelleter</cp:lastModifiedBy>
  <cp:revision>562</cp:revision>
  <dcterms:created xsi:type="dcterms:W3CDTF">2017-03-10T07:56:32Z</dcterms:created>
  <dcterms:modified xsi:type="dcterms:W3CDTF">2019-10-11T09:59:42Z</dcterms:modified>
</cp:coreProperties>
</file>