
<file path=[Content_Types].xml><?xml version="1.0" encoding="utf-8"?>
<Types xmlns="http://schemas.openxmlformats.org/package/2006/content-types">
  <Default Extension="emf" ContentType="image/x-emf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5"/>
  </p:notesMasterIdLst>
  <p:handoutMasterIdLst>
    <p:handoutMasterId r:id="rId36"/>
  </p:handoutMasterIdLst>
  <p:sldIdLst>
    <p:sldId id="256" r:id="rId2"/>
    <p:sldId id="259" r:id="rId3"/>
    <p:sldId id="260" r:id="rId4"/>
    <p:sldId id="272" r:id="rId5"/>
    <p:sldId id="261" r:id="rId6"/>
    <p:sldId id="274" r:id="rId7"/>
    <p:sldId id="275" r:id="rId8"/>
    <p:sldId id="263" r:id="rId9"/>
    <p:sldId id="277" r:id="rId10"/>
    <p:sldId id="287" r:id="rId11"/>
    <p:sldId id="295" r:id="rId12"/>
    <p:sldId id="290" r:id="rId13"/>
    <p:sldId id="289" r:id="rId14"/>
    <p:sldId id="294" r:id="rId15"/>
    <p:sldId id="285" r:id="rId16"/>
    <p:sldId id="288" r:id="rId17"/>
    <p:sldId id="266" r:id="rId18"/>
    <p:sldId id="267" r:id="rId19"/>
    <p:sldId id="292" r:id="rId20"/>
    <p:sldId id="268" r:id="rId21"/>
    <p:sldId id="270" r:id="rId22"/>
    <p:sldId id="296" r:id="rId23"/>
    <p:sldId id="278" r:id="rId24"/>
    <p:sldId id="297" r:id="rId25"/>
    <p:sldId id="265" r:id="rId26"/>
    <p:sldId id="280" r:id="rId27"/>
    <p:sldId id="282" r:id="rId28"/>
    <p:sldId id="283" r:id="rId29"/>
    <p:sldId id="284" r:id="rId30"/>
    <p:sldId id="298" r:id="rId31"/>
    <p:sldId id="286" r:id="rId32"/>
    <p:sldId id="300" r:id="rId33"/>
    <p:sldId id="301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863"/>
    <p:restoredTop sz="94718"/>
  </p:normalViewPr>
  <p:slideViewPr>
    <p:cSldViewPr snapToGrid="0" snapToObjects="1">
      <p:cViewPr varScale="1">
        <p:scale>
          <a:sx n="88" d="100"/>
          <a:sy n="88" d="100"/>
        </p:scale>
        <p:origin x="1288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0806CB03-FCA0-C244-82F1-964C421679F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EEF7635-ED67-2D43-8F1E-FFA17B9DAAD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F26876-DE90-D64C-8E32-7DB882BA8F54}" type="datetimeFigureOut">
              <a:rPr lang="en-GB" smtClean="0"/>
              <a:t>06/06/2019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96AD723-8858-4C4E-80C5-564778C05BA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7582864-8ECE-9C4A-851E-1090061ECCF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1A61BC-6B6D-F24C-8865-28FB5B90CA2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9359228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F14AAD-BB92-C041-925E-4B79E33F339F}" type="datetimeFigureOut">
              <a:rPr lang="en-GB" smtClean="0"/>
              <a:t>06/06/2019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71F82A-943C-C34D-B476-3E7FE560D74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02126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71F82A-943C-C34D-B476-3E7FE560D743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005054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If you have time, talk about how current set up would not work in a clinical scenario.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71F82A-943C-C34D-B476-3E7FE560D743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878516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Immunotherapy is also used as a curative treatment (but much less than listed methods).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71F82A-943C-C34D-B476-3E7FE560D743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2532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Primarily have free radicals attacking DNA of cancerous cells. We essentially break the DNA using energetic particles.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71F82A-943C-C34D-B476-3E7FE560D743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083014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The system shown is actually not very accurate. Typically use ionisation chambers for measurements. TPV takes a long time due to required movement of detector system upon rescanning.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71F82A-943C-C34D-B476-3E7FE560D743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92806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Mention where the tracker window is and where the beam enters from.</a:t>
            </a:r>
          </a:p>
          <a:p>
            <a:r>
              <a:rPr lang="en-GB" dirty="0"/>
              <a:t>3 Silicon layers are used to reject noise. We triggered when 2/3 layers registered a hit.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71F82A-943C-C34D-B476-3E7FE560D743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706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71F82A-943C-C34D-B476-3E7FE560D743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09559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Mention beam degrader at the end, noting that PMMA is water-equivalent.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71F82A-943C-C34D-B476-3E7FE560D743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5851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Stress that </a:t>
            </a:r>
            <a:r>
              <a:rPr lang="en-GB" dirty="0" err="1"/>
              <a:t>LeCroy</a:t>
            </a:r>
            <a:r>
              <a:rPr lang="en-GB" dirty="0"/>
              <a:t> was triggered by tracker!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71F82A-943C-C34D-B476-3E7FE560D743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92220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Different low-energy tails due to different threshold energies of devices.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71F82A-943C-C34D-B476-3E7FE560D743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575003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AC667F-D5F4-5241-ADCE-5073FCA7F9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F877812-DFBA-8A44-9BD8-3611629B85C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EEAB10-1781-AB4E-BC34-173B04F61B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425D8-2165-B746-A39D-E06CD03ECAF8}" type="datetime1">
              <a:rPr lang="en-GB" smtClean="0"/>
              <a:t>06/06/2019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CDD54F-808B-EC4C-B9A5-5E0576DC3F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7D1992-EE0E-D54E-90D0-8CDC2F1B76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F11A1-D66D-2441-A5F4-5567ACB759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41122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682D2E-BE11-604A-9B32-864E4C7A52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FD5AD32-AA23-7049-ACC0-F511BE01EF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53793C-EC78-6241-83C2-B2EF750F60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27ADF-6651-9D4D-B51C-FC6CF9DC43BA}" type="datetime1">
              <a:rPr lang="en-GB" smtClean="0"/>
              <a:t>06/06/2019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B1BECB-EE99-AD43-A6CD-4331A8C33C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996C56-EF3E-3849-AE3F-2E321963AF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F11A1-D66D-2441-A5F4-5567ACB759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18083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28C0D29-B562-4E42-A8C1-62DDAFB6250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2C9DC69-95A7-914F-9450-8A4E6E1F02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C4999F-C40F-EB4E-BD77-72089F39BC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E94F1-3063-5649-8CBB-51F693E2AFF5}" type="datetime1">
              <a:rPr lang="en-GB" smtClean="0"/>
              <a:t>06/06/2019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0EB22D-A40F-0E44-9FB3-2A44F32964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A43CAA-FDFE-E140-A9E9-A83AC9C6DC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F11A1-D66D-2441-A5F4-5567ACB759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53010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D3F101-AAE4-B549-AC27-77D7030F54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ECB2E0-9D6C-A342-8175-9EB2FABCF0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D419C1-80F6-7940-95A9-0E04F23BD4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8C057-AE50-BE49-8B03-30DCBF42BFF7}" type="datetime1">
              <a:rPr lang="en-GB" smtClean="0"/>
              <a:t>06/06/2019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187266-610E-5B44-AA04-FD26A78CFA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E158B0-CA2C-7A4A-9997-D5FE8EE1B0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F11A1-D66D-2441-A5F4-5567ACB759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58848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C68A28-C6BE-4444-9BF5-4FB4D5DC08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D1419D-5156-534A-8DE1-5C1A3DDB12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1B5180-815B-8E4B-8621-C990D2D787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2DCD0E-85D0-F841-9BD4-66BC5C5BD92B}" type="datetime1">
              <a:rPr lang="en-GB" smtClean="0"/>
              <a:t>06/06/2019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6AE2C0-E7B1-B54A-8900-AF16C797BE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8A01B3-FD52-624D-9D8E-CFB6167961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F11A1-D66D-2441-A5F4-5567ACB759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75484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222798-C770-F64C-871E-167B7CB2B5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AD62BE-8A4F-5E42-8C70-FDE649227F5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46DAA26-1EA7-434B-9580-580CD55BFF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EC8B4CD-0D22-DB47-BCE9-16E7880820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B7C88B-13F2-3F4C-8A63-A3AA81FDF291}" type="datetime1">
              <a:rPr lang="en-GB" smtClean="0"/>
              <a:t>06/06/2019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39B5DE0-3129-D84B-8F85-2B7F94BCDC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DE92E6-EF57-A44D-9A48-5BAB64F6B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F11A1-D66D-2441-A5F4-5567ACB759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25322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1899A6-2AF0-A443-9834-B715B37298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C3A89A-0F48-F444-A1F8-D9D7349FF6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5042B3E-0ED9-AF4D-95D7-CE7FE904E7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4E9499B-B91C-FB4D-9C40-801725CDD00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CEE71C4-A34A-8C47-8346-0D76DF36B75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B238B01-22BB-7A4F-8353-EA0379D282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115F64-9772-6B44-A3B2-10201B7551DE}" type="datetime1">
              <a:rPr lang="en-GB" smtClean="0"/>
              <a:t>06/06/2019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CCC5374-3359-5147-A6E3-9366684851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527AD60-89CA-D948-8E50-AA0265B107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F11A1-D66D-2441-A5F4-5567ACB759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9057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C860AE-8AFB-9B40-BCB5-46C2F54F64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5768B97-CCD3-104D-823E-1985F70F47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E5814-7516-C548-A92C-418EDAEFCCC5}" type="datetime1">
              <a:rPr lang="en-GB" smtClean="0"/>
              <a:t>06/06/2019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8F77EBC-AEBE-2642-9D8E-16F7DC51A7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753C8D-A161-E742-9C68-32AE37E3BB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F11A1-D66D-2441-A5F4-5567ACB759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19886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45AA851-F2D4-FC49-AB15-F470F8D618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043A7-0443-4640-9584-CCC9E843095E}" type="datetime1">
              <a:rPr lang="en-GB" smtClean="0"/>
              <a:t>06/06/2019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326A454-510F-0242-9507-FADAF14C8C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704598-34E2-864D-B9A5-BC19ABE3CE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F11A1-D66D-2441-A5F4-5567ACB759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75075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BB9908-CBEF-B045-B58E-106E0714F6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2BF152-6C51-AB4B-AAC7-F02A35D055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A10D9D-354B-E940-A3D8-ECF4D7C40D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B7B7FF1-3F4A-D045-91A0-AB80D1A958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5A6B6F-3EBB-EA42-9647-43E4246A1D64}" type="datetime1">
              <a:rPr lang="en-GB" smtClean="0"/>
              <a:t>06/06/2019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73A2553-8D75-464D-9933-F72600E8AE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A80DA20-D959-2943-AF30-8F1285BB1D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F11A1-D66D-2441-A5F4-5567ACB759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52277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B61E5C-9D0A-5D45-AFD2-84D10E1EE9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D1BBF94-22E5-7C45-AF28-9168231D9AE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8774161-3665-7942-AE19-8ED196D8CA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1118B5-8559-A943-8105-719F7103B7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0ECF86-638F-1248-9B64-389B16A0C331}" type="datetime1">
              <a:rPr lang="en-GB" smtClean="0"/>
              <a:t>06/06/2019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92A9E0F-DD07-4949-8D63-E7F2123A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CDA28B8-C8A4-234A-B78F-BEFC805F1E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F11A1-D66D-2441-A5F4-5567ACB759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39363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A1B1CCE-8FEF-6148-BABA-AEE3A5AEB6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B44F91-0CF7-C347-A8DD-3447492213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D503B0-0B6F-B449-A2FE-43C9DD92EE3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B100EE-5AE9-1840-B161-F21672D2F35B}" type="datetime1">
              <a:rPr lang="en-GB" smtClean="0"/>
              <a:t>06/06/2019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83742D-D261-EC4B-A0E0-75B113CF34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2949EF-0A6F-B745-97A7-6DCE2D173C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3F11A1-D66D-2441-A5F4-5567ACB759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8996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8A845A-98DA-1C42-B96D-2EA7F2E3CF9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Design of a Detector for Fast Treatment Plan Verification in Proton Radiotherapy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E79CB4A-1278-604B-83B1-556DD4A37F8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endParaRPr lang="en-US"/>
          </a:p>
          <a:p>
            <a:r>
              <a:rPr lang="en-US"/>
              <a:t>Saad Shaikh</a:t>
            </a:r>
          </a:p>
          <a:p>
            <a:endParaRPr lang="en-US"/>
          </a:p>
          <a:p>
            <a:r>
              <a:rPr lang="en-US" sz="2000"/>
              <a:t>Supervised by Dr Simon Jolly &amp; Prof Ruben Saakyan</a:t>
            </a:r>
            <a:endParaRPr lang="en-US" sz="2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92C2AA-B66A-4F4D-8289-CAB220EFB8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F11A1-D66D-2441-A5F4-5567ACB7594E}" type="slidenum">
              <a:rPr lang="en-US" sz="1600" smtClean="0"/>
              <a:t>1</a:t>
            </a:fld>
            <a:endParaRPr lang="en-US" sz="1600"/>
          </a:p>
        </p:txBody>
      </p:sp>
    </p:spTree>
    <p:extLst>
      <p:ext uri="{BB962C8B-B14F-4D97-AF65-F5344CB8AC3E}">
        <p14:creationId xmlns:p14="http://schemas.microsoft.com/office/powerpoint/2010/main" val="34641807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963BD2-2C4D-EF42-B5EF-B8E4CC5175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Calorimeter Read-out Devices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C4E3B17-0533-F545-88C1-8184355A28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10775" y="5256054"/>
            <a:ext cx="8521558" cy="1236820"/>
          </a:xfrm>
        </p:spPr>
        <p:txBody>
          <a:bodyPr>
            <a:normAutofit fontScale="92500" lnSpcReduction="1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b="0" dirty="0"/>
              <a:t>Stores individual proton events: potential difference against time.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b="0" dirty="0"/>
              <a:t>Integral of the pulse is proportional to proton energy.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Triggered by the tracker to record proton events.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E14635-A081-FA49-A2D9-D9FB87FDEF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F11A1-D66D-2441-A5F4-5567ACB7594E}" type="slidenum">
              <a:rPr lang="en-US" sz="1600" smtClean="0"/>
              <a:t>10</a:t>
            </a:fld>
            <a:endParaRPr lang="en-US" sz="16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C4AD6B5-300A-A34D-8F89-45A333A6458C}"/>
              </a:ext>
            </a:extLst>
          </p:cNvPr>
          <p:cNvSpPr txBox="1"/>
          <p:nvPr/>
        </p:nvSpPr>
        <p:spPr>
          <a:xfrm>
            <a:off x="1802960" y="1599830"/>
            <a:ext cx="21189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LeCroy Oscilloscope</a:t>
            </a:r>
          </a:p>
        </p:txBody>
      </p:sp>
      <p:pic>
        <p:nvPicPr>
          <p:cNvPr id="18" name="Content Placeholder 17">
            <a:extLst>
              <a:ext uri="{FF2B5EF4-FFF2-40B4-BE49-F238E27FC236}">
                <a16:creationId xmlns:a16="http://schemas.microsoft.com/office/drawing/2014/main" id="{8C72B5F9-23FE-1E4E-BB4C-6A11926081C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l="3498" t="9346" r="3726" b="10531"/>
          <a:stretch/>
        </p:blipFill>
        <p:spPr>
          <a:xfrm>
            <a:off x="712631" y="1885467"/>
            <a:ext cx="4299636" cy="3168644"/>
          </a:xfr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C37738B-BB0A-1B4A-8309-FDE2CA3E54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7316067" y="573336"/>
            <a:ext cx="3308457" cy="6104193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2D1995AA-DB37-594C-9452-658B07DBF6CC}"/>
              </a:ext>
            </a:extLst>
          </p:cNvPr>
          <p:cNvCxnSpPr>
            <a:cxnSpLocks/>
          </p:cNvCxnSpPr>
          <p:nvPr/>
        </p:nvCxnSpPr>
        <p:spPr>
          <a:xfrm>
            <a:off x="5076924" y="3340715"/>
            <a:ext cx="720186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543F0607-DA0F-3C4C-ABBC-B2F2B6D1BE65}"/>
              </a:ext>
            </a:extLst>
          </p:cNvPr>
          <p:cNvSpPr txBox="1"/>
          <p:nvPr/>
        </p:nvSpPr>
        <p:spPr>
          <a:xfrm>
            <a:off x="7962648" y="1716190"/>
            <a:ext cx="23378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/>
              <a:t>Single-Proton Acquisition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9B70E58-896D-7145-9A62-641ED531F0DA}"/>
              </a:ext>
            </a:extLst>
          </p:cNvPr>
          <p:cNvSpPr txBox="1"/>
          <p:nvPr/>
        </p:nvSpPr>
        <p:spPr>
          <a:xfrm rot="16200000">
            <a:off x="4960491" y="2787716"/>
            <a:ext cx="2031892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400" dirty="0"/>
              <a:t>Potential Difference (mV)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E22A7AD-AB31-124E-8E39-CE1F2BB1A367}"/>
              </a:ext>
            </a:extLst>
          </p:cNvPr>
          <p:cNvSpPr txBox="1"/>
          <p:nvPr/>
        </p:nvSpPr>
        <p:spPr>
          <a:xfrm>
            <a:off x="11166431" y="5115520"/>
            <a:ext cx="855961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400" dirty="0"/>
              <a:t>Time (ns)</a:t>
            </a:r>
          </a:p>
        </p:txBody>
      </p:sp>
    </p:spTree>
    <p:extLst>
      <p:ext uri="{BB962C8B-B14F-4D97-AF65-F5344CB8AC3E}">
        <p14:creationId xmlns:p14="http://schemas.microsoft.com/office/powerpoint/2010/main" val="15875315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963BD2-2C4D-EF42-B5EF-B8E4CC5175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Calorimeter Read-out Devices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BAD0955-218E-324F-9074-5ED05505D56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41852" y="5340257"/>
            <a:ext cx="9616548" cy="1151395"/>
          </a:xfrm>
        </p:spPr>
        <p:txBody>
          <a:bodyPr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200" b="0" dirty="0"/>
              <a:t>Able to automatically integrate and histogram proton pulses –&gt; self-triggered.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200" b="0" dirty="0"/>
              <a:t>Lacks resolution in storing individual proton events.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200" dirty="0"/>
              <a:t>Used to compare energies calculated by LeCroy.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E14635-A081-FA49-A2D9-D9FB87FDEF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F11A1-D66D-2441-A5F4-5567ACB7594E}" type="slidenum">
              <a:rPr lang="en-US" sz="1600" smtClean="0"/>
              <a:t>11</a:t>
            </a:fld>
            <a:endParaRPr lang="en-US" sz="16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CDB915A-3D81-134E-AA1D-B5B59BEC0476}"/>
              </a:ext>
            </a:extLst>
          </p:cNvPr>
          <p:cNvSpPr txBox="1"/>
          <p:nvPr/>
        </p:nvSpPr>
        <p:spPr>
          <a:xfrm>
            <a:off x="2498796" y="1769371"/>
            <a:ext cx="15039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Caen Digitiser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AE7B9DDC-034A-9C4E-9A62-38F233C53B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788" y="2466740"/>
            <a:ext cx="4821955" cy="217718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4F9297F-4C03-2245-9EA8-AD2116C125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7661600" y="746962"/>
            <a:ext cx="3001123" cy="5653276"/>
          </a:xfrm>
          <a:prstGeom prst="rect">
            <a:avLst/>
          </a:prstGeom>
        </p:spPr>
      </p:pic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4B6B2D59-A342-4946-81A9-229EEEEBFC25}"/>
              </a:ext>
            </a:extLst>
          </p:cNvPr>
          <p:cNvCxnSpPr>
            <a:cxnSpLocks/>
          </p:cNvCxnSpPr>
          <p:nvPr/>
        </p:nvCxnSpPr>
        <p:spPr>
          <a:xfrm>
            <a:off x="5749892" y="3284400"/>
            <a:ext cx="692216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24DFF0E9-8271-F246-B95A-02155699B84E}"/>
              </a:ext>
            </a:extLst>
          </p:cNvPr>
          <p:cNvSpPr txBox="1"/>
          <p:nvPr/>
        </p:nvSpPr>
        <p:spPr>
          <a:xfrm>
            <a:off x="6925733" y="1823951"/>
            <a:ext cx="488992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/>
              <a:t>Proton Energy Spectrum</a:t>
            </a:r>
            <a:r>
              <a:rPr lang="en-GB" sz="1600" dirty="0"/>
              <a:t> – Histogram of Proton Energies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E353392-DC07-0D4D-9C23-5AD84260D9D7}"/>
              </a:ext>
            </a:extLst>
          </p:cNvPr>
          <p:cNvSpPr txBox="1"/>
          <p:nvPr/>
        </p:nvSpPr>
        <p:spPr>
          <a:xfrm rot="16200000">
            <a:off x="5856920" y="2364919"/>
            <a:ext cx="940271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400" dirty="0"/>
              <a:t>Frequency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27E6FB0-BD0F-B04F-80A1-2A59BD46DC53}"/>
              </a:ext>
            </a:extLst>
          </p:cNvPr>
          <p:cNvSpPr txBox="1"/>
          <p:nvPr/>
        </p:nvSpPr>
        <p:spPr>
          <a:xfrm>
            <a:off x="10947400" y="4935438"/>
            <a:ext cx="1039623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400" dirty="0"/>
              <a:t>ADC Counts</a:t>
            </a:r>
          </a:p>
        </p:txBody>
      </p:sp>
    </p:spTree>
    <p:extLst>
      <p:ext uri="{BB962C8B-B14F-4D97-AF65-F5344CB8AC3E}">
        <p14:creationId xmlns:p14="http://schemas.microsoft.com/office/powerpoint/2010/main" val="40034275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540546-3232-3348-A4D0-FD703F25A6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Overview of Analysis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A9DB61-D679-8F4D-93F0-5BAB48382F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GB" b="1" dirty="0"/>
              <a:t>Proton Energy Spectra Reconstruction</a:t>
            </a:r>
          </a:p>
          <a:p>
            <a:pPr lvl="1">
              <a:lnSpc>
                <a:spcPct val="150000"/>
              </a:lnSpc>
            </a:pPr>
            <a:r>
              <a:rPr lang="en-GB" b="1" dirty="0"/>
              <a:t>Verify that LeCroy oscilloscope can provide reliable proton energies by comparing energy spectra against Caen digitiser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157155-F953-6448-9E22-A42AC98EA7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F11A1-D66D-2441-A5F4-5567ACB7594E}" type="slidenum">
              <a:rPr lang="en-US" sz="1600" smtClean="0"/>
              <a:t>12</a:t>
            </a:fld>
            <a:endParaRPr lang="en-US" sz="160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E09B0E0-BF5A-464E-8A7A-99DC0471AB98}"/>
              </a:ext>
            </a:extLst>
          </p:cNvPr>
          <p:cNvSpPr/>
          <p:nvPr/>
        </p:nvSpPr>
        <p:spPr>
          <a:xfrm>
            <a:off x="748937" y="1870075"/>
            <a:ext cx="9901646" cy="190164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969506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1622674-891C-4448-875F-15952B620F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43819" y="1657253"/>
            <a:ext cx="3517120" cy="3517120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D5634A64-CA0A-3542-A3E4-0F3F270F5A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8064"/>
            <a:ext cx="10515600" cy="1325563"/>
          </a:xfrm>
        </p:spPr>
        <p:txBody>
          <a:bodyPr/>
          <a:lstStyle/>
          <a:p>
            <a:r>
              <a:rPr lang="en-GB" dirty="0"/>
              <a:t>Proton Energy Spectrum Reconstruction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975F473-882F-D342-B6DA-4CEBFA6E98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D13F11A1-D66D-2441-A5F4-5567ACB7594E}" type="slidenum">
              <a:rPr lang="en-US" sz="1600" smtClean="0"/>
              <a:pPr>
                <a:spcAft>
                  <a:spcPts val="600"/>
                </a:spcAft>
              </a:pPr>
              <a:t>13</a:t>
            </a:fld>
            <a:endParaRPr lang="en-US" sz="16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4D558A2-D597-1948-BA35-D114778D843E}"/>
              </a:ext>
            </a:extLst>
          </p:cNvPr>
          <p:cNvSpPr txBox="1"/>
          <p:nvPr/>
        </p:nvSpPr>
        <p:spPr>
          <a:xfrm>
            <a:off x="8143819" y="5201871"/>
            <a:ext cx="34139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dirty="0"/>
              <a:t>2 mm centred collimator. Tested with 0 – 6 mm degrader in 1 mm increments.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5F6B749-E89C-2A49-874B-F4F0F0F51983}"/>
              </a:ext>
            </a:extLst>
          </p:cNvPr>
          <p:cNvSpPr txBox="1"/>
          <p:nvPr/>
        </p:nvSpPr>
        <p:spPr>
          <a:xfrm>
            <a:off x="431989" y="1944697"/>
            <a:ext cx="7537303" cy="32571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800" dirty="0"/>
              <a:t>Use single collimator with increasing degrader thickness to check energy calculations.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800" dirty="0"/>
              <a:t>Configuration produces a single beam, where peak proton energy decreases with degrader thickness.</a:t>
            </a:r>
          </a:p>
        </p:txBody>
      </p:sp>
    </p:spTree>
    <p:extLst>
      <p:ext uri="{BB962C8B-B14F-4D97-AF65-F5344CB8AC3E}">
        <p14:creationId xmlns:p14="http://schemas.microsoft.com/office/powerpoint/2010/main" val="2264538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A912CA-2E38-FE4B-92ED-E22F7AC76F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Proton Energy Spectrum Reconstruction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32E2C3D-8874-044D-A2C3-942A58C745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F11A1-D66D-2441-A5F4-5567ACB7594E}" type="slidenum">
              <a:rPr lang="en-US" sz="1600" smtClean="0"/>
              <a:t>14</a:t>
            </a:fld>
            <a:endParaRPr lang="en-US" sz="16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B793725-6A35-1C4C-A384-10028D3589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433490" y="813895"/>
            <a:ext cx="2859988" cy="546434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93E6B13-5642-0047-BFE1-C3E32BA4A47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052" t="1842" r="2133" b="1397"/>
          <a:stretch/>
        </p:blipFill>
        <p:spPr>
          <a:xfrm rot="5400000">
            <a:off x="7844125" y="674724"/>
            <a:ext cx="2859989" cy="5717413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10DA655E-33EC-E448-A11D-1EA4449AC8AC}"/>
              </a:ext>
            </a:extLst>
          </p:cNvPr>
          <p:cNvCxnSpPr>
            <a:cxnSpLocks/>
          </p:cNvCxnSpPr>
          <p:nvPr/>
        </p:nvCxnSpPr>
        <p:spPr>
          <a:xfrm>
            <a:off x="5523520" y="3532306"/>
            <a:ext cx="1129829" cy="2249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6808A86F-2C42-7840-881F-040BB6D7C5E5}"/>
              </a:ext>
            </a:extLst>
          </p:cNvPr>
          <p:cNvSpPr txBox="1"/>
          <p:nvPr/>
        </p:nvSpPr>
        <p:spPr>
          <a:xfrm>
            <a:off x="1364931" y="1703326"/>
            <a:ext cx="28528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/>
              <a:t>Single Proton Acquisition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79A2E94-B29B-4247-9988-8AC8330E9F88}"/>
              </a:ext>
            </a:extLst>
          </p:cNvPr>
          <p:cNvSpPr txBox="1"/>
          <p:nvPr/>
        </p:nvSpPr>
        <p:spPr>
          <a:xfrm>
            <a:off x="7196074" y="1771271"/>
            <a:ext cx="45299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/>
              <a:t>Histogram of Proton Energies (Spectrum)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5FF180A-76B3-7B4B-AB48-B18B3684F7FF}"/>
              </a:ext>
            </a:extLst>
          </p:cNvPr>
          <p:cNvSpPr txBox="1"/>
          <p:nvPr/>
        </p:nvSpPr>
        <p:spPr>
          <a:xfrm>
            <a:off x="350628" y="5150763"/>
            <a:ext cx="517289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Approx. 10—20K acquisitions per run.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b="1" dirty="0"/>
              <a:t>Filter poor acquisitions, remove noise and then integrate to calculate proton energy.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8C4BB09-BF85-C848-B981-B608879193F0}"/>
              </a:ext>
            </a:extLst>
          </p:cNvPr>
          <p:cNvSpPr txBox="1"/>
          <p:nvPr/>
        </p:nvSpPr>
        <p:spPr>
          <a:xfrm>
            <a:off x="6651855" y="5026637"/>
            <a:ext cx="51728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Scale and plot LeCroy spectrum alongside equivalent Caen digitiser spectrum.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47ECE6F-43D5-8240-B344-DD79030AF0D5}"/>
              </a:ext>
            </a:extLst>
          </p:cNvPr>
          <p:cNvSpPr txBox="1"/>
          <p:nvPr/>
        </p:nvSpPr>
        <p:spPr>
          <a:xfrm rot="16200000">
            <a:off x="-862057" y="2920452"/>
            <a:ext cx="2031892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400" dirty="0"/>
              <a:t>Potential Difference (mV)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A24BFC4-97FA-8A42-BE1A-D44B0BD07073}"/>
              </a:ext>
            </a:extLst>
          </p:cNvPr>
          <p:cNvSpPr txBox="1"/>
          <p:nvPr/>
        </p:nvSpPr>
        <p:spPr>
          <a:xfrm rot="16200000">
            <a:off x="6027831" y="2482896"/>
            <a:ext cx="940271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400" dirty="0"/>
              <a:t>Frequency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5F79871-EB98-5146-9B52-B51AAF078F64}"/>
              </a:ext>
            </a:extLst>
          </p:cNvPr>
          <p:cNvSpPr txBox="1"/>
          <p:nvPr/>
        </p:nvSpPr>
        <p:spPr>
          <a:xfrm>
            <a:off x="10166941" y="4828791"/>
            <a:ext cx="1592958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400" dirty="0"/>
              <a:t>ADC Counts (</a:t>
            </a:r>
            <a:r>
              <a:rPr lang="en-GB" sz="1400" dirty="0" err="1"/>
              <a:t>mVns</a:t>
            </a:r>
            <a:r>
              <a:rPr lang="en-GB" sz="1400" dirty="0"/>
              <a:t>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EE941A3-37F6-8F4C-9DCD-E8ADB19BF2D6}"/>
              </a:ext>
            </a:extLst>
          </p:cNvPr>
          <p:cNvSpPr txBox="1"/>
          <p:nvPr/>
        </p:nvSpPr>
        <p:spPr>
          <a:xfrm>
            <a:off x="4738894" y="4826052"/>
            <a:ext cx="855961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400" dirty="0"/>
              <a:t>Time (ns)</a:t>
            </a:r>
          </a:p>
        </p:txBody>
      </p:sp>
    </p:spTree>
    <p:extLst>
      <p:ext uri="{BB962C8B-B14F-4D97-AF65-F5344CB8AC3E}">
        <p14:creationId xmlns:p14="http://schemas.microsoft.com/office/powerpoint/2010/main" val="11156042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EDEC50FA-7DA4-944F-97CB-6B6FDE909A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1574756" y="442805"/>
            <a:ext cx="3210622" cy="607065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6472AA4-A5E6-5140-84F0-7F0818514B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7079"/>
            <a:ext cx="10515600" cy="1325563"/>
          </a:xfrm>
        </p:spPr>
        <p:txBody>
          <a:bodyPr/>
          <a:lstStyle/>
          <a:p>
            <a:r>
              <a:rPr lang="en-GB" dirty="0"/>
              <a:t>Proton Energy Spectrum Reconstruction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9F8263-E216-DA4F-B16A-7F80CF93D1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F11A1-D66D-2441-A5F4-5567ACB7594E}" type="slidenum">
              <a:rPr lang="en-US" sz="1600" smtClean="0"/>
              <a:t>15</a:t>
            </a:fld>
            <a:endParaRPr lang="en-US" sz="1600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583C60A-8B22-794A-B041-901BD3C58489}"/>
              </a:ext>
            </a:extLst>
          </p:cNvPr>
          <p:cNvGrpSpPr/>
          <p:nvPr/>
        </p:nvGrpSpPr>
        <p:grpSpPr>
          <a:xfrm>
            <a:off x="6103700" y="1896034"/>
            <a:ext cx="6044799" cy="3718233"/>
            <a:chOff x="6093176" y="1332152"/>
            <a:chExt cx="4922567" cy="3026374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8A9572AE-F774-D040-AA1E-72DE475DF2C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5400000">
              <a:off x="7247852" y="177476"/>
              <a:ext cx="2613215" cy="4922567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8E32136-A01E-4C4A-94A3-AC0ADD6BF469}"/>
                </a:ext>
              </a:extLst>
            </p:cNvPr>
            <p:cNvSpPr txBox="1"/>
            <p:nvPr/>
          </p:nvSpPr>
          <p:spPr>
            <a:xfrm>
              <a:off x="8134664" y="4032865"/>
              <a:ext cx="1491657" cy="3256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b="1" dirty="0"/>
                <a:t>6 mm Degrader</a:t>
              </a: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65BD24DE-EBB2-D04D-B613-B79FE9468E78}"/>
              </a:ext>
            </a:extLst>
          </p:cNvPr>
          <p:cNvSpPr txBox="1"/>
          <p:nvPr/>
        </p:nvSpPr>
        <p:spPr>
          <a:xfrm>
            <a:off x="2264207" y="5213570"/>
            <a:ext cx="18317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/>
              <a:t>1 mm Degrader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C73235D-DD4B-1A46-B7CF-B79BE34C3745}"/>
              </a:ext>
            </a:extLst>
          </p:cNvPr>
          <p:cNvSpPr txBox="1"/>
          <p:nvPr/>
        </p:nvSpPr>
        <p:spPr>
          <a:xfrm>
            <a:off x="3379011" y="5756937"/>
            <a:ext cx="54493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/>
              <a:t>Energy of the peak decreases with more degrader!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8D90488-B849-CA4B-9EDD-91EF514B98F5}"/>
              </a:ext>
            </a:extLst>
          </p:cNvPr>
          <p:cNvSpPr txBox="1"/>
          <p:nvPr/>
        </p:nvSpPr>
        <p:spPr>
          <a:xfrm rot="16200000">
            <a:off x="5634571" y="2161660"/>
            <a:ext cx="940271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400" dirty="0"/>
              <a:t>Frequency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1D7A969-C159-AE48-BB0B-2DAE8B08FD05}"/>
              </a:ext>
            </a:extLst>
          </p:cNvPr>
          <p:cNvSpPr txBox="1"/>
          <p:nvPr/>
        </p:nvSpPr>
        <p:spPr>
          <a:xfrm rot="16200000">
            <a:off x="-317695" y="2152905"/>
            <a:ext cx="940271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400" dirty="0"/>
              <a:t>Frequency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9A9CD16-E98E-F548-9F8D-52F6FA732A69}"/>
              </a:ext>
            </a:extLst>
          </p:cNvPr>
          <p:cNvSpPr txBox="1"/>
          <p:nvPr/>
        </p:nvSpPr>
        <p:spPr>
          <a:xfrm>
            <a:off x="10537031" y="4974971"/>
            <a:ext cx="1592958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400" dirty="0"/>
              <a:t>ADC Counts (</a:t>
            </a:r>
            <a:r>
              <a:rPr lang="en-GB" sz="1400" dirty="0" err="1"/>
              <a:t>mVns</a:t>
            </a:r>
            <a:r>
              <a:rPr lang="en-GB" sz="1400" dirty="0"/>
              <a:t>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5A1F62F-25EF-1A45-A981-9BC62D9266DC}"/>
              </a:ext>
            </a:extLst>
          </p:cNvPr>
          <p:cNvSpPr txBox="1"/>
          <p:nvPr/>
        </p:nvSpPr>
        <p:spPr>
          <a:xfrm>
            <a:off x="4467543" y="4952556"/>
            <a:ext cx="1592958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400" dirty="0"/>
              <a:t>ADC Counts (</a:t>
            </a:r>
            <a:r>
              <a:rPr lang="en-GB" sz="1400" dirty="0" err="1"/>
              <a:t>mVns</a:t>
            </a:r>
            <a:r>
              <a:rPr lang="en-GB" sz="14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0872722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540546-3232-3348-A4D0-FD703F25A6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Overview of Analysis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A9DB61-D679-8F4D-93F0-5BAB48382F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Proton Energy Spectra Reconstruction</a:t>
            </a:r>
          </a:p>
          <a:p>
            <a:pPr lvl="1">
              <a:lnSpc>
                <a:spcPct val="150000"/>
              </a:lnSpc>
            </a:pPr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</a:rPr>
              <a:t>Verify that LeCroy oscilloscope can provide reliable proton energies by comparing energy spectra against Caen digitiser</a:t>
            </a:r>
          </a:p>
          <a:p>
            <a:pPr>
              <a:lnSpc>
                <a:spcPct val="150000"/>
              </a:lnSpc>
            </a:pPr>
            <a:r>
              <a:rPr lang="en-GB" b="1" dirty="0"/>
              <a:t>Tracker–Calorimeter Event Correlation</a:t>
            </a:r>
          </a:p>
          <a:p>
            <a:pPr lvl="1">
              <a:lnSpc>
                <a:spcPct val="150000"/>
              </a:lnSpc>
            </a:pPr>
            <a:r>
              <a:rPr lang="en-GB" b="1" dirty="0"/>
              <a:t>Convert LeCroy energies to ranges and correlate with tracker events. Energy provides 3</a:t>
            </a:r>
            <a:r>
              <a:rPr lang="en-GB" b="1" baseline="30000" dirty="0"/>
              <a:t>rd</a:t>
            </a:r>
            <a:r>
              <a:rPr lang="en-GB" b="1" dirty="0"/>
              <a:t> dimension!</a:t>
            </a:r>
          </a:p>
          <a:p>
            <a:pPr lvl="1"/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157155-F953-6448-9E22-A42AC98EA7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F11A1-D66D-2441-A5F4-5567ACB7594E}" type="slidenum">
              <a:rPr lang="en-US" sz="1600" smtClean="0"/>
              <a:t>16</a:t>
            </a:fld>
            <a:endParaRPr lang="en-US" sz="16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D11CC36-6489-5743-8C15-EC6E0C2CE0D6}"/>
              </a:ext>
            </a:extLst>
          </p:cNvPr>
          <p:cNvSpPr/>
          <p:nvPr/>
        </p:nvSpPr>
        <p:spPr>
          <a:xfrm>
            <a:off x="838200" y="3777252"/>
            <a:ext cx="10413274" cy="190164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38427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8951C2-F4BF-6B46-B58F-C7D0E3A863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Tracker–Calorimeter Event Matching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E0C3B6-8F05-EC43-8BBD-915BB1F55E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F11A1-D66D-2441-A5F4-5567ACB7594E}" type="slidenum">
              <a:rPr lang="en-US" sz="1600" smtClean="0"/>
              <a:t>17</a:t>
            </a:fld>
            <a:endParaRPr lang="en-US" sz="16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DFA77FF-DA39-0945-9BF8-945328E2D970}"/>
              </a:ext>
            </a:extLst>
          </p:cNvPr>
          <p:cNvSpPr txBox="1"/>
          <p:nvPr/>
        </p:nvSpPr>
        <p:spPr>
          <a:xfrm>
            <a:off x="662342" y="1667366"/>
            <a:ext cx="7225937" cy="4549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800" dirty="0"/>
              <a:t>Consider test configuration with 2 collimator holes – expect to see two peaks in 3D space.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800" dirty="0"/>
              <a:t>Test 0 &amp; 6 mm degrader in front of both holes and </a:t>
            </a:r>
            <a:r>
              <a:rPr lang="en-GB" sz="2800" b="1" dirty="0"/>
              <a:t>4 mm in front of only one hole.</a:t>
            </a:r>
            <a:endParaRPr lang="en-GB" sz="2800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800" dirty="0"/>
              <a:t>Convert energy to range using power law.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800" dirty="0"/>
              <a:t>Find appropriate criterion to correlate LeCroy events with tracker events.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8DA9151-CD52-8448-832F-420DA66CC1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143820" y="1667366"/>
            <a:ext cx="3517119" cy="351711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A51B03D-AFB2-074F-895A-696F0046130A}"/>
              </a:ext>
            </a:extLst>
          </p:cNvPr>
          <p:cNvSpPr txBox="1"/>
          <p:nvPr/>
        </p:nvSpPr>
        <p:spPr>
          <a:xfrm>
            <a:off x="8195418" y="5174373"/>
            <a:ext cx="34139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dirty="0"/>
              <a:t>2 mm collimator pair with centres apart 12 mm in the x-direction. 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2086646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F97814-3AAB-7541-9277-B313E2BA26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3D Dose Depositions – Collimator Pair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0529776D-366C-794C-B3C3-4065149D95A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94360" y="1468574"/>
            <a:ext cx="5501640" cy="4779148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869B03-083D-BC46-9B89-DEA8B8C545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F11A1-D66D-2441-A5F4-5567ACB7594E}" type="slidenum">
              <a:rPr lang="en-US" sz="1600" smtClean="0"/>
              <a:t>18</a:t>
            </a:fld>
            <a:endParaRPr lang="en-US" sz="16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DE94D72-6FF2-834F-A8BD-482A57731B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9840" y="1468574"/>
            <a:ext cx="5501639" cy="474463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ACF0C85-EF5C-8B41-9BFF-6F28952807D0}"/>
              </a:ext>
            </a:extLst>
          </p:cNvPr>
          <p:cNvSpPr txBox="1"/>
          <p:nvPr/>
        </p:nvSpPr>
        <p:spPr>
          <a:xfrm>
            <a:off x="2620462" y="6247722"/>
            <a:ext cx="1641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0 mm degrader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E8D7558-C8F2-9E4E-958D-05B0E500B807}"/>
              </a:ext>
            </a:extLst>
          </p:cNvPr>
          <p:cNvSpPr txBox="1"/>
          <p:nvPr/>
        </p:nvSpPr>
        <p:spPr>
          <a:xfrm>
            <a:off x="7364353" y="6260107"/>
            <a:ext cx="3644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6 mm degrader on BOTH collimators</a:t>
            </a:r>
          </a:p>
        </p:txBody>
      </p:sp>
    </p:spTree>
    <p:extLst>
      <p:ext uri="{BB962C8B-B14F-4D97-AF65-F5344CB8AC3E}">
        <p14:creationId xmlns:p14="http://schemas.microsoft.com/office/powerpoint/2010/main" val="1614722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F97814-3AAB-7541-9277-B313E2BA26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3D Dose Depositions – Collimator Pair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869B03-083D-BC46-9B89-DEA8B8C545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F11A1-D66D-2441-A5F4-5567ACB7594E}" type="slidenum">
              <a:rPr lang="en-US" sz="1600" smtClean="0"/>
              <a:t>19</a:t>
            </a:fld>
            <a:endParaRPr lang="en-US" sz="16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E8D7558-C8F2-9E4E-958D-05B0E500B807}"/>
              </a:ext>
            </a:extLst>
          </p:cNvPr>
          <p:cNvSpPr txBox="1"/>
          <p:nvPr/>
        </p:nvSpPr>
        <p:spPr>
          <a:xfrm>
            <a:off x="6988553" y="6102992"/>
            <a:ext cx="34361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4 mm degrader on ONE collimator</a:t>
            </a: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1EA8832C-6FF8-F642-A518-E61218E5B1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773697" y="1189899"/>
            <a:ext cx="6065175" cy="4801598"/>
          </a:xfr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BD70B56F-B89F-CF4B-9E66-D7255A2E18AC}"/>
              </a:ext>
            </a:extLst>
          </p:cNvPr>
          <p:cNvSpPr txBox="1"/>
          <p:nvPr/>
        </p:nvSpPr>
        <p:spPr>
          <a:xfrm>
            <a:off x="491881" y="1408200"/>
            <a:ext cx="4977102" cy="22510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 dirty="0"/>
              <a:t>Covered collimator shows reduction in average range and intensity as expected.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 b="1" dirty="0"/>
              <a:t>Resolved both position and energy!</a:t>
            </a:r>
            <a:endParaRPr lang="en-GB" sz="2000" b="1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E557489-B926-8943-B2F8-F1B49FB3E285}"/>
              </a:ext>
            </a:extLst>
          </p:cNvPr>
          <p:cNvGrpSpPr/>
          <p:nvPr/>
        </p:nvGrpSpPr>
        <p:grpSpPr>
          <a:xfrm>
            <a:off x="323670" y="3737331"/>
            <a:ext cx="5505941" cy="3035086"/>
            <a:chOff x="323670" y="3737331"/>
            <a:chExt cx="5505941" cy="3035086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D80AB03E-4308-3F49-9380-42A3FFDA38D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5400000">
              <a:off x="1743941" y="2498149"/>
              <a:ext cx="2833610" cy="5337730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224E3F4-250E-A549-9536-5E90058EEB37}"/>
                </a:ext>
              </a:extLst>
            </p:cNvPr>
            <p:cNvSpPr txBox="1"/>
            <p:nvPr/>
          </p:nvSpPr>
          <p:spPr>
            <a:xfrm rot="16200000">
              <a:off x="7423" y="4053578"/>
              <a:ext cx="940271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GB" sz="1400" dirty="0"/>
                <a:t>Frequency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09AFC5B9-CCC8-D346-A07A-2126FBA20EB2}"/>
                </a:ext>
              </a:extLst>
            </p:cNvPr>
            <p:cNvSpPr txBox="1"/>
            <p:nvPr/>
          </p:nvSpPr>
          <p:spPr>
            <a:xfrm>
              <a:off x="4236653" y="6464640"/>
              <a:ext cx="1592958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GB" sz="1400" dirty="0"/>
                <a:t>ADC Counts (</a:t>
              </a:r>
              <a:r>
                <a:rPr lang="en-GB" sz="1400" dirty="0" err="1"/>
                <a:t>mVns</a:t>
              </a:r>
              <a:r>
                <a:rPr lang="en-GB" sz="1400" dirty="0"/>
                <a:t>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62204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F4FB49-DFED-434E-948E-6BA4A53F43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Cancer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5B7771-DA29-714A-873A-283CC4CDF4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65545"/>
            <a:ext cx="10515600" cy="4711418"/>
          </a:xfrm>
        </p:spPr>
        <p:txBody>
          <a:bodyPr lIns="90000">
            <a:normAutofit fontScale="92500"/>
          </a:bodyPr>
          <a:lstStyle/>
          <a:p>
            <a:pPr>
              <a:lnSpc>
                <a:spcPct val="150000"/>
              </a:lnSpc>
            </a:pPr>
            <a:r>
              <a:rPr lang="en-GB" dirty="0"/>
              <a:t>Cancer was responsible for 163,444 deaths in 2016 &amp; costs the NHS £5 billion per year.</a:t>
            </a:r>
          </a:p>
          <a:p>
            <a:pPr>
              <a:lnSpc>
                <a:spcPct val="150000"/>
              </a:lnSpc>
            </a:pPr>
            <a:r>
              <a:rPr lang="en-GB" dirty="0"/>
              <a:t>1 in 2 people will be diagnosed with some form of cancer in their lifetime.</a:t>
            </a:r>
          </a:p>
          <a:p>
            <a:pPr>
              <a:lnSpc>
                <a:spcPct val="150000"/>
              </a:lnSpc>
            </a:pPr>
            <a:r>
              <a:rPr lang="en-GB" dirty="0"/>
              <a:t>Three main curative treatment methods:</a:t>
            </a:r>
          </a:p>
          <a:p>
            <a:pPr lvl="1">
              <a:lnSpc>
                <a:spcPct val="150000"/>
              </a:lnSpc>
            </a:pPr>
            <a:r>
              <a:rPr lang="en-GB" dirty="0"/>
              <a:t>Surgery (45%)</a:t>
            </a:r>
          </a:p>
          <a:p>
            <a:pPr lvl="1">
              <a:lnSpc>
                <a:spcPct val="150000"/>
              </a:lnSpc>
            </a:pPr>
            <a:r>
              <a:rPr lang="en-GB" dirty="0"/>
              <a:t>Chemotherapy (27%)</a:t>
            </a:r>
          </a:p>
          <a:p>
            <a:pPr lvl="1">
              <a:lnSpc>
                <a:spcPct val="150000"/>
              </a:lnSpc>
            </a:pPr>
            <a:r>
              <a:rPr lang="en-GB" b="1" dirty="0"/>
              <a:t>Radiotherapy (28%)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DDF309-62A7-454F-948E-67776B9422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F11A1-D66D-2441-A5F4-5567ACB7594E}" type="slidenum">
              <a:rPr lang="en-US" sz="1600" smtClean="0"/>
              <a:t>2</a:t>
            </a:fld>
            <a:endParaRPr lang="en-US" sz="16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FC6034D-039C-B240-815F-864C050ADD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3943" y="3766437"/>
            <a:ext cx="4299857" cy="2410526"/>
          </a:xfrm>
          <a:prstGeom prst="rect">
            <a:avLst/>
          </a:prstGeom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C66E70-4238-6140-8591-0E942CF70D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87056"/>
            <a:ext cx="10184704" cy="365125"/>
          </a:xfrm>
        </p:spPr>
        <p:txBody>
          <a:bodyPr/>
          <a:lstStyle/>
          <a:p>
            <a:pPr algn="l"/>
            <a:r>
              <a:rPr lang="en-US" dirty="0"/>
              <a:t>Cancer Research UK. </a:t>
            </a:r>
            <a:r>
              <a:rPr lang="en-US" i="1" dirty="0"/>
              <a:t>Cancer Statistics for the UK</a:t>
            </a:r>
            <a:r>
              <a:rPr lang="en-US" dirty="0"/>
              <a:t>. URL: https://</a:t>
            </a:r>
            <a:r>
              <a:rPr lang="en-US" dirty="0" err="1"/>
              <a:t>www.cancerresearchuk.org</a:t>
            </a:r>
            <a:r>
              <a:rPr lang="en-US" dirty="0"/>
              <a:t>/health-professional/cancer-statistics-for-the-</a:t>
            </a:r>
            <a:r>
              <a:rPr lang="en-US" dirty="0" err="1"/>
              <a:t>uk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5603663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A1C666-5614-DB47-A32C-F6FBE7E000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C493E2-92E7-7B43-86D2-BA11F1ACC6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7"/>
            <a:ext cx="10515600" cy="4248559"/>
          </a:xfrm>
        </p:spPr>
        <p:txBody>
          <a:bodyPr>
            <a:normAutofit fontScale="92500"/>
          </a:bodyPr>
          <a:lstStyle/>
          <a:p>
            <a:pPr>
              <a:lnSpc>
                <a:spcPct val="150000"/>
              </a:lnSpc>
            </a:pPr>
            <a:r>
              <a:rPr lang="en-GB" dirty="0"/>
              <a:t>Measured proton energy and position using 36 MeV proton beam.</a:t>
            </a:r>
          </a:p>
          <a:p>
            <a:pPr>
              <a:lnSpc>
                <a:spcPct val="150000"/>
              </a:lnSpc>
            </a:pPr>
            <a:r>
              <a:rPr lang="en-GB" dirty="0"/>
              <a:t>Calculated proton energies and correlated with position measurements.</a:t>
            </a:r>
          </a:p>
          <a:p>
            <a:pPr>
              <a:lnSpc>
                <a:spcPct val="150000"/>
              </a:lnSpc>
            </a:pPr>
            <a:r>
              <a:rPr lang="en-GB" dirty="0"/>
              <a:t>Reconstructed 3D dose-depositions for variety of collimator configurations.</a:t>
            </a:r>
          </a:p>
          <a:p>
            <a:pPr>
              <a:lnSpc>
                <a:spcPct val="150000"/>
              </a:lnSpc>
            </a:pPr>
            <a:r>
              <a:rPr lang="en-GB" b="1" dirty="0"/>
              <a:t>Provided proof-of-principle for simultaneous use of the tracker and the calorimeter.</a:t>
            </a:r>
          </a:p>
          <a:p>
            <a:pPr>
              <a:lnSpc>
                <a:spcPct val="150000"/>
              </a:lnSpc>
            </a:pPr>
            <a:r>
              <a:rPr lang="en-GB" dirty="0"/>
              <a:t>Further work: Similar experiments using larger currents.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B1517B-C189-3E4A-A789-6BCF66B53B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F11A1-D66D-2441-A5F4-5567ACB7594E}" type="slidenum">
              <a:rPr lang="en-US" sz="1600" smtClean="0"/>
              <a:t>20</a:t>
            </a:fld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33089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BEE442-8C7D-6147-A361-51A798F3CA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</p:spPr>
        <p:txBody>
          <a:bodyPr/>
          <a:lstStyle/>
          <a:p>
            <a:r>
              <a:rPr lang="en-GB" dirty="0"/>
              <a:t>Questions?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3E1D821-E77B-AD46-ACB2-53BD28F78E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F11A1-D66D-2441-A5F4-5567ACB7594E}" type="slidenum">
              <a:rPr lang="en-US" sz="1600" smtClean="0"/>
              <a:t>21</a:t>
            </a:fld>
            <a:endParaRPr lang="en-US" sz="16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887853F-5F0E-A942-BBC0-97689674F14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207" b="18095"/>
          <a:stretch/>
        </p:blipFill>
        <p:spPr>
          <a:xfrm>
            <a:off x="5440136" y="1073329"/>
            <a:ext cx="5143500" cy="471133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9EB34B3-D655-264D-BE1F-17A8FE90D43F}"/>
              </a:ext>
            </a:extLst>
          </p:cNvPr>
          <p:cNvSpPr txBox="1"/>
          <p:nvPr/>
        </p:nvSpPr>
        <p:spPr>
          <a:xfrm>
            <a:off x="5386135" y="5784668"/>
            <a:ext cx="52515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Presenting a poster at the National Physics Laboratory</a:t>
            </a:r>
          </a:p>
        </p:txBody>
      </p:sp>
    </p:spTree>
    <p:extLst>
      <p:ext uri="{BB962C8B-B14F-4D97-AF65-F5344CB8AC3E}">
        <p14:creationId xmlns:p14="http://schemas.microsoft.com/office/powerpoint/2010/main" val="298812113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8A845A-98DA-1C42-B96D-2EA7F2E3CF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958926"/>
            <a:ext cx="9144000" cy="940148"/>
          </a:xfrm>
        </p:spPr>
        <p:txBody>
          <a:bodyPr>
            <a:normAutofit/>
          </a:bodyPr>
          <a:lstStyle/>
          <a:p>
            <a:r>
              <a:rPr lang="en-US" dirty="0"/>
              <a:t>Extra Slides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92C2AA-B66A-4F4D-8289-CAB220EFB8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F11A1-D66D-2441-A5F4-5567ACB7594E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419194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B9E9431-B2EE-894F-B538-8949ACA3C1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43820" y="1667366"/>
            <a:ext cx="3517119" cy="351711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CE056A6-9BA0-8E46-B495-AC0E1FB607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0676" y="1657254"/>
            <a:ext cx="3537345" cy="353734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1622674-891C-4448-875F-15952B620F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1881" y="1657253"/>
            <a:ext cx="3517120" cy="3517120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D5634A64-CA0A-3542-A3E4-0F3F270F5A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1881" y="358064"/>
            <a:ext cx="10515600" cy="1325563"/>
          </a:xfrm>
        </p:spPr>
        <p:txBody>
          <a:bodyPr/>
          <a:lstStyle/>
          <a:p>
            <a:r>
              <a:rPr lang="en-GB" dirty="0"/>
              <a:t>Collimator Configurations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975F473-882F-D342-B6DA-4CEBFA6E98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D13F11A1-D66D-2441-A5F4-5567ACB7594E}" type="slidenum">
              <a:rPr lang="en-US" smtClean="0"/>
              <a:pPr>
                <a:spcAft>
                  <a:spcPts val="600"/>
                </a:spcAft>
              </a:pPr>
              <a:t>23</a:t>
            </a:fld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4D558A2-D597-1948-BA35-D114778D843E}"/>
              </a:ext>
            </a:extLst>
          </p:cNvPr>
          <p:cNvSpPr txBox="1"/>
          <p:nvPr/>
        </p:nvSpPr>
        <p:spPr>
          <a:xfrm>
            <a:off x="531061" y="5174373"/>
            <a:ext cx="34139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dirty="0"/>
              <a:t>2 mm centred collimator. Tested with 0 – 6 mm PMMA in approx. 1 mm increments.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1A629A5-3593-5D40-93E9-D0180E98F370}"/>
              </a:ext>
            </a:extLst>
          </p:cNvPr>
          <p:cNvSpPr txBox="1"/>
          <p:nvPr/>
        </p:nvSpPr>
        <p:spPr>
          <a:xfrm>
            <a:off x="4389039" y="5175855"/>
            <a:ext cx="34139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dirty="0"/>
              <a:t>2 mm collimator off-centre by 6 mm in the x-direction. Tested with 0 &amp; 6 mm PMMA.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3A3EF33-E4A2-6147-8DE0-410F83F5EE61}"/>
              </a:ext>
            </a:extLst>
          </p:cNvPr>
          <p:cNvSpPr txBox="1"/>
          <p:nvPr/>
        </p:nvSpPr>
        <p:spPr>
          <a:xfrm>
            <a:off x="8195418" y="5174373"/>
            <a:ext cx="341392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dirty="0"/>
              <a:t>2 mm collimator pair with centres apart 12 mm in the x-direction. Tested with 0 &amp; 6 mm PMMA in front of both holes, and </a:t>
            </a:r>
            <a:r>
              <a:rPr lang="en-GB" b="1" dirty="0"/>
              <a:t>4 mm in front of only one hole.</a:t>
            </a:r>
          </a:p>
        </p:txBody>
      </p:sp>
    </p:spTree>
    <p:extLst>
      <p:ext uri="{BB962C8B-B14F-4D97-AF65-F5344CB8AC3E}">
        <p14:creationId xmlns:p14="http://schemas.microsoft.com/office/powerpoint/2010/main" val="14727955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D72226-E226-E642-B318-17E2A42AE0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Experiment Specifications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9F5622B-8670-C243-9B10-E435AC6F15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F11A1-D66D-2441-A5F4-5567ACB7594E}" type="slidenum">
              <a:rPr lang="en-US" smtClean="0"/>
              <a:t>24</a:t>
            </a:fld>
            <a:endParaRPr lang="en-US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BE81C494-CD27-EB44-9AE7-984D2D2DF5A9}"/>
              </a:ext>
            </a:extLst>
          </p:cNvPr>
          <p:cNvGraphicFramePr>
            <a:graphicFrameLocks noGrp="1"/>
          </p:cNvGraphicFramePr>
          <p:nvPr/>
        </p:nvGraphicFramePr>
        <p:xfrm>
          <a:off x="3667760" y="1818436"/>
          <a:ext cx="4856480" cy="40792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722880">
                  <a:extLst>
                    <a:ext uri="{9D8B030D-6E8A-4147-A177-3AD203B41FA5}">
                      <a16:colId xmlns:a16="http://schemas.microsoft.com/office/drawing/2014/main" val="2763297448"/>
                    </a:ext>
                  </a:extLst>
                </a:gridCol>
                <a:gridCol w="2133600">
                  <a:extLst>
                    <a:ext uri="{9D8B030D-6E8A-4147-A177-3AD203B41FA5}">
                      <a16:colId xmlns:a16="http://schemas.microsoft.com/office/drawing/2014/main" val="238375512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Beam Energy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36 MeV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49248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Beam Current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~100 </a:t>
                      </a:r>
                      <a:r>
                        <a:rPr lang="en-GB" dirty="0" err="1"/>
                        <a:t>pA</a:t>
                      </a:r>
                      <a:r>
                        <a:rPr lang="en-GB" dirty="0"/>
                        <a:t> or ~10 kHz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115414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PMT Voltage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-900 V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343232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Scope Trigger Threshold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70 mV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004830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Scope Timebase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100 ns/div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466270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Scope Vertical Scale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50 mV/div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637984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Scintillator Density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1.06 g/cm</a:t>
                      </a:r>
                      <a:r>
                        <a:rPr lang="en-GB" baseline="30000" dirty="0"/>
                        <a:t>3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851354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Scintillator Decay Time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2.5 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831150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Silicon Strip Thickness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150 μm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91689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Silicon Strip Active Area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93 × 96 mm</a:t>
                      </a:r>
                      <a:r>
                        <a:rPr lang="en-GB" baseline="30000" dirty="0"/>
                        <a:t>2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921664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Silicon Strip Pitch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90.8 μm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5119792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7716054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472AA4-A5E6-5140-84F0-7F0818514B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Proton Energy Spectra Reconstruction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E4CDAE-9879-CE40-91A5-4C1AD4AC65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1474"/>
            <a:ext cx="10515600" cy="512574"/>
          </a:xfrm>
        </p:spPr>
        <p:txBody>
          <a:bodyPr/>
          <a:lstStyle/>
          <a:p>
            <a:r>
              <a:rPr lang="en-GB" b="1" dirty="0"/>
              <a:t>How do we measure proton energy?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9F8263-E216-DA4F-B16A-7F80CF93D1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F11A1-D66D-2441-A5F4-5567ACB7594E}" type="slidenum">
              <a:rPr lang="en-US" smtClean="0"/>
              <a:t>25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FB57B4F-A7AD-B94E-8E1B-3B2E26B081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7015299" y="923501"/>
            <a:ext cx="3513730" cy="671339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E08D889-55E5-6946-A78E-53F920DE46BC}"/>
              </a:ext>
            </a:extLst>
          </p:cNvPr>
          <p:cNvSpPr txBox="1"/>
          <p:nvPr/>
        </p:nvSpPr>
        <p:spPr>
          <a:xfrm>
            <a:off x="838200" y="2178021"/>
            <a:ext cx="4926874" cy="42043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dirty="0"/>
              <a:t>Oscilloscope measures potential difference output of PMT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dirty="0"/>
              <a:t>Scintillation light is converted to a current hence we see a pulse.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dirty="0"/>
              <a:t>We record lots of these “acquisitions”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dirty="0"/>
              <a:t>Most are good –&gt; one proton only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dirty="0"/>
              <a:t>Some are bad –&gt; more than one proton (pile-up) or no proton (false-trigger)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dirty="0"/>
              <a:t>Integrating over this pulse gives a value representative of energy.</a:t>
            </a:r>
          </a:p>
        </p:txBody>
      </p:sp>
    </p:spTree>
    <p:extLst>
      <p:ext uri="{BB962C8B-B14F-4D97-AF65-F5344CB8AC3E}">
        <p14:creationId xmlns:p14="http://schemas.microsoft.com/office/powerpoint/2010/main" val="235278015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472AA4-A5E6-5140-84F0-7F0818514B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Proton Energy Spectra Reconstruction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E4CDAE-9879-CE40-91A5-4C1AD4AC65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1474"/>
            <a:ext cx="10515600" cy="512574"/>
          </a:xfrm>
        </p:spPr>
        <p:txBody>
          <a:bodyPr/>
          <a:lstStyle/>
          <a:p>
            <a:r>
              <a:rPr lang="en-GB" b="1" dirty="0"/>
              <a:t>How do we process an acquisition?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9F8263-E216-DA4F-B16A-7F80CF93D1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F11A1-D66D-2441-A5F4-5567ACB7594E}" type="slidenum">
              <a:rPr lang="en-US" smtClean="0"/>
              <a:t>26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FB57B4F-A7AD-B94E-8E1B-3B2E26B081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7006591" y="923501"/>
            <a:ext cx="3513730" cy="671339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E08D889-55E5-6946-A78E-53F920DE46BC}"/>
              </a:ext>
            </a:extLst>
          </p:cNvPr>
          <p:cNvSpPr txBox="1"/>
          <p:nvPr/>
        </p:nvSpPr>
        <p:spPr>
          <a:xfrm>
            <a:off x="838200" y="2392366"/>
            <a:ext cx="4926874" cy="37888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dirty="0"/>
              <a:t>Subtract dark current background noise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b="1" dirty="0"/>
              <a:t>Baseline subtraction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dirty="0"/>
              <a:t>Filter pile-up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b="1" dirty="0"/>
              <a:t>Baseline testing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dirty="0"/>
              <a:t>Calculate energy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b="1" dirty="0"/>
              <a:t>Locate</a:t>
            </a:r>
            <a:r>
              <a:rPr lang="en-GB" dirty="0"/>
              <a:t> and integrate over pulse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dirty="0"/>
              <a:t>Already had integration method.</a:t>
            </a:r>
          </a:p>
        </p:txBody>
      </p:sp>
    </p:spTree>
    <p:extLst>
      <p:ext uri="{BB962C8B-B14F-4D97-AF65-F5344CB8AC3E}">
        <p14:creationId xmlns:p14="http://schemas.microsoft.com/office/powerpoint/2010/main" val="121225991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472AA4-A5E6-5140-84F0-7F0818514B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Proton Energy Spectra Reconstruction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E4CDAE-9879-CE40-91A5-4C1AD4AC65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1474"/>
            <a:ext cx="10515600" cy="512574"/>
          </a:xfrm>
        </p:spPr>
        <p:txBody>
          <a:bodyPr/>
          <a:lstStyle/>
          <a:p>
            <a:r>
              <a:rPr lang="en-GB" b="1" dirty="0"/>
              <a:t>Baseline Test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9F8263-E216-DA4F-B16A-7F80CF93D1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F11A1-D66D-2441-A5F4-5567ACB7594E}" type="slidenum">
              <a:rPr lang="en-US" smtClean="0"/>
              <a:t>27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FB57B4F-A7AD-B94E-8E1B-3B2E26B081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7006591" y="923501"/>
            <a:ext cx="3513730" cy="671339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9D7AEED-6922-B04F-9BAD-0ABA0D1C667D}"/>
              </a:ext>
            </a:extLst>
          </p:cNvPr>
          <p:cNvSpPr txBox="1"/>
          <p:nvPr/>
        </p:nvSpPr>
        <p:spPr>
          <a:xfrm>
            <a:off x="838200" y="2338667"/>
            <a:ext cx="4568557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600" dirty="0"/>
              <a:t>Pulses could be anywhere in acquisition due to timing jitter from tracker trigger – but most pulses start at about -120 ns.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600" dirty="0"/>
              <a:t>Choose two regions to test – pre-trigger and post-trigger.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600" dirty="0"/>
              <a:t>Calculate average potential difference in pre-trigger region to determine background noise.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600" dirty="0"/>
              <a:t>Don’t assume too heavily that pulse is around -120 ns – we check for pulses in both pre-trigger and post-trigger region, filtering an acquisition if both regions show a pulse.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DA6E44C-4030-BE4E-9196-1CA1C1135F07}"/>
              </a:ext>
            </a:extLst>
          </p:cNvPr>
          <p:cNvCxnSpPr>
            <a:cxnSpLocks/>
          </p:cNvCxnSpPr>
          <p:nvPr/>
        </p:nvCxnSpPr>
        <p:spPr>
          <a:xfrm>
            <a:off x="6261463" y="2204048"/>
            <a:ext cx="0" cy="351373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A8E2417-5836-3C44-AD37-37C571E9D945}"/>
              </a:ext>
            </a:extLst>
          </p:cNvPr>
          <p:cNvCxnSpPr>
            <a:cxnSpLocks/>
          </p:cNvCxnSpPr>
          <p:nvPr/>
        </p:nvCxnSpPr>
        <p:spPr>
          <a:xfrm>
            <a:off x="8686800" y="2204048"/>
            <a:ext cx="0" cy="351373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459E6441-0E49-FC47-9261-A6508FED23C7}"/>
              </a:ext>
            </a:extLst>
          </p:cNvPr>
          <p:cNvSpPr txBox="1"/>
          <p:nvPr/>
        </p:nvSpPr>
        <p:spPr>
          <a:xfrm>
            <a:off x="6545403" y="2179025"/>
            <a:ext cx="19158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Pre-trigger Region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533BC55-5A7F-5045-A3DA-89C26E37E814}"/>
              </a:ext>
            </a:extLst>
          </p:cNvPr>
          <p:cNvCxnSpPr>
            <a:cxnSpLocks/>
          </p:cNvCxnSpPr>
          <p:nvPr/>
        </p:nvCxnSpPr>
        <p:spPr>
          <a:xfrm>
            <a:off x="9091449" y="2204048"/>
            <a:ext cx="0" cy="351373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5DD6EE6-3414-7D49-AD1B-9DB84C668583}"/>
              </a:ext>
            </a:extLst>
          </p:cNvPr>
          <p:cNvCxnSpPr>
            <a:cxnSpLocks/>
          </p:cNvCxnSpPr>
          <p:nvPr/>
        </p:nvCxnSpPr>
        <p:spPr>
          <a:xfrm>
            <a:off x="11516786" y="2204048"/>
            <a:ext cx="0" cy="351373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9193832F-1321-514A-AF19-C26FCE1CBF4A}"/>
              </a:ext>
            </a:extLst>
          </p:cNvPr>
          <p:cNvSpPr txBox="1"/>
          <p:nvPr/>
        </p:nvSpPr>
        <p:spPr>
          <a:xfrm>
            <a:off x="9309941" y="2170914"/>
            <a:ext cx="19883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Post-trigger Region</a:t>
            </a:r>
          </a:p>
        </p:txBody>
      </p:sp>
    </p:spTree>
    <p:extLst>
      <p:ext uri="{BB962C8B-B14F-4D97-AF65-F5344CB8AC3E}">
        <p14:creationId xmlns:p14="http://schemas.microsoft.com/office/powerpoint/2010/main" val="161336990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472AA4-A5E6-5140-84F0-7F0818514B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Proton Energy Spectra Reconstruction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E4CDAE-9879-CE40-91A5-4C1AD4AC65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1474"/>
            <a:ext cx="10515600" cy="512574"/>
          </a:xfrm>
        </p:spPr>
        <p:txBody>
          <a:bodyPr/>
          <a:lstStyle/>
          <a:p>
            <a:r>
              <a:rPr lang="en-GB" b="1" dirty="0"/>
              <a:t>Negative Potential Difference Check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9F8263-E216-DA4F-B16A-7F80CF93D1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F11A1-D66D-2441-A5F4-5567ACB7594E}" type="slidenum">
              <a:rPr lang="en-US" smtClean="0"/>
              <a:t>28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FB57B4F-A7AD-B94E-8E1B-3B2E26B081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7006591" y="923501"/>
            <a:ext cx="3513730" cy="671339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9D7AEED-6922-B04F-9BAD-0ABA0D1C667D}"/>
              </a:ext>
            </a:extLst>
          </p:cNvPr>
          <p:cNvSpPr txBox="1"/>
          <p:nvPr/>
        </p:nvSpPr>
        <p:spPr>
          <a:xfrm>
            <a:off x="838200" y="2338667"/>
            <a:ext cx="4568557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dirty="0"/>
              <a:t>Check for a negative potential difference value to verify that there is a pulse at all!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dirty="0"/>
              <a:t>After baseline tests, use position of most negative potential difference to assign an integration window of 150 ns.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dirty="0"/>
              <a:t>Method of integration already written and tested in previous work – employs a Newton-Cotes formula.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DA6E44C-4030-BE4E-9196-1CA1C1135F07}"/>
              </a:ext>
            </a:extLst>
          </p:cNvPr>
          <p:cNvCxnSpPr>
            <a:cxnSpLocks/>
          </p:cNvCxnSpPr>
          <p:nvPr/>
        </p:nvCxnSpPr>
        <p:spPr>
          <a:xfrm flipH="1">
            <a:off x="5876110" y="3549345"/>
            <a:ext cx="608946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0884540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472AA4-A5E6-5140-84F0-7F0818514B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Proton Energy Spectra Reconstruction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9F8263-E216-DA4F-B16A-7F80CF93D1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F11A1-D66D-2441-A5F4-5567ACB7594E}" type="slidenum">
              <a:rPr lang="en-US" smtClean="0"/>
              <a:t>29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27D31E8-4AD7-B448-8A27-185EE4E6A39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052" t="1842" r="2133" b="1397"/>
          <a:stretch/>
        </p:blipFill>
        <p:spPr>
          <a:xfrm rot="5400000">
            <a:off x="7413293" y="-6091"/>
            <a:ext cx="3125072" cy="624734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B50C740-EB2E-F146-8267-88CD91E661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1470181" y="255159"/>
            <a:ext cx="3039114" cy="572484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9DD5954-128F-4D47-9A9E-C501D63C0714}"/>
              </a:ext>
            </a:extLst>
          </p:cNvPr>
          <p:cNvSpPr txBox="1"/>
          <p:nvPr/>
        </p:nvSpPr>
        <p:spPr>
          <a:xfrm>
            <a:off x="631370" y="4602006"/>
            <a:ext cx="10441578" cy="17113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dirty="0"/>
              <a:t>Recover the correct shape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dirty="0"/>
              <a:t>True test would be to plot both spectra on single graph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dirty="0"/>
              <a:t>Caen digitiser took a lot more data -&gt; </a:t>
            </a:r>
            <a:r>
              <a:rPr lang="en-GB" b="1" dirty="0"/>
              <a:t>Need to normalise y-scale (frequency)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dirty="0"/>
              <a:t>Energy scale is also slightly different –&gt; </a:t>
            </a:r>
            <a:r>
              <a:rPr lang="en-GB" b="1" dirty="0"/>
              <a:t>Find a x-scale (energy) conversion factor from </a:t>
            </a:r>
            <a:r>
              <a:rPr lang="en-GB" b="1" dirty="0" err="1"/>
              <a:t>LeCroy</a:t>
            </a:r>
            <a:r>
              <a:rPr lang="en-GB" b="1" dirty="0"/>
              <a:t> to Caen</a:t>
            </a:r>
          </a:p>
        </p:txBody>
      </p:sp>
    </p:spTree>
    <p:extLst>
      <p:ext uri="{BB962C8B-B14F-4D97-AF65-F5344CB8AC3E}">
        <p14:creationId xmlns:p14="http://schemas.microsoft.com/office/powerpoint/2010/main" val="11990086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27DAE9-B5EC-F148-9BD6-3656BB1014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Radiotherapy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2730D6-0F5F-1349-A6E7-3B6859AE25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15649"/>
            <a:ext cx="5867400" cy="4661314"/>
          </a:xfrm>
        </p:spPr>
        <p:txBody>
          <a:bodyPr>
            <a:normAutofit fontScale="85000" lnSpcReduction="10000"/>
          </a:bodyPr>
          <a:lstStyle/>
          <a:p>
            <a:pPr>
              <a:lnSpc>
                <a:spcPct val="160000"/>
              </a:lnSpc>
            </a:pPr>
            <a:r>
              <a:rPr lang="en-GB" dirty="0"/>
              <a:t>Deliver sufficient dose of ionising radiation to tumour to cause cell death, whilst minimising dose delivered to healthy tissue.</a:t>
            </a:r>
          </a:p>
          <a:p>
            <a:pPr lvl="0">
              <a:lnSpc>
                <a:spcPct val="160000"/>
              </a:lnSpc>
            </a:pPr>
            <a:r>
              <a:rPr lang="en-GB" dirty="0">
                <a:solidFill>
                  <a:prstClr val="black"/>
                </a:solidFill>
              </a:rPr>
              <a:t>X-Rays have an </a:t>
            </a:r>
            <a:r>
              <a:rPr lang="en-GB" b="1" dirty="0">
                <a:solidFill>
                  <a:prstClr val="black"/>
                </a:solidFill>
              </a:rPr>
              <a:t>exponential decay</a:t>
            </a:r>
            <a:r>
              <a:rPr lang="en-GB" dirty="0">
                <a:solidFill>
                  <a:prstClr val="black"/>
                </a:solidFill>
              </a:rPr>
              <a:t> of dose with depth due to probabilistic interactions.</a:t>
            </a:r>
          </a:p>
          <a:p>
            <a:pPr>
              <a:lnSpc>
                <a:spcPct val="160000"/>
              </a:lnSpc>
            </a:pPr>
            <a:r>
              <a:rPr lang="en-GB" dirty="0">
                <a:solidFill>
                  <a:prstClr val="black"/>
                </a:solidFill>
              </a:rPr>
              <a:t>Protons primarily interact electrostatically which results in a </a:t>
            </a:r>
            <a:r>
              <a:rPr lang="en-GB" b="1" dirty="0">
                <a:solidFill>
                  <a:prstClr val="black"/>
                </a:solidFill>
              </a:rPr>
              <a:t>Bragg Peak.</a:t>
            </a:r>
            <a:endParaRPr lang="en-GB" b="1" dirty="0"/>
          </a:p>
          <a:p>
            <a:pPr lvl="0">
              <a:lnSpc>
                <a:spcPct val="200000"/>
              </a:lnSpc>
            </a:pP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F56F0B-754C-D345-A078-94BA3E980B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F11A1-D66D-2441-A5F4-5567ACB7594E}" type="slidenum">
              <a:rPr lang="en-US" sz="1600" smtClean="0"/>
              <a:t>3</a:t>
            </a:fld>
            <a:endParaRPr lang="en-US" sz="16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70BB585-A888-6748-B503-BD208F7DBE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7316" y="1690688"/>
            <a:ext cx="5428309" cy="3983681"/>
          </a:xfrm>
          <a:prstGeom prst="rect">
            <a:avLst/>
          </a:prstGeom>
        </p:spPr>
      </p:pic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EEEBBB8A-1B1D-3D46-BDBF-C9B0E74A8B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0"/>
            <a:ext cx="7315200" cy="365125"/>
          </a:xfrm>
        </p:spPr>
        <p:txBody>
          <a:bodyPr/>
          <a:lstStyle/>
          <a:p>
            <a:pPr algn="l"/>
            <a:r>
              <a:rPr lang="en-US" dirty="0"/>
              <a:t>A. A. Miller. </a:t>
            </a:r>
            <a:r>
              <a:rPr lang="en-US" i="1" dirty="0"/>
              <a:t>Spread-out Bragg Peak</a:t>
            </a:r>
            <a:r>
              <a:rPr lang="en-US" dirty="0"/>
              <a:t>. URL: https://</a:t>
            </a:r>
            <a:r>
              <a:rPr lang="en-US" dirty="0" err="1"/>
              <a:t>commons.wikimedia.org</a:t>
            </a:r>
            <a:r>
              <a:rPr lang="en-US" dirty="0"/>
              <a:t>/wiki/</a:t>
            </a:r>
            <a:r>
              <a:rPr lang="en-US" dirty="0" err="1"/>
              <a:t>File:BraggPeak.png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734876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1845E6-1230-F341-878D-6472D78C1D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𝜒</a:t>
            </a:r>
            <a:r>
              <a:rPr lang="en-GB" baseline="30000" dirty="0"/>
              <a:t>2</a:t>
            </a:r>
            <a:r>
              <a:rPr lang="en-GB" dirty="0"/>
              <a:t> Minimisation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BEC369-C39F-D644-992D-0E3A049E66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F11A1-D66D-2441-A5F4-5567ACB7594E}" type="slidenum">
              <a:rPr lang="en-US" smtClean="0"/>
              <a:t>30</a:t>
            </a:fld>
            <a:endParaRPr lang="en-US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4C29758D-6DAD-E946-9D64-2838790DF51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22217" y="1987592"/>
            <a:ext cx="6073157" cy="3813129"/>
          </a:xfr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0D2D882-EC2B-744B-A8D8-9471F1804222}"/>
              </a:ext>
            </a:extLst>
          </p:cNvPr>
          <p:cNvSpPr txBox="1"/>
          <p:nvPr/>
        </p:nvSpPr>
        <p:spPr>
          <a:xfrm>
            <a:off x="838200" y="1909743"/>
            <a:ext cx="5257800" cy="37379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000" dirty="0"/>
              <a:t>Need to plot energy spectra from digitiser with spectra from </a:t>
            </a:r>
            <a:r>
              <a:rPr lang="en-GB" sz="2000" dirty="0" err="1"/>
              <a:t>LeCroy</a:t>
            </a:r>
            <a:r>
              <a:rPr lang="en-GB" sz="2000" dirty="0"/>
              <a:t>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000" dirty="0"/>
              <a:t>Find approximate x-scale factor by comparing positions of peak.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000" dirty="0"/>
              <a:t>Construct histograms from a set of candidate x-scale factors.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000" dirty="0"/>
              <a:t>Choose x-scale factor with lowest chi-square when compared to Caen digitiser spectrum.</a:t>
            </a:r>
          </a:p>
        </p:txBody>
      </p:sp>
    </p:spTree>
    <p:extLst>
      <p:ext uri="{BB962C8B-B14F-4D97-AF65-F5344CB8AC3E}">
        <p14:creationId xmlns:p14="http://schemas.microsoft.com/office/powerpoint/2010/main" val="33234992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B0E4D4-CCE4-C040-8F7E-330F70DDF5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Energy to Range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0ACB30-8BF3-AB4D-972E-34B7E3026B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257800" cy="4351338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50000"/>
              </a:lnSpc>
            </a:pPr>
            <a:r>
              <a:rPr lang="en-GB" sz="2400" dirty="0"/>
              <a:t>Energy forms the z-axis in our 3D reconstruction.</a:t>
            </a:r>
          </a:p>
          <a:p>
            <a:pPr>
              <a:lnSpc>
                <a:spcPct val="150000"/>
              </a:lnSpc>
            </a:pPr>
            <a:r>
              <a:rPr lang="en-GB" sz="2400" dirty="0"/>
              <a:t>How do we convert an energy in units </a:t>
            </a:r>
            <a:r>
              <a:rPr lang="en-GB" sz="2400" dirty="0" err="1"/>
              <a:t>mVns</a:t>
            </a:r>
            <a:r>
              <a:rPr lang="en-GB" sz="2400" dirty="0"/>
              <a:t> to a range in mm?</a:t>
            </a:r>
          </a:p>
          <a:p>
            <a:pPr>
              <a:lnSpc>
                <a:spcPct val="150000"/>
              </a:lnSpc>
            </a:pPr>
            <a:r>
              <a:rPr lang="en-GB" sz="2400" dirty="0"/>
              <a:t>Run simulations in GEANT4 of pencil-beam range in water.</a:t>
            </a:r>
          </a:p>
          <a:p>
            <a:pPr>
              <a:lnSpc>
                <a:spcPct val="150000"/>
              </a:lnSpc>
            </a:pPr>
            <a:r>
              <a:rPr lang="en-GB" sz="2400" dirty="0"/>
              <a:t>Recover power law relation.</a:t>
            </a:r>
          </a:p>
          <a:p>
            <a:pPr>
              <a:lnSpc>
                <a:spcPct val="150000"/>
              </a:lnSpc>
            </a:pPr>
            <a:r>
              <a:rPr lang="en-GB" sz="2400" dirty="0"/>
              <a:t>Set 36 MeV range as range of peak energy in spectrum without PMMA.</a:t>
            </a:r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D59047-5EE2-DE48-87C2-F3D6B5F860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F11A1-D66D-2441-A5F4-5567ACB7594E}" type="slidenum">
              <a:rPr lang="en-US" smtClean="0"/>
              <a:t>31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868DD1E-1F2F-1442-A0E4-BB1EF1492C5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803" t="8475" r="1892" b="2072"/>
          <a:stretch/>
        </p:blipFill>
        <p:spPr>
          <a:xfrm rot="5400000">
            <a:off x="7074833" y="955336"/>
            <a:ext cx="4125686" cy="5866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864005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8951C2-F4BF-6B46-B58F-C7D0E3A863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Tracker–Calorimeter Event Matching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E0C3B6-8F05-EC43-8BBD-915BB1F55E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F11A1-D66D-2441-A5F4-5567ACB7594E}" type="slidenum">
              <a:rPr lang="en-US" smtClean="0"/>
              <a:t>32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DFA77FF-DA39-0945-9BF8-945328E2D970}"/>
              </a:ext>
            </a:extLst>
          </p:cNvPr>
          <p:cNvSpPr txBox="1"/>
          <p:nvPr/>
        </p:nvSpPr>
        <p:spPr>
          <a:xfrm>
            <a:off x="838200" y="1917111"/>
            <a:ext cx="5170714" cy="41996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000" dirty="0"/>
              <a:t>Tracker was able to take in data much more quickly than </a:t>
            </a:r>
            <a:r>
              <a:rPr lang="en-GB" sz="2000" dirty="0" err="1"/>
              <a:t>LeCroy</a:t>
            </a:r>
            <a:r>
              <a:rPr lang="en-GB" sz="2000" dirty="0"/>
              <a:t>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000" dirty="0" err="1"/>
              <a:t>LeCroy</a:t>
            </a:r>
            <a:r>
              <a:rPr lang="en-GB" sz="2000" dirty="0"/>
              <a:t> limited by the length of an acquisition (1000 ns).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000" dirty="0"/>
              <a:t>Tracker was not operating on exactly at 26 MHz – clocks drift further apart.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000" dirty="0"/>
              <a:t>Plot of timestamp difference between closest </a:t>
            </a:r>
            <a:r>
              <a:rPr lang="en-GB" sz="2000" dirty="0" err="1"/>
              <a:t>LeCroy</a:t>
            </a:r>
            <a:r>
              <a:rPr lang="en-GB" sz="2000" dirty="0"/>
              <a:t> and tracker events reveals criterion to increase matching window appropriately. 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2E5145BB-CE0E-3A4F-A064-85A8FA4DCBB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7541683" y="978175"/>
            <a:ext cx="3011944" cy="6077482"/>
          </a:xfrm>
        </p:spPr>
      </p:pic>
    </p:spTree>
    <p:extLst>
      <p:ext uri="{BB962C8B-B14F-4D97-AF65-F5344CB8AC3E}">
        <p14:creationId xmlns:p14="http://schemas.microsoft.com/office/powerpoint/2010/main" val="236269129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144B73-E528-BA4A-9774-5407A0719C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Peak Energy vs. PMMA Thickness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FFB5343F-FAA4-A14B-ACAF-ED855CB1E6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3623236" y="-774413"/>
            <a:ext cx="4945528" cy="9315997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1E6AB7-1C6E-2B49-94B7-16B99D67A6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F11A1-D66D-2441-A5F4-5567ACB7594E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30663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DFE98F-4FC8-F542-9E5C-414948EE78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Proton Therapy (PT) vs. X-Ray Radiotherapy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EEA4FF-BBE4-FB48-8C60-25E59B28B5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F11A1-D66D-2441-A5F4-5567ACB7594E}" type="slidenum">
              <a:rPr lang="en-US" sz="1600" smtClean="0"/>
              <a:t>4</a:t>
            </a:fld>
            <a:endParaRPr lang="en-US" sz="1600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923A9E00-DBD4-DA45-A6AB-5AA6CCD6F06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22179024"/>
              </p:ext>
            </p:extLst>
          </p:nvPr>
        </p:nvGraphicFramePr>
        <p:xfrm>
          <a:off x="2032000" y="1847442"/>
          <a:ext cx="8128000" cy="446067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3403499269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1285071029"/>
                    </a:ext>
                  </a:extLst>
                </a:gridCol>
              </a:tblGrid>
              <a:tr h="572913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/>
                        <a:t>Advantages of PT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/>
                        <a:t>Disadvantages of PT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706393133"/>
                  </a:ext>
                </a:extLst>
              </a:tr>
              <a:tr h="1516532">
                <a:tc>
                  <a:txBody>
                    <a:bodyPr/>
                    <a:lstStyle/>
                    <a:p>
                      <a:r>
                        <a:rPr lang="en-GB" sz="2800" b="1" dirty="0"/>
                        <a:t>Can deliver highly localised dose, sparing healthy tissue.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GB" sz="2800" b="1" dirty="0"/>
                        <a:t>Must ensure treatment is delivered accurately: high precision gives little margin for error.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56701203"/>
                  </a:ext>
                </a:extLst>
              </a:tr>
              <a:tr h="1516532">
                <a:tc>
                  <a:txBody>
                    <a:bodyPr/>
                    <a:lstStyle/>
                    <a:p>
                      <a:r>
                        <a:rPr lang="en-GB" sz="2800" dirty="0"/>
                        <a:t>Useful for paediatric patients and tumours near sensitive organs.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GB" sz="2800" dirty="0"/>
                        <a:t>Technology not as mature as in X-Ray radiotherapy –gives rise to uncertainties.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461097087"/>
                  </a:ext>
                </a:extLst>
              </a:tr>
              <a:tr h="572913">
                <a:tc>
                  <a:txBody>
                    <a:bodyPr/>
                    <a:lstStyle/>
                    <a:p>
                      <a:endParaRPr lang="en-GB" sz="28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3541286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034302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D53AC5-EEF1-714F-84A4-476C3ECD3F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Treatment Plan Verification (TPV)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335CDB-7381-9748-99B2-CF19CCE8EB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7043057" cy="4447065"/>
          </a:xfrm>
        </p:spPr>
        <p:txBody>
          <a:bodyPr>
            <a:normAutofit fontScale="85000" lnSpcReduction="10000"/>
          </a:bodyPr>
          <a:lstStyle/>
          <a:p>
            <a:pPr>
              <a:lnSpc>
                <a:spcPct val="150000"/>
              </a:lnSpc>
            </a:pPr>
            <a:r>
              <a:rPr lang="en-GB" dirty="0"/>
              <a:t>Must verify that dose will be delivered correctly </a:t>
            </a:r>
            <a:r>
              <a:rPr lang="en-GB" b="1" dirty="0"/>
              <a:t>before</a:t>
            </a:r>
            <a:r>
              <a:rPr lang="en-GB" dirty="0"/>
              <a:t> treatment.</a:t>
            </a:r>
          </a:p>
          <a:p>
            <a:pPr>
              <a:lnSpc>
                <a:spcPct val="150000"/>
              </a:lnSpc>
            </a:pPr>
            <a:r>
              <a:rPr lang="en-GB" dirty="0"/>
              <a:t>Need 3D volumetric dose deposition (i.e. position and energy) of protons in water-equivalent material.</a:t>
            </a:r>
          </a:p>
          <a:p>
            <a:pPr>
              <a:lnSpc>
                <a:spcPct val="150000"/>
              </a:lnSpc>
            </a:pPr>
            <a:r>
              <a:rPr lang="en-GB" dirty="0"/>
              <a:t>Current methods take a long time! Time could be better spent treating patients.</a:t>
            </a:r>
          </a:p>
          <a:p>
            <a:pPr>
              <a:lnSpc>
                <a:spcPct val="150000"/>
              </a:lnSpc>
            </a:pPr>
            <a:r>
              <a:rPr lang="en-GB" b="1" dirty="0"/>
              <a:t>How can we make this faster?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03A223-1911-5B43-BE33-912E8778C8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F11A1-D66D-2441-A5F4-5567ACB7594E}" type="slidenum">
              <a:rPr lang="en-US" sz="1600" smtClean="0"/>
              <a:t>5</a:t>
            </a:fld>
            <a:endParaRPr lang="en-US" sz="16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F88BBDB-CB3C-C342-B77C-D1FA8D3662F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084" t="6330"/>
          <a:stretch/>
        </p:blipFill>
        <p:spPr>
          <a:xfrm>
            <a:off x="7818032" y="1835354"/>
            <a:ext cx="4174218" cy="415773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A01E625-056F-AB41-B02B-78EC1EFAD5C5}"/>
              </a:ext>
            </a:extLst>
          </p:cNvPr>
          <p:cNvSpPr txBox="1"/>
          <p:nvPr/>
        </p:nvSpPr>
        <p:spPr>
          <a:xfrm>
            <a:off x="7818032" y="5950054"/>
            <a:ext cx="41742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Water Phantom TPV System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A7673B2A-3F88-FC4E-A2C1-6204A6016E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0"/>
            <a:ext cx="10147126" cy="365125"/>
          </a:xfrm>
        </p:spPr>
        <p:txBody>
          <a:bodyPr/>
          <a:lstStyle/>
          <a:p>
            <a:pPr algn="l"/>
            <a:r>
              <a:rPr lang="en-US" dirty="0"/>
              <a:t>Medical Expo, </a:t>
            </a:r>
            <a:r>
              <a:rPr lang="en-US" i="1" dirty="0"/>
              <a:t>Proton Therapy QA System/Monitoring: </a:t>
            </a:r>
            <a:r>
              <a:rPr lang="en-US" i="1" dirty="0" err="1"/>
              <a:t>DigiPhant</a:t>
            </a:r>
            <a:r>
              <a:rPr lang="en-US" i="1" dirty="0"/>
              <a:t> PT</a:t>
            </a:r>
            <a:r>
              <a:rPr lang="en-US" dirty="0"/>
              <a:t>, URL: http://</a:t>
            </a:r>
            <a:r>
              <a:rPr lang="en-US" dirty="0" err="1"/>
              <a:t>www.medicalexpo.com</a:t>
            </a:r>
            <a:r>
              <a:rPr lang="en-US" dirty="0"/>
              <a:t>/prod/</a:t>
            </a:r>
            <a:r>
              <a:rPr lang="en-US" dirty="0" err="1"/>
              <a:t>iba</a:t>
            </a:r>
            <a:r>
              <a:rPr lang="en-US" dirty="0"/>
              <a:t>-group/product-68812-831041.html</a:t>
            </a:r>
          </a:p>
        </p:txBody>
      </p:sp>
    </p:spTree>
    <p:extLst>
      <p:ext uri="{BB962C8B-B14F-4D97-AF65-F5344CB8AC3E}">
        <p14:creationId xmlns:p14="http://schemas.microsoft.com/office/powerpoint/2010/main" val="1360696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5C18F2-ADCF-944C-B0F6-6A13D7EC0E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UCL Single-Module Calorimeter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FAC182-0E06-3240-BDFA-E26D746B63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5"/>
            <a:ext cx="6416040" cy="435133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GB" dirty="0"/>
              <a:t>Measures particle energy.</a:t>
            </a:r>
          </a:p>
          <a:p>
            <a:pPr>
              <a:lnSpc>
                <a:spcPct val="150000"/>
              </a:lnSpc>
            </a:pPr>
            <a:r>
              <a:rPr lang="en-GB" dirty="0"/>
              <a:t>Scintillator light output proportional to deposited energy, converted to electric current in photomultiplier tube.</a:t>
            </a:r>
          </a:p>
          <a:p>
            <a:pPr>
              <a:lnSpc>
                <a:spcPct val="150000"/>
              </a:lnSpc>
            </a:pPr>
            <a:r>
              <a:rPr lang="en-GB" dirty="0">
                <a:sym typeface="Symbol" pitchFamily="2" charset="2"/>
              </a:rPr>
              <a:t>Polystyrene plastic scintillator block, which is water-equivalent.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92D1DC-BA3D-2943-B88A-19E491E06F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F11A1-D66D-2441-A5F4-5567ACB7594E}" type="slidenum">
              <a:rPr lang="en-US" sz="1600" smtClean="0"/>
              <a:t>6</a:t>
            </a:fld>
            <a:endParaRPr lang="en-US" sz="16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10079EF-33B9-6B4A-8EEA-2F203C978B8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763" r="9623"/>
          <a:stretch/>
        </p:blipFill>
        <p:spPr>
          <a:xfrm>
            <a:off x="7375152" y="1731446"/>
            <a:ext cx="4561029" cy="435133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DD36162-1CFD-6447-88A0-4291510A2307}"/>
              </a:ext>
            </a:extLst>
          </p:cNvPr>
          <p:cNvSpPr txBox="1"/>
          <p:nvPr/>
        </p:nvSpPr>
        <p:spPr>
          <a:xfrm>
            <a:off x="7291819" y="6044783"/>
            <a:ext cx="48028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Scintillator (left) and photomultiplier tube (right).</a:t>
            </a:r>
          </a:p>
        </p:txBody>
      </p:sp>
    </p:spTree>
    <p:extLst>
      <p:ext uri="{BB962C8B-B14F-4D97-AF65-F5344CB8AC3E}">
        <p14:creationId xmlns:p14="http://schemas.microsoft.com/office/powerpoint/2010/main" val="42045293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56DB5E-3910-FA4C-BC3D-B9F959EB3C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PRaVDA Silicon-Strip Tracker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E9A4FA-B0C2-994F-A959-D452642827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606143" cy="435133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GB" dirty="0"/>
              <a:t>Measures 2D particle position.</a:t>
            </a:r>
          </a:p>
          <a:p>
            <a:pPr>
              <a:lnSpc>
                <a:spcPct val="150000"/>
              </a:lnSpc>
            </a:pPr>
            <a:r>
              <a:rPr lang="en-GB" dirty="0"/>
              <a:t>Intended for use in proton CT.</a:t>
            </a:r>
          </a:p>
          <a:p>
            <a:pPr>
              <a:lnSpc>
                <a:spcPct val="150000"/>
              </a:lnSpc>
            </a:pPr>
            <a:r>
              <a:rPr lang="en-GB" dirty="0"/>
              <a:t>Consists of 3 silicon strip layers offset by 60° to allow 2D measurements.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8844E6-893A-2B40-96B6-73DD56D97C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F11A1-D66D-2441-A5F4-5567ACB7594E}" type="slidenum">
              <a:rPr lang="en-US" sz="1600" smtClean="0"/>
              <a:t>7</a:t>
            </a:fld>
            <a:endParaRPr lang="en-US" sz="160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0FA5320-D8B8-8A47-AF92-61EEBA9871A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845" r="1301"/>
          <a:stretch/>
        </p:blipFill>
        <p:spPr>
          <a:xfrm>
            <a:off x="6520392" y="1825625"/>
            <a:ext cx="5445185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7965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903F76-6CCF-2244-86DA-E7097509B3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Birmingham Beam Test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7287A9-8579-A748-B7A2-BC8667AA01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GB" dirty="0"/>
              <a:t>If we can correlate events made across detectors, we could reconstruct a 3D dose deposition.</a:t>
            </a:r>
          </a:p>
          <a:p>
            <a:pPr>
              <a:lnSpc>
                <a:spcPct val="150000"/>
              </a:lnSpc>
            </a:pPr>
            <a:r>
              <a:rPr lang="en-GB" dirty="0"/>
              <a:t>Test simultaneous use of both detectors to measure proton energy and position using 36 MeV beam at Birmingham cyclotron.</a:t>
            </a:r>
          </a:p>
          <a:p>
            <a:pPr>
              <a:lnSpc>
                <a:spcPct val="150000"/>
              </a:lnSpc>
            </a:pPr>
            <a:r>
              <a:rPr lang="en-GB" dirty="0"/>
              <a:t>Want to reconstruct 3D depositions for a variety of test configurations.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169952-7C0C-104A-B88A-D61AD8A563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F11A1-D66D-2441-A5F4-5567ACB7594E}" type="slidenum">
              <a:rPr lang="en-US" sz="1600" smtClean="0"/>
              <a:t>8</a:t>
            </a:fld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846401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8904AB-6F5D-BC46-A981-B908708DFE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F11A1-D66D-2441-A5F4-5567ACB7594E}" type="slidenum">
              <a:rPr lang="en-US" sz="1600" smtClean="0"/>
              <a:t>9</a:t>
            </a:fld>
            <a:endParaRPr lang="en-US" sz="160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520FA41C-943B-8B49-B125-5C729FA602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896" y="488965"/>
            <a:ext cx="10515600" cy="1325563"/>
          </a:xfrm>
        </p:spPr>
        <p:txBody>
          <a:bodyPr/>
          <a:lstStyle/>
          <a:p>
            <a:r>
              <a:rPr lang="en-GB" dirty="0"/>
              <a:t>Single-Proton Counting Schematic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F3177738-0CBE-4F44-995A-2128D7D85074}"/>
              </a:ext>
            </a:extLst>
          </p:cNvPr>
          <p:cNvGrpSpPr/>
          <p:nvPr/>
        </p:nvGrpSpPr>
        <p:grpSpPr>
          <a:xfrm>
            <a:off x="301553" y="3425183"/>
            <a:ext cx="631373" cy="504020"/>
            <a:chOff x="1380308" y="3524794"/>
            <a:chExt cx="631373" cy="504020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253025EA-3CDC-054B-BBDD-4F0DC3D6777F}"/>
                </a:ext>
              </a:extLst>
            </p:cNvPr>
            <p:cNvSpPr/>
            <p:nvPr/>
          </p:nvSpPr>
          <p:spPr>
            <a:xfrm>
              <a:off x="1445623" y="3524794"/>
              <a:ext cx="130629" cy="132806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4549EC81-FB69-D04B-9288-FFBD08E89FA8}"/>
                </a:ext>
              </a:extLst>
            </p:cNvPr>
            <p:cNvSpPr/>
            <p:nvPr/>
          </p:nvSpPr>
          <p:spPr>
            <a:xfrm>
              <a:off x="1598023" y="3677194"/>
              <a:ext cx="130629" cy="132806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BE85105F-7DC1-374D-8F8A-AB27F8644097}"/>
                </a:ext>
              </a:extLst>
            </p:cNvPr>
            <p:cNvSpPr/>
            <p:nvPr/>
          </p:nvSpPr>
          <p:spPr>
            <a:xfrm>
              <a:off x="1663337" y="3896008"/>
              <a:ext cx="130629" cy="132806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43F9778F-D20E-0340-BE2A-240F09805E7A}"/>
                </a:ext>
              </a:extLst>
            </p:cNvPr>
            <p:cNvSpPr/>
            <p:nvPr/>
          </p:nvSpPr>
          <p:spPr>
            <a:xfrm>
              <a:off x="1881052" y="3768634"/>
              <a:ext cx="130629" cy="132806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2BEC8C49-A7CF-A246-992F-2D9946A37CF5}"/>
                </a:ext>
              </a:extLst>
            </p:cNvPr>
            <p:cNvSpPr/>
            <p:nvPr/>
          </p:nvSpPr>
          <p:spPr>
            <a:xfrm>
              <a:off x="1881052" y="3544388"/>
              <a:ext cx="130629" cy="132806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3C903388-C379-794E-8433-2FBE5459B03E}"/>
                </a:ext>
              </a:extLst>
            </p:cNvPr>
            <p:cNvSpPr/>
            <p:nvPr/>
          </p:nvSpPr>
          <p:spPr>
            <a:xfrm>
              <a:off x="1380308" y="3837236"/>
              <a:ext cx="130629" cy="132806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6E6FAF85-582E-FA43-9C4C-084840A474E7}"/>
              </a:ext>
            </a:extLst>
          </p:cNvPr>
          <p:cNvCxnSpPr/>
          <p:nvPr/>
        </p:nvCxnSpPr>
        <p:spPr>
          <a:xfrm>
            <a:off x="1024961" y="3696792"/>
            <a:ext cx="557349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Cube 17">
            <a:extLst>
              <a:ext uri="{FF2B5EF4-FFF2-40B4-BE49-F238E27FC236}">
                <a16:creationId xmlns:a16="http://schemas.microsoft.com/office/drawing/2014/main" id="{38E005A4-AB78-6C48-BF33-A6C7258D59EB}"/>
              </a:ext>
            </a:extLst>
          </p:cNvPr>
          <p:cNvSpPr/>
          <p:nvPr/>
        </p:nvSpPr>
        <p:spPr>
          <a:xfrm>
            <a:off x="1804095" y="4721673"/>
            <a:ext cx="322217" cy="1663337"/>
          </a:xfrm>
          <a:prstGeom prst="cube">
            <a:avLst>
              <a:gd name="adj" fmla="val 65540"/>
            </a:avLst>
          </a:prstGeom>
          <a:noFill/>
          <a:ln w="3810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6B1FFC69-75AD-454B-A6E5-D2D16D980E89}"/>
              </a:ext>
            </a:extLst>
          </p:cNvPr>
          <p:cNvCxnSpPr>
            <a:cxnSpLocks/>
          </p:cNvCxnSpPr>
          <p:nvPr/>
        </p:nvCxnSpPr>
        <p:spPr>
          <a:xfrm flipV="1">
            <a:off x="1978265" y="3995606"/>
            <a:ext cx="0" cy="581297"/>
          </a:xfrm>
          <a:prstGeom prst="straightConnector1">
            <a:avLst/>
          </a:prstGeom>
          <a:ln w="57150">
            <a:solidFill>
              <a:schemeClr val="tx1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0" name="Group 39">
            <a:extLst>
              <a:ext uri="{FF2B5EF4-FFF2-40B4-BE49-F238E27FC236}">
                <a16:creationId xmlns:a16="http://schemas.microsoft.com/office/drawing/2014/main" id="{9421A32D-4AD7-0C4A-A42D-5B7E58D3D440}"/>
              </a:ext>
            </a:extLst>
          </p:cNvPr>
          <p:cNvGrpSpPr/>
          <p:nvPr/>
        </p:nvGrpSpPr>
        <p:grpSpPr>
          <a:xfrm>
            <a:off x="2635764" y="2812317"/>
            <a:ext cx="322217" cy="1663337"/>
            <a:chOff x="2635764" y="2812317"/>
            <a:chExt cx="322217" cy="1663337"/>
          </a:xfrm>
        </p:grpSpPr>
        <p:sp>
          <p:nvSpPr>
            <p:cNvPr id="21" name="Cube 20">
              <a:extLst>
                <a:ext uri="{FF2B5EF4-FFF2-40B4-BE49-F238E27FC236}">
                  <a16:creationId xmlns:a16="http://schemas.microsoft.com/office/drawing/2014/main" id="{FA7A41F2-0974-FA46-8D2C-6931D5B1C5DA}"/>
                </a:ext>
              </a:extLst>
            </p:cNvPr>
            <p:cNvSpPr/>
            <p:nvPr/>
          </p:nvSpPr>
          <p:spPr>
            <a:xfrm>
              <a:off x="2635764" y="2812317"/>
              <a:ext cx="322217" cy="1663337"/>
            </a:xfrm>
            <a:prstGeom prst="cube">
              <a:avLst>
                <a:gd name="adj" fmla="val 65540"/>
              </a:avLst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621F0A3A-C81C-5E45-A39C-77B326451725}"/>
                </a:ext>
              </a:extLst>
            </p:cNvPr>
            <p:cNvSpPr/>
            <p:nvPr/>
          </p:nvSpPr>
          <p:spPr>
            <a:xfrm>
              <a:off x="2814290" y="3511180"/>
              <a:ext cx="78377" cy="304811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73526C87-C454-2A46-B4C2-3FFBCED2773B}"/>
              </a:ext>
            </a:extLst>
          </p:cNvPr>
          <p:cNvGrpSpPr/>
          <p:nvPr/>
        </p:nvGrpSpPr>
        <p:grpSpPr>
          <a:xfrm>
            <a:off x="3615480" y="2246493"/>
            <a:ext cx="590004" cy="2755798"/>
            <a:chOff x="3615480" y="2246493"/>
            <a:chExt cx="590004" cy="2755798"/>
          </a:xfrm>
        </p:grpSpPr>
        <p:sp>
          <p:nvSpPr>
            <p:cNvPr id="23" name="Cube 22">
              <a:extLst>
                <a:ext uri="{FF2B5EF4-FFF2-40B4-BE49-F238E27FC236}">
                  <a16:creationId xmlns:a16="http://schemas.microsoft.com/office/drawing/2014/main" id="{18C8FD6E-3AD5-CE45-B022-B5D48202CDC8}"/>
                </a:ext>
              </a:extLst>
            </p:cNvPr>
            <p:cNvSpPr/>
            <p:nvPr/>
          </p:nvSpPr>
          <p:spPr>
            <a:xfrm>
              <a:off x="3615480" y="2246493"/>
              <a:ext cx="590004" cy="2755798"/>
            </a:xfrm>
            <a:prstGeom prst="cube">
              <a:avLst>
                <a:gd name="adj" fmla="val 65540"/>
              </a:avLst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" name="Cube 25">
              <a:extLst>
                <a:ext uri="{FF2B5EF4-FFF2-40B4-BE49-F238E27FC236}">
                  <a16:creationId xmlns:a16="http://schemas.microsoft.com/office/drawing/2014/main" id="{9D3A7520-9A05-5944-8EBF-97963A053F01}"/>
                </a:ext>
              </a:extLst>
            </p:cNvPr>
            <p:cNvSpPr/>
            <p:nvPr/>
          </p:nvSpPr>
          <p:spPr>
            <a:xfrm>
              <a:off x="3940965" y="3154128"/>
              <a:ext cx="181789" cy="1018913"/>
            </a:xfrm>
            <a:prstGeom prst="cube">
              <a:avLst>
                <a:gd name="adj" fmla="val 95186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88E47B2B-3B08-5848-9CA2-1165C0BCE058}"/>
              </a:ext>
            </a:extLst>
          </p:cNvPr>
          <p:cNvCxnSpPr/>
          <p:nvPr/>
        </p:nvCxnSpPr>
        <p:spPr>
          <a:xfrm>
            <a:off x="3017116" y="3665457"/>
            <a:ext cx="557349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D7D94DF0-921B-BC4C-AC57-93D76B4761CD}"/>
              </a:ext>
            </a:extLst>
          </p:cNvPr>
          <p:cNvSpPr txBox="1"/>
          <p:nvPr/>
        </p:nvSpPr>
        <p:spPr>
          <a:xfrm>
            <a:off x="1531655" y="3379994"/>
            <a:ext cx="10564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/>
              <a:t>Beam Degrader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65A7CDE3-DB26-6149-956B-FE23A35E1CC6}"/>
              </a:ext>
            </a:extLst>
          </p:cNvPr>
          <p:cNvCxnSpPr/>
          <p:nvPr/>
        </p:nvCxnSpPr>
        <p:spPr>
          <a:xfrm>
            <a:off x="4298601" y="3666218"/>
            <a:ext cx="557349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2" name="Group 41">
            <a:extLst>
              <a:ext uri="{FF2B5EF4-FFF2-40B4-BE49-F238E27FC236}">
                <a16:creationId xmlns:a16="http://schemas.microsoft.com/office/drawing/2014/main" id="{B219B9A3-C969-7346-AC05-75884BFCE55A}"/>
              </a:ext>
            </a:extLst>
          </p:cNvPr>
          <p:cNvGrpSpPr/>
          <p:nvPr/>
        </p:nvGrpSpPr>
        <p:grpSpPr>
          <a:xfrm>
            <a:off x="4902864" y="2866195"/>
            <a:ext cx="3600176" cy="2048353"/>
            <a:chOff x="4902864" y="2866195"/>
            <a:chExt cx="3600176" cy="2048353"/>
          </a:xfrm>
        </p:grpSpPr>
        <p:sp>
          <p:nvSpPr>
            <p:cNvPr id="29" name="Cube 28">
              <a:extLst>
                <a:ext uri="{FF2B5EF4-FFF2-40B4-BE49-F238E27FC236}">
                  <a16:creationId xmlns:a16="http://schemas.microsoft.com/office/drawing/2014/main" id="{85C849EB-3C37-B44D-876B-C87EE278FBBC}"/>
                </a:ext>
              </a:extLst>
            </p:cNvPr>
            <p:cNvSpPr/>
            <p:nvPr/>
          </p:nvSpPr>
          <p:spPr>
            <a:xfrm>
              <a:off x="4951205" y="2913004"/>
              <a:ext cx="1486894" cy="1422775"/>
            </a:xfrm>
            <a:prstGeom prst="cube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Can 30">
              <a:extLst>
                <a:ext uri="{FF2B5EF4-FFF2-40B4-BE49-F238E27FC236}">
                  <a16:creationId xmlns:a16="http://schemas.microsoft.com/office/drawing/2014/main" id="{8B4DF747-6264-1046-B2EF-53BB7BA9806B}"/>
                </a:ext>
              </a:extLst>
            </p:cNvPr>
            <p:cNvSpPr/>
            <p:nvPr/>
          </p:nvSpPr>
          <p:spPr>
            <a:xfrm rot="5400000">
              <a:off x="6793500" y="2606049"/>
              <a:ext cx="1422775" cy="1943068"/>
            </a:xfrm>
            <a:prstGeom prst="can">
              <a:avLst>
                <a:gd name="adj" fmla="val 13823"/>
              </a:avLst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Left Brace 32">
              <a:extLst>
                <a:ext uri="{FF2B5EF4-FFF2-40B4-BE49-F238E27FC236}">
                  <a16:creationId xmlns:a16="http://schemas.microsoft.com/office/drawing/2014/main" id="{35CC22C3-19CE-314E-9DE0-768D7347036A}"/>
                </a:ext>
              </a:extLst>
            </p:cNvPr>
            <p:cNvSpPr/>
            <p:nvPr/>
          </p:nvSpPr>
          <p:spPr>
            <a:xfrm rot="16200000">
              <a:off x="6569155" y="2980664"/>
              <a:ext cx="267593" cy="3600176"/>
            </a:xfrm>
            <a:prstGeom prst="leftBrac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E4013C13-C41B-1044-9DE1-FCDC13013EF3}"/>
              </a:ext>
            </a:extLst>
          </p:cNvPr>
          <p:cNvCxnSpPr>
            <a:cxnSpLocks/>
          </p:cNvCxnSpPr>
          <p:nvPr/>
        </p:nvCxnSpPr>
        <p:spPr>
          <a:xfrm flipV="1">
            <a:off x="8686800" y="3044553"/>
            <a:ext cx="819214" cy="411838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8" name="Content Placeholder 17">
            <a:extLst>
              <a:ext uri="{FF2B5EF4-FFF2-40B4-BE49-F238E27FC236}">
                <a16:creationId xmlns:a16="http://schemas.microsoft.com/office/drawing/2014/main" id="{957B0B3F-A319-D646-9646-086E619EB03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98" t="9346" r="3726" b="10531"/>
          <a:stretch/>
        </p:blipFill>
        <p:spPr>
          <a:xfrm>
            <a:off x="9556236" y="1970171"/>
            <a:ext cx="2203317" cy="1623749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B9711B8E-7A92-A643-9D9E-D1F7BBE5BA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55214" y="3992349"/>
            <a:ext cx="2327974" cy="1051116"/>
          </a:xfrm>
          <a:prstGeom prst="rect">
            <a:avLst/>
          </a:prstGeom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8836FFA8-535F-5746-BDE6-392FCFD355B6}"/>
              </a:ext>
            </a:extLst>
          </p:cNvPr>
          <p:cNvSpPr txBox="1"/>
          <p:nvPr/>
        </p:nvSpPr>
        <p:spPr>
          <a:xfrm>
            <a:off x="6116924" y="4856041"/>
            <a:ext cx="117205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/>
              <a:t>Calorimeter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9D22A6D6-1DB3-B644-8A6F-9C85B5F6AEB3}"/>
              </a:ext>
            </a:extLst>
          </p:cNvPr>
          <p:cNvSpPr txBox="1"/>
          <p:nvPr/>
        </p:nvSpPr>
        <p:spPr>
          <a:xfrm>
            <a:off x="9831368" y="1705965"/>
            <a:ext cx="16530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/>
              <a:t>LeCroy Oscilloscope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1CAA9E8F-B1C8-BC45-84A0-DA5FF95FAB7E}"/>
              </a:ext>
            </a:extLst>
          </p:cNvPr>
          <p:cNvSpPr txBox="1"/>
          <p:nvPr/>
        </p:nvSpPr>
        <p:spPr>
          <a:xfrm>
            <a:off x="-38623" y="3964769"/>
            <a:ext cx="12495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/>
              <a:t>36 MeV Proton Burst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CAF0C27E-514D-9E48-A10A-47F5AC34BFB2}"/>
              </a:ext>
            </a:extLst>
          </p:cNvPr>
          <p:cNvSpPr txBox="1"/>
          <p:nvPr/>
        </p:nvSpPr>
        <p:spPr>
          <a:xfrm>
            <a:off x="4823862" y="4347759"/>
            <a:ext cx="15638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/>
              <a:t>Scintillator Block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F3C1E07C-EDFC-DA4F-B995-0AE14CC02D5C}"/>
              </a:ext>
            </a:extLst>
          </p:cNvPr>
          <p:cNvSpPr txBox="1"/>
          <p:nvPr/>
        </p:nvSpPr>
        <p:spPr>
          <a:xfrm>
            <a:off x="6561739" y="4338536"/>
            <a:ext cx="19413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/>
              <a:t>Photomultiplier Tube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BD406CE9-A31C-B44D-B48B-39232083D410}"/>
              </a:ext>
            </a:extLst>
          </p:cNvPr>
          <p:cNvSpPr txBox="1"/>
          <p:nvPr/>
        </p:nvSpPr>
        <p:spPr>
          <a:xfrm>
            <a:off x="9950099" y="5085352"/>
            <a:ext cx="12153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dirty="0"/>
              <a:t>Caen Digitiser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F61DD8F1-5383-674D-88A6-4A4B1B2564C8}"/>
              </a:ext>
            </a:extLst>
          </p:cNvPr>
          <p:cNvSpPr/>
          <p:nvPr/>
        </p:nvSpPr>
        <p:spPr>
          <a:xfrm>
            <a:off x="3605969" y="1939917"/>
            <a:ext cx="78470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600" dirty="0"/>
              <a:t>Tracker</a:t>
            </a:r>
          </a:p>
        </p:txBody>
      </p:sp>
      <p:cxnSp>
        <p:nvCxnSpPr>
          <p:cNvPr id="71" name="Straight Arrow Connector 70">
            <a:extLst>
              <a:ext uri="{FF2B5EF4-FFF2-40B4-BE49-F238E27FC236}">
                <a16:creationId xmlns:a16="http://schemas.microsoft.com/office/drawing/2014/main" id="{EA19022B-CC9B-4341-B004-A18C5191CA78}"/>
              </a:ext>
            </a:extLst>
          </p:cNvPr>
          <p:cNvCxnSpPr/>
          <p:nvPr/>
        </p:nvCxnSpPr>
        <p:spPr>
          <a:xfrm>
            <a:off x="4205484" y="2646123"/>
            <a:ext cx="5300530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Rectangle 71">
            <a:extLst>
              <a:ext uri="{FF2B5EF4-FFF2-40B4-BE49-F238E27FC236}">
                <a16:creationId xmlns:a16="http://schemas.microsoft.com/office/drawing/2014/main" id="{61986EBD-FCA4-9D4F-A2B6-A2CD886546F4}"/>
              </a:ext>
            </a:extLst>
          </p:cNvPr>
          <p:cNvSpPr/>
          <p:nvPr/>
        </p:nvSpPr>
        <p:spPr>
          <a:xfrm>
            <a:off x="6081805" y="2372817"/>
            <a:ext cx="124617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600" dirty="0"/>
              <a:t>Trigger Pulse</a:t>
            </a: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39C825B8-F29F-3642-932B-CE625E9155F7}"/>
              </a:ext>
            </a:extLst>
          </p:cNvPr>
          <p:cNvSpPr/>
          <p:nvPr/>
        </p:nvSpPr>
        <p:spPr>
          <a:xfrm>
            <a:off x="2324726" y="2266742"/>
            <a:ext cx="110556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dirty="0"/>
              <a:t>Aluminium Collimator</a:t>
            </a:r>
          </a:p>
        </p:txBody>
      </p:sp>
      <p:cxnSp>
        <p:nvCxnSpPr>
          <p:cNvPr id="75" name="Straight Arrow Connector 74">
            <a:extLst>
              <a:ext uri="{FF2B5EF4-FFF2-40B4-BE49-F238E27FC236}">
                <a16:creationId xmlns:a16="http://schemas.microsoft.com/office/drawing/2014/main" id="{1D2CEC04-DC08-6A42-AB97-DCDC15C1678A}"/>
              </a:ext>
            </a:extLst>
          </p:cNvPr>
          <p:cNvCxnSpPr>
            <a:cxnSpLocks/>
          </p:cNvCxnSpPr>
          <p:nvPr/>
        </p:nvCxnSpPr>
        <p:spPr>
          <a:xfrm>
            <a:off x="3776870" y="5096786"/>
            <a:ext cx="0" cy="592687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TextBox 76">
            <a:extLst>
              <a:ext uri="{FF2B5EF4-FFF2-40B4-BE49-F238E27FC236}">
                <a16:creationId xmlns:a16="http://schemas.microsoft.com/office/drawing/2014/main" id="{687AC22D-B9A5-2543-AE42-EA6366D12C60}"/>
              </a:ext>
            </a:extLst>
          </p:cNvPr>
          <p:cNvSpPr txBox="1"/>
          <p:nvPr/>
        </p:nvSpPr>
        <p:spPr>
          <a:xfrm>
            <a:off x="3044032" y="5644548"/>
            <a:ext cx="14639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/>
              <a:t>(x, y) Position Measurement</a:t>
            </a:r>
          </a:p>
        </p:txBody>
      </p:sp>
      <p:cxnSp>
        <p:nvCxnSpPr>
          <p:cNvPr id="78" name="Straight Arrow Connector 77">
            <a:extLst>
              <a:ext uri="{FF2B5EF4-FFF2-40B4-BE49-F238E27FC236}">
                <a16:creationId xmlns:a16="http://schemas.microsoft.com/office/drawing/2014/main" id="{8774A661-0416-8447-A45F-3C19D0846FD4}"/>
              </a:ext>
            </a:extLst>
          </p:cNvPr>
          <p:cNvCxnSpPr>
            <a:cxnSpLocks/>
          </p:cNvCxnSpPr>
          <p:nvPr/>
        </p:nvCxnSpPr>
        <p:spPr>
          <a:xfrm>
            <a:off x="6703594" y="5121227"/>
            <a:ext cx="0" cy="523321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TextBox 78">
            <a:extLst>
              <a:ext uri="{FF2B5EF4-FFF2-40B4-BE49-F238E27FC236}">
                <a16:creationId xmlns:a16="http://schemas.microsoft.com/office/drawing/2014/main" id="{C6711A8C-3C49-AF42-B6CD-D6318D6BC440}"/>
              </a:ext>
            </a:extLst>
          </p:cNvPr>
          <p:cNvSpPr txBox="1"/>
          <p:nvPr/>
        </p:nvSpPr>
        <p:spPr>
          <a:xfrm>
            <a:off x="6010011" y="5644548"/>
            <a:ext cx="13858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/>
              <a:t>Energy Measurement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307B289C-3894-D348-8E48-7A7A4F2B5111}"/>
              </a:ext>
            </a:extLst>
          </p:cNvPr>
          <p:cNvSpPr txBox="1"/>
          <p:nvPr/>
        </p:nvSpPr>
        <p:spPr>
          <a:xfrm>
            <a:off x="497498" y="5453888"/>
            <a:ext cx="13366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/>
              <a:t>PMMA (1 mm increments)</a:t>
            </a:r>
          </a:p>
        </p:txBody>
      </p: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4C4F8555-DC59-C74F-9EBD-ED877D28E9A2}"/>
              </a:ext>
            </a:extLst>
          </p:cNvPr>
          <p:cNvCxnSpPr>
            <a:cxnSpLocks/>
          </p:cNvCxnSpPr>
          <p:nvPr/>
        </p:nvCxnSpPr>
        <p:spPr>
          <a:xfrm>
            <a:off x="8698727" y="3696792"/>
            <a:ext cx="807287" cy="476249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684439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4128</TotalTime>
  <Words>1758</Words>
  <Application>Microsoft Macintosh PowerPoint</Application>
  <PresentationFormat>Widescreen</PresentationFormat>
  <Paragraphs>263</Paragraphs>
  <Slides>33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7" baseType="lpstr">
      <vt:lpstr>Arial</vt:lpstr>
      <vt:lpstr>Calibri</vt:lpstr>
      <vt:lpstr>Calibri Light</vt:lpstr>
      <vt:lpstr>Office Theme</vt:lpstr>
      <vt:lpstr>Design of a Detector for Fast Treatment Plan Verification in Proton Radiotherapy</vt:lpstr>
      <vt:lpstr>Cancer</vt:lpstr>
      <vt:lpstr>Radiotherapy</vt:lpstr>
      <vt:lpstr>Proton Therapy (PT) vs. X-Ray Radiotherapy</vt:lpstr>
      <vt:lpstr>Treatment Plan Verification (TPV)</vt:lpstr>
      <vt:lpstr>UCL Single-Module Calorimeter</vt:lpstr>
      <vt:lpstr>PRaVDA Silicon-Strip Tracker</vt:lpstr>
      <vt:lpstr>Birmingham Beam Test</vt:lpstr>
      <vt:lpstr>Single-Proton Counting Schematic</vt:lpstr>
      <vt:lpstr>Calorimeter Read-out Devices</vt:lpstr>
      <vt:lpstr>Calorimeter Read-out Devices</vt:lpstr>
      <vt:lpstr>Overview of Analysis</vt:lpstr>
      <vt:lpstr>Proton Energy Spectrum Reconstruction</vt:lpstr>
      <vt:lpstr>Proton Energy Spectrum Reconstruction</vt:lpstr>
      <vt:lpstr>Proton Energy Spectrum Reconstruction</vt:lpstr>
      <vt:lpstr>Overview of Analysis</vt:lpstr>
      <vt:lpstr>Tracker–Calorimeter Event Matching</vt:lpstr>
      <vt:lpstr>3D Dose Depositions – Collimator Pair</vt:lpstr>
      <vt:lpstr>3D Dose Depositions – Collimator Pair</vt:lpstr>
      <vt:lpstr>Summary</vt:lpstr>
      <vt:lpstr>Questions?</vt:lpstr>
      <vt:lpstr>Extra Slides</vt:lpstr>
      <vt:lpstr>Collimator Configurations</vt:lpstr>
      <vt:lpstr>Experiment Specifications</vt:lpstr>
      <vt:lpstr>Proton Energy Spectra Reconstruction</vt:lpstr>
      <vt:lpstr>Proton Energy Spectra Reconstruction</vt:lpstr>
      <vt:lpstr>Proton Energy Spectra Reconstruction</vt:lpstr>
      <vt:lpstr>Proton Energy Spectra Reconstruction</vt:lpstr>
      <vt:lpstr>Proton Energy Spectra Reconstruction</vt:lpstr>
      <vt:lpstr>𝜒2 Minimisation</vt:lpstr>
      <vt:lpstr>Energy to Range</vt:lpstr>
      <vt:lpstr>Tracker–Calorimeter Event Matching</vt:lpstr>
      <vt:lpstr>Peak Energy vs. PMMA Thickness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Design of a Detector for Fast Treatment Plan Verification in Proton Radiotherapy</dc:title>
  <dc:creator>Shaikh, Saad</dc:creator>
  <cp:lastModifiedBy>Shaikh, Saad</cp:lastModifiedBy>
  <cp:revision>154</cp:revision>
  <dcterms:created xsi:type="dcterms:W3CDTF">2019-03-08T16:28:38Z</dcterms:created>
  <dcterms:modified xsi:type="dcterms:W3CDTF">2019-06-06T08:59:03Z</dcterms:modified>
</cp:coreProperties>
</file>