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2" r:id="rId4"/>
    <p:sldId id="263" r:id="rId5"/>
    <p:sldId id="261" r:id="rId6"/>
    <p:sldId id="265" r:id="rId7"/>
    <p:sldId id="266" r:id="rId8"/>
    <p:sldId id="267" r:id="rId9"/>
    <p:sldId id="269" r:id="rId10"/>
    <p:sldId id="264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EA7600"/>
    <a:srgbClr val="B2B3B2"/>
    <a:srgbClr val="EFA720"/>
    <a:srgbClr val="361C64"/>
    <a:srgbClr val="0C1A44"/>
    <a:srgbClr val="9FD4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2" autoAdjust="0"/>
    <p:restoredTop sz="94699"/>
  </p:normalViewPr>
  <p:slideViewPr>
    <p:cSldViewPr snapToGrid="0" snapToObjects="1">
      <p:cViewPr>
        <p:scale>
          <a:sx n="103" d="100"/>
          <a:sy n="103" d="100"/>
        </p:scale>
        <p:origin x="-944" y="-63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238B8D-1069-3347-90FE-EFC58A1B9E44}" type="datetimeFigureOut">
              <a:rPr lang="en-US" smtClean="0"/>
              <a:t>07/01/20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AF72F4-D43C-614B-B331-07E2C34EC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4546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07A848-CEE9-2E4C-88D4-3A15E34C9D1F}" type="datetimeFigureOut">
              <a:rPr lang="en-US" smtClean="0"/>
              <a:t>07/01/20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02AD9B-210B-A545-8A1E-463FED092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8555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F7990-6C2C-764A-A04B-A89629C05AC9}" type="datetime1">
              <a:rPr lang="en-GB" smtClean="0"/>
              <a:t>07/01/20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EFE0-9312-8047-8AD2-458D356D504F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291D0-DE95-F54B-AD17-9FCFCC089DAE}" type="datetime1">
              <a:rPr lang="en-GB" smtClean="0"/>
              <a:t>07/01/20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EFE0-9312-8047-8AD2-458D356D5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533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3DD77-7862-A54E-9FCD-26653414EDBD}" type="datetime1">
              <a:rPr lang="en-GB" smtClean="0"/>
              <a:t>07/01/20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EFE0-9312-8047-8AD2-458D356D5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157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E27E9-490C-4B4A-A581-A1948C7AB4FA}" type="datetime1">
              <a:rPr lang="en-GB" smtClean="0"/>
              <a:t>07/01/20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EFE0-9312-8047-8AD2-458D356D5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327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FD63-EB56-C943-AA7C-500D138087FD}" type="datetime1">
              <a:rPr lang="en-GB" smtClean="0"/>
              <a:t>07/01/20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EFE0-9312-8047-8AD2-458D356D5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774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61A82-52E0-0A45-A331-865BC97EDCC9}" type="datetime1">
              <a:rPr lang="en-GB" smtClean="0"/>
              <a:t>07/01/20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EFE0-9312-8047-8AD2-458D356D5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696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175A8-A8FF-4C41-A5F1-5C20A43841BF}" type="datetime1">
              <a:rPr lang="en-GB" smtClean="0"/>
              <a:t>07/01/20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EFE0-9312-8047-8AD2-458D356D5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762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E903B-EF4D-5F49-AF8C-CA84EED366D5}" type="datetime1">
              <a:rPr lang="en-GB" smtClean="0"/>
              <a:t>07/01/20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EFE0-9312-8047-8AD2-458D356D5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059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52D64-5CCA-304D-AD5F-48AAAA79D518}" type="datetime1">
              <a:rPr lang="en-GB" smtClean="0"/>
              <a:t>07/01/20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EFE0-9312-8047-8AD2-458D356D5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339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98E1-5D08-404D-B9CF-8DAAAAA3F634}" type="datetime1">
              <a:rPr lang="en-GB" smtClean="0"/>
              <a:t>07/01/20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EFE0-9312-8047-8AD2-458D356D5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237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3DEF2-4619-B548-8B6F-A55C9C69C8C1}" type="datetime1">
              <a:rPr lang="en-GB" smtClean="0"/>
              <a:t>07/01/20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EFE0-9312-8047-8AD2-458D356D5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914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EADB3-D0A1-CB49-AE28-A68A12DCC9BC}" type="datetime1">
              <a:rPr lang="en-GB" smtClean="0"/>
              <a:t>07/01/20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EFE0-9312-8047-8AD2-458D356D5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917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-160303"/>
            <a:ext cx="9144000" cy="1235075"/>
            <a:chOff x="0" y="-66259"/>
            <a:chExt cx="9144000" cy="1235075"/>
          </a:xfrm>
        </p:grpSpPr>
        <p:sp>
          <p:nvSpPr>
            <p:cNvPr id="8" name="Freeform 24"/>
            <p:cNvSpPr>
              <a:spLocks/>
            </p:cNvSpPr>
            <p:nvPr/>
          </p:nvSpPr>
          <p:spPr bwMode="auto">
            <a:xfrm>
              <a:off x="0" y="-66259"/>
              <a:ext cx="9144000" cy="1235075"/>
            </a:xfrm>
            <a:custGeom>
              <a:avLst/>
              <a:gdLst>
                <a:gd name="T0" fmla="*/ 0 w 1123"/>
                <a:gd name="T1" fmla="*/ 0 h 151"/>
                <a:gd name="T2" fmla="*/ 0 w 1123"/>
                <a:gd name="T3" fmla="*/ 151 h 151"/>
                <a:gd name="T4" fmla="*/ 844 w 1123"/>
                <a:gd name="T5" fmla="*/ 151 h 151"/>
                <a:gd name="T6" fmla="*/ 841 w 1123"/>
                <a:gd name="T7" fmla="*/ 148 h 151"/>
                <a:gd name="T8" fmla="*/ 832 w 1123"/>
                <a:gd name="T9" fmla="*/ 122 h 151"/>
                <a:gd name="T10" fmla="*/ 832 w 1123"/>
                <a:gd name="T11" fmla="*/ 72 h 151"/>
                <a:gd name="T12" fmla="*/ 859 w 1123"/>
                <a:gd name="T13" fmla="*/ 72 h 151"/>
                <a:gd name="T14" fmla="*/ 859 w 1123"/>
                <a:gd name="T15" fmla="*/ 124 h 151"/>
                <a:gd name="T16" fmla="*/ 863 w 1123"/>
                <a:gd name="T17" fmla="*/ 135 h 151"/>
                <a:gd name="T18" fmla="*/ 871 w 1123"/>
                <a:gd name="T19" fmla="*/ 138 h 151"/>
                <a:gd name="T20" fmla="*/ 880 w 1123"/>
                <a:gd name="T21" fmla="*/ 135 h 151"/>
                <a:gd name="T22" fmla="*/ 883 w 1123"/>
                <a:gd name="T23" fmla="*/ 124 h 151"/>
                <a:gd name="T24" fmla="*/ 883 w 1123"/>
                <a:gd name="T25" fmla="*/ 72 h 151"/>
                <a:gd name="T26" fmla="*/ 910 w 1123"/>
                <a:gd name="T27" fmla="*/ 72 h 151"/>
                <a:gd name="T28" fmla="*/ 910 w 1123"/>
                <a:gd name="T29" fmla="*/ 117 h 151"/>
                <a:gd name="T30" fmla="*/ 900 w 1123"/>
                <a:gd name="T31" fmla="*/ 148 h 151"/>
                <a:gd name="T32" fmla="*/ 897 w 1123"/>
                <a:gd name="T33" fmla="*/ 151 h 151"/>
                <a:gd name="T34" fmla="*/ 937 w 1123"/>
                <a:gd name="T35" fmla="*/ 151 h 151"/>
                <a:gd name="T36" fmla="*/ 920 w 1123"/>
                <a:gd name="T37" fmla="*/ 114 h 151"/>
                <a:gd name="T38" fmla="*/ 964 w 1123"/>
                <a:gd name="T39" fmla="*/ 69 h 151"/>
                <a:gd name="T40" fmla="*/ 998 w 1123"/>
                <a:gd name="T41" fmla="*/ 82 h 151"/>
                <a:gd name="T42" fmla="*/ 1005 w 1123"/>
                <a:gd name="T43" fmla="*/ 92 h 151"/>
                <a:gd name="T44" fmla="*/ 982 w 1123"/>
                <a:gd name="T45" fmla="*/ 103 h 151"/>
                <a:gd name="T46" fmla="*/ 965 w 1123"/>
                <a:gd name="T47" fmla="*/ 89 h 151"/>
                <a:gd name="T48" fmla="*/ 953 w 1123"/>
                <a:gd name="T49" fmla="*/ 94 h 151"/>
                <a:gd name="T50" fmla="*/ 947 w 1123"/>
                <a:gd name="T51" fmla="*/ 113 h 151"/>
                <a:gd name="T52" fmla="*/ 965 w 1123"/>
                <a:gd name="T53" fmla="*/ 137 h 151"/>
                <a:gd name="T54" fmla="*/ 982 w 1123"/>
                <a:gd name="T55" fmla="*/ 123 h 151"/>
                <a:gd name="T56" fmla="*/ 1005 w 1123"/>
                <a:gd name="T57" fmla="*/ 134 h 151"/>
                <a:gd name="T58" fmla="*/ 997 w 1123"/>
                <a:gd name="T59" fmla="*/ 146 h 151"/>
                <a:gd name="T60" fmla="*/ 991 w 1123"/>
                <a:gd name="T61" fmla="*/ 151 h 151"/>
                <a:gd name="T62" fmla="*/ 1016 w 1123"/>
                <a:gd name="T63" fmla="*/ 151 h 151"/>
                <a:gd name="T64" fmla="*/ 1016 w 1123"/>
                <a:gd name="T65" fmla="*/ 72 h 151"/>
                <a:gd name="T66" fmla="*/ 1042 w 1123"/>
                <a:gd name="T67" fmla="*/ 72 h 151"/>
                <a:gd name="T68" fmla="*/ 1042 w 1123"/>
                <a:gd name="T69" fmla="*/ 134 h 151"/>
                <a:gd name="T70" fmla="*/ 1077 w 1123"/>
                <a:gd name="T71" fmla="*/ 134 h 151"/>
                <a:gd name="T72" fmla="*/ 1077 w 1123"/>
                <a:gd name="T73" fmla="*/ 151 h 151"/>
                <a:gd name="T74" fmla="*/ 1123 w 1123"/>
                <a:gd name="T75" fmla="*/ 151 h 151"/>
                <a:gd name="T76" fmla="*/ 1123 w 1123"/>
                <a:gd name="T77" fmla="*/ 0 h 151"/>
                <a:gd name="T78" fmla="*/ 0 w 1123"/>
                <a:gd name="T79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123" h="151">
                  <a:moveTo>
                    <a:pt x="0" y="0"/>
                  </a:moveTo>
                  <a:cubicBezTo>
                    <a:pt x="0" y="151"/>
                    <a:pt x="0" y="151"/>
                    <a:pt x="0" y="151"/>
                  </a:cubicBezTo>
                  <a:cubicBezTo>
                    <a:pt x="844" y="151"/>
                    <a:pt x="844" y="151"/>
                    <a:pt x="844" y="151"/>
                  </a:cubicBezTo>
                  <a:cubicBezTo>
                    <a:pt x="843" y="150"/>
                    <a:pt x="842" y="149"/>
                    <a:pt x="841" y="148"/>
                  </a:cubicBezTo>
                  <a:cubicBezTo>
                    <a:pt x="833" y="140"/>
                    <a:pt x="833" y="131"/>
                    <a:pt x="832" y="122"/>
                  </a:cubicBezTo>
                  <a:cubicBezTo>
                    <a:pt x="832" y="72"/>
                    <a:pt x="832" y="72"/>
                    <a:pt x="832" y="72"/>
                  </a:cubicBezTo>
                  <a:cubicBezTo>
                    <a:pt x="859" y="72"/>
                    <a:pt x="859" y="72"/>
                    <a:pt x="859" y="72"/>
                  </a:cubicBezTo>
                  <a:cubicBezTo>
                    <a:pt x="859" y="124"/>
                    <a:pt x="859" y="124"/>
                    <a:pt x="859" y="124"/>
                  </a:cubicBezTo>
                  <a:cubicBezTo>
                    <a:pt x="859" y="128"/>
                    <a:pt x="860" y="132"/>
                    <a:pt x="863" y="135"/>
                  </a:cubicBezTo>
                  <a:cubicBezTo>
                    <a:pt x="865" y="137"/>
                    <a:pt x="868" y="138"/>
                    <a:pt x="871" y="138"/>
                  </a:cubicBezTo>
                  <a:cubicBezTo>
                    <a:pt x="875" y="138"/>
                    <a:pt x="878" y="136"/>
                    <a:pt x="880" y="135"/>
                  </a:cubicBezTo>
                  <a:cubicBezTo>
                    <a:pt x="883" y="132"/>
                    <a:pt x="883" y="128"/>
                    <a:pt x="883" y="124"/>
                  </a:cubicBezTo>
                  <a:cubicBezTo>
                    <a:pt x="883" y="72"/>
                    <a:pt x="883" y="72"/>
                    <a:pt x="883" y="72"/>
                  </a:cubicBezTo>
                  <a:cubicBezTo>
                    <a:pt x="910" y="72"/>
                    <a:pt x="910" y="72"/>
                    <a:pt x="910" y="72"/>
                  </a:cubicBezTo>
                  <a:cubicBezTo>
                    <a:pt x="910" y="117"/>
                    <a:pt x="910" y="117"/>
                    <a:pt x="910" y="117"/>
                  </a:cubicBezTo>
                  <a:cubicBezTo>
                    <a:pt x="910" y="126"/>
                    <a:pt x="910" y="139"/>
                    <a:pt x="900" y="148"/>
                  </a:cubicBezTo>
                  <a:cubicBezTo>
                    <a:pt x="899" y="149"/>
                    <a:pt x="898" y="150"/>
                    <a:pt x="897" y="151"/>
                  </a:cubicBezTo>
                  <a:cubicBezTo>
                    <a:pt x="937" y="151"/>
                    <a:pt x="937" y="151"/>
                    <a:pt x="937" y="151"/>
                  </a:cubicBezTo>
                  <a:cubicBezTo>
                    <a:pt x="925" y="142"/>
                    <a:pt x="920" y="128"/>
                    <a:pt x="920" y="114"/>
                  </a:cubicBezTo>
                  <a:cubicBezTo>
                    <a:pt x="920" y="92"/>
                    <a:pt x="935" y="69"/>
                    <a:pt x="964" y="69"/>
                  </a:cubicBezTo>
                  <a:cubicBezTo>
                    <a:pt x="976" y="69"/>
                    <a:pt x="989" y="73"/>
                    <a:pt x="998" y="82"/>
                  </a:cubicBezTo>
                  <a:cubicBezTo>
                    <a:pt x="1001" y="86"/>
                    <a:pt x="1003" y="89"/>
                    <a:pt x="1005" y="92"/>
                  </a:cubicBezTo>
                  <a:cubicBezTo>
                    <a:pt x="982" y="103"/>
                    <a:pt x="982" y="103"/>
                    <a:pt x="982" y="103"/>
                  </a:cubicBezTo>
                  <a:cubicBezTo>
                    <a:pt x="980" y="98"/>
                    <a:pt x="976" y="89"/>
                    <a:pt x="965" y="89"/>
                  </a:cubicBezTo>
                  <a:cubicBezTo>
                    <a:pt x="959" y="89"/>
                    <a:pt x="955" y="92"/>
                    <a:pt x="953" y="94"/>
                  </a:cubicBezTo>
                  <a:cubicBezTo>
                    <a:pt x="947" y="100"/>
                    <a:pt x="947" y="109"/>
                    <a:pt x="947" y="113"/>
                  </a:cubicBezTo>
                  <a:cubicBezTo>
                    <a:pt x="947" y="125"/>
                    <a:pt x="952" y="137"/>
                    <a:pt x="965" y="137"/>
                  </a:cubicBezTo>
                  <a:cubicBezTo>
                    <a:pt x="977" y="137"/>
                    <a:pt x="981" y="126"/>
                    <a:pt x="982" y="123"/>
                  </a:cubicBezTo>
                  <a:cubicBezTo>
                    <a:pt x="1005" y="134"/>
                    <a:pt x="1005" y="134"/>
                    <a:pt x="1005" y="134"/>
                  </a:cubicBezTo>
                  <a:cubicBezTo>
                    <a:pt x="1003" y="138"/>
                    <a:pt x="1001" y="142"/>
                    <a:pt x="997" y="146"/>
                  </a:cubicBezTo>
                  <a:cubicBezTo>
                    <a:pt x="995" y="148"/>
                    <a:pt x="993" y="150"/>
                    <a:pt x="991" y="151"/>
                  </a:cubicBezTo>
                  <a:cubicBezTo>
                    <a:pt x="1016" y="151"/>
                    <a:pt x="1016" y="151"/>
                    <a:pt x="1016" y="151"/>
                  </a:cubicBezTo>
                  <a:cubicBezTo>
                    <a:pt x="1016" y="72"/>
                    <a:pt x="1016" y="72"/>
                    <a:pt x="1016" y="72"/>
                  </a:cubicBezTo>
                  <a:cubicBezTo>
                    <a:pt x="1042" y="72"/>
                    <a:pt x="1042" y="72"/>
                    <a:pt x="1042" y="72"/>
                  </a:cubicBezTo>
                  <a:cubicBezTo>
                    <a:pt x="1042" y="134"/>
                    <a:pt x="1042" y="134"/>
                    <a:pt x="1042" y="134"/>
                  </a:cubicBezTo>
                  <a:cubicBezTo>
                    <a:pt x="1077" y="134"/>
                    <a:pt x="1077" y="134"/>
                    <a:pt x="1077" y="134"/>
                  </a:cubicBezTo>
                  <a:cubicBezTo>
                    <a:pt x="1077" y="151"/>
                    <a:pt x="1077" y="151"/>
                    <a:pt x="1077" y="151"/>
                  </a:cubicBezTo>
                  <a:cubicBezTo>
                    <a:pt x="1123" y="151"/>
                    <a:pt x="1123" y="151"/>
                    <a:pt x="1123" y="151"/>
                  </a:cubicBezTo>
                  <a:cubicBezTo>
                    <a:pt x="1123" y="0"/>
                    <a:pt x="1123" y="0"/>
                    <a:pt x="112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3D4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6420182" y="514785"/>
              <a:ext cx="257986" cy="303133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57323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C0A3-94FD-F14C-8DA4-40D43BE4DC6B}" type="datetime1">
              <a:rPr lang="en-GB" smtClean="0"/>
              <a:t>07/01/20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6EFE0-9312-8047-8AD2-458D356D5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551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Arial" charset="0"/>
          <a:ea typeface="Arial" charset="0"/>
          <a:cs typeface="Arial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CL_Range_Detecto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2620" y="1303408"/>
            <a:ext cx="3339408" cy="3756834"/>
          </a:xfrm>
          <a:prstGeom prst="rect">
            <a:avLst/>
          </a:prstGeom>
        </p:spPr>
      </p:pic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05740" y="2250895"/>
            <a:ext cx="5476879" cy="2101889"/>
          </a:xfrm>
          <a:prstGeom prst="rect">
            <a:avLst/>
          </a:prstGeom>
          <a:noFill/>
          <a:ln w="9525">
            <a:noFill/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numCol="1" spcCol="7200000">
            <a:noAutofit/>
          </a:bodyPr>
          <a:lstStyle/>
          <a:p>
            <a:r>
              <a:rPr lang="en-GB" sz="3200" dirty="0" smtClean="0">
                <a:solidFill>
                  <a:srgbClr val="003D4C"/>
                </a:solidFill>
                <a:latin typeface="Arial" charset="0"/>
                <a:ea typeface="Arial" charset="0"/>
                <a:cs typeface="Arial" charset="0"/>
              </a:rPr>
              <a:t>Light calibration of depth-light curves in </a:t>
            </a:r>
            <a:r>
              <a:rPr lang="en-GB" sz="3200" dirty="0" err="1" smtClean="0">
                <a:solidFill>
                  <a:srgbClr val="003D4C"/>
                </a:solidFill>
                <a:latin typeface="Arial" charset="0"/>
                <a:ea typeface="Arial" charset="0"/>
                <a:cs typeface="Arial" charset="0"/>
              </a:rPr>
              <a:t>QuARC</a:t>
            </a:r>
            <a:endParaRPr lang="en-GB" sz="3200" dirty="0" smtClean="0">
              <a:solidFill>
                <a:srgbClr val="003D4C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n-GB" sz="2000" dirty="0" smtClean="0">
              <a:solidFill>
                <a:srgbClr val="003D4C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GB" sz="2000" dirty="0" smtClean="0">
                <a:solidFill>
                  <a:srgbClr val="003D4C"/>
                </a:solidFill>
                <a:latin typeface="Arial" charset="0"/>
                <a:ea typeface="Arial" charset="0"/>
                <a:cs typeface="Arial" charset="0"/>
              </a:rPr>
              <a:t>Laurent Kelleter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EFE0-9312-8047-8AD2-458D356D504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66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Disc</a:t>
            </a:r>
            <a:r>
              <a:rPr lang="en-US" dirty="0" smtClean="0"/>
              <a:t>ussion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How to </a:t>
            </a:r>
            <a:r>
              <a:rPr lang="en-US" sz="2400" dirty="0" err="1" smtClean="0"/>
              <a:t>utilise</a:t>
            </a:r>
            <a:r>
              <a:rPr lang="en-US" sz="2400" dirty="0" smtClean="0"/>
              <a:t> this information for a correction?</a:t>
            </a:r>
          </a:p>
          <a:p>
            <a:r>
              <a:rPr lang="en-US" sz="2400" dirty="0" smtClean="0"/>
              <a:t>Would it be better to use Birks </a:t>
            </a:r>
            <a:r>
              <a:rPr lang="en-US" sz="2400" dirty="0" err="1" smtClean="0"/>
              <a:t>const</a:t>
            </a:r>
            <a:r>
              <a:rPr lang="en-US" sz="2400" dirty="0" smtClean="0"/>
              <a:t> as a fit parameter? (if there is a depth-dependent unknown correction, </a:t>
            </a:r>
            <a:r>
              <a:rPr lang="en-US" sz="2400" dirty="0" err="1" smtClean="0"/>
              <a:t>kB</a:t>
            </a:r>
            <a:r>
              <a:rPr lang="en-US" sz="2400" dirty="0" smtClean="0"/>
              <a:t> would be depth-dependent, too)</a:t>
            </a:r>
            <a:endParaRPr lang="en-US" sz="2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EFE0-9312-8047-8AD2-458D356D504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57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Birks constant measurement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EFE0-9312-8047-8AD2-458D356D504F}" type="slidenum">
              <a:rPr lang="en-US" smtClean="0"/>
              <a:t>2</a:t>
            </a:fld>
            <a:endParaRPr lang="en-US" dirty="0"/>
          </a:p>
        </p:txBody>
      </p:sp>
      <p:pic>
        <p:nvPicPr>
          <p:cNvPr id="2" name="Picture 1" descr="birks_runs_M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10" y="1763310"/>
            <a:ext cx="3002146" cy="2159438"/>
          </a:xfrm>
          <a:prstGeom prst="rect">
            <a:avLst/>
          </a:prstGeom>
        </p:spPr>
      </p:pic>
      <p:pic>
        <p:nvPicPr>
          <p:cNvPr id="3" name="Picture 2" descr="birks_runs_hit1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1467" y="1786683"/>
            <a:ext cx="2940760" cy="2115284"/>
          </a:xfrm>
          <a:prstGeom prst="rect">
            <a:avLst/>
          </a:prstGeom>
        </p:spPr>
      </p:pic>
      <p:pic>
        <p:nvPicPr>
          <p:cNvPr id="4" name="Picture 3" descr="Birks_runs_hit19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5085" y="1775641"/>
            <a:ext cx="2920638" cy="210080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00067" y="1541355"/>
            <a:ext cx="136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MedAustron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95527" y="1602017"/>
            <a:ext cx="1160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HIT Nov18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953940" y="1566016"/>
            <a:ext cx="1120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HIT Apr19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79562" y="4229477"/>
            <a:ext cx="5763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Different values for each beam test! A calibration problem?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660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Helium long beam range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EFE0-9312-8047-8AD2-458D356D504F}" type="slidenum">
              <a:rPr lang="en-US" smtClean="0"/>
              <a:t>3</a:t>
            </a:fld>
            <a:endParaRPr lang="en-US" dirty="0"/>
          </a:p>
        </p:txBody>
      </p:sp>
      <p:pic>
        <p:nvPicPr>
          <p:cNvPr id="11" name="Picture 10" descr="Helium220MeVPB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44" y="1129858"/>
            <a:ext cx="5511368" cy="396431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733300" y="1603305"/>
            <a:ext cx="2953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Another hint something is wrong with the calibration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812463" y="2503159"/>
            <a:ext cx="12330" cy="49323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13167" y="2064970"/>
            <a:ext cx="398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??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115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Calibration: how it works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EFE0-9312-8047-8AD2-458D356D504F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April 2019: Add shoot-</a:t>
            </a:r>
            <a:r>
              <a:rPr lang="en-US" sz="2400" dirty="0" err="1" smtClean="0"/>
              <a:t>throughs</a:t>
            </a:r>
            <a:r>
              <a:rPr lang="en-US" sz="2400" dirty="0" smtClean="0"/>
              <a:t> (ST) (front + back) / 2 and divide PDLs by it. The result should be flat and encode </a:t>
            </a:r>
            <a:r>
              <a:rPr lang="en-US" sz="2400" smtClean="0"/>
              <a:t>the sheet coupling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Nov18 data: no back-side ST available, just use one-sided ST</a:t>
            </a:r>
          </a:p>
          <a:p>
            <a:r>
              <a:rPr lang="en-US" sz="2400" dirty="0" smtClean="0"/>
              <a:t>March 18</a:t>
            </a:r>
            <a:r>
              <a:rPr lang="en-US" sz="2400" dirty="0"/>
              <a:t>: no back-side ST </a:t>
            </a:r>
            <a:r>
              <a:rPr lang="en-US" sz="2400" dirty="0" smtClean="0"/>
              <a:t>available</a:t>
            </a:r>
            <a:r>
              <a:rPr lang="en-US" sz="2400" dirty="0"/>
              <a:t>, just use one-sided ST</a:t>
            </a:r>
          </a:p>
          <a:p>
            <a:endParaRPr lang="en-US" sz="2400" dirty="0" smtClean="0"/>
          </a:p>
          <a:p>
            <a:r>
              <a:rPr lang="en-US" sz="2400" dirty="0" smtClean="0"/>
              <a:t>For the latter two: use a simulation of the ST to correct for the remaining slope in the plateau of the ST Bragg curve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806292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Simulation of ST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EFE0-9312-8047-8AD2-458D356D504F}" type="slidenum">
              <a:rPr lang="en-US" smtClean="0"/>
              <a:t>5</a:t>
            </a:fld>
            <a:endParaRPr lang="en-US"/>
          </a:p>
        </p:txBody>
      </p:sp>
      <p:pic>
        <p:nvPicPr>
          <p:cNvPr id="2" name="Picture 1" descr="p_222p7MeV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079" y="1289640"/>
            <a:ext cx="5215455" cy="375146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452312" y="1191291"/>
            <a:ext cx="2223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Protons, E=222.7MeV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388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p_fbratio_exp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6804" y="1812041"/>
            <a:ext cx="3979032" cy="2984274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Comparison data &amp; </a:t>
            </a:r>
            <a:r>
              <a:rPr lang="en-US" dirty="0" err="1" smtClean="0"/>
              <a:t>sim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676500" y="4767263"/>
            <a:ext cx="2133600" cy="273844"/>
          </a:xfrm>
        </p:spPr>
        <p:txBody>
          <a:bodyPr/>
          <a:lstStyle/>
          <a:p>
            <a:fld id="{D416EFE0-9312-8047-8AD2-458D356D504F}" type="slidenum">
              <a:rPr lang="en-US" smtClean="0"/>
              <a:t>6</a:t>
            </a:fld>
            <a:endParaRPr lang="en-US"/>
          </a:p>
        </p:txBody>
      </p:sp>
      <p:pic>
        <p:nvPicPr>
          <p:cNvPr id="2" name="Picture 1" descr="p_222p7MeV_fbrati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00" y="1649411"/>
            <a:ext cx="4463345" cy="321047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64509" y="1516989"/>
            <a:ext cx="512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sim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05717" y="1332323"/>
            <a:ext cx="2221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  <a:r>
              <a:rPr lang="en-US" dirty="0" smtClean="0"/>
              <a:t> = front/back /2 +0.5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832108" y="1516695"/>
            <a:ext cx="1130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Exp</a:t>
            </a:r>
            <a:r>
              <a:rPr lang="en-US" dirty="0" smtClean="0"/>
              <a:t> (data)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4179765" y="2762107"/>
            <a:ext cx="2496735" cy="1257746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 rot="19911335">
            <a:off x="4228061" y="3070378"/>
            <a:ext cx="2116309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Slopes do not agree!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151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Comp </a:t>
            </a:r>
            <a:r>
              <a:rPr lang="en-US" dirty="0" err="1" smtClean="0"/>
              <a:t>sim</a:t>
            </a:r>
            <a:r>
              <a:rPr lang="en-US" dirty="0" smtClean="0"/>
              <a:t> &amp; data for He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EFE0-9312-8047-8AD2-458D356D504F}" type="slidenum">
              <a:rPr lang="en-US" smtClean="0"/>
              <a:t>7</a:t>
            </a:fld>
            <a:endParaRPr lang="en-US"/>
          </a:p>
        </p:txBody>
      </p:sp>
      <p:pic>
        <p:nvPicPr>
          <p:cNvPr id="3" name="Picture 2" descr="He_220MeVu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694" y="1063229"/>
            <a:ext cx="4931378" cy="3547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253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Comp </a:t>
            </a:r>
            <a:r>
              <a:rPr lang="en-US" dirty="0" err="1" smtClean="0"/>
              <a:t>sim</a:t>
            </a:r>
            <a:r>
              <a:rPr lang="en-US" dirty="0" smtClean="0"/>
              <a:t> &amp; data for He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EFE0-9312-8047-8AD2-458D356D504F}" type="slidenum">
              <a:rPr lang="en-US" smtClean="0"/>
              <a:t>8</a:t>
            </a:fld>
            <a:endParaRPr lang="en-US"/>
          </a:p>
        </p:txBody>
      </p:sp>
      <p:pic>
        <p:nvPicPr>
          <p:cNvPr id="2" name="Picture 1" descr="He_220MeVu_fbrati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60" y="1637320"/>
            <a:ext cx="4771587" cy="3432194"/>
          </a:xfrm>
          <a:prstGeom prst="rect">
            <a:avLst/>
          </a:prstGeom>
        </p:spPr>
      </p:pic>
      <p:pic>
        <p:nvPicPr>
          <p:cNvPr id="4" name="Picture 3" descr="He_fbratio_exp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287" y="1898948"/>
            <a:ext cx="4260304" cy="319522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39848" y="1504362"/>
            <a:ext cx="512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sim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375907" y="1504362"/>
            <a:ext cx="520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exp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636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400" dirty="0" smtClean="0"/>
              <a:t>Potential explanation: misalignment</a:t>
            </a:r>
            <a:endParaRPr lang="en-US" sz="2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EFE0-9312-8047-8AD2-458D356D504F}" type="slidenum">
              <a:rPr lang="en-US" smtClean="0"/>
              <a:t>9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 rot="530321">
            <a:off x="2618370" y="2145566"/>
            <a:ext cx="3439981" cy="197293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1454902" y="3008724"/>
            <a:ext cx="5523698" cy="3699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Up Arrow 10"/>
          <p:cNvSpPr/>
          <p:nvPr/>
        </p:nvSpPr>
        <p:spPr>
          <a:xfrm>
            <a:off x="2959124" y="2700453"/>
            <a:ext cx="184945" cy="172632"/>
          </a:xfrm>
          <a:prstGeom prst="upArrow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>
            <a:off x="5326422" y="2416844"/>
            <a:ext cx="357561" cy="456241"/>
          </a:xfrm>
          <a:prstGeom prst="up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573190">
            <a:off x="2548293" y="1924113"/>
            <a:ext cx="4019476" cy="16030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51082" y="1750979"/>
            <a:ext cx="76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CMOS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153139" y="3132329"/>
            <a:ext cx="1409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Proton beam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94747" y="2589478"/>
            <a:ext cx="597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light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364707" y="4254137"/>
            <a:ext cx="1173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scintillator</a:t>
            </a:r>
            <a:endParaRPr lang="en-US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965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2372</TotalTime>
  <Words>247</Words>
  <Application>Microsoft Macintosh PowerPoint</Application>
  <PresentationFormat>On-screen Show (16:9)</PresentationFormat>
  <Paragraphs>46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Birks constant measurement</vt:lpstr>
      <vt:lpstr>Helium long beam range</vt:lpstr>
      <vt:lpstr>Calibration: how it works</vt:lpstr>
      <vt:lpstr>Simulation of ST</vt:lpstr>
      <vt:lpstr>Comparison data &amp; sim</vt:lpstr>
      <vt:lpstr>Comp sim &amp; data for He</vt:lpstr>
      <vt:lpstr>Comp sim &amp; data for He</vt:lpstr>
      <vt:lpstr>Potential explanation: misalignment</vt:lpstr>
      <vt:lpstr>Discussion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-</dc:creator>
  <cp:lastModifiedBy>Laurent Kelleter</cp:lastModifiedBy>
  <cp:revision>239</cp:revision>
  <dcterms:created xsi:type="dcterms:W3CDTF">2014-08-20T12:29:59Z</dcterms:created>
  <dcterms:modified xsi:type="dcterms:W3CDTF">2020-01-07T14:56:27Z</dcterms:modified>
</cp:coreProperties>
</file>