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8" r:id="rId2"/>
    <p:sldId id="263" r:id="rId3"/>
    <p:sldId id="264" r:id="rId4"/>
    <p:sldId id="258" r:id="rId5"/>
    <p:sldId id="292" r:id="rId6"/>
    <p:sldId id="28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259" r:id="rId16"/>
    <p:sldId id="309" r:id="rId17"/>
    <p:sldId id="290" r:id="rId18"/>
    <p:sldId id="304" r:id="rId19"/>
    <p:sldId id="305" r:id="rId20"/>
    <p:sldId id="293" r:id="rId21"/>
    <p:sldId id="294" r:id="rId22"/>
    <p:sldId id="295" r:id="rId23"/>
    <p:sldId id="296" r:id="rId24"/>
    <p:sldId id="306" r:id="rId25"/>
    <p:sldId id="318" r:id="rId26"/>
    <p:sldId id="267" r:id="rId27"/>
    <p:sldId id="298" r:id="rId28"/>
    <p:sldId id="299" r:id="rId29"/>
    <p:sldId id="300" r:id="rId30"/>
    <p:sldId id="307" r:id="rId31"/>
    <p:sldId id="319" r:id="rId32"/>
    <p:sldId id="301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8"/>
    <p:restoredTop sz="94688"/>
  </p:normalViewPr>
  <p:slideViewPr>
    <p:cSldViewPr snapToGrid="0" snapToObjects="1">
      <p:cViewPr varScale="1">
        <p:scale>
          <a:sx n="212" d="100"/>
          <a:sy n="212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C2C3-AA61-2C42-9773-5BB56BAD23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9275-1DB3-0B48-8340-017ACF9F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C058-C650-6D49-AC84-605B0D68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64C60-0401-DD45-89DD-AA2C6CFAA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136C-5498-3F4B-8B27-B64A5EEA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509-C45B-C449-8EB1-2BCEC4296EC8}" type="datetime1">
              <a:rPr lang="en-GB" smtClean="0"/>
              <a:t>18/11/2020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FA7B-5B52-044A-BDF3-C2771948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F4747-4C06-1C40-B11C-21C43052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C778-D76A-6741-A30C-E235361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0329A-941D-CE4A-96A3-E983248C8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C07AB-A220-2C4C-B930-0A4BA930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AE96-4C47-A14F-AA95-F217E4702488}" type="datetime1">
              <a:rPr lang="en-GB" smtClean="0"/>
              <a:t>18/11/2020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0604-1CCF-854A-869E-5BA68A2F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DB89-56CA-924F-88BC-62F9D404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1ED85-A5BC-EC4E-882A-7E9844D1C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D155A-B621-D44B-8E6D-F7E57ABF2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5FD8-E086-D046-8066-BC87E5DE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4F34-1F3D-F646-A1A3-11D355545F58}" type="datetime1">
              <a:rPr lang="en-GB" smtClean="0"/>
              <a:t>18/11/2020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0D83-7BAF-1D47-B9CE-87648E51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52C8-6076-2F4E-899C-B85EDE4C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B6F7-07C6-8A4D-9760-5E3589B8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249C-48B3-0F41-A6C9-F6063AE7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790FF-F54A-634F-B062-F8B4A9AE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6919-F871-0145-AA7D-2B889AEC3494}" type="datetime1">
              <a:rPr lang="en-GB" smtClean="0"/>
              <a:t>18/11/2020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546F-E573-DA42-8265-57693AB3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8AB0-B6AC-5B4B-BABA-0A2E8DC2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B371-236E-C843-8670-2B0B7648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60B7-19EE-8744-BB0E-2D0F85420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0940E-CBBB-6743-BC87-2BE88B14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AD13-C8BA-814C-9386-A7CC76F63F29}" type="datetime1">
              <a:rPr lang="en-GB" smtClean="0"/>
              <a:t>18/11/2020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C79F-0E83-804C-9A46-E0FD94B1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3CB5-9961-374E-8E05-CF8839FC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8F12-1F08-FB4E-97E0-29FCDDFC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F58B-C4EB-AF4B-86D2-41F1FCDF7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8A716-4FE8-F745-B4B3-C6F8FFC13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B4578-E72D-7D41-8C7A-74DA1A0B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23AE-EFAF-BF4C-B0AF-29E61E246AF5}" type="datetime1">
              <a:rPr lang="en-GB" smtClean="0"/>
              <a:t>18/11/2020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7FE4-A67F-0F41-8753-E8E3E875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46AA-E0B4-0241-8249-FBED3366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DDC1-1245-124C-8811-3C183906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877B5-AAFE-164C-B717-B8F671C7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04234-1975-4449-867A-7BBC7B4EC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C02E-4EF9-584C-9B4D-2CFEA76CA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751B8-6209-CE42-BBC6-912467230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8953F-8C27-CE4E-956E-0C5DFDD4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1CB8-020E-0847-BC79-EA96D440CDF0}" type="datetime1">
              <a:rPr lang="en-GB" smtClean="0"/>
              <a:t>18/11/2020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A390C-541A-854B-A84E-0C79883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C18A4-47DB-F444-870E-3BDC6F28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9497-7510-564D-BC1A-05E59276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EDFB4-5589-4D4F-9F71-B170CB04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65EC-E8D1-E04F-83F9-458990B0167E}" type="datetime1">
              <a:rPr lang="en-GB" smtClean="0"/>
              <a:t>18/11/2020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B0E73-A652-6842-9D33-49F82228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BC426-D07A-E141-9A36-6E4AA5D5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7CCB6-9601-B748-B52B-61FCE143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E703-CCBF-254B-8660-8A0CC0EBADD7}" type="datetime1">
              <a:rPr lang="en-GB" smtClean="0"/>
              <a:t>18/11/2020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F13-8DFF-5D4E-9876-B2D84A3C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A854-AA48-704E-8ACA-F3CD4964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83CD-3857-E54C-8C7A-3869430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82DB-3CBF-1E4C-B349-721DCCD5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1FE68-6A5A-F14C-8878-8E8C2B658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CEED1-E0D3-9A45-8C6D-91E1B44E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B5BC-227A-B149-A4BA-C4C8340B5B8A}" type="datetime1">
              <a:rPr lang="en-GB" smtClean="0"/>
              <a:t>18/11/2020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5737C-2E14-394A-B9E4-F2EF4658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99039-5480-5741-86D8-2CC12F69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907D-F724-3E49-A8BE-BFBA8771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7FAED-D1FD-0F43-A9C1-DA5959A11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6650-20EF-4949-B957-D4CBFED11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19096-1387-A140-8D25-926C1021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F572-5E82-6242-A1FE-E0CA31DEBBC4}" type="datetime1">
              <a:rPr lang="en-GB" smtClean="0"/>
              <a:t>18/11/2020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785AC-A285-0C48-B985-6B4B9B9C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BDF-B542-7841-9F03-44F8932A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D85BD-4BEA-2D49-BE2F-98100731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60F6-33E6-624A-ABD3-BDB5ADDA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02DC-3D66-B748-8437-B949D7081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802B-74A5-004D-B21E-3DD6D11EC2CA}" type="datetime1">
              <a:rPr lang="en-GB" smtClean="0"/>
              <a:t>18/11/2020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5B17-77A6-444D-A88D-74E743C16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0C09-327F-6A46-80C2-B717890C0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lit/ds/symlink/ddc232.pdf?ts=1591718081453&amp;ref_url=https://www.ti.com/product/DDC232" TargetMode="External"/><Relationship Id="rId2" Type="http://schemas.openxmlformats.org/officeDocument/2006/relationships/hyperlink" Target="https://www.hamamatsu.com/eu/en/product/type/S1337-16BR/index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3B68A-0390-0C48-9D9D-B1EE4012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B8438-2B81-DA4B-B872-89C8C00DA796}"/>
              </a:ext>
            </a:extLst>
          </p:cNvPr>
          <p:cNvSpPr txBox="1"/>
          <p:nvPr/>
        </p:nvSpPr>
        <p:spPr>
          <a:xfrm>
            <a:off x="1267097" y="1632857"/>
            <a:ext cx="9170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Test of the detector prototype using photodiodes.</a:t>
            </a:r>
          </a:p>
          <a:p>
            <a:r>
              <a:rPr lang="en-US" sz="2800" dirty="0"/>
              <a:t>Preliminary results.</a:t>
            </a:r>
          </a:p>
          <a:p>
            <a:endParaRPr lang="en-US" sz="2800" dirty="0"/>
          </a:p>
          <a:p>
            <a:r>
              <a:rPr lang="en-US" sz="2800" dirty="0"/>
              <a:t>18 Nov 2020</a:t>
            </a:r>
          </a:p>
          <a:p>
            <a:endParaRPr lang="en-US" sz="2800" dirty="0"/>
          </a:p>
          <a:p>
            <a:r>
              <a:rPr lang="en-US" sz="2800" dirty="0" err="1"/>
              <a:t>Raffy</a:t>
            </a:r>
            <a:r>
              <a:rPr lang="en-US" sz="2800" dirty="0"/>
              <a:t>, Saad.</a:t>
            </a:r>
          </a:p>
        </p:txBody>
      </p:sp>
    </p:spTree>
    <p:extLst>
      <p:ext uri="{BB962C8B-B14F-4D97-AF65-F5344CB8AC3E}">
        <p14:creationId xmlns:p14="http://schemas.microsoft.com/office/powerpoint/2010/main" val="74829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Unplugged Photodiodes</a:t>
            </a:r>
            <a:r>
              <a:rPr lang="en-US" dirty="0"/>
              <a:t>.  Int time</a:t>
            </a:r>
            <a:r>
              <a:rPr lang="en-GB" dirty="0"/>
              <a:t> 170us; Full Scale 350pC. Measured from D27 at UCL.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UCL we start observing  some spikes in the  PD distribution, not reflecting the shape of the single channel distributions.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8950E-C750-0441-8D26-BB96C765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4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FD165-2E2F-1647-99D6-449F84EA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4C78C5-6F24-824D-BCCA-E70F5F2E2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5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170us; Full Scale 350pC.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BE75E-915F-834C-A34E-0650E7A1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141C2-79C0-904F-B77B-4B6F58535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11736-65A3-EE4E-9653-250C8DC8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170us; Full Scale 350pC. Measured from D27 at UCL.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UCL we start observing  some spikes in the  PD distribution, not reflecting the shape of the single channel distributions.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D7344-9619-0247-8CE0-F46C0BCF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76640-97F7-D245-BEB9-85CB2D8F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89E3D-3A8A-154F-8196-93AEA1DB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377A1-DA68-9F49-966C-3093C4F0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C2089-12A5-C749-9E90-5C058564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27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170us; Full Scale 350pC. Measured from D27 at UCL.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D3BAA-E24D-F045-AAE5-6B99F69C0D56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35262-9D7A-0840-9ED0-9B9948AC1453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338BA7-996C-AE45-9053-A30FBCF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A6E4A-D026-DE42-8C8A-CF8DD639EBA0}"/>
              </a:ext>
            </a:extLst>
          </p:cNvPr>
          <p:cNvSpPr txBox="1"/>
          <p:nvPr/>
        </p:nvSpPr>
        <p:spPr>
          <a:xfrm>
            <a:off x="9484724" y="1706681"/>
            <a:ext cx="255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11 and 12.</a:t>
            </a:r>
          </a:p>
        </p:txBody>
      </p:sp>
    </p:spTree>
    <p:extLst>
      <p:ext uri="{BB962C8B-B14F-4D97-AF65-F5344CB8AC3E}">
        <p14:creationId xmlns:p14="http://schemas.microsoft.com/office/powerpoint/2010/main" val="304418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C16920-305F-624B-8F5F-A83C3FA7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606550"/>
            <a:ext cx="10477500" cy="364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27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170us; Full Scale 350pC. Measured from D27 at UCL.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D3BAA-E24D-F045-AAE5-6B99F69C0D56}"/>
              </a:ext>
            </a:extLst>
          </p:cNvPr>
          <p:cNvSpPr txBox="1"/>
          <p:nvPr/>
        </p:nvSpPr>
        <p:spPr>
          <a:xfrm>
            <a:off x="7315853" y="1522015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 7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338BA7-996C-AE45-9053-A30FBCF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A6E4A-D026-DE42-8C8A-CF8DD639EBA0}"/>
              </a:ext>
            </a:extLst>
          </p:cNvPr>
          <p:cNvSpPr txBox="1"/>
          <p:nvPr/>
        </p:nvSpPr>
        <p:spPr>
          <a:xfrm>
            <a:off x="2427431" y="5619234"/>
            <a:ext cx="704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photodiode 7.</a:t>
            </a:r>
          </a:p>
        </p:txBody>
      </p:sp>
    </p:spTree>
    <p:extLst>
      <p:ext uri="{BB962C8B-B14F-4D97-AF65-F5344CB8AC3E}">
        <p14:creationId xmlns:p14="http://schemas.microsoft.com/office/powerpoint/2010/main" val="391925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69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Full Scale 350pC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62531-30DA-2C4D-B3E3-0E918DB1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6005854" cy="432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D88BD-6550-DD4B-AE52-E8353E69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DBA63-40E6-FD44-BB6F-2E686DEE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800000"/>
            <a:ext cx="600585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8D838-B962-8848-9A79-1490AA859B5C}"/>
              </a:ext>
            </a:extLst>
          </p:cNvPr>
          <p:cNvSpPr txBox="1"/>
          <p:nvPr/>
        </p:nvSpPr>
        <p:spPr>
          <a:xfrm>
            <a:off x="630195" y="6120000"/>
            <a:ext cx="8866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measured value for each channel (left) and photodiode (right). The error bars correspond to the RMS of the </a:t>
            </a:r>
            <a:r>
              <a:rPr lang="en-US" dirty="0" err="1"/>
              <a:t>distibutions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45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/>
              <a:t>Int time</a:t>
            </a:r>
            <a:r>
              <a:rPr lang="en-GB" dirty="0"/>
              <a:t> 170us; Full Scale 350pC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8599A-438C-D94B-BAF7-A29970FE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80A0-9EB9-6F47-BBC6-D24AFF44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4489D-F08C-F24B-AA10-525A5108A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A93520-574B-D545-A1A2-F8B453B9A683}"/>
              </a:ext>
            </a:extLst>
          </p:cNvPr>
          <p:cNvSpPr txBox="1"/>
          <p:nvPr/>
        </p:nvSpPr>
        <p:spPr>
          <a:xfrm>
            <a:off x="9661695" y="96008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recording light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  <a:p>
            <a:r>
              <a:rPr lang="en-US" dirty="0"/>
              <a:t>We don’t understand why we observe spikes in PD values.</a:t>
            </a:r>
          </a:p>
        </p:txBody>
      </p:sp>
    </p:spTree>
    <p:extLst>
      <p:ext uri="{BB962C8B-B14F-4D97-AF65-F5344CB8AC3E}">
        <p14:creationId xmlns:p14="http://schemas.microsoft.com/office/powerpoint/2010/main" val="56406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3058EE-5D85-C54D-A9B7-31B60CD3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13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/>
              <a:t>Int time</a:t>
            </a:r>
            <a:r>
              <a:rPr lang="en-GB" dirty="0"/>
              <a:t> 170us; Full Scale 350pC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38C31-E9BB-4E4E-9ACD-9BCE2F797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CD3BAA-E24D-F045-AAE5-6B99F69C0D56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35262-9D7A-0840-9ED0-9B9948AC1453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338BA7-996C-AE45-9053-A30FBCF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4F51BD-D499-C846-8EDC-F37CE78FC472}"/>
              </a:ext>
            </a:extLst>
          </p:cNvPr>
          <p:cNvSpPr txBox="1"/>
          <p:nvPr/>
        </p:nvSpPr>
        <p:spPr>
          <a:xfrm>
            <a:off x="9661695" y="96008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recording 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A6E4A-D026-DE42-8C8A-CF8DD639EBA0}"/>
              </a:ext>
            </a:extLst>
          </p:cNvPr>
          <p:cNvSpPr txBox="1"/>
          <p:nvPr/>
        </p:nvSpPr>
        <p:spPr>
          <a:xfrm>
            <a:off x="9484724" y="1706681"/>
            <a:ext cx="255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11 and 12.</a:t>
            </a:r>
          </a:p>
        </p:txBody>
      </p:sp>
    </p:spTree>
    <p:extLst>
      <p:ext uri="{BB962C8B-B14F-4D97-AF65-F5344CB8AC3E}">
        <p14:creationId xmlns:p14="http://schemas.microsoft.com/office/powerpoint/2010/main" val="46399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4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Full Scale 350pC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1C1BF-7904-4143-8544-296DC384E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A8953-EF12-EE41-8DC9-CC7C934B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F7621-C86E-0B4B-838E-D77E64511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440000"/>
            <a:ext cx="5004878" cy="36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B73CBC-23DE-BE48-9F8E-800C2A03C0AC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915D2-0EA8-3946-9B8F-EE8F004AB524}"/>
              </a:ext>
            </a:extLst>
          </p:cNvPr>
          <p:cNvSpPr txBox="1"/>
          <p:nvPr/>
        </p:nvSpPr>
        <p:spPr>
          <a:xfrm>
            <a:off x="4885510" y="5049977"/>
            <a:ext cx="7014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13 and 14</a:t>
            </a:r>
          </a:p>
          <a:p>
            <a:r>
              <a:rPr lang="en-US" dirty="0"/>
              <a:t>Right: distribution of measured values for photodiode 4.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13 and 14.</a:t>
            </a:r>
          </a:p>
          <a:p>
            <a:r>
              <a:rPr lang="en-US" dirty="0"/>
              <a:t>The value 4096 correspond to null charge collected by the ADC. Smaller values correspond to negative current fluctuations.</a:t>
            </a:r>
          </a:p>
        </p:txBody>
      </p:sp>
    </p:spTree>
    <p:extLst>
      <p:ext uri="{BB962C8B-B14F-4D97-AF65-F5344CB8AC3E}">
        <p14:creationId xmlns:p14="http://schemas.microsoft.com/office/powerpoint/2010/main" val="362051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F9A42-5474-9D4E-BD7C-55447A30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AFF6B-702D-D54D-BF0E-82AE962F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686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/>
              <a:t>Int time</a:t>
            </a:r>
            <a:r>
              <a:rPr lang="en-GB" dirty="0"/>
              <a:t> 170us; Full Scale 350pC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CD3BAA-E24D-F045-AAE5-6B99F69C0D56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35262-9D7A-0840-9ED0-9B9948AC1453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338BA7-996C-AE45-9053-A30FBCF9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B665B-B567-3F4D-BE13-F2366338C295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1FAC7-DB73-2246-B088-33AA97A77F36}"/>
              </a:ext>
            </a:extLst>
          </p:cNvPr>
          <p:cNvSpPr txBox="1"/>
          <p:nvPr/>
        </p:nvSpPr>
        <p:spPr>
          <a:xfrm>
            <a:off x="9484724" y="1706681"/>
            <a:ext cx="2550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13 and 14.</a:t>
            </a:r>
          </a:p>
          <a:p>
            <a:endParaRPr lang="en-US" dirty="0"/>
          </a:p>
          <a:p>
            <a:r>
              <a:rPr lang="en-US" dirty="0"/>
              <a:t>This values, translated to charge values say that we observe a fluctuation between 0 </a:t>
            </a:r>
            <a:r>
              <a:rPr lang="en-US" dirty="0" err="1"/>
              <a:t>pC</a:t>
            </a:r>
            <a:r>
              <a:rPr lang="en-US" dirty="0"/>
              <a:t> (raw value 4096).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320E106-B265-0F4C-AF79-4DFF2CEA45F7}"/>
              </a:ext>
            </a:extLst>
          </p:cNvPr>
          <p:cNvGrpSpPr/>
          <p:nvPr/>
        </p:nvGrpSpPr>
        <p:grpSpPr>
          <a:xfrm>
            <a:off x="1017414" y="801736"/>
            <a:ext cx="4506145" cy="4592616"/>
            <a:chOff x="937901" y="152379"/>
            <a:chExt cx="4506145" cy="45926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8EE9720-0708-104B-ABCE-63D90DCA7C5A}"/>
                </a:ext>
              </a:extLst>
            </p:cNvPr>
            <p:cNvGrpSpPr/>
            <p:nvPr/>
          </p:nvGrpSpPr>
          <p:grpSpPr>
            <a:xfrm>
              <a:off x="937901" y="1600550"/>
              <a:ext cx="4506145" cy="3144445"/>
              <a:chOff x="937901" y="1600550"/>
              <a:chExt cx="4506145" cy="252966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5E5133A-5FE5-484D-A53F-AD5A6CED4486}"/>
                  </a:ext>
                </a:extLst>
              </p:cNvPr>
              <p:cNvGrpSpPr/>
              <p:nvPr/>
            </p:nvGrpSpPr>
            <p:grpSpPr>
              <a:xfrm>
                <a:off x="967663" y="1782068"/>
                <a:ext cx="4476383" cy="2348143"/>
                <a:chOff x="3833856" y="1664409"/>
                <a:chExt cx="4223567" cy="2170088"/>
              </a:xfrm>
              <a:solidFill>
                <a:schemeClr val="accent5">
                  <a:lumMod val="40000"/>
                  <a:lumOff val="60000"/>
                  <a:alpha val="30000"/>
                </a:schemeClr>
              </a:solidFill>
            </p:grpSpPr>
            <p:sp>
              <p:nvSpPr>
                <p:cNvPr id="9" name="Cube 8">
                  <a:extLst>
                    <a:ext uri="{FF2B5EF4-FFF2-40B4-BE49-F238E27FC236}">
                      <a16:creationId xmlns:a16="http://schemas.microsoft.com/office/drawing/2014/main" id="{B83E9BA3-2220-654F-AAE4-C291CA7E46C7}"/>
                    </a:ext>
                  </a:extLst>
                </p:cNvPr>
                <p:cNvSpPr/>
                <p:nvPr/>
              </p:nvSpPr>
              <p:spPr>
                <a:xfrm rot="10800000" flipV="1">
                  <a:off x="7254232" y="1665622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58A1B834-B0F1-7642-9ED6-B7A543C4FCB2}"/>
                    </a:ext>
                  </a:extLst>
                </p:cNvPr>
                <p:cNvSpPr/>
                <p:nvPr/>
              </p:nvSpPr>
              <p:spPr>
                <a:xfrm rot="10800000" flipV="1">
                  <a:off x="7053869" y="166562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1" name="Cube 10">
                  <a:extLst>
                    <a:ext uri="{FF2B5EF4-FFF2-40B4-BE49-F238E27FC236}">
                      <a16:creationId xmlns:a16="http://schemas.microsoft.com/office/drawing/2014/main" id="{C327A86A-965A-4D4C-836A-FDD65F6396FC}"/>
                    </a:ext>
                  </a:extLst>
                </p:cNvPr>
                <p:cNvSpPr/>
                <p:nvPr/>
              </p:nvSpPr>
              <p:spPr>
                <a:xfrm rot="10800000" flipV="1">
                  <a:off x="6849983" y="1665626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2" name="Cube 11">
                  <a:extLst>
                    <a:ext uri="{FF2B5EF4-FFF2-40B4-BE49-F238E27FC236}">
                      <a16:creationId xmlns:a16="http://schemas.microsoft.com/office/drawing/2014/main" id="{B9963C3F-72F7-FF49-9569-0343BACDAF48}"/>
                    </a:ext>
                  </a:extLst>
                </p:cNvPr>
                <p:cNvSpPr/>
                <p:nvPr/>
              </p:nvSpPr>
              <p:spPr>
                <a:xfrm rot="10800000" flipV="1">
                  <a:off x="6648158" y="1665626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3" name="Cube 12">
                  <a:extLst>
                    <a:ext uri="{FF2B5EF4-FFF2-40B4-BE49-F238E27FC236}">
                      <a16:creationId xmlns:a16="http://schemas.microsoft.com/office/drawing/2014/main" id="{944F08B5-3C2E-3142-BFC3-F3DDC4BF7772}"/>
                    </a:ext>
                  </a:extLst>
                </p:cNvPr>
                <p:cNvSpPr/>
                <p:nvPr/>
              </p:nvSpPr>
              <p:spPr>
                <a:xfrm rot="10800000" flipV="1">
                  <a:off x="6446928" y="1665628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66CCF128-7710-CF48-B71D-BFBB8C05A1A3}"/>
                    </a:ext>
                  </a:extLst>
                </p:cNvPr>
                <p:cNvSpPr/>
                <p:nvPr/>
              </p:nvSpPr>
              <p:spPr>
                <a:xfrm rot="10800000" flipV="1">
                  <a:off x="6245102" y="1665628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5" name="Cube 14">
                  <a:extLst>
                    <a:ext uri="{FF2B5EF4-FFF2-40B4-BE49-F238E27FC236}">
                      <a16:creationId xmlns:a16="http://schemas.microsoft.com/office/drawing/2014/main" id="{03CA81AD-1102-B542-B1DD-1DD956993799}"/>
                    </a:ext>
                  </a:extLst>
                </p:cNvPr>
                <p:cNvSpPr/>
                <p:nvPr/>
              </p:nvSpPr>
              <p:spPr>
                <a:xfrm rot="10800000" flipV="1">
                  <a:off x="6041815" y="1665630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6" name="Cube 15">
                  <a:extLst>
                    <a:ext uri="{FF2B5EF4-FFF2-40B4-BE49-F238E27FC236}">
                      <a16:creationId xmlns:a16="http://schemas.microsoft.com/office/drawing/2014/main" id="{0542C92C-BA8E-6C48-BFBB-17386DA675F4}"/>
                    </a:ext>
                  </a:extLst>
                </p:cNvPr>
                <p:cNvSpPr/>
                <p:nvPr/>
              </p:nvSpPr>
              <p:spPr>
                <a:xfrm rot="10800000" flipV="1">
                  <a:off x="5844106" y="1665632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7" name="Cube 16">
                  <a:extLst>
                    <a:ext uri="{FF2B5EF4-FFF2-40B4-BE49-F238E27FC236}">
                      <a16:creationId xmlns:a16="http://schemas.microsoft.com/office/drawing/2014/main" id="{7154DE1F-F27A-CA4E-861C-22143A8EABC0}"/>
                    </a:ext>
                  </a:extLst>
                </p:cNvPr>
                <p:cNvSpPr/>
                <p:nvPr/>
              </p:nvSpPr>
              <p:spPr>
                <a:xfrm rot="10800000" flipV="1">
                  <a:off x="5643738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rgbClr val="0431FD">
                    <a:alpha val="56000"/>
                  </a:srgb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8" name="Cube 17">
                  <a:extLst>
                    <a:ext uri="{FF2B5EF4-FFF2-40B4-BE49-F238E27FC236}">
                      <a16:creationId xmlns:a16="http://schemas.microsoft.com/office/drawing/2014/main" id="{6D727021-8D96-6E41-87DB-3B44E17A099F}"/>
                    </a:ext>
                  </a:extLst>
                </p:cNvPr>
                <p:cNvSpPr/>
                <p:nvPr/>
              </p:nvSpPr>
              <p:spPr>
                <a:xfrm rot="10800000" flipV="1">
                  <a:off x="5443971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2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19" name="Cube 18">
                  <a:extLst>
                    <a:ext uri="{FF2B5EF4-FFF2-40B4-BE49-F238E27FC236}">
                      <a16:creationId xmlns:a16="http://schemas.microsoft.com/office/drawing/2014/main" id="{62C4741C-EA11-B04B-9B14-1DF3C12C7B95}"/>
                    </a:ext>
                  </a:extLst>
                </p:cNvPr>
                <p:cNvSpPr/>
                <p:nvPr/>
              </p:nvSpPr>
              <p:spPr>
                <a:xfrm rot="10800000" flipV="1">
                  <a:off x="5242145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2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0" name="Cube 19">
                  <a:extLst>
                    <a:ext uri="{FF2B5EF4-FFF2-40B4-BE49-F238E27FC236}">
                      <a16:creationId xmlns:a16="http://schemas.microsoft.com/office/drawing/2014/main" id="{7E2C63B4-1C67-DA4C-BEA5-98F8CCA0E118}"/>
                    </a:ext>
                  </a:extLst>
                </p:cNvPr>
                <p:cNvSpPr/>
                <p:nvPr/>
              </p:nvSpPr>
              <p:spPr>
                <a:xfrm rot="10800000" flipV="1">
                  <a:off x="5042377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2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1" name="Cube 20">
                  <a:extLst>
                    <a:ext uri="{FF2B5EF4-FFF2-40B4-BE49-F238E27FC236}">
                      <a16:creationId xmlns:a16="http://schemas.microsoft.com/office/drawing/2014/main" id="{0D11D5FB-7B2F-8A4B-A655-C6B892C92E96}"/>
                    </a:ext>
                  </a:extLst>
                </p:cNvPr>
                <p:cNvSpPr/>
                <p:nvPr/>
              </p:nvSpPr>
              <p:spPr>
                <a:xfrm rot="10800000" flipV="1">
                  <a:off x="4840550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2" name="Cube 21">
                  <a:extLst>
                    <a:ext uri="{FF2B5EF4-FFF2-40B4-BE49-F238E27FC236}">
                      <a16:creationId xmlns:a16="http://schemas.microsoft.com/office/drawing/2014/main" id="{245B46B6-96FF-3C40-89D5-C5F4A167A444}"/>
                    </a:ext>
                  </a:extLst>
                </p:cNvPr>
                <p:cNvSpPr/>
                <p:nvPr/>
              </p:nvSpPr>
              <p:spPr>
                <a:xfrm rot="10800000" flipV="1">
                  <a:off x="4642840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3" name="Cube 22">
                  <a:extLst>
                    <a:ext uri="{FF2B5EF4-FFF2-40B4-BE49-F238E27FC236}">
                      <a16:creationId xmlns:a16="http://schemas.microsoft.com/office/drawing/2014/main" id="{A5DFCA42-192B-FA4D-AFCA-E9078AAC8BB4}"/>
                    </a:ext>
                  </a:extLst>
                </p:cNvPr>
                <p:cNvSpPr/>
                <p:nvPr/>
              </p:nvSpPr>
              <p:spPr>
                <a:xfrm rot="10800000" flipV="1">
                  <a:off x="4441013" y="1665634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335421D3-429B-A544-B744-5DB14BB0645B}"/>
                    </a:ext>
                  </a:extLst>
                </p:cNvPr>
                <p:cNvSpPr/>
                <p:nvPr/>
              </p:nvSpPr>
              <p:spPr>
                <a:xfrm rot="10800000" flipV="1">
                  <a:off x="4237291" y="1664409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5" name="Cube 24">
                  <a:extLst>
                    <a:ext uri="{FF2B5EF4-FFF2-40B4-BE49-F238E27FC236}">
                      <a16:creationId xmlns:a16="http://schemas.microsoft.com/office/drawing/2014/main" id="{D94F9490-12AA-5F42-8ED3-CB966DF37B79}"/>
                    </a:ext>
                  </a:extLst>
                </p:cNvPr>
                <p:cNvSpPr/>
                <p:nvPr/>
              </p:nvSpPr>
              <p:spPr>
                <a:xfrm rot="10800000" flipV="1">
                  <a:off x="4036329" y="1664410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D30EB3D0-415A-A642-87BD-0D91742838B4}"/>
                    </a:ext>
                  </a:extLst>
                </p:cNvPr>
                <p:cNvSpPr/>
                <p:nvPr/>
              </p:nvSpPr>
              <p:spPr>
                <a:xfrm rot="10800000" flipV="1">
                  <a:off x="3833856" y="1664410"/>
                  <a:ext cx="803191" cy="2168863"/>
                </a:xfrm>
                <a:prstGeom prst="cube">
                  <a:avLst>
                    <a:gd name="adj" fmla="val 75280"/>
                  </a:avLst>
                </a:pr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legacyWirefram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GB" dirty="0"/>
                </a:p>
              </p:txBody>
            </p:sp>
          </p:grp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21B69B89-BC25-8745-8C21-63D7DCE03C3C}"/>
                  </a:ext>
                </a:extLst>
              </p:cNvPr>
              <p:cNvSpPr/>
              <p:nvPr/>
            </p:nvSpPr>
            <p:spPr>
              <a:xfrm rot="10800000" flipV="1">
                <a:off x="937901" y="1600550"/>
                <a:ext cx="4492893" cy="785014"/>
              </a:xfrm>
              <a:prstGeom prst="cube">
                <a:avLst>
                  <a:gd name="adj" fmla="val 84792"/>
                </a:avLst>
              </a:pr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43C65DA-86D2-3747-B927-2495F9E2A78B}"/>
                </a:ext>
              </a:extLst>
            </p:cNvPr>
            <p:cNvSpPr/>
            <p:nvPr/>
          </p:nvSpPr>
          <p:spPr>
            <a:xfrm>
              <a:off x="948555" y="152379"/>
              <a:ext cx="1937326" cy="1198606"/>
            </a:xfrm>
            <a:custGeom>
              <a:avLst/>
              <a:gdLst>
                <a:gd name="connsiteX0" fmla="*/ 0 w 1937326"/>
                <a:gd name="connsiteY0" fmla="*/ 0 h 1198606"/>
                <a:gd name="connsiteX1" fmla="*/ 766118 w 1937326"/>
                <a:gd name="connsiteY1" fmla="*/ 185352 h 1198606"/>
                <a:gd name="connsiteX2" fmla="*/ 1075037 w 1937326"/>
                <a:gd name="connsiteY2" fmla="*/ 902044 h 1198606"/>
                <a:gd name="connsiteX3" fmla="*/ 1816443 w 1937326"/>
                <a:gd name="connsiteY3" fmla="*/ 1136822 h 1198606"/>
                <a:gd name="connsiteX4" fmla="*/ 1927654 w 1937326"/>
                <a:gd name="connsiteY4" fmla="*/ 1198606 h 119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326" h="1198606">
                  <a:moveTo>
                    <a:pt x="0" y="0"/>
                  </a:moveTo>
                  <a:cubicBezTo>
                    <a:pt x="293472" y="17505"/>
                    <a:pt x="586945" y="35011"/>
                    <a:pt x="766118" y="185352"/>
                  </a:cubicBezTo>
                  <a:cubicBezTo>
                    <a:pt x="945291" y="335693"/>
                    <a:pt x="899983" y="743466"/>
                    <a:pt x="1075037" y="902044"/>
                  </a:cubicBezTo>
                  <a:cubicBezTo>
                    <a:pt x="1250091" y="1060622"/>
                    <a:pt x="1674340" y="1087395"/>
                    <a:pt x="1816443" y="1136822"/>
                  </a:cubicBezTo>
                  <a:cubicBezTo>
                    <a:pt x="1958546" y="1186249"/>
                    <a:pt x="1943100" y="1192427"/>
                    <a:pt x="1927654" y="119860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55FE2F-5364-8641-9C69-97D7DE6ACA23}"/>
                </a:ext>
              </a:extLst>
            </p:cNvPr>
            <p:cNvCxnSpPr>
              <a:cxnSpLocks/>
            </p:cNvCxnSpPr>
            <p:nvPr/>
          </p:nvCxnSpPr>
          <p:spPr>
            <a:xfrm>
              <a:off x="2881168" y="1341559"/>
              <a:ext cx="163935" cy="114883"/>
            </a:xfrm>
            <a:prstGeom prst="line">
              <a:avLst/>
            </a:prstGeom>
            <a:ln w="31750">
              <a:solidFill>
                <a:srgbClr val="21AE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7BEFD4-05B6-A94D-BDD7-7612DD34486E}"/>
                </a:ext>
              </a:extLst>
            </p:cNvPr>
            <p:cNvSpPr/>
            <p:nvPr/>
          </p:nvSpPr>
          <p:spPr>
            <a:xfrm>
              <a:off x="1668847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C98F2E-226A-C149-934E-11A6C8180DB0}"/>
                </a:ext>
              </a:extLst>
            </p:cNvPr>
            <p:cNvSpPr/>
            <p:nvPr/>
          </p:nvSpPr>
          <p:spPr>
            <a:xfrm>
              <a:off x="1867190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4040C2-577D-3446-BB68-EB93D3F3852E}"/>
                </a:ext>
              </a:extLst>
            </p:cNvPr>
            <p:cNvSpPr/>
            <p:nvPr/>
          </p:nvSpPr>
          <p:spPr>
            <a:xfrm>
              <a:off x="2084629" y="3284762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572E5-9326-FC46-A85D-4EC65552474C}"/>
                </a:ext>
              </a:extLst>
            </p:cNvPr>
            <p:cNvSpPr/>
            <p:nvPr/>
          </p:nvSpPr>
          <p:spPr>
            <a:xfrm>
              <a:off x="2308933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97A60A-2336-AD40-B319-48F0E426F3A8}"/>
                </a:ext>
              </a:extLst>
            </p:cNvPr>
            <p:cNvSpPr/>
            <p:nvPr/>
          </p:nvSpPr>
          <p:spPr>
            <a:xfrm>
              <a:off x="2510262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51FDC2-0931-604E-97FF-4694B93B5F7E}"/>
                </a:ext>
              </a:extLst>
            </p:cNvPr>
            <p:cNvSpPr/>
            <p:nvPr/>
          </p:nvSpPr>
          <p:spPr>
            <a:xfrm>
              <a:off x="2735054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7D68DBD-D944-4946-AC53-80107E1BB7EF}"/>
                </a:ext>
              </a:extLst>
            </p:cNvPr>
            <p:cNvSpPr/>
            <p:nvPr/>
          </p:nvSpPr>
          <p:spPr>
            <a:xfrm>
              <a:off x="2933715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0BFA70-E46D-7A4E-9596-D8A688B080CE}"/>
                </a:ext>
              </a:extLst>
            </p:cNvPr>
            <p:cNvSpPr/>
            <p:nvPr/>
          </p:nvSpPr>
          <p:spPr>
            <a:xfrm>
              <a:off x="3160203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B0D9DC-B762-4349-AC5F-F890D7C85CB7}"/>
                </a:ext>
              </a:extLst>
            </p:cNvPr>
            <p:cNvSpPr/>
            <p:nvPr/>
          </p:nvSpPr>
          <p:spPr>
            <a:xfrm>
              <a:off x="3371155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D58F40-9148-864D-A2DE-72B7BEF9EEE6}"/>
                </a:ext>
              </a:extLst>
            </p:cNvPr>
            <p:cNvSpPr/>
            <p:nvPr/>
          </p:nvSpPr>
          <p:spPr>
            <a:xfrm>
              <a:off x="358259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8AEA29-04CC-E546-BEC8-88AE7B06CB21}"/>
                </a:ext>
              </a:extLst>
            </p:cNvPr>
            <p:cNvSpPr/>
            <p:nvPr/>
          </p:nvSpPr>
          <p:spPr>
            <a:xfrm>
              <a:off x="3795090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26FCBD-A225-E244-A90D-1B0B0C96F03E}"/>
                </a:ext>
              </a:extLst>
            </p:cNvPr>
            <p:cNvSpPr/>
            <p:nvPr/>
          </p:nvSpPr>
          <p:spPr>
            <a:xfrm>
              <a:off x="400744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80A5D3D-5F19-0447-8907-AA1CAB5C39DB}"/>
                </a:ext>
              </a:extLst>
            </p:cNvPr>
            <p:cNvSpPr/>
            <p:nvPr/>
          </p:nvSpPr>
          <p:spPr>
            <a:xfrm>
              <a:off x="4218747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66826E-A30D-E544-B46C-2FE990D425FC}"/>
                </a:ext>
              </a:extLst>
            </p:cNvPr>
            <p:cNvSpPr/>
            <p:nvPr/>
          </p:nvSpPr>
          <p:spPr>
            <a:xfrm>
              <a:off x="4442254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87A03B-82AD-AD41-A79B-6CD8AF7B6B4E}"/>
                </a:ext>
              </a:extLst>
            </p:cNvPr>
            <p:cNvSpPr/>
            <p:nvPr/>
          </p:nvSpPr>
          <p:spPr>
            <a:xfrm>
              <a:off x="465647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FBCE8A-1B31-2443-8FD9-682F4B67E0A0}"/>
                </a:ext>
              </a:extLst>
            </p:cNvPr>
            <p:cNvSpPr/>
            <p:nvPr/>
          </p:nvSpPr>
          <p:spPr>
            <a:xfrm>
              <a:off x="485611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9A69280B-4F1B-A64D-8BFB-29DE51F6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75227" y="-5409"/>
            <a:ext cx="3286006" cy="490029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D95CF95-A6F8-FF49-A998-96CF129AE58D}"/>
              </a:ext>
            </a:extLst>
          </p:cNvPr>
          <p:cNvSpPr txBox="1"/>
          <p:nvPr/>
        </p:nvSpPr>
        <p:spPr>
          <a:xfrm>
            <a:off x="7513983" y="4717774"/>
            <a:ext cx="382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weak signal from photodiodes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3928FE-7B6C-3C4A-AFB7-D6FC0C431ED6}"/>
              </a:ext>
            </a:extLst>
          </p:cNvPr>
          <p:cNvSpPr txBox="1"/>
          <p:nvPr/>
        </p:nvSpPr>
        <p:spPr>
          <a:xfrm>
            <a:off x="8945217" y="432404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5045A3-BA0A-894B-9D11-4A1EA4B3B1AC}"/>
              </a:ext>
            </a:extLst>
          </p:cNvPr>
          <p:cNvSpPr txBox="1"/>
          <p:nvPr/>
        </p:nvSpPr>
        <p:spPr>
          <a:xfrm>
            <a:off x="313899" y="122830"/>
            <a:ext cx="462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SETUP n.1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F12C5C-931C-6743-ADC9-89815E463209}"/>
              </a:ext>
            </a:extLst>
          </p:cNvPr>
          <p:cNvSpPr txBox="1"/>
          <p:nvPr/>
        </p:nvSpPr>
        <p:spPr>
          <a:xfrm>
            <a:off x="2280150" y="865638"/>
            <a:ext cx="312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 injecting UV light opposite to the PDs array and 90deg to the CMOS sensor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CEA7467-068E-8340-84D7-8962528FD9A1}"/>
              </a:ext>
            </a:extLst>
          </p:cNvPr>
          <p:cNvCxnSpPr/>
          <p:nvPr/>
        </p:nvCxnSpPr>
        <p:spPr>
          <a:xfrm flipV="1">
            <a:off x="5402011" y="2347415"/>
            <a:ext cx="1421870" cy="39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84EFE48-BA7D-9348-9345-69599394513C}"/>
              </a:ext>
            </a:extLst>
          </p:cNvPr>
          <p:cNvCxnSpPr>
            <a:cxnSpLocks/>
          </p:cNvCxnSpPr>
          <p:nvPr/>
        </p:nvCxnSpPr>
        <p:spPr>
          <a:xfrm>
            <a:off x="5008498" y="4204148"/>
            <a:ext cx="2333961" cy="698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D8DB3-FBA3-DE40-AFBA-7A017661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57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</a:t>
            </a:r>
            <a:r>
              <a:rPr lang="en-GB" b="1" dirty="0"/>
              <a:t>Full Scale 12.5pC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19008-1DEB-2A40-92B0-8F9EAA11C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6005854" cy="432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282F8-441D-4C41-B815-F9A7EBC4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CA8DB-A136-3D49-B7D2-9B559D4B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800000"/>
            <a:ext cx="600585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B0A54-68C4-754E-95AD-9BC73101086B}"/>
              </a:ext>
            </a:extLst>
          </p:cNvPr>
          <p:cNvSpPr txBox="1"/>
          <p:nvPr/>
        </p:nvSpPr>
        <p:spPr>
          <a:xfrm>
            <a:off x="630195" y="6120000"/>
            <a:ext cx="8866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measured value for each channel (left) and photodiode (right). The error bars correspond to the RMS of the </a:t>
            </a:r>
            <a:r>
              <a:rPr lang="en-US" dirty="0" err="1"/>
              <a:t>distibutions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4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2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</a:t>
            </a:r>
            <a:r>
              <a:rPr lang="en-GB" b="1" dirty="0"/>
              <a:t>Full Scale 12.5pC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FD65A-59AC-6A42-99F6-D7F3D830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B8124-B1E1-144C-9FD3-267BCF13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C1A9FA-3975-E34E-A031-3A9F9920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3DAC46-0AA0-914A-8E7D-A0ED97390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22E535-B268-C74A-BFE0-0E4DC0A7FF77}"/>
              </a:ext>
            </a:extLst>
          </p:cNvPr>
          <p:cNvSpPr txBox="1"/>
          <p:nvPr/>
        </p:nvSpPr>
        <p:spPr>
          <a:xfrm>
            <a:off x="9661695" y="96008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recording light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48C49-9B7D-3642-BA94-75C5057AB3F2}"/>
              </a:ext>
            </a:extLst>
          </p:cNvPr>
          <p:cNvSpPr txBox="1"/>
          <p:nvPr/>
        </p:nvSpPr>
        <p:spPr>
          <a:xfrm>
            <a:off x="4898573" y="5400000"/>
            <a:ext cx="7014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  <a:p>
            <a:r>
              <a:rPr lang="en-US" dirty="0"/>
              <a:t>We don’t understand the shape of the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162724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0FE429F-1225-EC48-9327-7C98BFE9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31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</a:t>
            </a:r>
            <a:r>
              <a:rPr lang="en-GB" b="1" dirty="0"/>
              <a:t>Full Scale 12.5pC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6F0AC-44E1-2D48-BEB1-5396CB3B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1050D-6811-9142-82B4-1103C0A0F8AF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206BC-8F93-B145-AA4B-E32049AD3E0C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8C5AF8-8530-5C46-AE20-5D4445A9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818C4-9A62-124A-B9EA-B56767E65717}"/>
              </a:ext>
            </a:extLst>
          </p:cNvPr>
          <p:cNvSpPr txBox="1"/>
          <p:nvPr/>
        </p:nvSpPr>
        <p:spPr>
          <a:xfrm>
            <a:off x="9661695" y="96008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recording 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3C585-05CE-604F-AA12-8D3032407A69}"/>
              </a:ext>
            </a:extLst>
          </p:cNvPr>
          <p:cNvSpPr txBox="1"/>
          <p:nvPr/>
        </p:nvSpPr>
        <p:spPr>
          <a:xfrm>
            <a:off x="9484724" y="1706681"/>
            <a:ext cx="255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11 and 12.</a:t>
            </a:r>
          </a:p>
        </p:txBody>
      </p:sp>
    </p:spTree>
    <p:extLst>
      <p:ext uri="{BB962C8B-B14F-4D97-AF65-F5344CB8AC3E}">
        <p14:creationId xmlns:p14="http://schemas.microsoft.com/office/powerpoint/2010/main" val="23985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42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</a:t>
            </a:r>
            <a:r>
              <a:rPr lang="en-GB" b="1" dirty="0"/>
              <a:t>Full Scale 12.5pC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5E1E1-1CA9-BC47-A1D1-0C7248B3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440000"/>
            <a:ext cx="5004878" cy="3600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504ACD-2473-9F46-BD65-13AF27C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4FEE3-7F3D-8C4E-AB27-8043E484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91C86E-D9E6-5D4C-A6A7-93289FF47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E31CB9-71EC-5F42-AC53-3E0E95BC8D61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54576-F9F0-0748-94EC-1BF4B93264AB}"/>
              </a:ext>
            </a:extLst>
          </p:cNvPr>
          <p:cNvSpPr txBox="1"/>
          <p:nvPr/>
        </p:nvSpPr>
        <p:spPr>
          <a:xfrm>
            <a:off x="4885510" y="5103674"/>
            <a:ext cx="7014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13 and 14</a:t>
            </a:r>
          </a:p>
          <a:p>
            <a:r>
              <a:rPr lang="en-US" dirty="0"/>
              <a:t>Right: distribution of measured values for photodiode 4.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13 and 14.</a:t>
            </a:r>
          </a:p>
          <a:p>
            <a:r>
              <a:rPr lang="en-US" dirty="0"/>
              <a:t>We observe many samples with raw value = 0 (underflow) coming from the ADC for dark channels.</a:t>
            </a:r>
          </a:p>
        </p:txBody>
      </p:sp>
    </p:spTree>
    <p:extLst>
      <p:ext uri="{BB962C8B-B14F-4D97-AF65-F5344CB8AC3E}">
        <p14:creationId xmlns:p14="http://schemas.microsoft.com/office/powerpoint/2010/main" val="1807210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A85A0-DDC2-CB4F-8847-A9302CD8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0A4D3-5428-444D-AC74-AA33562A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37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</a:t>
            </a:r>
            <a:r>
              <a:rPr lang="en-GB" b="1" dirty="0"/>
              <a:t>Full Scale 12.5pC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1050D-6811-9142-82B4-1103C0A0F8AF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206BC-8F93-B145-AA4B-E32049AD3E0C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8C5AF8-8530-5C46-AE20-5D4445A9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6C189-6F00-2948-B95B-D6AF4445370D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0B8BD9-B8C4-C64E-91AB-FF782B693E01}"/>
              </a:ext>
            </a:extLst>
          </p:cNvPr>
          <p:cNvSpPr txBox="1"/>
          <p:nvPr/>
        </p:nvSpPr>
        <p:spPr>
          <a:xfrm>
            <a:off x="9484724" y="1706681"/>
            <a:ext cx="2550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13 and 14.</a:t>
            </a:r>
          </a:p>
          <a:p>
            <a:r>
              <a:rPr lang="en-US" dirty="0"/>
              <a:t>The events with raw value = 0 are recorded during the entire acquisition.</a:t>
            </a:r>
          </a:p>
        </p:txBody>
      </p:sp>
    </p:spTree>
    <p:extLst>
      <p:ext uri="{BB962C8B-B14F-4D97-AF65-F5344CB8AC3E}">
        <p14:creationId xmlns:p14="http://schemas.microsoft.com/office/powerpoint/2010/main" val="37200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75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Equivalent measurement from Saad’s home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</a:t>
            </a:r>
            <a:r>
              <a:rPr lang="en-GB" b="1" dirty="0"/>
              <a:t>Full Scale 12.5pC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504ACD-2473-9F46-BD65-13AF27C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31CB9-71EC-5F42-AC53-3E0E95BC8D61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54576-F9F0-0748-94EC-1BF4B93264AB}"/>
              </a:ext>
            </a:extLst>
          </p:cNvPr>
          <p:cNvSpPr txBox="1"/>
          <p:nvPr/>
        </p:nvSpPr>
        <p:spPr>
          <a:xfrm>
            <a:off x="4885510" y="5103674"/>
            <a:ext cx="7014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13 and 14</a:t>
            </a:r>
          </a:p>
          <a:p>
            <a:r>
              <a:rPr lang="en-US" dirty="0"/>
              <a:t>Right: distribution of measured values for photodiode 4.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13 and 14.</a:t>
            </a:r>
          </a:p>
          <a:p>
            <a:r>
              <a:rPr lang="en-US" dirty="0"/>
              <a:t>We observe Gaussian distributions with underflow in channel plots but </a:t>
            </a:r>
            <a:r>
              <a:rPr lang="en-US" b="1" dirty="0"/>
              <a:t>not when combined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8CA0D-2E0B-4E40-9070-5A479735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98" y="960088"/>
            <a:ext cx="3892970" cy="2800206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8FAF204B-DC5A-2C46-9994-5CF4779C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98" y="3669572"/>
            <a:ext cx="4061679" cy="2921558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29EAC93D-D0ED-BD4A-A22E-C601982F9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22249"/>
            <a:ext cx="5257800" cy="37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8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13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/>
              <a:t>Int time</a:t>
            </a:r>
            <a:r>
              <a:rPr lang="en-GB" b="1" dirty="0"/>
              <a:t> 2000us</a:t>
            </a:r>
            <a:r>
              <a:rPr lang="en-GB" dirty="0"/>
              <a:t>; Full Scale 350pC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E0035-6664-034E-83C6-225DF002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00000"/>
            <a:ext cx="6005854" cy="432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88827-C235-0E42-8952-336BD949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EB355-25F1-9540-9B7F-AF4BA5FF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800000"/>
            <a:ext cx="600585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C26C1C-47C7-FD49-8DA0-C45D595F193D}"/>
              </a:ext>
            </a:extLst>
          </p:cNvPr>
          <p:cNvSpPr txBox="1"/>
          <p:nvPr/>
        </p:nvSpPr>
        <p:spPr>
          <a:xfrm>
            <a:off x="630195" y="6120000"/>
            <a:ext cx="8866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measured value for each channel (left) and photodiode (right). The error bars correspond to the RMS of the </a:t>
            </a:r>
            <a:r>
              <a:rPr lang="en-US" dirty="0" err="1"/>
              <a:t>distibutions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34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01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/>
              <a:t>Int time</a:t>
            </a:r>
            <a:r>
              <a:rPr lang="en-GB" b="1" dirty="0"/>
              <a:t> 2000us</a:t>
            </a:r>
            <a:r>
              <a:rPr lang="en-GB" dirty="0"/>
              <a:t>; Full Scale 350pC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D4F2-A4ED-5547-985F-BAA87459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1284E-59F6-EF40-B48B-04219368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F91341-EA13-8D49-A8B5-1128E185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E40243-E79C-644B-B992-C688C1B5A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2200FA-9E72-7244-A979-1586978BC35C}"/>
              </a:ext>
            </a:extLst>
          </p:cNvPr>
          <p:cNvSpPr txBox="1"/>
          <p:nvPr/>
        </p:nvSpPr>
        <p:spPr>
          <a:xfrm>
            <a:off x="9661695" y="96008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recording light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925E2-D081-3749-923F-4EEF1CDA6712}"/>
              </a:ext>
            </a:extLst>
          </p:cNvPr>
          <p:cNvSpPr txBox="1"/>
          <p:nvPr/>
        </p:nvSpPr>
        <p:spPr>
          <a:xfrm>
            <a:off x="4898573" y="5400000"/>
            <a:ext cx="7014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  <a:p>
            <a:r>
              <a:rPr lang="en-US" dirty="0"/>
              <a:t>For long integration time we still see spikes in the PD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084255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1E229C-EA7B-F94A-878D-206CC2D1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67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/>
              <a:t>Int time</a:t>
            </a:r>
            <a:r>
              <a:rPr lang="en-GB" b="1" dirty="0"/>
              <a:t> 2000us</a:t>
            </a:r>
            <a:r>
              <a:rPr lang="en-GB" dirty="0"/>
              <a:t>; Full Scale 350pC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8DDCF-00B7-284B-A513-F0F7BA5C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606550"/>
            <a:ext cx="0" cy="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573E3-4064-114C-92DC-05670196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606550"/>
            <a:ext cx="0" cy="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37360-1A39-AC47-9222-96ECA7A0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028047-7BE6-B54F-AECD-35E846FA0197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0C975-10EF-EB4C-9892-5D7D904F8F83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FA4523-262F-1B49-9512-50CEF43D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28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5BFF61-D394-4C43-9993-E3AC79094538}"/>
              </a:ext>
            </a:extLst>
          </p:cNvPr>
          <p:cNvSpPr txBox="1"/>
          <p:nvPr/>
        </p:nvSpPr>
        <p:spPr>
          <a:xfrm>
            <a:off x="9661695" y="960088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recording light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651E2-CCDF-0C4C-AF4E-58E3BF7681DF}"/>
              </a:ext>
            </a:extLst>
          </p:cNvPr>
          <p:cNvSpPr txBox="1"/>
          <p:nvPr/>
        </p:nvSpPr>
        <p:spPr>
          <a:xfrm>
            <a:off x="9484724" y="1706681"/>
            <a:ext cx="255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11 and 12.</a:t>
            </a:r>
          </a:p>
        </p:txBody>
      </p:sp>
    </p:spTree>
    <p:extLst>
      <p:ext uri="{BB962C8B-B14F-4D97-AF65-F5344CB8AC3E}">
        <p14:creationId xmlns:p14="http://schemas.microsoft.com/office/powerpoint/2010/main" val="217166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2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/>
              <a:t>Int time</a:t>
            </a:r>
            <a:r>
              <a:rPr lang="en-GB" b="1" dirty="0"/>
              <a:t> 2000us</a:t>
            </a:r>
            <a:r>
              <a:rPr lang="en-GB" dirty="0"/>
              <a:t>; Full Scale 350pC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2D1A52-CD0B-E94F-96E2-0EF2A4DA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CDD0D-536F-DE49-985B-78A76BED6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0" y="1440000"/>
            <a:ext cx="5004878" cy="36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762F7-5875-D04D-807A-29D87068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6481C-E93F-1749-8B51-61A6A4A4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7428D-688C-AB48-8A1A-05CF0F966274}"/>
              </a:ext>
            </a:extLst>
          </p:cNvPr>
          <p:cNvSpPr txBox="1"/>
          <p:nvPr/>
        </p:nvSpPr>
        <p:spPr>
          <a:xfrm>
            <a:off x="9661695" y="960088"/>
            <a:ext cx="20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 4 recording 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AE91C-94D9-FC43-ABFA-03C586ED7DFC}"/>
              </a:ext>
            </a:extLst>
          </p:cNvPr>
          <p:cNvSpPr txBox="1"/>
          <p:nvPr/>
        </p:nvSpPr>
        <p:spPr>
          <a:xfrm>
            <a:off x="4898573" y="5133614"/>
            <a:ext cx="7014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13 and 14</a:t>
            </a:r>
          </a:p>
          <a:p>
            <a:r>
              <a:rPr lang="en-US" dirty="0"/>
              <a:t>Right: distribution of measured values for photodiode 4.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13 and 14.</a:t>
            </a:r>
          </a:p>
          <a:p>
            <a:r>
              <a:rPr lang="en-US" dirty="0"/>
              <a:t>For long integration times and dark channels we observe many events with ADC raw value = 0 (see underflow.</a:t>
            </a:r>
          </a:p>
        </p:txBody>
      </p:sp>
    </p:spTree>
    <p:extLst>
      <p:ext uri="{BB962C8B-B14F-4D97-AF65-F5344CB8AC3E}">
        <p14:creationId xmlns:p14="http://schemas.microsoft.com/office/powerpoint/2010/main" val="422038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320E106-B265-0F4C-AF79-4DFF2CEA45F7}"/>
              </a:ext>
            </a:extLst>
          </p:cNvPr>
          <p:cNvGrpSpPr/>
          <p:nvPr/>
        </p:nvGrpSpPr>
        <p:grpSpPr>
          <a:xfrm>
            <a:off x="848139" y="617070"/>
            <a:ext cx="4476383" cy="4552859"/>
            <a:chOff x="967663" y="192136"/>
            <a:chExt cx="4476383" cy="45528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E5133A-5FE5-484D-A53F-AD5A6CED4486}"/>
                </a:ext>
              </a:extLst>
            </p:cNvPr>
            <p:cNvGrpSpPr/>
            <p:nvPr/>
          </p:nvGrpSpPr>
          <p:grpSpPr>
            <a:xfrm>
              <a:off x="967663" y="1826182"/>
              <a:ext cx="4476383" cy="2918813"/>
              <a:chOff x="3833856" y="1664409"/>
              <a:chExt cx="4223567" cy="2170088"/>
            </a:xfrm>
            <a:solidFill>
              <a:schemeClr val="accent5">
                <a:lumMod val="40000"/>
                <a:lumOff val="60000"/>
                <a:alpha val="30000"/>
              </a:schemeClr>
            </a:solidFill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B83E9BA3-2220-654F-AAE4-C291CA7E46C7}"/>
                  </a:ext>
                </a:extLst>
              </p:cNvPr>
              <p:cNvSpPr/>
              <p:nvPr/>
            </p:nvSpPr>
            <p:spPr>
              <a:xfrm rot="10800000" flipV="1">
                <a:off x="7254232" y="1665622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58A1B834-B0F1-7642-9ED6-B7A543C4FCB2}"/>
                  </a:ext>
                </a:extLst>
              </p:cNvPr>
              <p:cNvSpPr/>
              <p:nvPr/>
            </p:nvSpPr>
            <p:spPr>
              <a:xfrm rot="10800000" flipV="1">
                <a:off x="7053869" y="166562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C327A86A-965A-4D4C-836A-FDD65F6396FC}"/>
                  </a:ext>
                </a:extLst>
              </p:cNvPr>
              <p:cNvSpPr/>
              <p:nvPr/>
            </p:nvSpPr>
            <p:spPr>
              <a:xfrm rot="10800000" flipV="1">
                <a:off x="6849983" y="1665626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B9963C3F-72F7-FF49-9569-0343BACDAF48}"/>
                  </a:ext>
                </a:extLst>
              </p:cNvPr>
              <p:cNvSpPr/>
              <p:nvPr/>
            </p:nvSpPr>
            <p:spPr>
              <a:xfrm rot="10800000" flipV="1">
                <a:off x="6648158" y="1665626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944F08B5-3C2E-3142-BFC3-F3DDC4BF7772}"/>
                  </a:ext>
                </a:extLst>
              </p:cNvPr>
              <p:cNvSpPr/>
              <p:nvPr/>
            </p:nvSpPr>
            <p:spPr>
              <a:xfrm rot="10800000" flipV="1">
                <a:off x="6446928" y="1665628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66CCF128-7710-CF48-B71D-BFBB8C05A1A3}"/>
                  </a:ext>
                </a:extLst>
              </p:cNvPr>
              <p:cNvSpPr/>
              <p:nvPr/>
            </p:nvSpPr>
            <p:spPr>
              <a:xfrm rot="10800000" flipV="1">
                <a:off x="6245102" y="1665628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03CA81AD-1102-B542-B1DD-1DD956993799}"/>
                  </a:ext>
                </a:extLst>
              </p:cNvPr>
              <p:cNvSpPr/>
              <p:nvPr/>
            </p:nvSpPr>
            <p:spPr>
              <a:xfrm rot="10800000" flipV="1">
                <a:off x="6041815" y="166563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542C92C-BA8E-6C48-BFBB-17386DA675F4}"/>
                  </a:ext>
                </a:extLst>
              </p:cNvPr>
              <p:cNvSpPr/>
              <p:nvPr/>
            </p:nvSpPr>
            <p:spPr>
              <a:xfrm rot="10800000" flipV="1">
                <a:off x="5844106" y="1665632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7154DE1F-F27A-CA4E-861C-22143A8EABC0}"/>
                  </a:ext>
                </a:extLst>
              </p:cNvPr>
              <p:cNvSpPr/>
              <p:nvPr/>
            </p:nvSpPr>
            <p:spPr>
              <a:xfrm rot="10800000" flipV="1">
                <a:off x="5643738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rgbClr val="0431FD">
                  <a:alpha val="56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6D727021-8D96-6E41-87DB-3B44E17A099F}"/>
                  </a:ext>
                </a:extLst>
              </p:cNvPr>
              <p:cNvSpPr/>
              <p:nvPr/>
            </p:nvSpPr>
            <p:spPr>
              <a:xfrm rot="10800000" flipV="1">
                <a:off x="5443971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62C4741C-EA11-B04B-9B14-1DF3C12C7B95}"/>
                  </a:ext>
                </a:extLst>
              </p:cNvPr>
              <p:cNvSpPr/>
              <p:nvPr/>
            </p:nvSpPr>
            <p:spPr>
              <a:xfrm rot="10800000" flipV="1">
                <a:off x="5242145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7E2C63B4-1C67-DA4C-BEA5-98F8CCA0E118}"/>
                  </a:ext>
                </a:extLst>
              </p:cNvPr>
              <p:cNvSpPr/>
              <p:nvPr/>
            </p:nvSpPr>
            <p:spPr>
              <a:xfrm rot="10800000" flipV="1">
                <a:off x="5042377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0D11D5FB-7B2F-8A4B-A655-C6B892C92E96}"/>
                  </a:ext>
                </a:extLst>
              </p:cNvPr>
              <p:cNvSpPr/>
              <p:nvPr/>
            </p:nvSpPr>
            <p:spPr>
              <a:xfrm rot="10800000" flipV="1">
                <a:off x="4840550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245B46B6-96FF-3C40-89D5-C5F4A167A444}"/>
                  </a:ext>
                </a:extLst>
              </p:cNvPr>
              <p:cNvSpPr/>
              <p:nvPr/>
            </p:nvSpPr>
            <p:spPr>
              <a:xfrm rot="10800000" flipV="1">
                <a:off x="4642840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A5DFCA42-192B-FA4D-AFCA-E9078AAC8BB4}"/>
                  </a:ext>
                </a:extLst>
              </p:cNvPr>
              <p:cNvSpPr/>
              <p:nvPr/>
            </p:nvSpPr>
            <p:spPr>
              <a:xfrm rot="10800000" flipV="1">
                <a:off x="4441013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335421D3-429B-A544-B744-5DB14BB0645B}"/>
                  </a:ext>
                </a:extLst>
              </p:cNvPr>
              <p:cNvSpPr/>
              <p:nvPr/>
            </p:nvSpPr>
            <p:spPr>
              <a:xfrm rot="10800000" flipV="1">
                <a:off x="4237291" y="1664409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D94F9490-12AA-5F42-8ED3-CB966DF37B79}"/>
                  </a:ext>
                </a:extLst>
              </p:cNvPr>
              <p:cNvSpPr/>
              <p:nvPr/>
            </p:nvSpPr>
            <p:spPr>
              <a:xfrm rot="10800000" flipV="1">
                <a:off x="4036329" y="166441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D30EB3D0-415A-A642-87BD-0D91742838B4}"/>
                  </a:ext>
                </a:extLst>
              </p:cNvPr>
              <p:cNvSpPr/>
              <p:nvPr/>
            </p:nvSpPr>
            <p:spPr>
              <a:xfrm rot="10800000" flipV="1">
                <a:off x="3833856" y="166441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43C65DA-86D2-3747-B927-2495F9E2A78B}"/>
                </a:ext>
              </a:extLst>
            </p:cNvPr>
            <p:cNvSpPr/>
            <p:nvPr/>
          </p:nvSpPr>
          <p:spPr>
            <a:xfrm>
              <a:off x="1777174" y="192136"/>
              <a:ext cx="1519721" cy="1632398"/>
            </a:xfrm>
            <a:custGeom>
              <a:avLst/>
              <a:gdLst>
                <a:gd name="connsiteX0" fmla="*/ 0 w 1937326"/>
                <a:gd name="connsiteY0" fmla="*/ 0 h 1198606"/>
                <a:gd name="connsiteX1" fmla="*/ 766118 w 1937326"/>
                <a:gd name="connsiteY1" fmla="*/ 185352 h 1198606"/>
                <a:gd name="connsiteX2" fmla="*/ 1075037 w 1937326"/>
                <a:gd name="connsiteY2" fmla="*/ 902044 h 1198606"/>
                <a:gd name="connsiteX3" fmla="*/ 1816443 w 1937326"/>
                <a:gd name="connsiteY3" fmla="*/ 1136822 h 1198606"/>
                <a:gd name="connsiteX4" fmla="*/ 1927654 w 1937326"/>
                <a:gd name="connsiteY4" fmla="*/ 1198606 h 119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326" h="1198606">
                  <a:moveTo>
                    <a:pt x="0" y="0"/>
                  </a:moveTo>
                  <a:cubicBezTo>
                    <a:pt x="293472" y="17505"/>
                    <a:pt x="586945" y="35011"/>
                    <a:pt x="766118" y="185352"/>
                  </a:cubicBezTo>
                  <a:cubicBezTo>
                    <a:pt x="945291" y="335693"/>
                    <a:pt x="899983" y="743466"/>
                    <a:pt x="1075037" y="902044"/>
                  </a:cubicBezTo>
                  <a:cubicBezTo>
                    <a:pt x="1250091" y="1060622"/>
                    <a:pt x="1674340" y="1087395"/>
                    <a:pt x="1816443" y="1136822"/>
                  </a:cubicBezTo>
                  <a:cubicBezTo>
                    <a:pt x="1958546" y="1186249"/>
                    <a:pt x="1943100" y="1192427"/>
                    <a:pt x="1927654" y="119860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55FE2F-5364-8641-9C69-97D7DE6ACA23}"/>
                </a:ext>
              </a:extLst>
            </p:cNvPr>
            <p:cNvCxnSpPr>
              <a:cxnSpLocks/>
            </p:cNvCxnSpPr>
            <p:nvPr/>
          </p:nvCxnSpPr>
          <p:spPr>
            <a:xfrm>
              <a:off x="3294534" y="1786426"/>
              <a:ext cx="0" cy="333922"/>
            </a:xfrm>
            <a:prstGeom prst="line">
              <a:avLst/>
            </a:prstGeom>
            <a:ln w="31750">
              <a:solidFill>
                <a:srgbClr val="21AE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7BEFD4-05B6-A94D-BDD7-7612DD34486E}"/>
                </a:ext>
              </a:extLst>
            </p:cNvPr>
            <p:cNvSpPr/>
            <p:nvPr/>
          </p:nvSpPr>
          <p:spPr>
            <a:xfrm>
              <a:off x="1668847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C98F2E-226A-C149-934E-11A6C8180DB0}"/>
                </a:ext>
              </a:extLst>
            </p:cNvPr>
            <p:cNvSpPr/>
            <p:nvPr/>
          </p:nvSpPr>
          <p:spPr>
            <a:xfrm>
              <a:off x="1867190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4040C2-577D-3446-BB68-EB93D3F3852E}"/>
                </a:ext>
              </a:extLst>
            </p:cNvPr>
            <p:cNvSpPr/>
            <p:nvPr/>
          </p:nvSpPr>
          <p:spPr>
            <a:xfrm>
              <a:off x="2084629" y="3284762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572E5-9326-FC46-A85D-4EC65552474C}"/>
                </a:ext>
              </a:extLst>
            </p:cNvPr>
            <p:cNvSpPr/>
            <p:nvPr/>
          </p:nvSpPr>
          <p:spPr>
            <a:xfrm>
              <a:off x="2308933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97A60A-2336-AD40-B319-48F0E426F3A8}"/>
                </a:ext>
              </a:extLst>
            </p:cNvPr>
            <p:cNvSpPr/>
            <p:nvPr/>
          </p:nvSpPr>
          <p:spPr>
            <a:xfrm>
              <a:off x="2510262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51FDC2-0931-604E-97FF-4694B93B5F7E}"/>
                </a:ext>
              </a:extLst>
            </p:cNvPr>
            <p:cNvSpPr/>
            <p:nvPr/>
          </p:nvSpPr>
          <p:spPr>
            <a:xfrm>
              <a:off x="2735054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7D68DBD-D944-4946-AC53-80107E1BB7EF}"/>
                </a:ext>
              </a:extLst>
            </p:cNvPr>
            <p:cNvSpPr/>
            <p:nvPr/>
          </p:nvSpPr>
          <p:spPr>
            <a:xfrm>
              <a:off x="2933715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0BFA70-E46D-7A4E-9596-D8A688B080CE}"/>
                </a:ext>
              </a:extLst>
            </p:cNvPr>
            <p:cNvSpPr/>
            <p:nvPr/>
          </p:nvSpPr>
          <p:spPr>
            <a:xfrm>
              <a:off x="3160203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B0D9DC-B762-4349-AC5F-F890D7C85CB7}"/>
                </a:ext>
              </a:extLst>
            </p:cNvPr>
            <p:cNvSpPr/>
            <p:nvPr/>
          </p:nvSpPr>
          <p:spPr>
            <a:xfrm>
              <a:off x="3371155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D58F40-9148-864D-A2DE-72B7BEF9EEE6}"/>
                </a:ext>
              </a:extLst>
            </p:cNvPr>
            <p:cNvSpPr/>
            <p:nvPr/>
          </p:nvSpPr>
          <p:spPr>
            <a:xfrm>
              <a:off x="358259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8AEA29-04CC-E546-BEC8-88AE7B06CB21}"/>
                </a:ext>
              </a:extLst>
            </p:cNvPr>
            <p:cNvSpPr/>
            <p:nvPr/>
          </p:nvSpPr>
          <p:spPr>
            <a:xfrm>
              <a:off x="3795090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26FCBD-A225-E244-A90D-1B0B0C96F03E}"/>
                </a:ext>
              </a:extLst>
            </p:cNvPr>
            <p:cNvSpPr/>
            <p:nvPr/>
          </p:nvSpPr>
          <p:spPr>
            <a:xfrm>
              <a:off x="400744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80A5D3D-5F19-0447-8907-AA1CAB5C39DB}"/>
                </a:ext>
              </a:extLst>
            </p:cNvPr>
            <p:cNvSpPr/>
            <p:nvPr/>
          </p:nvSpPr>
          <p:spPr>
            <a:xfrm>
              <a:off x="4218747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66826E-A30D-E544-B46C-2FE990D425FC}"/>
                </a:ext>
              </a:extLst>
            </p:cNvPr>
            <p:cNvSpPr/>
            <p:nvPr/>
          </p:nvSpPr>
          <p:spPr>
            <a:xfrm>
              <a:off x="4442254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87A03B-82AD-AD41-A79B-6CD8AF7B6B4E}"/>
                </a:ext>
              </a:extLst>
            </p:cNvPr>
            <p:cNvSpPr/>
            <p:nvPr/>
          </p:nvSpPr>
          <p:spPr>
            <a:xfrm>
              <a:off x="465647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FBCE8A-1B31-2443-8FD9-682F4B67E0A0}"/>
                </a:ext>
              </a:extLst>
            </p:cNvPr>
            <p:cNvSpPr/>
            <p:nvPr/>
          </p:nvSpPr>
          <p:spPr>
            <a:xfrm>
              <a:off x="485611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9A69280B-4F1B-A64D-8BFB-29DE51F6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75227" y="-373900"/>
            <a:ext cx="3286006" cy="490029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63928FE-7B6C-3C4A-AFB7-D6FC0C431ED6}"/>
              </a:ext>
            </a:extLst>
          </p:cNvPr>
          <p:cNvSpPr txBox="1"/>
          <p:nvPr/>
        </p:nvSpPr>
        <p:spPr>
          <a:xfrm>
            <a:off x="6962170" y="63913"/>
            <a:ext cx="490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of the sensor covered by PDs in this setup.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269EF1-B3DE-D947-B09E-16AAA23A1E53}"/>
              </a:ext>
            </a:extLst>
          </p:cNvPr>
          <p:cNvSpPr/>
          <p:nvPr/>
        </p:nvSpPr>
        <p:spPr>
          <a:xfrm>
            <a:off x="6970200" y="1522250"/>
            <a:ext cx="4900295" cy="369332"/>
          </a:xfrm>
          <a:prstGeom prst="roundRect">
            <a:avLst/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944BB1-2F09-0542-92A7-844B21C2518A}"/>
              </a:ext>
            </a:extLst>
          </p:cNvPr>
          <p:cNvSpPr txBox="1"/>
          <p:nvPr/>
        </p:nvSpPr>
        <p:spPr>
          <a:xfrm>
            <a:off x="313899" y="122830"/>
            <a:ext cx="462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SETUP n.2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B9801F-C6C9-4044-BDE4-4F711A72993E}"/>
              </a:ext>
            </a:extLst>
          </p:cNvPr>
          <p:cNvSpPr txBox="1"/>
          <p:nvPr/>
        </p:nvSpPr>
        <p:spPr>
          <a:xfrm>
            <a:off x="2624761" y="1126108"/>
            <a:ext cx="368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 injecting UV light 90deg to the PDs array. Sensor removed.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AD902-1D2B-B246-8772-D3B65903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57" y="3895265"/>
            <a:ext cx="4005250" cy="2880969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7E9C19D-9F9F-284F-984B-A3FF51D28EDB}"/>
              </a:ext>
            </a:extLst>
          </p:cNvPr>
          <p:cNvCxnSpPr>
            <a:cxnSpLocks/>
          </p:cNvCxnSpPr>
          <p:nvPr/>
        </p:nvCxnSpPr>
        <p:spPr>
          <a:xfrm>
            <a:off x="4993710" y="4004051"/>
            <a:ext cx="1873770" cy="59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E0443-6B91-2849-8B21-CD4A35BC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5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AC55C-B0CA-4847-A566-49CC91C7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900000"/>
            <a:ext cx="8278746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97BC4-55EA-CD46-88BF-C17461776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3960000"/>
            <a:ext cx="8278746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13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/>
              <a:t>Int time</a:t>
            </a:r>
            <a:r>
              <a:rPr lang="en-GB" b="1" dirty="0"/>
              <a:t> 2000us</a:t>
            </a:r>
            <a:r>
              <a:rPr lang="en-GB" dirty="0"/>
              <a:t>; Full Scale 350pC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8DDCF-00B7-284B-A513-F0F7BA5C2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606550"/>
            <a:ext cx="0" cy="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573E3-4064-114C-92DC-056701961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1606550"/>
            <a:ext cx="0" cy="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028047-7BE6-B54F-AECD-35E846FA0197}"/>
              </a:ext>
            </a:extLst>
          </p:cNvPr>
          <p:cNvSpPr txBox="1"/>
          <p:nvPr/>
        </p:nvSpPr>
        <p:spPr>
          <a:xfrm>
            <a:off x="6741422" y="829654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0C975-10EF-EB4C-9892-5D7D904F8F83}"/>
              </a:ext>
            </a:extLst>
          </p:cNvPr>
          <p:cNvSpPr txBox="1"/>
          <p:nvPr/>
        </p:nvSpPr>
        <p:spPr>
          <a:xfrm>
            <a:off x="6741422" y="3850346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 14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FA4523-262F-1B49-9512-50CEF43D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30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DEC6C-48B3-F041-AD3D-E147ED02ED8F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782A2D-CF38-D741-A2B6-916AA59A087F}"/>
              </a:ext>
            </a:extLst>
          </p:cNvPr>
          <p:cNvSpPr txBox="1"/>
          <p:nvPr/>
        </p:nvSpPr>
        <p:spPr>
          <a:xfrm>
            <a:off x="9484724" y="1706681"/>
            <a:ext cx="2550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channels 13 and 14.</a:t>
            </a:r>
          </a:p>
          <a:p>
            <a:r>
              <a:rPr lang="en-US" dirty="0"/>
              <a:t>The events with raw value = 0 are recorded during the entire acquisition.</a:t>
            </a:r>
          </a:p>
        </p:txBody>
      </p:sp>
    </p:spTree>
    <p:extLst>
      <p:ext uri="{BB962C8B-B14F-4D97-AF65-F5344CB8AC3E}">
        <p14:creationId xmlns:p14="http://schemas.microsoft.com/office/powerpoint/2010/main" val="352923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57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Equivalent measurement from Saad’s home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b="1" dirty="0"/>
              <a:t>Int time</a:t>
            </a:r>
            <a:r>
              <a:rPr lang="en-GB" b="1" dirty="0"/>
              <a:t> 2000us</a:t>
            </a:r>
            <a:r>
              <a:rPr lang="en-GB" dirty="0"/>
              <a:t>; Full Scale 350pC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2D1A52-CD0B-E94F-96E2-0EF2A4DA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31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7428D-688C-AB48-8A1A-05CF0F966274}"/>
              </a:ext>
            </a:extLst>
          </p:cNvPr>
          <p:cNvSpPr txBox="1"/>
          <p:nvPr/>
        </p:nvSpPr>
        <p:spPr>
          <a:xfrm>
            <a:off x="9661695" y="960088"/>
            <a:ext cx="20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 4 recording 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AE91C-94D9-FC43-ABFA-03C586ED7DFC}"/>
              </a:ext>
            </a:extLst>
          </p:cNvPr>
          <p:cNvSpPr txBox="1"/>
          <p:nvPr/>
        </p:nvSpPr>
        <p:spPr>
          <a:xfrm>
            <a:off x="4898573" y="5133614"/>
            <a:ext cx="7014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13 and 14</a:t>
            </a:r>
          </a:p>
          <a:p>
            <a:r>
              <a:rPr lang="en-US" dirty="0"/>
              <a:t>Right: distribution of measured values for photodiode 4.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13 and 14.</a:t>
            </a:r>
          </a:p>
          <a:p>
            <a:r>
              <a:rPr lang="en-US" dirty="0"/>
              <a:t>We see sharp Gaussian roughly where “0” should be with decaying upwards tail. </a:t>
            </a:r>
            <a:r>
              <a:rPr lang="en-US" b="1" dirty="0"/>
              <a:t>No underflow in PD plot.</a:t>
            </a:r>
            <a:endParaRPr lang="en-US" dirty="0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E881520-871A-C04F-A51E-1AEB51DA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22" y="851245"/>
            <a:ext cx="4004739" cy="2880602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0D554B5-6BA6-344A-AC3A-41A444AF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2" y="3658310"/>
            <a:ext cx="4004739" cy="2880602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7F5243AB-7F6B-F347-9EEF-FFB35A16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654" y="1392796"/>
            <a:ext cx="5200650" cy="37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0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88CB1-784B-8847-8790-B9A9AAC239AD}"/>
              </a:ext>
            </a:extLst>
          </p:cNvPr>
          <p:cNvSpPr txBox="1"/>
          <p:nvPr/>
        </p:nvSpPr>
        <p:spPr>
          <a:xfrm>
            <a:off x="1240972" y="1324098"/>
            <a:ext cx="93399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in measurements taken at home vs. in lab strongly suggest we suffer from electronic noise in D27, resulting in spikes in photodiode histograms.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are the single channel plots still Gaussian?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Should test in an office to see if noise persists.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Decreasing the full-scale range or increasing the integration time worsens performance.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Larger RMS even in Gaussian plots from measurements taken at home.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Likely need to discuss with Texas Instruments why this is the case.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Decreasing the FS or increasing the integration time results in values equal to exactly 0 to be measured.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shouldn’t be possible, as 0 is defined to be around 4000 in raw counts.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Lack of underflow when combining channels from measurements taken at home might suggest some quirk in the way charge is split from a photodiode into its two channels.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Likely something to discuss with </a:t>
            </a:r>
            <a:r>
              <a:rPr lang="en-US" dirty="0" err="1"/>
              <a:t>CosyLab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06F02-94BB-E846-83F2-56D6723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82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A5387-7659-8845-89D5-3198702E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66679-45D5-304E-B8A1-CAE43EDD81DD}"/>
              </a:ext>
            </a:extLst>
          </p:cNvPr>
          <p:cNvSpPr txBox="1"/>
          <p:nvPr/>
        </p:nvSpPr>
        <p:spPr>
          <a:xfrm>
            <a:off x="1173768" y="1426788"/>
            <a:ext cx="9844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Links: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Photodiodes</a:t>
            </a:r>
            <a:r>
              <a:rPr lang="en-GB" dirty="0"/>
              <a:t> S1337-16BR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https://www.hamamatsu.com/eu/en/product/type/S1337-16BR/index.html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Photodiodes </a:t>
            </a:r>
            <a:r>
              <a:rPr lang="en-GB" dirty="0"/>
              <a:t>S12915-16R </a:t>
            </a:r>
            <a:r>
              <a:rPr lang="en-US" dirty="0"/>
              <a:t>https://</a:t>
            </a:r>
            <a:r>
              <a:rPr lang="en-US" dirty="0" err="1"/>
              <a:t>www.hamamatsu.com</a:t>
            </a:r>
            <a:r>
              <a:rPr lang="en-US" dirty="0"/>
              <a:t>/</a:t>
            </a:r>
            <a:r>
              <a:rPr lang="en-US" dirty="0" err="1"/>
              <a:t>eu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/product/type/S12915-16R/</a:t>
            </a:r>
            <a:r>
              <a:rPr lang="en-US" dirty="0" err="1"/>
              <a:t>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Texas Instrument DDC232 </a:t>
            </a:r>
            <a:r>
              <a:rPr lang="en-US" dirty="0">
                <a:hlinkClick r:id="rId3"/>
              </a:rPr>
              <a:t>https://www.ti.com/lit/ds/symlink/ddc232.pdf?ts=1591718081453&amp;ref_url=https://www.ti.com/product/DDC232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 Runs http://</a:t>
            </a:r>
            <a:r>
              <a:rPr lang="en-US" dirty="0" err="1"/>
              <a:t>www.hep.ucl.ac.uk</a:t>
            </a:r>
            <a:r>
              <a:rPr lang="en-US" dirty="0"/>
              <a:t>/</a:t>
            </a:r>
            <a:r>
              <a:rPr lang="en-US" dirty="0" err="1"/>
              <a:t>pbt</a:t>
            </a:r>
            <a:r>
              <a:rPr lang="en-US" dirty="0"/>
              <a:t>/wiki/</a:t>
            </a:r>
            <a:r>
              <a:rPr lang="en-US" dirty="0" err="1"/>
              <a:t>Proton_Calorimetry</a:t>
            </a:r>
            <a:r>
              <a:rPr lang="en-US" dirty="0"/>
              <a:t>/</a:t>
            </a:r>
            <a:r>
              <a:rPr lang="en-US" dirty="0" err="1"/>
              <a:t>Experimental_Runs</a:t>
            </a:r>
            <a:r>
              <a:rPr lang="en-US" dirty="0"/>
              <a:t>/2020/Oct23</a:t>
            </a:r>
          </a:p>
        </p:txBody>
      </p:sp>
    </p:spTree>
    <p:extLst>
      <p:ext uri="{BB962C8B-B14F-4D97-AF65-F5344CB8AC3E}">
        <p14:creationId xmlns:p14="http://schemas.microsoft.com/office/powerpoint/2010/main" val="131986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F626DB-BB60-CE44-8860-BA8AD762D576}"/>
              </a:ext>
            </a:extLst>
          </p:cNvPr>
          <p:cNvSpPr txBox="1"/>
          <p:nvPr/>
        </p:nvSpPr>
        <p:spPr>
          <a:xfrm>
            <a:off x="306436" y="154323"/>
            <a:ext cx="9771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ELECTRONIC CONFIGURATION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Array of 16 photodiodes tested using a 32-channel current-input ADC. No reverse voltage applied.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different PD arrays tested using Hamamatsu </a:t>
            </a:r>
            <a:r>
              <a:rPr lang="en-GB" dirty="0"/>
              <a:t>S1337-16BR and S12915-16R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integration times and ADC Full Scale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signal from each PD is split in two ADC input channels: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ADC channel 11 + channel 12 correspond  to photodiode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ADC channel 13 + channel 14 correspond to photodiode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0935DD-82AD-4340-82EE-2B274C4BD0ED}"/>
              </a:ext>
            </a:extLst>
          </p:cNvPr>
          <p:cNvGrpSpPr/>
          <p:nvPr/>
        </p:nvGrpSpPr>
        <p:grpSpPr>
          <a:xfrm>
            <a:off x="508226" y="2403562"/>
            <a:ext cx="4476383" cy="2918813"/>
            <a:chOff x="967663" y="1826182"/>
            <a:chExt cx="4476383" cy="29188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2E821C-178B-D540-957C-B22BE9C29D5D}"/>
                </a:ext>
              </a:extLst>
            </p:cNvPr>
            <p:cNvGrpSpPr/>
            <p:nvPr/>
          </p:nvGrpSpPr>
          <p:grpSpPr>
            <a:xfrm>
              <a:off x="967663" y="1826182"/>
              <a:ext cx="4476383" cy="2918813"/>
              <a:chOff x="3833856" y="1664409"/>
              <a:chExt cx="4223567" cy="2170088"/>
            </a:xfrm>
            <a:solidFill>
              <a:schemeClr val="accent5">
                <a:lumMod val="40000"/>
                <a:lumOff val="60000"/>
                <a:alpha val="30000"/>
              </a:schemeClr>
            </a:solidFill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FAAA2FD7-5FE9-614E-BF99-483C81361D49}"/>
                  </a:ext>
                </a:extLst>
              </p:cNvPr>
              <p:cNvSpPr/>
              <p:nvPr/>
            </p:nvSpPr>
            <p:spPr>
              <a:xfrm rot="10800000" flipV="1">
                <a:off x="7254232" y="1665622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92A034C9-5F8C-B249-A709-1CF20A71B4E7}"/>
                  </a:ext>
                </a:extLst>
              </p:cNvPr>
              <p:cNvSpPr/>
              <p:nvPr/>
            </p:nvSpPr>
            <p:spPr>
              <a:xfrm rot="10800000" flipV="1">
                <a:off x="7053869" y="166562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55B1CE16-F69C-F941-B1D6-9191625A65E6}"/>
                  </a:ext>
                </a:extLst>
              </p:cNvPr>
              <p:cNvSpPr/>
              <p:nvPr/>
            </p:nvSpPr>
            <p:spPr>
              <a:xfrm rot="10800000" flipV="1">
                <a:off x="6849983" y="1665626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0BE1AD2F-E674-FC42-A20D-7C1CF9DFAA8A}"/>
                  </a:ext>
                </a:extLst>
              </p:cNvPr>
              <p:cNvSpPr/>
              <p:nvPr/>
            </p:nvSpPr>
            <p:spPr>
              <a:xfrm rot="10800000" flipV="1">
                <a:off x="6648158" y="1665626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DB5EA350-81C7-8B41-9687-6A2344DDDBB6}"/>
                  </a:ext>
                </a:extLst>
              </p:cNvPr>
              <p:cNvSpPr/>
              <p:nvPr/>
            </p:nvSpPr>
            <p:spPr>
              <a:xfrm rot="10800000" flipV="1">
                <a:off x="6446928" y="1665628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B30C9E57-B1ED-CC4F-B450-AEFF33224FCF}"/>
                  </a:ext>
                </a:extLst>
              </p:cNvPr>
              <p:cNvSpPr/>
              <p:nvPr/>
            </p:nvSpPr>
            <p:spPr>
              <a:xfrm rot="10800000" flipV="1">
                <a:off x="6245102" y="1665628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2B1B8BBE-55E5-F54A-862A-4B7952BB6AE1}"/>
                  </a:ext>
                </a:extLst>
              </p:cNvPr>
              <p:cNvSpPr/>
              <p:nvPr/>
            </p:nvSpPr>
            <p:spPr>
              <a:xfrm rot="10800000" flipV="1">
                <a:off x="6041815" y="166563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B676B477-9880-1E46-B9CD-80E264166028}"/>
                  </a:ext>
                </a:extLst>
              </p:cNvPr>
              <p:cNvSpPr/>
              <p:nvPr/>
            </p:nvSpPr>
            <p:spPr>
              <a:xfrm rot="10800000" flipV="1">
                <a:off x="5844106" y="1665632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0F4FCFDC-C04B-8E42-9848-B9234A4CAA0E}"/>
                  </a:ext>
                </a:extLst>
              </p:cNvPr>
              <p:cNvSpPr/>
              <p:nvPr/>
            </p:nvSpPr>
            <p:spPr>
              <a:xfrm rot="10800000" flipV="1">
                <a:off x="5643738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rgbClr val="0431FD">
                  <a:alpha val="56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CB7A7A13-2A0C-9F40-8ECA-0E49CC9F6D6F}"/>
                  </a:ext>
                </a:extLst>
              </p:cNvPr>
              <p:cNvSpPr/>
              <p:nvPr/>
            </p:nvSpPr>
            <p:spPr>
              <a:xfrm rot="10800000" flipV="1">
                <a:off x="5443971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F971D2B2-DA7A-D64A-97DF-35361E7C91AD}"/>
                  </a:ext>
                </a:extLst>
              </p:cNvPr>
              <p:cNvSpPr/>
              <p:nvPr/>
            </p:nvSpPr>
            <p:spPr>
              <a:xfrm rot="10800000" flipV="1">
                <a:off x="5242145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648FA447-0BBB-954D-81F5-217FFF6D4B46}"/>
                  </a:ext>
                </a:extLst>
              </p:cNvPr>
              <p:cNvSpPr/>
              <p:nvPr/>
            </p:nvSpPr>
            <p:spPr>
              <a:xfrm rot="10800000" flipV="1">
                <a:off x="5042377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D72894B5-4697-E244-AD02-BF70F3780049}"/>
                  </a:ext>
                </a:extLst>
              </p:cNvPr>
              <p:cNvSpPr/>
              <p:nvPr/>
            </p:nvSpPr>
            <p:spPr>
              <a:xfrm rot="10800000" flipV="1">
                <a:off x="4840550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2A7DF1E9-BF13-A842-BE5E-6E14CFBA7287}"/>
                  </a:ext>
                </a:extLst>
              </p:cNvPr>
              <p:cNvSpPr/>
              <p:nvPr/>
            </p:nvSpPr>
            <p:spPr>
              <a:xfrm rot="10800000" flipV="1">
                <a:off x="4642840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0AEA1D0A-64A7-8447-84EC-4A5E086E8AF9}"/>
                  </a:ext>
                </a:extLst>
              </p:cNvPr>
              <p:cNvSpPr/>
              <p:nvPr/>
            </p:nvSpPr>
            <p:spPr>
              <a:xfrm rot="10800000" flipV="1">
                <a:off x="4441013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BD2A7DFE-21C0-AA4A-ADB6-37720C322B9E}"/>
                  </a:ext>
                </a:extLst>
              </p:cNvPr>
              <p:cNvSpPr/>
              <p:nvPr/>
            </p:nvSpPr>
            <p:spPr>
              <a:xfrm rot="10800000" flipV="1">
                <a:off x="4237291" y="1664409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D927C273-E7C1-414D-93B9-A0213224362F}"/>
                  </a:ext>
                </a:extLst>
              </p:cNvPr>
              <p:cNvSpPr/>
              <p:nvPr/>
            </p:nvSpPr>
            <p:spPr>
              <a:xfrm rot="10800000" flipV="1">
                <a:off x="4036329" y="166441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BB0BEC96-3BE1-5F40-8CF2-8438D87DAB95}"/>
                  </a:ext>
                </a:extLst>
              </p:cNvPr>
              <p:cNvSpPr/>
              <p:nvPr/>
            </p:nvSpPr>
            <p:spPr>
              <a:xfrm rot="10800000" flipV="1">
                <a:off x="3833856" y="166441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0931DE-2A73-2D4A-BB4B-C74E4297719A}"/>
                </a:ext>
              </a:extLst>
            </p:cNvPr>
            <p:cNvSpPr/>
            <p:nvPr/>
          </p:nvSpPr>
          <p:spPr>
            <a:xfrm>
              <a:off x="1668847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0D973A-0718-B741-B786-2FBD5970588B}"/>
                </a:ext>
              </a:extLst>
            </p:cNvPr>
            <p:cNvSpPr/>
            <p:nvPr/>
          </p:nvSpPr>
          <p:spPr>
            <a:xfrm>
              <a:off x="1867190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C08815-A839-7741-B21D-5A3C0B71F803}"/>
                </a:ext>
              </a:extLst>
            </p:cNvPr>
            <p:cNvSpPr/>
            <p:nvPr/>
          </p:nvSpPr>
          <p:spPr>
            <a:xfrm>
              <a:off x="2084629" y="3284762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6DCCDF-A819-5A48-B523-A7C932C1DF4B}"/>
                </a:ext>
              </a:extLst>
            </p:cNvPr>
            <p:cNvSpPr/>
            <p:nvPr/>
          </p:nvSpPr>
          <p:spPr>
            <a:xfrm>
              <a:off x="2308933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5A4651-8A8C-F948-9642-CF17ADF1956E}"/>
                </a:ext>
              </a:extLst>
            </p:cNvPr>
            <p:cNvSpPr/>
            <p:nvPr/>
          </p:nvSpPr>
          <p:spPr>
            <a:xfrm>
              <a:off x="2510262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2440C7-7ED9-EB4F-B02A-C57B639A961B}"/>
                </a:ext>
              </a:extLst>
            </p:cNvPr>
            <p:cNvSpPr/>
            <p:nvPr/>
          </p:nvSpPr>
          <p:spPr>
            <a:xfrm>
              <a:off x="2735054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3D8D55-A5C4-5546-8C3F-8068F85F6A6C}"/>
                </a:ext>
              </a:extLst>
            </p:cNvPr>
            <p:cNvSpPr/>
            <p:nvPr/>
          </p:nvSpPr>
          <p:spPr>
            <a:xfrm>
              <a:off x="2933715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42908D-2E50-AD44-BF64-2E3A30342CAD}"/>
                </a:ext>
              </a:extLst>
            </p:cNvPr>
            <p:cNvSpPr/>
            <p:nvPr/>
          </p:nvSpPr>
          <p:spPr>
            <a:xfrm>
              <a:off x="3160203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CB309E-C2C6-9040-B3C3-F8CAB15E57EE}"/>
                </a:ext>
              </a:extLst>
            </p:cNvPr>
            <p:cNvSpPr/>
            <p:nvPr/>
          </p:nvSpPr>
          <p:spPr>
            <a:xfrm>
              <a:off x="3371155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808BE3-4555-A048-AB71-36D79A7DC9F6}"/>
                </a:ext>
              </a:extLst>
            </p:cNvPr>
            <p:cNvSpPr/>
            <p:nvPr/>
          </p:nvSpPr>
          <p:spPr>
            <a:xfrm>
              <a:off x="358259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9C37A5-4E6F-2241-98D5-549706E45030}"/>
                </a:ext>
              </a:extLst>
            </p:cNvPr>
            <p:cNvSpPr/>
            <p:nvPr/>
          </p:nvSpPr>
          <p:spPr>
            <a:xfrm>
              <a:off x="3795090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C2FD71-57D0-F349-B90F-21C80BB0F169}"/>
                </a:ext>
              </a:extLst>
            </p:cNvPr>
            <p:cNvSpPr/>
            <p:nvPr/>
          </p:nvSpPr>
          <p:spPr>
            <a:xfrm>
              <a:off x="400744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716814-AE46-7946-B647-A76D36262636}"/>
                </a:ext>
              </a:extLst>
            </p:cNvPr>
            <p:cNvSpPr/>
            <p:nvPr/>
          </p:nvSpPr>
          <p:spPr>
            <a:xfrm>
              <a:off x="4218747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814C69-2C84-3846-835A-154F2C3CB966}"/>
                </a:ext>
              </a:extLst>
            </p:cNvPr>
            <p:cNvSpPr/>
            <p:nvPr/>
          </p:nvSpPr>
          <p:spPr>
            <a:xfrm>
              <a:off x="4442254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EA5B6C-EF62-A547-9423-4297FFB7663E}"/>
                </a:ext>
              </a:extLst>
            </p:cNvPr>
            <p:cNvSpPr/>
            <p:nvPr/>
          </p:nvSpPr>
          <p:spPr>
            <a:xfrm>
              <a:off x="465647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315173-C254-7E49-ABB9-6CE37FDA64B5}"/>
                </a:ext>
              </a:extLst>
            </p:cNvPr>
            <p:cNvSpPr/>
            <p:nvPr/>
          </p:nvSpPr>
          <p:spPr>
            <a:xfrm>
              <a:off x="485611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2CF9448-77C1-CA44-99B0-435455A4AE54}"/>
              </a:ext>
            </a:extLst>
          </p:cNvPr>
          <p:cNvSpPr/>
          <p:nvPr/>
        </p:nvSpPr>
        <p:spPr>
          <a:xfrm>
            <a:off x="1920093" y="5921228"/>
            <a:ext cx="2645273" cy="5868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284403-59C8-8549-B759-4AE203AB24DD}"/>
              </a:ext>
            </a:extLst>
          </p:cNvPr>
          <p:cNvSpPr txBox="1"/>
          <p:nvPr/>
        </p:nvSpPr>
        <p:spPr>
          <a:xfrm>
            <a:off x="2746418" y="6029989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32-ch. ADC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24A86D-A270-4B48-8E29-DB318274EA14}"/>
              </a:ext>
            </a:extLst>
          </p:cNvPr>
          <p:cNvCxnSpPr>
            <a:cxnSpLocks/>
          </p:cNvCxnSpPr>
          <p:nvPr/>
        </p:nvCxnSpPr>
        <p:spPr>
          <a:xfrm flipH="1">
            <a:off x="1465693" y="4086929"/>
            <a:ext cx="1" cy="168847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FDA883-7702-B640-814D-69CACBDF688E}"/>
              </a:ext>
            </a:extLst>
          </p:cNvPr>
          <p:cNvCxnSpPr>
            <a:cxnSpLocks/>
          </p:cNvCxnSpPr>
          <p:nvPr/>
        </p:nvCxnSpPr>
        <p:spPr>
          <a:xfrm flipH="1">
            <a:off x="1276765" y="4095169"/>
            <a:ext cx="1" cy="182605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0531D1-F6E1-9A49-970A-B7F2BC4E0D6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69456" y="5919086"/>
            <a:ext cx="650637" cy="29556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56E551-29B9-7843-AE47-52D14B9A713D}"/>
              </a:ext>
            </a:extLst>
          </p:cNvPr>
          <p:cNvCxnSpPr>
            <a:cxnSpLocks/>
          </p:cNvCxnSpPr>
          <p:nvPr/>
        </p:nvCxnSpPr>
        <p:spPr>
          <a:xfrm>
            <a:off x="1269455" y="5917438"/>
            <a:ext cx="650638" cy="43924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4ACEFD-A2F4-0A43-9D9A-DF43C2FE4481}"/>
              </a:ext>
            </a:extLst>
          </p:cNvPr>
          <p:cNvCxnSpPr>
            <a:cxnSpLocks/>
          </p:cNvCxnSpPr>
          <p:nvPr/>
        </p:nvCxnSpPr>
        <p:spPr>
          <a:xfrm>
            <a:off x="1461762" y="5767690"/>
            <a:ext cx="449023" cy="15911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FFD2E25-FA51-4F49-8232-87D7B2CCD6AC}"/>
              </a:ext>
            </a:extLst>
          </p:cNvPr>
          <p:cNvCxnSpPr>
            <a:cxnSpLocks/>
          </p:cNvCxnSpPr>
          <p:nvPr/>
        </p:nvCxnSpPr>
        <p:spPr>
          <a:xfrm>
            <a:off x="1461761" y="5766042"/>
            <a:ext cx="465641" cy="26394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DD0965-6CAC-E544-B062-27B727C96C9C}"/>
              </a:ext>
            </a:extLst>
          </p:cNvPr>
          <p:cNvCxnSpPr>
            <a:cxnSpLocks/>
          </p:cNvCxnSpPr>
          <p:nvPr/>
        </p:nvCxnSpPr>
        <p:spPr>
          <a:xfrm flipH="1">
            <a:off x="1650421" y="4076740"/>
            <a:ext cx="16168" cy="142435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6073B8-B11A-0F48-905A-C9F7DD403312}"/>
              </a:ext>
            </a:extLst>
          </p:cNvPr>
          <p:cNvCxnSpPr>
            <a:cxnSpLocks/>
          </p:cNvCxnSpPr>
          <p:nvPr/>
        </p:nvCxnSpPr>
        <p:spPr>
          <a:xfrm>
            <a:off x="1654622" y="5493685"/>
            <a:ext cx="579611" cy="43690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A867501-20A4-9743-A485-62E4F8CAD1B9}"/>
              </a:ext>
            </a:extLst>
          </p:cNvPr>
          <p:cNvCxnSpPr>
            <a:cxnSpLocks/>
          </p:cNvCxnSpPr>
          <p:nvPr/>
        </p:nvCxnSpPr>
        <p:spPr>
          <a:xfrm>
            <a:off x="1654621" y="5492037"/>
            <a:ext cx="390685" cy="42375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E93854F-F4C2-9748-85DB-3CCA7361E3FD}"/>
              </a:ext>
            </a:extLst>
          </p:cNvPr>
          <p:cNvSpPr/>
          <p:nvPr/>
        </p:nvSpPr>
        <p:spPr>
          <a:xfrm>
            <a:off x="5139616" y="2403562"/>
            <a:ext cx="729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For each Run, int. time, full scale,  and photodiode array are fixed</a:t>
            </a:r>
          </a:p>
          <a:p>
            <a:r>
              <a:rPr lang="en-GB" dirty="0"/>
              <a:t>- About 20M bytes collected  per run</a:t>
            </a:r>
          </a:p>
          <a:p>
            <a:r>
              <a:rPr lang="en-US" dirty="0"/>
              <a:t>- The signal for each photodiode is estimated as the sum of the signal recorded by the two associated channels, sample by sample.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D352E-65BB-F047-864E-8FABD7B1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B0DA97-4E88-4145-94F8-4D80E378C91C}"/>
              </a:ext>
            </a:extLst>
          </p:cNvPr>
          <p:cNvSpPr txBox="1"/>
          <p:nvPr/>
        </p:nvSpPr>
        <p:spPr>
          <a:xfrm>
            <a:off x="849486" y="862873"/>
            <a:ext cx="8298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presentation: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ADC in diagnostic TEST mode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when Test mode is used, the inputs are disconnected from the DDC232 integrators to enable the user to measure a zero input signal regardless of the current supplied to the inputs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ADC with TEST mode OFF and photodiodes unplugged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ADC with TEST mode OFF, photodiodes plugged and measuring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ADC with TEST mode OFF, photodiodes plugged and measuring scintillation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8E8B6-A535-414B-A4BC-1D2C019F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DDC in TEST mode</a:t>
            </a:r>
            <a:r>
              <a:rPr lang="en-US" dirty="0"/>
              <a:t>.  Int time</a:t>
            </a:r>
            <a:r>
              <a:rPr lang="en-GB" dirty="0"/>
              <a:t> 170us; Full Scale 350pC.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E2AF0-3611-6849-84A2-9F530327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5CA02E-8319-9D4E-A0B8-3C6E022F5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096D7C-6F36-0441-854B-12A590A50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673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DDC in TEST mode</a:t>
            </a:r>
            <a:r>
              <a:rPr lang="en-US" dirty="0"/>
              <a:t>.  Int time</a:t>
            </a:r>
            <a:r>
              <a:rPr lang="en-GB" dirty="0"/>
              <a:t> 170us; Full Scale 350pC. Measured from D27 at UCL.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11084-DD5C-BE4C-A080-5A79B1A8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E4215-13BC-344B-97EE-A9EFE9016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3EBA4-9A3D-BF49-82E6-429F07B1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DDC in TEST mode</a:t>
            </a:r>
            <a:r>
              <a:rPr lang="en-US" dirty="0"/>
              <a:t>.  Int time</a:t>
            </a:r>
            <a:r>
              <a:rPr lang="en-GB" dirty="0"/>
              <a:t> 170us; Full Scale 350pC. Measured from D27 at UCL.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1C0A3D-BB4B-E747-A3CB-187F10A1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606550"/>
            <a:ext cx="10477500" cy="3644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3EBEC4-5B96-1841-8AFF-4B743F07EAF6}"/>
              </a:ext>
            </a:extLst>
          </p:cNvPr>
          <p:cNvSpPr txBox="1"/>
          <p:nvPr/>
        </p:nvSpPr>
        <p:spPr>
          <a:xfrm>
            <a:off x="1606816" y="5615582"/>
            <a:ext cx="887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measured values over time/sample for photodiode 7.</a:t>
            </a:r>
          </a:p>
          <a:p>
            <a:r>
              <a:rPr lang="en-US" dirty="0"/>
              <a:t>Same rump-up observed in the Evolution plot from channels 11 and 12 separately.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7BED7-CAA1-B74D-9F13-EBD38B5CC64B}"/>
              </a:ext>
            </a:extLst>
          </p:cNvPr>
          <p:cNvSpPr txBox="1"/>
          <p:nvPr/>
        </p:nvSpPr>
        <p:spPr>
          <a:xfrm>
            <a:off x="7292407" y="1521315"/>
            <a:ext cx="9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 7</a:t>
            </a:r>
          </a:p>
        </p:txBody>
      </p:sp>
    </p:spTree>
    <p:extLst>
      <p:ext uri="{BB962C8B-B14F-4D97-AF65-F5344CB8AC3E}">
        <p14:creationId xmlns:p14="http://schemas.microsoft.com/office/powerpoint/2010/main" val="43374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Unplugged Photodiodes</a:t>
            </a:r>
            <a:r>
              <a:rPr lang="en-US" dirty="0"/>
              <a:t>.  Int time</a:t>
            </a:r>
            <a:r>
              <a:rPr lang="en-GB" dirty="0"/>
              <a:t> 170us; Full Scale 350pC.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8573" y="5400000"/>
            <a:ext cx="701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Histograms of measured values. Each entry correspond to one sample.</a:t>
            </a:r>
          </a:p>
          <a:p>
            <a:r>
              <a:rPr lang="en-US" dirty="0"/>
              <a:t>Left: distribution of measured values for channels 11 and 12</a:t>
            </a:r>
          </a:p>
          <a:p>
            <a:r>
              <a:rPr lang="en-US" dirty="0"/>
              <a:t>Right: distribution of measured values for photodiode 7. Each entry is the sum of the associated values from </a:t>
            </a:r>
            <a:r>
              <a:rPr lang="en-US" dirty="0" err="1"/>
              <a:t>ch</a:t>
            </a:r>
            <a:r>
              <a:rPr lang="en-US" dirty="0"/>
              <a:t> 11 and 12.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CC762-3821-004A-B0B1-189EF8E3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19EE1-D68B-F746-9769-33DA12C3D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AB6250-C61D-8145-BB35-83F20BF0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2061</Words>
  <Application>Microsoft Macintosh PowerPoint</Application>
  <PresentationFormat>Widescreen</PresentationFormat>
  <Paragraphs>202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Radogna, Raffaella</dc:creator>
  <cp:lastModifiedBy>Shaikh, Saad</cp:lastModifiedBy>
  <cp:revision>52</cp:revision>
  <dcterms:created xsi:type="dcterms:W3CDTF">2020-10-21T13:17:49Z</dcterms:created>
  <dcterms:modified xsi:type="dcterms:W3CDTF">2020-11-18T14:26:16Z</dcterms:modified>
</cp:coreProperties>
</file>