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308" r:id="rId2"/>
    <p:sldId id="292" r:id="rId3"/>
    <p:sldId id="289" r:id="rId4"/>
    <p:sldId id="312" r:id="rId5"/>
    <p:sldId id="314" r:id="rId6"/>
    <p:sldId id="320" r:id="rId7"/>
    <p:sldId id="319" r:id="rId8"/>
    <p:sldId id="264" r:id="rId9"/>
    <p:sldId id="259" r:id="rId10"/>
    <p:sldId id="309" r:id="rId11"/>
    <p:sldId id="304" r:id="rId12"/>
    <p:sldId id="321" r:id="rId13"/>
    <p:sldId id="301" r:id="rId14"/>
    <p:sldId id="30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AE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2"/>
    <p:restoredTop sz="94688"/>
  </p:normalViewPr>
  <p:slideViewPr>
    <p:cSldViewPr snapToGrid="0" snapToObjects="1">
      <p:cViewPr varScale="1">
        <p:scale>
          <a:sx n="212" d="100"/>
          <a:sy n="212" d="100"/>
        </p:scale>
        <p:origin x="17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3C2C3-AA61-2C42-9773-5BB56BAD2307}" type="datetimeFigureOut">
              <a:rPr lang="en-US" smtClean="0"/>
              <a:t>11/26/20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19275-1DB3-0B48-8340-017ACF9F1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24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9C058-C650-6D49-AC84-605B0D68F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764C60-0401-DD45-89DD-AA2C6CFAA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D136C-5498-3F4B-8B27-B64A5EEA9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F509-C45B-C449-8EB1-2BCEC4296EC8}" type="datetime1">
              <a:rPr lang="en-GB" smtClean="0"/>
              <a:t>26/11/2020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3FA7B-5B52-044A-BDF3-C2771948B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F4747-4C06-1C40-B11C-21C430523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3036-6B73-FD4D-82F3-B273F6C6B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99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2C778-D76A-6741-A30C-E2353610A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60329A-941D-CE4A-96A3-E983248C89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C07AB-A220-2C4C-B930-0A4BA930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AE96-4C47-A14F-AA95-F217E4702488}" type="datetime1">
              <a:rPr lang="en-GB" smtClean="0"/>
              <a:t>26/11/2020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40604-1CCF-854A-869E-5BA68A2FF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6DB89-56CA-924F-88BC-62F9D404A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3036-6B73-FD4D-82F3-B273F6C6B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89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41ED85-A5BC-EC4E-882A-7E9844D1C0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3D155A-B621-D44B-8E6D-F7E57ABF2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05FD8-E086-D046-8066-BC87E5DE1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E4F34-1F3D-F646-A1A3-11D355545F58}" type="datetime1">
              <a:rPr lang="en-GB" smtClean="0"/>
              <a:t>26/11/2020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40D83-7BAF-1D47-B9CE-87648E514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F52C8-6076-2F4E-899C-B85EDE4CB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3036-6B73-FD4D-82F3-B273F6C6B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62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4B6F7-07C6-8A4D-9760-5E3589B8E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E249C-48B3-0F41-A6C9-F6063AE78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790FF-F54A-634F-B062-F8B4A9AED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6919-F871-0145-AA7D-2B889AEC3494}" type="datetime1">
              <a:rPr lang="en-GB" smtClean="0"/>
              <a:t>26/11/2020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9546F-E573-DA42-8265-57693AB3B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88AB0-B6AC-5B4B-BABA-0A2E8DC23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3036-6B73-FD4D-82F3-B273F6C6B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32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6B371-236E-C843-8670-2B0B7648B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B60B7-19EE-8744-BB0E-2D0F85420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0940E-CBBB-6743-BC87-2BE88B14F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AD13-C8BA-814C-9386-A7CC76F63F29}" type="datetime1">
              <a:rPr lang="en-GB" smtClean="0"/>
              <a:t>26/11/2020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2C79F-0E83-804C-9A46-E0FD94B13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A3CB5-9961-374E-8E05-CF8839FCD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3036-6B73-FD4D-82F3-B273F6C6B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48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F8F12-1F08-FB4E-97E0-29FCDDFCD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EF58B-C4EB-AF4B-86D2-41F1FCDF75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8A716-4FE8-F745-B4B3-C6F8FFC13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5B4578-E72D-7D41-8C7A-74DA1A0BB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23AE-EFAF-BF4C-B0AF-29E61E246AF5}" type="datetime1">
              <a:rPr lang="en-GB" smtClean="0"/>
              <a:t>26/11/2020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5B7FE4-A67F-0F41-8753-E8E3E8752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8546AA-E0B4-0241-8249-FBED3366D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3036-6B73-FD4D-82F3-B273F6C6B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82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3DDC1-1245-124C-8811-3C183906A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877B5-AAFE-164C-B717-B8F671C7E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304234-1975-4449-867A-7BBC7B4EC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C02E-4EF9-584C-9B4D-2CFEA76CAB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751B8-6209-CE42-BBC6-912467230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88953F-8C27-CE4E-956E-0C5DFDD44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E1CB8-020E-0847-BC79-EA96D440CDF0}" type="datetime1">
              <a:rPr lang="en-GB" smtClean="0"/>
              <a:t>26/11/2020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4A390C-541A-854B-A84E-0C798834F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EC18A4-47DB-F444-870E-3BDC6F288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3036-6B73-FD4D-82F3-B273F6C6B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37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09497-7510-564D-BC1A-05E59276E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7EDFB4-5589-4D4F-9F71-B170CB048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65EC-E8D1-E04F-83F9-458990B0167E}" type="datetime1">
              <a:rPr lang="en-GB" smtClean="0"/>
              <a:t>26/11/2020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EB0E73-A652-6842-9D33-49F822289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EBC426-D07A-E141-9A36-6E4AA5D54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3036-6B73-FD4D-82F3-B273F6C6B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19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A7CCB6-9601-B748-B52B-61FCE1433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BE703-CCBF-254B-8660-8A0CC0EBADD7}" type="datetime1">
              <a:rPr lang="en-GB" smtClean="0"/>
              <a:t>26/11/2020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977F13-8DFF-5D4E-9876-B2D84A3CB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4CA854-AA48-704E-8ACA-F3CD4964C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3036-6B73-FD4D-82F3-B273F6C6B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6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E83CD-3857-E54C-8C7A-3869430FA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E82DB-3CBF-1E4C-B349-721DCCD56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11FE68-6A5A-F14C-8878-8E8C2B6587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CEED1-E0D3-9A45-8C6D-91E1B44E7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B5BC-227A-B149-A4BA-C4C8340B5B8A}" type="datetime1">
              <a:rPr lang="en-GB" smtClean="0"/>
              <a:t>26/11/2020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5737C-2E14-394A-B9E4-F2EF4658A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899039-5480-5741-86D8-2CC12F69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3036-6B73-FD4D-82F3-B273F6C6B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49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0907D-F724-3E49-A8BE-BFBA8771F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17FAED-D1FD-0F43-A9C1-DA5959A119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486650-20EF-4949-B957-D4CBFED11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19096-1387-A140-8D25-926C1021D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F572-5E82-6242-A1FE-E0CA31DEBBC4}" type="datetime1">
              <a:rPr lang="en-GB" smtClean="0"/>
              <a:t>26/11/2020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A785AC-A285-0C48-B985-6B4B9B9C5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A7BDF-B542-7841-9F03-44F8932AC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3036-6B73-FD4D-82F3-B273F6C6B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56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ED85BD-4BEA-2D49-BE2F-981007317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A60F6-33E6-624A-ABD3-BDB5ADDA8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F02DC-3D66-B748-8437-B949D7081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8802B-74A5-004D-B21E-3DD6D11EC2CA}" type="datetime1">
              <a:rPr lang="en-GB" smtClean="0"/>
              <a:t>26/11/2020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C5B17-77A6-444D-A88D-74E743C16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F0C09-327F-6A46-80C2-B717890C0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83036-6B73-FD4D-82F3-B273F6C6B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2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amatsu.com/eu/en/product/type/S12915-16R/index.html" TargetMode="External"/><Relationship Id="rId2" Type="http://schemas.openxmlformats.org/officeDocument/2006/relationships/hyperlink" Target="https://www.hamamatsu.com/eu/en/product/type/S1337-16BR/index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hep.ucl.ac.uk/pbt/wiki/Proton_Calorimetry/Experimental_Runs/2020/Oct23" TargetMode="External"/><Relationship Id="rId4" Type="http://schemas.openxmlformats.org/officeDocument/2006/relationships/hyperlink" Target="https://www.ti.com/lit/ds/symlink/ddc232.pdf?ts=1591718081453&amp;ref_url=https://www.ti.com/product/DDC23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73B68A-0390-0C48-9D9D-B1EE4012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3036-6B73-FD4D-82F3-B273F6C6B188}" type="slidenum">
              <a:rPr lang="en-US" smtClean="0"/>
              <a:t>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2B8438-2B81-DA4B-B872-89C8C00DA796}"/>
              </a:ext>
            </a:extLst>
          </p:cNvPr>
          <p:cNvSpPr txBox="1"/>
          <p:nvPr/>
        </p:nvSpPr>
        <p:spPr>
          <a:xfrm>
            <a:off x="1267097" y="1632857"/>
            <a:ext cx="91701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Preliminary Tests of First DDC232 Board Prototype</a:t>
            </a:r>
          </a:p>
          <a:p>
            <a:endParaRPr lang="en-US" sz="2800" dirty="0"/>
          </a:p>
          <a:p>
            <a:r>
              <a:rPr lang="en-US" sz="2800"/>
              <a:t>26 </a:t>
            </a:r>
            <a:r>
              <a:rPr lang="en-US" sz="2800" dirty="0"/>
              <a:t>Nov 2020</a:t>
            </a:r>
          </a:p>
          <a:p>
            <a:endParaRPr lang="en-US" sz="2800" dirty="0"/>
          </a:p>
          <a:p>
            <a:r>
              <a:rPr lang="en-US" sz="2800" dirty="0"/>
              <a:t>Raffaella Radogna </a:t>
            </a:r>
          </a:p>
          <a:p>
            <a:r>
              <a:rPr lang="en-US" sz="2800" dirty="0"/>
              <a:t>Saad Shaikh</a:t>
            </a:r>
          </a:p>
        </p:txBody>
      </p:sp>
    </p:spTree>
    <p:extLst>
      <p:ext uri="{BB962C8B-B14F-4D97-AF65-F5344CB8AC3E}">
        <p14:creationId xmlns:p14="http://schemas.microsoft.com/office/powerpoint/2010/main" val="748294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F206D98-7FDE-384F-9795-F2037AD9D3E0}"/>
              </a:ext>
            </a:extLst>
          </p:cNvPr>
          <p:cNvSpPr txBox="1"/>
          <p:nvPr/>
        </p:nvSpPr>
        <p:spPr>
          <a:xfrm>
            <a:off x="630195" y="481913"/>
            <a:ext cx="745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Measuring scintillation light in PD 7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  <a:r>
              <a:rPr lang="en-US" dirty="0"/>
              <a:t>Int time</a:t>
            </a:r>
            <a:r>
              <a:rPr lang="en-GB" dirty="0"/>
              <a:t> 170us; Full Scale 350pC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08599A-438C-D94B-BAF7-A29970FEE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900000"/>
            <a:ext cx="4003902" cy="2880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5E864D-7F58-DF4E-98A2-B9024B100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3036-6B73-FD4D-82F3-B273F6C6B188}" type="slidenum">
              <a:rPr lang="en-US" smtClean="0"/>
              <a:t>10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9980A0-9EB9-6F47-BBC6-D24AFF441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3780000"/>
            <a:ext cx="4003902" cy="28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E4489D-F08C-F24B-AA10-525A5108A8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1803" y="1329420"/>
            <a:ext cx="5750197" cy="41361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9A93520-574B-D545-A1A2-F8B453B9A683}"/>
              </a:ext>
            </a:extLst>
          </p:cNvPr>
          <p:cNvSpPr txBox="1"/>
          <p:nvPr/>
        </p:nvSpPr>
        <p:spPr>
          <a:xfrm>
            <a:off x="9661695" y="960088"/>
            <a:ext cx="2025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PD 7 recording light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53C30B-B4B1-294F-98B3-807D7DFC9F30}"/>
              </a:ext>
            </a:extLst>
          </p:cNvPr>
          <p:cNvSpPr txBox="1"/>
          <p:nvPr/>
        </p:nvSpPr>
        <p:spPr>
          <a:xfrm>
            <a:off x="4892518" y="5501248"/>
            <a:ext cx="7014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Poor photodiode histogram likely due to electronic noise from test lab. Interestingly, we do not observe this shape in the channel histograms…</a:t>
            </a:r>
          </a:p>
        </p:txBody>
      </p:sp>
    </p:spTree>
    <p:extLst>
      <p:ext uri="{BB962C8B-B14F-4D97-AF65-F5344CB8AC3E}">
        <p14:creationId xmlns:p14="http://schemas.microsoft.com/office/powerpoint/2010/main" val="564061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F206D98-7FDE-384F-9795-F2037AD9D3E0}"/>
              </a:ext>
            </a:extLst>
          </p:cNvPr>
          <p:cNvSpPr txBox="1"/>
          <p:nvPr/>
        </p:nvSpPr>
        <p:spPr>
          <a:xfrm>
            <a:off x="630195" y="481913"/>
            <a:ext cx="7447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Measuring scintillation light in PD 7</a:t>
            </a:r>
            <a:r>
              <a:rPr lang="en-US" b="1" dirty="0">
                <a:solidFill>
                  <a:srgbClr val="FF0000"/>
                </a:solidFill>
              </a:rPr>
              <a:t>.</a:t>
            </a:r>
            <a:r>
              <a:rPr lang="en-US" dirty="0"/>
              <a:t> Int time</a:t>
            </a:r>
            <a:r>
              <a:rPr lang="en-GB" dirty="0"/>
              <a:t> 170us; Full Scale 350pC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5E864D-7F58-DF4E-98A2-B9024B100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3036-6B73-FD4D-82F3-B273F6C6B188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11C1BF-7904-4143-8544-296DC384E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900000"/>
            <a:ext cx="4003902" cy="28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6A8953-EF12-EE41-8DC9-CC7C934BA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3780000"/>
            <a:ext cx="4003902" cy="28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5F7621-C86E-0B4B-838E-D77E64511B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9135" y="1420488"/>
            <a:ext cx="5822865" cy="41883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EB73CBC-23DE-BE48-9F8E-800C2A03C0AC}"/>
              </a:ext>
            </a:extLst>
          </p:cNvPr>
          <p:cNvSpPr txBox="1"/>
          <p:nvPr/>
        </p:nvSpPr>
        <p:spPr>
          <a:xfrm>
            <a:off x="9661695" y="960088"/>
            <a:ext cx="2031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PD 4 recording dark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4915D2-0EA8-3946-9B8F-EE8F004AB524}"/>
              </a:ext>
            </a:extLst>
          </p:cNvPr>
          <p:cNvSpPr txBox="1"/>
          <p:nvPr/>
        </p:nvSpPr>
        <p:spPr>
          <a:xfrm>
            <a:off x="4620126" y="5667607"/>
            <a:ext cx="7393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Observe the same shape as with the signal channel but shifted in the y-axis. Indicative of external noise rather than structure/coupling of scintillator light. </a:t>
            </a:r>
          </a:p>
        </p:txBody>
      </p:sp>
    </p:spTree>
    <p:extLst>
      <p:ext uri="{BB962C8B-B14F-4D97-AF65-F5344CB8AC3E}">
        <p14:creationId xmlns:p14="http://schemas.microsoft.com/office/powerpoint/2010/main" val="3620511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F206D98-7FDE-384F-9795-F2037AD9D3E0}"/>
              </a:ext>
            </a:extLst>
          </p:cNvPr>
          <p:cNvSpPr txBox="1"/>
          <p:nvPr/>
        </p:nvSpPr>
        <p:spPr>
          <a:xfrm>
            <a:off x="630195" y="481913"/>
            <a:ext cx="7447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Variation in Noise with Photodiode Number</a:t>
            </a:r>
            <a:r>
              <a:rPr lang="en-US" b="1" dirty="0">
                <a:solidFill>
                  <a:srgbClr val="FF0000"/>
                </a:solidFill>
              </a:rPr>
              <a:t>.</a:t>
            </a:r>
            <a:r>
              <a:rPr lang="en-US" dirty="0"/>
              <a:t> Int time</a:t>
            </a:r>
            <a:r>
              <a:rPr lang="en-GB" dirty="0"/>
              <a:t> 170us; Full Scale 350pC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5E864D-7F58-DF4E-98A2-B9024B100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3036-6B73-FD4D-82F3-B273F6C6B188}" type="slidenum">
              <a:rPr lang="en-US" smtClean="0"/>
              <a:t>12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B73CBC-23DE-BE48-9F8E-800C2A03C0AC}"/>
              </a:ext>
            </a:extLst>
          </p:cNvPr>
          <p:cNvSpPr txBox="1"/>
          <p:nvPr/>
        </p:nvSpPr>
        <p:spPr>
          <a:xfrm>
            <a:off x="9198479" y="955775"/>
            <a:ext cx="2242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All PDs recording dark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4915D2-0EA8-3946-9B8F-EE8F004AB524}"/>
              </a:ext>
            </a:extLst>
          </p:cNvPr>
          <p:cNvSpPr txBox="1"/>
          <p:nvPr/>
        </p:nvSpPr>
        <p:spPr>
          <a:xfrm>
            <a:off x="1275422" y="6048865"/>
            <a:ext cx="9522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Noise appears to worsen with photodiodes on far right- and left-hand sides of DDC232 circuit board.</a:t>
            </a:r>
          </a:p>
        </p:txBody>
      </p:sp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2E6DF0EE-05E4-CF4C-89CB-2E145E7A9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695" y="1259053"/>
            <a:ext cx="6580609" cy="473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12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E88CB1-784B-8847-8790-B9A9AAC239AD}"/>
              </a:ext>
            </a:extLst>
          </p:cNvPr>
          <p:cNvSpPr txBox="1"/>
          <p:nvPr/>
        </p:nvSpPr>
        <p:spPr>
          <a:xfrm>
            <a:off x="1061644" y="1582340"/>
            <a:ext cx="103623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Conclusions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Differences in measurements taken at home vs. in lab strongly suggest we suffer from electronic noise in lab, resulting in random spikes in photodiode histograms.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Why are the single channel plots still Gaussian?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How can we shield the DDC232 board from external noise?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Likely need to understand the effects of current passive splitting of photodiode charge in two channels: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Test-mode histogram is much less noisy than real measurements.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Introducing the ADC inputs from the electronics (i.e. dark noise, photodiodes unplugged), we observe a dramatic increase of the RMS for the single channel. Is this expected?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Underflow disappears when combining channels: this means “0” measurements in one channel are paired with “real” measurements in the other. Could suggest charge is not being split properly.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Could the charge splitting explain the worse performance with small full-scale ranges and large integration times?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C06F02-94BB-E846-83F2-56D6723CA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3036-6B73-FD4D-82F3-B273F6C6B18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82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FA5387-7659-8845-89D5-3198702EC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3036-6B73-FD4D-82F3-B273F6C6B188}" type="slidenum">
              <a:rPr lang="en-US" smtClean="0"/>
              <a:t>14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F66679-45D5-304E-B8A1-CAE43EDD81DD}"/>
              </a:ext>
            </a:extLst>
          </p:cNvPr>
          <p:cNvSpPr txBox="1"/>
          <p:nvPr/>
        </p:nvSpPr>
        <p:spPr>
          <a:xfrm>
            <a:off x="519707" y="2431521"/>
            <a:ext cx="111525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Useful Links: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Photodiodes</a:t>
            </a:r>
            <a:r>
              <a:rPr lang="en-GB" dirty="0"/>
              <a:t> S1337-16BR: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https://www.hamamatsu.com/eu/en/product/type/S1337-16BR/index.html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Photodiodes </a:t>
            </a:r>
            <a:r>
              <a:rPr lang="en-GB" dirty="0"/>
              <a:t>S12915-16R: </a:t>
            </a:r>
            <a:r>
              <a:rPr lang="en-US" dirty="0">
                <a:hlinkClick r:id="rId3"/>
              </a:rPr>
              <a:t>https://www.hamamatsu.com/eu/en/product/type/S12915-16R/index.html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Texas Instruments DDC232: </a:t>
            </a:r>
            <a:r>
              <a:rPr lang="en-US" dirty="0">
                <a:hlinkClick r:id="rId4"/>
              </a:rPr>
              <a:t>https://www.ti.com/lit/ds/symlink/ddc232.pdf?ts=1591718081453&amp;ref_url=https://www.ti.com/product/DDC232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Experimental Runs: </a:t>
            </a:r>
            <a:r>
              <a:rPr lang="en-US" dirty="0">
                <a:hlinkClick r:id="rId5"/>
              </a:rPr>
              <a:t>http://www.hep.ucl.ac.uk/pbt/wiki/Proton_Calorimetry/Experimental_Runs/2020/Oct23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864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B0DA97-4E88-4145-94F8-4D80E378C91C}"/>
              </a:ext>
            </a:extLst>
          </p:cNvPr>
          <p:cNvSpPr txBox="1"/>
          <p:nvPr/>
        </p:nvSpPr>
        <p:spPr>
          <a:xfrm>
            <a:off x="849486" y="862873"/>
            <a:ext cx="1070083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 this presentation, the following results taken at home and in a lab are presented: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ADC in diagnostic TEST mode 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In test mode, inputs are disconnected from the DDC232 integrators to enable the user to measure a zero-input signal regardless of the current supplied to the inputs.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ADC with TEST mode OFF and photodiodes unplugged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ADC with TEST mode OFF, photodiodes plugged and measuring DARK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ADC with TEST mode OFF, photodiodes plugged and measuring scintillation light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r>
              <a:rPr lang="en-US" b="1" dirty="0"/>
              <a:t>Current questions: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Could the passive photodiode charge splitting into two channels introduce internal noise or other quirks?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Could the charge splitting affect the board performance, explaining the drop in ADC-board performance with increasing integration time and decreasing full-scale range?</a:t>
            </a:r>
          </a:p>
          <a:p>
            <a:pPr lvl="1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Shielding from external electronic noise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Could measurements be affected by external noise?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18E8B6-A535-414B-A4BC-1D2C019FA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3036-6B73-FD4D-82F3-B273F6C6B18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707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F206D98-7FDE-384F-9795-F2037AD9D3E0}"/>
              </a:ext>
            </a:extLst>
          </p:cNvPr>
          <p:cNvSpPr txBox="1"/>
          <p:nvPr/>
        </p:nvSpPr>
        <p:spPr>
          <a:xfrm>
            <a:off x="630195" y="481913"/>
            <a:ext cx="8478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DDC in TEST mode</a:t>
            </a:r>
            <a:r>
              <a:rPr lang="en-US" dirty="0"/>
              <a:t>.  Int time</a:t>
            </a:r>
            <a:r>
              <a:rPr lang="en-GB" dirty="0"/>
              <a:t> 170us; Full Scale 350pC. Measured from Saad’s home. 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5E864D-7F58-DF4E-98A2-B9024B100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3036-6B73-FD4D-82F3-B273F6C6B188}" type="slidenum">
              <a:rPr lang="en-US" smtClean="0"/>
              <a:t>3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53C30B-B4B1-294F-98B3-807D7DFC9F30}"/>
              </a:ext>
            </a:extLst>
          </p:cNvPr>
          <p:cNvSpPr txBox="1"/>
          <p:nvPr/>
        </p:nvSpPr>
        <p:spPr>
          <a:xfrm>
            <a:off x="4723902" y="5461694"/>
            <a:ext cx="7148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Histograms of measured values. Each entry correspond to one sample.</a:t>
            </a:r>
          </a:p>
          <a:p>
            <a:r>
              <a:rPr lang="en-US" sz="1600" dirty="0"/>
              <a:t>Left: distribution of measured values for channels 11 and 12</a:t>
            </a:r>
          </a:p>
          <a:p>
            <a:r>
              <a:rPr lang="en-US" sz="1600" dirty="0"/>
              <a:t>Right: distribution of measured values for photodiode 7. Associated values from channels 11 and 12 summed and then histogrammed.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1E2AF0-3611-6849-84A2-9F5303275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900000"/>
            <a:ext cx="4003902" cy="288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5CA02E-8319-9D4E-A0B8-3C6E022F5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3780000"/>
            <a:ext cx="4003902" cy="288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096D7C-6F36-0441-854B-12A590A501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693" y="1439053"/>
            <a:ext cx="5338645" cy="38400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C20C7C4-469B-284C-90BF-6AEEB5E13041}"/>
              </a:ext>
            </a:extLst>
          </p:cNvPr>
          <p:cNvSpPr txBox="1"/>
          <p:nvPr/>
        </p:nvSpPr>
        <p:spPr>
          <a:xfrm>
            <a:off x="4841439" y="1578869"/>
            <a:ext cx="182081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Test mode behaves as expected, but appear to have “forbidden” values in channel plots? </a:t>
            </a:r>
          </a:p>
          <a:p>
            <a:endParaRPr lang="en-GB" sz="1600" dirty="0"/>
          </a:p>
          <a:p>
            <a:r>
              <a:rPr lang="en-GB" sz="1600" dirty="0"/>
              <a:t>Disappears in combined histogram.</a:t>
            </a:r>
          </a:p>
          <a:p>
            <a:endParaRPr lang="en-GB" sz="1600" dirty="0"/>
          </a:p>
          <a:p>
            <a:r>
              <a:rPr lang="en-GB" sz="1600" dirty="0"/>
              <a:t>Continue to observe this in later plots.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97F61C8-4E35-2747-87FB-514F04012AF4}"/>
              </a:ext>
            </a:extLst>
          </p:cNvPr>
          <p:cNvCxnSpPr>
            <a:cxnSpLocks/>
          </p:cNvCxnSpPr>
          <p:nvPr/>
        </p:nvCxnSpPr>
        <p:spPr>
          <a:xfrm flipV="1">
            <a:off x="6124347" y="3359092"/>
            <a:ext cx="1834542" cy="17243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DA31EBE-E73B-2444-8C5F-ACCE68397E87}"/>
              </a:ext>
            </a:extLst>
          </p:cNvPr>
          <p:cNvCxnSpPr>
            <a:cxnSpLocks/>
          </p:cNvCxnSpPr>
          <p:nvPr/>
        </p:nvCxnSpPr>
        <p:spPr>
          <a:xfrm flipH="1">
            <a:off x="3019927" y="2251642"/>
            <a:ext cx="1821512" cy="341164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212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F206D98-7FDE-384F-9795-F2037AD9D3E0}"/>
              </a:ext>
            </a:extLst>
          </p:cNvPr>
          <p:cNvSpPr txBox="1"/>
          <p:nvPr/>
        </p:nvSpPr>
        <p:spPr>
          <a:xfrm>
            <a:off x="630195" y="481913"/>
            <a:ext cx="8478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Unplugged Photodiodes</a:t>
            </a:r>
            <a:r>
              <a:rPr lang="en-US" dirty="0"/>
              <a:t>.  Int time</a:t>
            </a:r>
            <a:r>
              <a:rPr lang="en-GB" dirty="0"/>
              <a:t> 170us; Full Scale 350pC. Measured from Saad’s home. 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5E864D-7F58-DF4E-98A2-B9024B100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3036-6B73-FD4D-82F3-B273F6C6B188}" type="slidenum">
              <a:rPr lang="en-US" smtClean="0"/>
              <a:t>4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53C30B-B4B1-294F-98B3-807D7DFC9F30}"/>
              </a:ext>
            </a:extLst>
          </p:cNvPr>
          <p:cNvSpPr txBox="1"/>
          <p:nvPr/>
        </p:nvSpPr>
        <p:spPr>
          <a:xfrm>
            <a:off x="4869513" y="5316098"/>
            <a:ext cx="6615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White bars indicate the previous behaviour of “forbidden” values in channels.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DCC762-3821-004A-B0B1-189EF8E3C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900000"/>
            <a:ext cx="4003902" cy="288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419EE1-D68B-F746-9769-33DA12C3D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3780000"/>
            <a:ext cx="4003902" cy="28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AB6250-C61D-8145-BB35-83F20BF0F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000" y="1800000"/>
            <a:ext cx="5004878" cy="360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3C3CF4-97E0-D347-B4B1-958DB6168E52}"/>
              </a:ext>
            </a:extLst>
          </p:cNvPr>
          <p:cNvSpPr txBox="1"/>
          <p:nvPr/>
        </p:nvSpPr>
        <p:spPr>
          <a:xfrm>
            <a:off x="4869513" y="1787761"/>
            <a:ext cx="198821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Channels have much larger std. dev. than in test mode.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Same std. dev. from test mode recovered when combining channels.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1448899-9FA9-EF41-AA5F-19617CC52F2B}"/>
              </a:ext>
            </a:extLst>
          </p:cNvPr>
          <p:cNvCxnSpPr>
            <a:cxnSpLocks/>
          </p:cNvCxnSpPr>
          <p:nvPr/>
        </p:nvCxnSpPr>
        <p:spPr>
          <a:xfrm flipH="1" flipV="1">
            <a:off x="4647820" y="1503947"/>
            <a:ext cx="345286" cy="354932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B6D4961-36E2-D140-AFCE-7EA5741D8ED1}"/>
              </a:ext>
            </a:extLst>
          </p:cNvPr>
          <p:cNvCxnSpPr>
            <a:cxnSpLocks/>
          </p:cNvCxnSpPr>
          <p:nvPr/>
        </p:nvCxnSpPr>
        <p:spPr>
          <a:xfrm flipH="1">
            <a:off x="4451684" y="2913140"/>
            <a:ext cx="506988" cy="103172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C9B48D5-226B-F049-8684-30EFD74125EA}"/>
              </a:ext>
            </a:extLst>
          </p:cNvPr>
          <p:cNvCxnSpPr>
            <a:cxnSpLocks/>
          </p:cNvCxnSpPr>
          <p:nvPr/>
        </p:nvCxnSpPr>
        <p:spPr>
          <a:xfrm flipV="1">
            <a:off x="6533693" y="3600000"/>
            <a:ext cx="1310896" cy="34486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F29F358-4179-3541-84AC-BEF61F3FF064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3401543" y="5485375"/>
            <a:ext cx="1467970" cy="731241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F25222DD-AD8F-564A-B438-E02C33318F3C}"/>
              </a:ext>
            </a:extLst>
          </p:cNvPr>
          <p:cNvSpPr/>
          <p:nvPr/>
        </p:nvSpPr>
        <p:spPr>
          <a:xfrm>
            <a:off x="4882391" y="5744860"/>
            <a:ext cx="6602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The value 4096 corresponds to charge offset collected by the ADC. </a:t>
            </a:r>
          </a:p>
          <a:p>
            <a:r>
              <a:rPr lang="en-US" sz="1600" dirty="0"/>
              <a:t>Smaller values correspond to negative current fluctuations.</a:t>
            </a:r>
          </a:p>
        </p:txBody>
      </p:sp>
    </p:spTree>
    <p:extLst>
      <p:ext uri="{BB962C8B-B14F-4D97-AF65-F5344CB8AC3E}">
        <p14:creationId xmlns:p14="http://schemas.microsoft.com/office/powerpoint/2010/main" val="184641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F206D98-7FDE-384F-9795-F2037AD9D3E0}"/>
              </a:ext>
            </a:extLst>
          </p:cNvPr>
          <p:cNvSpPr txBox="1"/>
          <p:nvPr/>
        </p:nvSpPr>
        <p:spPr>
          <a:xfrm>
            <a:off x="630195" y="481913"/>
            <a:ext cx="8478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Dark measurements</a:t>
            </a:r>
            <a:r>
              <a:rPr lang="en-US" dirty="0"/>
              <a:t>.  Int time</a:t>
            </a:r>
            <a:r>
              <a:rPr lang="en-GB" dirty="0"/>
              <a:t> 170us; Full Scale 350pC. Measured from Saad’s home. 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5E864D-7F58-DF4E-98A2-B9024B100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3036-6B73-FD4D-82F3-B273F6C6B188}" type="slidenum">
              <a:rPr lang="en-US" smtClean="0"/>
              <a:t>5</a:t>
            </a:fld>
            <a:endParaRPr lang="en-US" dirty="0"/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BEC8BAA8-B964-5242-BB59-FC100F23B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3290" y="1267842"/>
            <a:ext cx="5727006" cy="4119425"/>
          </a:xfrm>
          <a:prstGeom prst="rect">
            <a:avLst/>
          </a:prstGeom>
        </p:spPr>
      </p:pic>
      <p:pic>
        <p:nvPicPr>
          <p:cNvPr id="8" name="Picture 7" descr="Chart, histogram&#10;&#10;Description automatically generated">
            <a:extLst>
              <a:ext uri="{FF2B5EF4-FFF2-40B4-BE49-F238E27FC236}">
                <a16:creationId xmlns:a16="http://schemas.microsoft.com/office/drawing/2014/main" id="{C1363CE5-5BB7-4A45-802D-C1D4914C5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95" y="1071145"/>
            <a:ext cx="3754709" cy="2700755"/>
          </a:xfrm>
          <a:prstGeom prst="rect">
            <a:avLst/>
          </a:prstGeom>
        </p:spPr>
      </p:pic>
      <p:pic>
        <p:nvPicPr>
          <p:cNvPr id="11" name="Picture 10" descr="Chart, histogram&#10;&#10;Description automatically generated">
            <a:extLst>
              <a:ext uri="{FF2B5EF4-FFF2-40B4-BE49-F238E27FC236}">
                <a16:creationId xmlns:a16="http://schemas.microsoft.com/office/drawing/2014/main" id="{97CFF954-B6BC-7843-922D-A03882ED2D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161" y="3719384"/>
            <a:ext cx="3887784" cy="279647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4C79967-DF1E-9A4E-96EE-904B27AB1EE1}"/>
              </a:ext>
            </a:extLst>
          </p:cNvPr>
          <p:cNvSpPr txBox="1"/>
          <p:nvPr/>
        </p:nvSpPr>
        <p:spPr>
          <a:xfrm>
            <a:off x="4442945" y="5525306"/>
            <a:ext cx="6867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Adding photodiodes doesn’t change channel histograms, but combined histogram has increased std. dev. (as expected).</a:t>
            </a:r>
          </a:p>
        </p:txBody>
      </p:sp>
    </p:spTree>
    <p:extLst>
      <p:ext uri="{BB962C8B-B14F-4D97-AF65-F5344CB8AC3E}">
        <p14:creationId xmlns:p14="http://schemas.microsoft.com/office/powerpoint/2010/main" val="2773254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F206D98-7FDE-384F-9795-F2037AD9D3E0}"/>
              </a:ext>
            </a:extLst>
          </p:cNvPr>
          <p:cNvSpPr txBox="1"/>
          <p:nvPr/>
        </p:nvSpPr>
        <p:spPr>
          <a:xfrm>
            <a:off x="630195" y="481913"/>
            <a:ext cx="8478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Dark measurements</a:t>
            </a:r>
            <a:r>
              <a:rPr lang="en-US" dirty="0"/>
              <a:t>.  Int time</a:t>
            </a:r>
            <a:r>
              <a:rPr lang="en-GB" dirty="0"/>
              <a:t> 170us; Full Scale 12.5pC. Measured from Saad’s home. 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5E864D-7F58-DF4E-98A2-B9024B100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3036-6B73-FD4D-82F3-B273F6C6B188}" type="slidenum">
              <a:rPr lang="en-US" smtClean="0"/>
              <a:t>6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C79967-DF1E-9A4E-96EE-904B27AB1EE1}"/>
              </a:ext>
            </a:extLst>
          </p:cNvPr>
          <p:cNvSpPr txBox="1"/>
          <p:nvPr/>
        </p:nvSpPr>
        <p:spPr>
          <a:xfrm>
            <a:off x="4442945" y="5525306"/>
            <a:ext cx="7245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Performance worsens with reduction of full-scale range. </a:t>
            </a:r>
          </a:p>
          <a:p>
            <a:r>
              <a:rPr lang="en-GB" dirty="0"/>
              <a:t>Std. dev. of all histograms increase relative to large full-scale. </a:t>
            </a:r>
          </a:p>
          <a:p>
            <a:r>
              <a:rPr lang="en-GB" dirty="0"/>
              <a:t>Underflow increases in channel plots, which disappears in photodiode plot.</a:t>
            </a:r>
          </a:p>
        </p:txBody>
      </p:sp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3FB6B7D9-F0F5-EE4A-B0A7-19BA4E93D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901" y="1059057"/>
            <a:ext cx="6089907" cy="4380460"/>
          </a:xfrm>
          <a:prstGeom prst="rect">
            <a:avLst/>
          </a:prstGeom>
        </p:spPr>
      </p:pic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E1C17AC3-7CB9-E14E-857A-48B0D8C5D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19" y="1023018"/>
            <a:ext cx="3846706" cy="2766929"/>
          </a:xfrm>
          <a:prstGeom prst="rect">
            <a:avLst/>
          </a:prstGeom>
        </p:spPr>
      </p:pic>
      <p:pic>
        <p:nvPicPr>
          <p:cNvPr id="8" name="Picture 7" descr="Chart, histogram&#10;&#10;Description automatically generated">
            <a:extLst>
              <a:ext uri="{FF2B5EF4-FFF2-40B4-BE49-F238E27FC236}">
                <a16:creationId xmlns:a16="http://schemas.microsoft.com/office/drawing/2014/main" id="{7F6D9983-9C50-774A-9646-5437BF886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519" y="3689486"/>
            <a:ext cx="3961397" cy="28494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B7B4A3-33E2-F446-8132-9CFC9312D819}"/>
              </a:ext>
            </a:extLst>
          </p:cNvPr>
          <p:cNvSpPr txBox="1"/>
          <p:nvPr/>
        </p:nvSpPr>
        <p:spPr>
          <a:xfrm>
            <a:off x="4550504" y="1859339"/>
            <a:ext cx="19882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Underflow entries are where the DDC232 returns exactly 0 for a channel. This shouldn’t be possible! </a:t>
            </a:r>
          </a:p>
          <a:p>
            <a:endParaRPr lang="en-GB" dirty="0"/>
          </a:p>
          <a:p>
            <a:r>
              <a:rPr lang="en-GB" dirty="0"/>
              <a:t>“0” is defined as approx. 4096.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932EFF9-24F9-6B4C-95FE-1B3DAB84098D}"/>
              </a:ext>
            </a:extLst>
          </p:cNvPr>
          <p:cNvCxnSpPr>
            <a:cxnSpLocks/>
          </p:cNvCxnSpPr>
          <p:nvPr/>
        </p:nvCxnSpPr>
        <p:spPr>
          <a:xfrm flipH="1" flipV="1">
            <a:off x="4328811" y="1702468"/>
            <a:ext cx="345286" cy="227989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74E276B-3B14-8A42-BB6A-561B2D642B2D}"/>
              </a:ext>
            </a:extLst>
          </p:cNvPr>
          <p:cNvCxnSpPr>
            <a:cxnSpLocks/>
          </p:cNvCxnSpPr>
          <p:nvPr/>
        </p:nvCxnSpPr>
        <p:spPr>
          <a:xfrm flipH="1">
            <a:off x="4396225" y="2984718"/>
            <a:ext cx="243438" cy="92333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040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72D1A52-CD0B-E94F-96E2-0EF2A4DA3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3036-6B73-FD4D-82F3-B273F6C6B188}" type="slidenum">
              <a:rPr lang="en-US" smtClean="0"/>
              <a:t>7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3AE91C-94D9-FC43-ABFA-03C586ED7DFC}"/>
              </a:ext>
            </a:extLst>
          </p:cNvPr>
          <p:cNvSpPr txBox="1"/>
          <p:nvPr/>
        </p:nvSpPr>
        <p:spPr>
          <a:xfrm>
            <a:off x="4866602" y="5675165"/>
            <a:ext cx="70147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Performance worsens with increase of integration time. </a:t>
            </a:r>
            <a:r>
              <a:rPr lang="en-US" dirty="0"/>
              <a:t>We see a sharp Gaussian roughly where “0” should be with decaying upwards tail. </a:t>
            </a:r>
          </a:p>
          <a:p>
            <a:r>
              <a:rPr lang="en-US" dirty="0"/>
              <a:t>Large underflow in channel plots but no underflow in PD plot.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D6270D-FBA8-094D-A689-ED56F86E71E6}"/>
              </a:ext>
            </a:extLst>
          </p:cNvPr>
          <p:cNvSpPr txBox="1"/>
          <p:nvPr/>
        </p:nvSpPr>
        <p:spPr>
          <a:xfrm>
            <a:off x="630195" y="481913"/>
            <a:ext cx="8478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Dark measurements</a:t>
            </a:r>
            <a:r>
              <a:rPr lang="en-US" dirty="0"/>
              <a:t>.  Int time</a:t>
            </a:r>
            <a:r>
              <a:rPr lang="en-GB" dirty="0"/>
              <a:t> 2000us; Full Scale 350pC. Measured from Saad’s home.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CB5CE0-7600-084E-85D0-CC5ABC310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943" y="1209174"/>
            <a:ext cx="6110836" cy="4395513"/>
          </a:xfrm>
          <a:prstGeom prst="rect">
            <a:avLst/>
          </a:prstGeom>
        </p:spPr>
      </p:pic>
      <p:pic>
        <p:nvPicPr>
          <p:cNvPr id="12" name="Picture 11" descr="Chart, histogram&#10;&#10;Description automatically generated">
            <a:extLst>
              <a:ext uri="{FF2B5EF4-FFF2-40B4-BE49-F238E27FC236}">
                <a16:creationId xmlns:a16="http://schemas.microsoft.com/office/drawing/2014/main" id="{AE7F5E22-BF43-1345-9071-C9EAF1CB6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15" y="946488"/>
            <a:ext cx="4068697" cy="2926607"/>
          </a:xfrm>
          <a:prstGeom prst="rect">
            <a:avLst/>
          </a:prstGeom>
        </p:spPr>
      </p:pic>
      <p:pic>
        <p:nvPicPr>
          <p:cNvPr id="14" name="Picture 13" descr="Chart, histogram&#10;&#10;Description automatically generated">
            <a:extLst>
              <a:ext uri="{FF2B5EF4-FFF2-40B4-BE49-F238E27FC236}">
                <a16:creationId xmlns:a16="http://schemas.microsoft.com/office/drawing/2014/main" id="{F835E3CE-4375-6546-83B9-FC29BF24DF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556" y="3873095"/>
            <a:ext cx="3815413" cy="274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30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F320E106-B265-0F4C-AF79-4DFF2CEA45F7}"/>
              </a:ext>
            </a:extLst>
          </p:cNvPr>
          <p:cNvGrpSpPr/>
          <p:nvPr/>
        </p:nvGrpSpPr>
        <p:grpSpPr>
          <a:xfrm>
            <a:off x="848139" y="1040964"/>
            <a:ext cx="4476383" cy="4552859"/>
            <a:chOff x="967663" y="192136"/>
            <a:chExt cx="4476383" cy="455285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5E5133A-5FE5-484D-A53F-AD5A6CED4486}"/>
                </a:ext>
              </a:extLst>
            </p:cNvPr>
            <p:cNvGrpSpPr/>
            <p:nvPr/>
          </p:nvGrpSpPr>
          <p:grpSpPr>
            <a:xfrm>
              <a:off x="967663" y="1826182"/>
              <a:ext cx="4476383" cy="2918813"/>
              <a:chOff x="3833856" y="1664409"/>
              <a:chExt cx="4223567" cy="2170088"/>
            </a:xfrm>
            <a:solidFill>
              <a:schemeClr val="accent5">
                <a:lumMod val="40000"/>
                <a:lumOff val="60000"/>
                <a:alpha val="30000"/>
              </a:schemeClr>
            </a:solidFill>
          </p:grpSpPr>
          <p:sp>
            <p:nvSpPr>
              <p:cNvPr id="9" name="Cube 8">
                <a:extLst>
                  <a:ext uri="{FF2B5EF4-FFF2-40B4-BE49-F238E27FC236}">
                    <a16:creationId xmlns:a16="http://schemas.microsoft.com/office/drawing/2014/main" id="{B83E9BA3-2220-654F-AAE4-C291CA7E46C7}"/>
                  </a:ext>
                </a:extLst>
              </p:cNvPr>
              <p:cNvSpPr/>
              <p:nvPr/>
            </p:nvSpPr>
            <p:spPr>
              <a:xfrm rot="10800000" flipV="1">
                <a:off x="7254232" y="1665622"/>
                <a:ext cx="803191" cy="2168863"/>
              </a:xfrm>
              <a:prstGeom prst="cube">
                <a:avLst>
                  <a:gd name="adj" fmla="val 75280"/>
                </a:avLst>
              </a:prstGeom>
              <a:solidFill>
                <a:schemeClr val="tx2">
                  <a:lumMod val="60000"/>
                  <a:lumOff val="40000"/>
                  <a:alpha val="7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dirty="0"/>
              </a:p>
            </p:txBody>
          </p:sp>
          <p:sp>
            <p:nvSpPr>
              <p:cNvPr id="10" name="Cube 9">
                <a:extLst>
                  <a:ext uri="{FF2B5EF4-FFF2-40B4-BE49-F238E27FC236}">
                    <a16:creationId xmlns:a16="http://schemas.microsoft.com/office/drawing/2014/main" id="{58A1B834-B0F1-7642-9ED6-B7A543C4FCB2}"/>
                  </a:ext>
                </a:extLst>
              </p:cNvPr>
              <p:cNvSpPr/>
              <p:nvPr/>
            </p:nvSpPr>
            <p:spPr>
              <a:xfrm rot="10800000" flipV="1">
                <a:off x="7053869" y="1665624"/>
                <a:ext cx="803191" cy="2168863"/>
              </a:xfrm>
              <a:prstGeom prst="cube">
                <a:avLst>
                  <a:gd name="adj" fmla="val 75280"/>
                </a:avLst>
              </a:prstGeom>
              <a:solidFill>
                <a:schemeClr val="tx2">
                  <a:lumMod val="60000"/>
                  <a:lumOff val="40000"/>
                  <a:alpha val="7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dirty="0"/>
              </a:p>
            </p:txBody>
          </p:sp>
          <p:sp>
            <p:nvSpPr>
              <p:cNvPr id="11" name="Cube 10">
                <a:extLst>
                  <a:ext uri="{FF2B5EF4-FFF2-40B4-BE49-F238E27FC236}">
                    <a16:creationId xmlns:a16="http://schemas.microsoft.com/office/drawing/2014/main" id="{C327A86A-965A-4D4C-836A-FDD65F6396FC}"/>
                  </a:ext>
                </a:extLst>
              </p:cNvPr>
              <p:cNvSpPr/>
              <p:nvPr/>
            </p:nvSpPr>
            <p:spPr>
              <a:xfrm rot="10800000" flipV="1">
                <a:off x="6849983" y="1665626"/>
                <a:ext cx="803191" cy="2168863"/>
              </a:xfrm>
              <a:prstGeom prst="cube">
                <a:avLst>
                  <a:gd name="adj" fmla="val 75280"/>
                </a:avLst>
              </a:prstGeom>
              <a:solidFill>
                <a:schemeClr val="tx2">
                  <a:lumMod val="60000"/>
                  <a:lumOff val="40000"/>
                  <a:alpha val="7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dirty="0"/>
              </a:p>
            </p:txBody>
          </p:sp>
          <p:sp>
            <p:nvSpPr>
              <p:cNvPr id="12" name="Cube 11">
                <a:extLst>
                  <a:ext uri="{FF2B5EF4-FFF2-40B4-BE49-F238E27FC236}">
                    <a16:creationId xmlns:a16="http://schemas.microsoft.com/office/drawing/2014/main" id="{B9963C3F-72F7-FF49-9569-0343BACDAF48}"/>
                  </a:ext>
                </a:extLst>
              </p:cNvPr>
              <p:cNvSpPr/>
              <p:nvPr/>
            </p:nvSpPr>
            <p:spPr>
              <a:xfrm rot="10800000" flipV="1">
                <a:off x="6648158" y="1665626"/>
                <a:ext cx="803191" cy="2168863"/>
              </a:xfrm>
              <a:prstGeom prst="cube">
                <a:avLst>
                  <a:gd name="adj" fmla="val 75280"/>
                </a:avLst>
              </a:prstGeom>
              <a:solidFill>
                <a:schemeClr val="tx2">
                  <a:lumMod val="60000"/>
                  <a:lumOff val="40000"/>
                  <a:alpha val="7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dirty="0"/>
              </a:p>
            </p:txBody>
          </p:sp>
          <p:sp>
            <p:nvSpPr>
              <p:cNvPr id="13" name="Cube 12">
                <a:extLst>
                  <a:ext uri="{FF2B5EF4-FFF2-40B4-BE49-F238E27FC236}">
                    <a16:creationId xmlns:a16="http://schemas.microsoft.com/office/drawing/2014/main" id="{944F08B5-3C2E-3142-BFC3-F3DDC4BF7772}"/>
                  </a:ext>
                </a:extLst>
              </p:cNvPr>
              <p:cNvSpPr/>
              <p:nvPr/>
            </p:nvSpPr>
            <p:spPr>
              <a:xfrm rot="10800000" flipV="1">
                <a:off x="6446928" y="1665628"/>
                <a:ext cx="803191" cy="2168863"/>
              </a:xfrm>
              <a:prstGeom prst="cube">
                <a:avLst>
                  <a:gd name="adj" fmla="val 75280"/>
                </a:avLst>
              </a:prstGeom>
              <a:solidFill>
                <a:schemeClr val="tx2">
                  <a:lumMod val="60000"/>
                  <a:lumOff val="40000"/>
                  <a:alpha val="5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dirty="0"/>
              </a:p>
            </p:txBody>
          </p:sp>
          <p:sp>
            <p:nvSpPr>
              <p:cNvPr id="14" name="Cube 13">
                <a:extLst>
                  <a:ext uri="{FF2B5EF4-FFF2-40B4-BE49-F238E27FC236}">
                    <a16:creationId xmlns:a16="http://schemas.microsoft.com/office/drawing/2014/main" id="{66CCF128-7710-CF48-B71D-BFBB8C05A1A3}"/>
                  </a:ext>
                </a:extLst>
              </p:cNvPr>
              <p:cNvSpPr/>
              <p:nvPr/>
            </p:nvSpPr>
            <p:spPr>
              <a:xfrm rot="10800000" flipV="1">
                <a:off x="6245102" y="1665628"/>
                <a:ext cx="803191" cy="2168863"/>
              </a:xfrm>
              <a:prstGeom prst="cube">
                <a:avLst>
                  <a:gd name="adj" fmla="val 75280"/>
                </a:avLst>
              </a:prstGeom>
              <a:solidFill>
                <a:schemeClr val="tx2">
                  <a:lumMod val="60000"/>
                  <a:lumOff val="40000"/>
                  <a:alpha val="7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dirty="0"/>
              </a:p>
            </p:txBody>
          </p:sp>
          <p:sp>
            <p:nvSpPr>
              <p:cNvPr id="15" name="Cube 14">
                <a:extLst>
                  <a:ext uri="{FF2B5EF4-FFF2-40B4-BE49-F238E27FC236}">
                    <a16:creationId xmlns:a16="http://schemas.microsoft.com/office/drawing/2014/main" id="{03CA81AD-1102-B542-B1DD-1DD956993799}"/>
                  </a:ext>
                </a:extLst>
              </p:cNvPr>
              <p:cNvSpPr/>
              <p:nvPr/>
            </p:nvSpPr>
            <p:spPr>
              <a:xfrm rot="10800000" flipV="1">
                <a:off x="6041815" y="1665630"/>
                <a:ext cx="803191" cy="2168863"/>
              </a:xfrm>
              <a:prstGeom prst="cube">
                <a:avLst>
                  <a:gd name="adj" fmla="val 75280"/>
                </a:avLst>
              </a:prstGeom>
              <a:solidFill>
                <a:schemeClr val="tx2">
                  <a:lumMod val="60000"/>
                  <a:lumOff val="40000"/>
                  <a:alpha val="7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dirty="0"/>
              </a:p>
            </p:txBody>
          </p:sp>
          <p:sp>
            <p:nvSpPr>
              <p:cNvPr id="16" name="Cube 15">
                <a:extLst>
                  <a:ext uri="{FF2B5EF4-FFF2-40B4-BE49-F238E27FC236}">
                    <a16:creationId xmlns:a16="http://schemas.microsoft.com/office/drawing/2014/main" id="{0542C92C-BA8E-6C48-BFBB-17386DA675F4}"/>
                  </a:ext>
                </a:extLst>
              </p:cNvPr>
              <p:cNvSpPr/>
              <p:nvPr/>
            </p:nvSpPr>
            <p:spPr>
              <a:xfrm rot="10800000" flipV="1">
                <a:off x="5844106" y="1665632"/>
                <a:ext cx="803191" cy="2168863"/>
              </a:xfrm>
              <a:prstGeom prst="cube">
                <a:avLst>
                  <a:gd name="adj" fmla="val 75280"/>
                </a:avLst>
              </a:prstGeom>
              <a:solidFill>
                <a:schemeClr val="tx2">
                  <a:lumMod val="60000"/>
                  <a:lumOff val="40000"/>
                  <a:alpha val="5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dirty="0"/>
              </a:p>
            </p:txBody>
          </p:sp>
          <p:sp>
            <p:nvSpPr>
              <p:cNvPr id="17" name="Cube 16">
                <a:extLst>
                  <a:ext uri="{FF2B5EF4-FFF2-40B4-BE49-F238E27FC236}">
                    <a16:creationId xmlns:a16="http://schemas.microsoft.com/office/drawing/2014/main" id="{7154DE1F-F27A-CA4E-861C-22143A8EABC0}"/>
                  </a:ext>
                </a:extLst>
              </p:cNvPr>
              <p:cNvSpPr/>
              <p:nvPr/>
            </p:nvSpPr>
            <p:spPr>
              <a:xfrm rot="10800000" flipV="1">
                <a:off x="5643738" y="1665634"/>
                <a:ext cx="803191" cy="2168863"/>
              </a:xfrm>
              <a:prstGeom prst="cube">
                <a:avLst>
                  <a:gd name="adj" fmla="val 75280"/>
                </a:avLst>
              </a:prstGeom>
              <a:solidFill>
                <a:srgbClr val="0431FD">
                  <a:alpha val="56000"/>
                </a:srgb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dirty="0"/>
              </a:p>
            </p:txBody>
          </p:sp>
          <p:sp>
            <p:nvSpPr>
              <p:cNvPr id="18" name="Cube 17">
                <a:extLst>
                  <a:ext uri="{FF2B5EF4-FFF2-40B4-BE49-F238E27FC236}">
                    <a16:creationId xmlns:a16="http://schemas.microsoft.com/office/drawing/2014/main" id="{6D727021-8D96-6E41-87DB-3B44E17A099F}"/>
                  </a:ext>
                </a:extLst>
              </p:cNvPr>
              <p:cNvSpPr/>
              <p:nvPr/>
            </p:nvSpPr>
            <p:spPr>
              <a:xfrm rot="10800000" flipV="1">
                <a:off x="5443971" y="1665634"/>
                <a:ext cx="803191" cy="2168863"/>
              </a:xfrm>
              <a:prstGeom prst="cube">
                <a:avLst>
                  <a:gd name="adj" fmla="val 75280"/>
                </a:avLst>
              </a:prstGeom>
              <a:solidFill>
                <a:schemeClr val="tx2">
                  <a:lumMod val="60000"/>
                  <a:lumOff val="40000"/>
                  <a:alpha val="2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dirty="0"/>
              </a:p>
            </p:txBody>
          </p:sp>
          <p:sp>
            <p:nvSpPr>
              <p:cNvPr id="19" name="Cube 18">
                <a:extLst>
                  <a:ext uri="{FF2B5EF4-FFF2-40B4-BE49-F238E27FC236}">
                    <a16:creationId xmlns:a16="http://schemas.microsoft.com/office/drawing/2014/main" id="{62C4741C-EA11-B04B-9B14-1DF3C12C7B95}"/>
                  </a:ext>
                </a:extLst>
              </p:cNvPr>
              <p:cNvSpPr/>
              <p:nvPr/>
            </p:nvSpPr>
            <p:spPr>
              <a:xfrm rot="10800000" flipV="1">
                <a:off x="5242145" y="1665634"/>
                <a:ext cx="803191" cy="2168863"/>
              </a:xfrm>
              <a:prstGeom prst="cube">
                <a:avLst>
                  <a:gd name="adj" fmla="val 75280"/>
                </a:avLst>
              </a:prstGeom>
              <a:solidFill>
                <a:schemeClr val="tx2">
                  <a:lumMod val="60000"/>
                  <a:lumOff val="40000"/>
                  <a:alpha val="2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dirty="0"/>
              </a:p>
            </p:txBody>
          </p:sp>
          <p:sp>
            <p:nvSpPr>
              <p:cNvPr id="20" name="Cube 19">
                <a:extLst>
                  <a:ext uri="{FF2B5EF4-FFF2-40B4-BE49-F238E27FC236}">
                    <a16:creationId xmlns:a16="http://schemas.microsoft.com/office/drawing/2014/main" id="{7E2C63B4-1C67-DA4C-BEA5-98F8CCA0E118}"/>
                  </a:ext>
                </a:extLst>
              </p:cNvPr>
              <p:cNvSpPr/>
              <p:nvPr/>
            </p:nvSpPr>
            <p:spPr>
              <a:xfrm rot="10800000" flipV="1">
                <a:off x="5042377" y="1665634"/>
                <a:ext cx="803191" cy="2168863"/>
              </a:xfrm>
              <a:prstGeom prst="cube">
                <a:avLst>
                  <a:gd name="adj" fmla="val 75280"/>
                </a:avLst>
              </a:prstGeom>
              <a:solidFill>
                <a:schemeClr val="tx2">
                  <a:lumMod val="60000"/>
                  <a:lumOff val="40000"/>
                  <a:alpha val="2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dirty="0"/>
              </a:p>
            </p:txBody>
          </p:sp>
          <p:sp>
            <p:nvSpPr>
              <p:cNvPr id="21" name="Cube 20">
                <a:extLst>
                  <a:ext uri="{FF2B5EF4-FFF2-40B4-BE49-F238E27FC236}">
                    <a16:creationId xmlns:a16="http://schemas.microsoft.com/office/drawing/2014/main" id="{0D11D5FB-7B2F-8A4B-A655-C6B892C92E96}"/>
                  </a:ext>
                </a:extLst>
              </p:cNvPr>
              <p:cNvSpPr/>
              <p:nvPr/>
            </p:nvSpPr>
            <p:spPr>
              <a:xfrm rot="10800000" flipV="1">
                <a:off x="4840550" y="1665634"/>
                <a:ext cx="803191" cy="2168863"/>
              </a:xfrm>
              <a:prstGeom prst="cube">
                <a:avLst>
                  <a:gd name="adj" fmla="val 75280"/>
                </a:avLst>
              </a:prstGeom>
              <a:solidFill>
                <a:schemeClr val="tx2">
                  <a:lumMod val="60000"/>
                  <a:lumOff val="40000"/>
                  <a:alpha val="1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dirty="0"/>
              </a:p>
            </p:txBody>
          </p:sp>
          <p:sp>
            <p:nvSpPr>
              <p:cNvPr id="22" name="Cube 21">
                <a:extLst>
                  <a:ext uri="{FF2B5EF4-FFF2-40B4-BE49-F238E27FC236}">
                    <a16:creationId xmlns:a16="http://schemas.microsoft.com/office/drawing/2014/main" id="{245B46B6-96FF-3C40-89D5-C5F4A167A444}"/>
                  </a:ext>
                </a:extLst>
              </p:cNvPr>
              <p:cNvSpPr/>
              <p:nvPr/>
            </p:nvSpPr>
            <p:spPr>
              <a:xfrm rot="10800000" flipV="1">
                <a:off x="4642840" y="1665634"/>
                <a:ext cx="803191" cy="2168863"/>
              </a:xfrm>
              <a:prstGeom prst="cube">
                <a:avLst>
                  <a:gd name="adj" fmla="val 75280"/>
                </a:avLst>
              </a:prstGeom>
              <a:solidFill>
                <a:schemeClr val="tx2">
                  <a:lumMod val="60000"/>
                  <a:lumOff val="40000"/>
                  <a:alpha val="1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dirty="0"/>
              </a:p>
            </p:txBody>
          </p:sp>
          <p:sp>
            <p:nvSpPr>
              <p:cNvPr id="23" name="Cube 22">
                <a:extLst>
                  <a:ext uri="{FF2B5EF4-FFF2-40B4-BE49-F238E27FC236}">
                    <a16:creationId xmlns:a16="http://schemas.microsoft.com/office/drawing/2014/main" id="{A5DFCA42-192B-FA4D-AFCA-E9078AAC8BB4}"/>
                  </a:ext>
                </a:extLst>
              </p:cNvPr>
              <p:cNvSpPr/>
              <p:nvPr/>
            </p:nvSpPr>
            <p:spPr>
              <a:xfrm rot="10800000" flipV="1">
                <a:off x="4441013" y="1665634"/>
                <a:ext cx="803191" cy="2168863"/>
              </a:xfrm>
              <a:prstGeom prst="cube">
                <a:avLst>
                  <a:gd name="adj" fmla="val 75280"/>
                </a:avLst>
              </a:prstGeom>
              <a:solidFill>
                <a:schemeClr val="tx2">
                  <a:lumMod val="60000"/>
                  <a:lumOff val="40000"/>
                  <a:alpha val="1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dirty="0"/>
              </a:p>
            </p:txBody>
          </p:sp>
          <p:sp>
            <p:nvSpPr>
              <p:cNvPr id="24" name="Cube 23">
                <a:extLst>
                  <a:ext uri="{FF2B5EF4-FFF2-40B4-BE49-F238E27FC236}">
                    <a16:creationId xmlns:a16="http://schemas.microsoft.com/office/drawing/2014/main" id="{335421D3-429B-A544-B744-5DB14BB0645B}"/>
                  </a:ext>
                </a:extLst>
              </p:cNvPr>
              <p:cNvSpPr/>
              <p:nvPr/>
            </p:nvSpPr>
            <p:spPr>
              <a:xfrm rot="10800000" flipV="1">
                <a:off x="4237291" y="1664409"/>
                <a:ext cx="803191" cy="2168863"/>
              </a:xfrm>
              <a:prstGeom prst="cube">
                <a:avLst>
                  <a:gd name="adj" fmla="val 75280"/>
                </a:avLst>
              </a:prstGeom>
              <a:solidFill>
                <a:schemeClr val="tx2">
                  <a:lumMod val="60000"/>
                  <a:lumOff val="40000"/>
                  <a:alpha val="1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dirty="0"/>
              </a:p>
            </p:txBody>
          </p:sp>
          <p:sp>
            <p:nvSpPr>
              <p:cNvPr id="25" name="Cube 24">
                <a:extLst>
                  <a:ext uri="{FF2B5EF4-FFF2-40B4-BE49-F238E27FC236}">
                    <a16:creationId xmlns:a16="http://schemas.microsoft.com/office/drawing/2014/main" id="{D94F9490-12AA-5F42-8ED3-CB966DF37B79}"/>
                  </a:ext>
                </a:extLst>
              </p:cNvPr>
              <p:cNvSpPr/>
              <p:nvPr/>
            </p:nvSpPr>
            <p:spPr>
              <a:xfrm rot="10800000" flipV="1">
                <a:off x="4036329" y="1664410"/>
                <a:ext cx="803191" cy="2168863"/>
              </a:xfrm>
              <a:prstGeom prst="cube">
                <a:avLst>
                  <a:gd name="adj" fmla="val 75280"/>
                </a:avLst>
              </a:prstGeom>
              <a:solidFill>
                <a:schemeClr val="tx2">
                  <a:lumMod val="60000"/>
                  <a:lumOff val="40000"/>
                  <a:alpha val="1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dirty="0"/>
              </a:p>
            </p:txBody>
          </p:sp>
          <p:sp>
            <p:nvSpPr>
              <p:cNvPr id="26" name="Cube 25">
                <a:extLst>
                  <a:ext uri="{FF2B5EF4-FFF2-40B4-BE49-F238E27FC236}">
                    <a16:creationId xmlns:a16="http://schemas.microsoft.com/office/drawing/2014/main" id="{D30EB3D0-415A-A642-87BD-0D91742838B4}"/>
                  </a:ext>
                </a:extLst>
              </p:cNvPr>
              <p:cNvSpPr/>
              <p:nvPr/>
            </p:nvSpPr>
            <p:spPr>
              <a:xfrm rot="10800000" flipV="1">
                <a:off x="3833856" y="1664410"/>
                <a:ext cx="803191" cy="2168863"/>
              </a:xfrm>
              <a:prstGeom prst="cube">
                <a:avLst>
                  <a:gd name="adj" fmla="val 75280"/>
                </a:avLst>
              </a:prstGeom>
              <a:solidFill>
                <a:schemeClr val="tx2">
                  <a:lumMod val="60000"/>
                  <a:lumOff val="40000"/>
                  <a:alpha val="1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 prstMaterial="legacyWirefram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GB" dirty="0"/>
              </a:p>
            </p:txBody>
          </p:sp>
        </p:grp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943C65DA-86D2-3747-B927-2495F9E2A78B}"/>
                </a:ext>
              </a:extLst>
            </p:cNvPr>
            <p:cNvSpPr/>
            <p:nvPr/>
          </p:nvSpPr>
          <p:spPr>
            <a:xfrm>
              <a:off x="1777174" y="192136"/>
              <a:ext cx="1519721" cy="1632398"/>
            </a:xfrm>
            <a:custGeom>
              <a:avLst/>
              <a:gdLst>
                <a:gd name="connsiteX0" fmla="*/ 0 w 1937326"/>
                <a:gd name="connsiteY0" fmla="*/ 0 h 1198606"/>
                <a:gd name="connsiteX1" fmla="*/ 766118 w 1937326"/>
                <a:gd name="connsiteY1" fmla="*/ 185352 h 1198606"/>
                <a:gd name="connsiteX2" fmla="*/ 1075037 w 1937326"/>
                <a:gd name="connsiteY2" fmla="*/ 902044 h 1198606"/>
                <a:gd name="connsiteX3" fmla="*/ 1816443 w 1937326"/>
                <a:gd name="connsiteY3" fmla="*/ 1136822 h 1198606"/>
                <a:gd name="connsiteX4" fmla="*/ 1927654 w 1937326"/>
                <a:gd name="connsiteY4" fmla="*/ 1198606 h 119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7326" h="1198606">
                  <a:moveTo>
                    <a:pt x="0" y="0"/>
                  </a:moveTo>
                  <a:cubicBezTo>
                    <a:pt x="293472" y="17505"/>
                    <a:pt x="586945" y="35011"/>
                    <a:pt x="766118" y="185352"/>
                  </a:cubicBezTo>
                  <a:cubicBezTo>
                    <a:pt x="945291" y="335693"/>
                    <a:pt x="899983" y="743466"/>
                    <a:pt x="1075037" y="902044"/>
                  </a:cubicBezTo>
                  <a:cubicBezTo>
                    <a:pt x="1250091" y="1060622"/>
                    <a:pt x="1674340" y="1087395"/>
                    <a:pt x="1816443" y="1136822"/>
                  </a:cubicBezTo>
                  <a:cubicBezTo>
                    <a:pt x="1958546" y="1186249"/>
                    <a:pt x="1943100" y="1192427"/>
                    <a:pt x="1927654" y="119860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955FE2F-5364-8641-9C69-97D7DE6ACA23}"/>
                </a:ext>
              </a:extLst>
            </p:cNvPr>
            <p:cNvCxnSpPr>
              <a:cxnSpLocks/>
            </p:cNvCxnSpPr>
            <p:nvPr/>
          </p:nvCxnSpPr>
          <p:spPr>
            <a:xfrm>
              <a:off x="3294534" y="1786426"/>
              <a:ext cx="0" cy="333922"/>
            </a:xfrm>
            <a:prstGeom prst="line">
              <a:avLst/>
            </a:prstGeom>
            <a:ln w="31750">
              <a:solidFill>
                <a:srgbClr val="21AEF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A7BEFD4-05B6-A94D-BDD7-7612DD34486E}"/>
                </a:ext>
              </a:extLst>
            </p:cNvPr>
            <p:cNvSpPr/>
            <p:nvPr/>
          </p:nvSpPr>
          <p:spPr>
            <a:xfrm>
              <a:off x="1668847" y="3284763"/>
              <a:ext cx="100055" cy="452349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0C98F2E-226A-C149-934E-11A6C8180DB0}"/>
                </a:ext>
              </a:extLst>
            </p:cNvPr>
            <p:cNvSpPr/>
            <p:nvPr/>
          </p:nvSpPr>
          <p:spPr>
            <a:xfrm>
              <a:off x="1867190" y="3284763"/>
              <a:ext cx="100055" cy="452349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94040C2-577D-3446-BB68-EB93D3F3852E}"/>
                </a:ext>
              </a:extLst>
            </p:cNvPr>
            <p:cNvSpPr/>
            <p:nvPr/>
          </p:nvSpPr>
          <p:spPr>
            <a:xfrm>
              <a:off x="2084629" y="3284762"/>
              <a:ext cx="100055" cy="452349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54572E5-9326-FC46-A85D-4EC65552474C}"/>
                </a:ext>
              </a:extLst>
            </p:cNvPr>
            <p:cNvSpPr/>
            <p:nvPr/>
          </p:nvSpPr>
          <p:spPr>
            <a:xfrm>
              <a:off x="2308933" y="3284761"/>
              <a:ext cx="100055" cy="452349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397A60A-2336-AD40-B319-48F0E426F3A8}"/>
                </a:ext>
              </a:extLst>
            </p:cNvPr>
            <p:cNvSpPr/>
            <p:nvPr/>
          </p:nvSpPr>
          <p:spPr>
            <a:xfrm>
              <a:off x="2510262" y="3284761"/>
              <a:ext cx="100055" cy="452349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F51FDC2-0931-604E-97FF-4694B93B5F7E}"/>
                </a:ext>
              </a:extLst>
            </p:cNvPr>
            <p:cNvSpPr/>
            <p:nvPr/>
          </p:nvSpPr>
          <p:spPr>
            <a:xfrm>
              <a:off x="2735054" y="3284761"/>
              <a:ext cx="100055" cy="452349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7D68DBD-D944-4946-AC53-80107E1BB7EF}"/>
                </a:ext>
              </a:extLst>
            </p:cNvPr>
            <p:cNvSpPr/>
            <p:nvPr/>
          </p:nvSpPr>
          <p:spPr>
            <a:xfrm>
              <a:off x="2933715" y="3284761"/>
              <a:ext cx="100055" cy="452349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00BFA70-E46D-7A4E-9596-D8A688B080CE}"/>
                </a:ext>
              </a:extLst>
            </p:cNvPr>
            <p:cNvSpPr/>
            <p:nvPr/>
          </p:nvSpPr>
          <p:spPr>
            <a:xfrm>
              <a:off x="3160203" y="3284760"/>
              <a:ext cx="100055" cy="452349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7B0D9DC-B762-4349-AC5F-F890D7C85CB7}"/>
                </a:ext>
              </a:extLst>
            </p:cNvPr>
            <p:cNvSpPr/>
            <p:nvPr/>
          </p:nvSpPr>
          <p:spPr>
            <a:xfrm>
              <a:off x="3371155" y="3284760"/>
              <a:ext cx="100055" cy="452349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FD58F40-9148-864D-A2DE-72B7BEF9EEE6}"/>
                </a:ext>
              </a:extLst>
            </p:cNvPr>
            <p:cNvSpPr/>
            <p:nvPr/>
          </p:nvSpPr>
          <p:spPr>
            <a:xfrm>
              <a:off x="3582591" y="3284759"/>
              <a:ext cx="100055" cy="452349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88AEA29-04CC-E546-BEC8-88AE7B06CB21}"/>
                </a:ext>
              </a:extLst>
            </p:cNvPr>
            <p:cNvSpPr/>
            <p:nvPr/>
          </p:nvSpPr>
          <p:spPr>
            <a:xfrm>
              <a:off x="3795090" y="3284759"/>
              <a:ext cx="100055" cy="452349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C26FCBD-A225-E244-A90D-1B0B0C96F03E}"/>
                </a:ext>
              </a:extLst>
            </p:cNvPr>
            <p:cNvSpPr/>
            <p:nvPr/>
          </p:nvSpPr>
          <p:spPr>
            <a:xfrm>
              <a:off x="4007446" y="3284759"/>
              <a:ext cx="100055" cy="452349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80A5D3D-5F19-0447-8907-AA1CAB5C39DB}"/>
                </a:ext>
              </a:extLst>
            </p:cNvPr>
            <p:cNvSpPr/>
            <p:nvPr/>
          </p:nvSpPr>
          <p:spPr>
            <a:xfrm>
              <a:off x="4218747" y="3284759"/>
              <a:ext cx="100055" cy="452349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166826E-A30D-E544-B46C-2FE990D425FC}"/>
                </a:ext>
              </a:extLst>
            </p:cNvPr>
            <p:cNvSpPr/>
            <p:nvPr/>
          </p:nvSpPr>
          <p:spPr>
            <a:xfrm>
              <a:off x="4442254" y="3284759"/>
              <a:ext cx="100055" cy="452349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A87A03B-82AD-AD41-A79B-6CD8AF7B6B4E}"/>
                </a:ext>
              </a:extLst>
            </p:cNvPr>
            <p:cNvSpPr/>
            <p:nvPr/>
          </p:nvSpPr>
          <p:spPr>
            <a:xfrm>
              <a:off x="4656476" y="3284759"/>
              <a:ext cx="100055" cy="452349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AFBCE8A-1B31-2443-8FD9-682F4B67E0A0}"/>
                </a:ext>
              </a:extLst>
            </p:cNvPr>
            <p:cNvSpPr/>
            <p:nvPr/>
          </p:nvSpPr>
          <p:spPr>
            <a:xfrm>
              <a:off x="4856111" y="3284759"/>
              <a:ext cx="100055" cy="452349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EB944BB1-2F09-0542-92A7-844B21C2518A}"/>
              </a:ext>
            </a:extLst>
          </p:cNvPr>
          <p:cNvSpPr txBox="1"/>
          <p:nvPr/>
        </p:nvSpPr>
        <p:spPr>
          <a:xfrm>
            <a:off x="313898" y="431471"/>
            <a:ext cx="462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EXPERIMENTAL SETUP AT UCL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AB9801F-C6C9-4044-BDE4-4F711A72993E}"/>
              </a:ext>
            </a:extLst>
          </p:cNvPr>
          <p:cNvSpPr txBox="1"/>
          <p:nvPr/>
        </p:nvSpPr>
        <p:spPr>
          <a:xfrm>
            <a:off x="2624761" y="1550002"/>
            <a:ext cx="3684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Optical fiber injecting UV light into scintillator sheet 90° to the PDs array.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CAD902-1D2B-B246-8772-D3B659030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3941" y="2326856"/>
            <a:ext cx="4805057" cy="3456269"/>
          </a:xfrm>
          <a:prstGeom prst="rect">
            <a:avLst/>
          </a:prstGeom>
        </p:spPr>
      </p:pic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17E9C19D-9F9F-284F-984B-A3FF51D28EDB}"/>
              </a:ext>
            </a:extLst>
          </p:cNvPr>
          <p:cNvCxnSpPr>
            <a:cxnSpLocks/>
          </p:cNvCxnSpPr>
          <p:nvPr/>
        </p:nvCxnSpPr>
        <p:spPr>
          <a:xfrm>
            <a:off x="5486400" y="3906621"/>
            <a:ext cx="1593436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AE0443-6B91-2849-8B21-CD4A35BC6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3036-6B73-FD4D-82F3-B273F6C6B1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09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F206D98-7FDE-384F-9795-F2037AD9D3E0}"/>
              </a:ext>
            </a:extLst>
          </p:cNvPr>
          <p:cNvSpPr txBox="1"/>
          <p:nvPr/>
        </p:nvSpPr>
        <p:spPr>
          <a:xfrm>
            <a:off x="630195" y="481913"/>
            <a:ext cx="6907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Measuring scintillation light in PD 7</a:t>
            </a:r>
            <a:r>
              <a:rPr lang="en-US" b="1" dirty="0">
                <a:solidFill>
                  <a:srgbClr val="FF0000"/>
                </a:solidFill>
              </a:rPr>
              <a:t>.</a:t>
            </a:r>
            <a:r>
              <a:rPr lang="en-US" dirty="0"/>
              <a:t> Int time</a:t>
            </a:r>
            <a:r>
              <a:rPr lang="en-GB" dirty="0"/>
              <a:t> 170us; Full Scale 350pC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B62531-30DA-2C4D-B3E3-0E918DB1E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33717"/>
            <a:ext cx="6005854" cy="4320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AD88BD-6550-DD4B-AE52-E8353E69F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3036-6B73-FD4D-82F3-B273F6C6B188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5DBA63-40E6-FD44-BB6F-2E686DEE7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33717"/>
            <a:ext cx="6005854" cy="432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C8D838-B962-8848-9A79-1490AA859B5C}"/>
              </a:ext>
            </a:extLst>
          </p:cNvPr>
          <p:cNvSpPr txBox="1"/>
          <p:nvPr/>
        </p:nvSpPr>
        <p:spPr>
          <a:xfrm>
            <a:off x="630195" y="5653717"/>
            <a:ext cx="6660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measured value for each channel (left) and photodiode (right). The error bars correspond to the RMS of the distributions.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55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2294</TotalTime>
  <Words>970</Words>
  <Application>Microsoft Macintosh PowerPoint</Application>
  <PresentationFormat>Widescreen</PresentationFormat>
  <Paragraphs>93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Radogna, Raffaella</dc:creator>
  <cp:lastModifiedBy>Shaikh, Saad</cp:lastModifiedBy>
  <cp:revision>117</cp:revision>
  <dcterms:created xsi:type="dcterms:W3CDTF">2020-10-21T13:17:49Z</dcterms:created>
  <dcterms:modified xsi:type="dcterms:W3CDTF">2020-11-26T10:02:08Z</dcterms:modified>
</cp:coreProperties>
</file>