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75" r:id="rId12"/>
    <p:sldId id="266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C210-7748-482B-B76C-5B199CBEAF33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A65A-514B-4A8A-BC90-55FB98238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5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B830-1A7A-48B4-917E-8AF17E69F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3B109-A70D-4170-A1E8-E1ED8E443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9305A-BB24-4E66-A3A0-F4BDAC79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716-93B9-4A92-9302-35592A46D3D1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DACA-166C-467A-BC49-F2FCA018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5AB0-3CB3-4FA4-B189-C94E99E1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0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8E26-57A3-4C65-ADD9-A143721F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F6710-5BDB-4EA5-BE51-F8B17CECD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BDD1-8935-4CE7-9740-D7F717CB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1BC-D87C-4175-B2CF-26C67ED4FCAD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95BC-2306-40A8-A33B-709082B2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615C-420E-4A4D-A9B4-ED6C5B96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ED061-B0B4-49A3-9CDC-D2A5CCF08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2528-BCCB-4D4F-9A44-6B093BE3B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737CC-23E5-4339-81A9-4FB2DBDF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22E-F0C6-4FDC-AB29-A7A79DA8E3B9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6B0A-F142-4482-B9FF-4B700984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52FE3-E4C1-46E4-A472-32DEDC43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9CFB-37E1-4D1C-BFF8-43162429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67C1-B769-4832-B985-1F5A5C3D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8910-8A4E-407A-AD1C-C3CC2DC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182B-C196-4E4A-85E8-01DF9C987273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C6892-C224-4F30-A299-0237C7A8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EE4C-1686-4883-929D-C87EE763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89F8-4A44-406B-B8E6-343C3C23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762D-B0BB-438D-AEFE-FCA2F776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5373-090A-4950-8474-F9008027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65C-9596-42BC-9ABE-26B79B7CA487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614A-D58D-4ABE-B0B3-D46A6594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BBF1-94BF-4C11-B66B-4E030D23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99EB-2292-4C36-9F11-99C55181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F7F5-3129-47E7-9AB3-C45411D7D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0967-36C5-4771-B0E8-CF0C50DBF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1A6BD-800E-4D25-B237-E32B1B57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D336-95E2-49DA-8B8B-3304DD66E019}" type="datetime1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7673E-81CD-441F-B529-DAFA5905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BAACC-4D44-4E9B-B15A-2B7E2370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F295-9ED3-4313-B363-EDD17DC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6094-E21A-455A-B293-2B1DA502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023F2-C503-4AC7-B06C-6E1764B0F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777EB-201E-4F23-9A0F-30D52EE43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AEE28-2A48-4948-9FD8-2BEC46350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784F5-337A-40B9-B149-375F7AB2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4BC7-F83A-40E4-99DE-94162FFAA922}" type="datetime1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4450B-3A27-4897-B3BE-E480C32D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7C7D2-A6CD-49A6-AF3B-7EF6A731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6693-FF1B-41B7-86CE-D9EEBB69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01306-D2FD-46BF-BFA4-FDF1A071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386-4334-48AC-8173-95EC327301B5}" type="datetime1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4C78B-00ED-4FEE-A0D3-BFC70A3D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FB7F5-C486-4973-A65D-7492AF4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4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BF278-98BD-4D45-976E-EA23BF5D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74CA-199F-40B7-BA89-7E1B422AA30C}" type="datetime1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E38B2-6F53-4ABC-97F9-671600E1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FE56-730B-446D-A911-0FC0511B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8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4AB2-AC95-4445-85CB-ECA73097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0E50-1AAD-4FE7-A5BD-E1AE09DF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5895-5930-4C36-8A1D-8B0A82E4F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C3F62-638A-48D8-8BE3-DA1EFE37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8D53-271B-41CE-AA1A-515AE4B55BEF}" type="datetime1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5C63E-E08C-4352-B249-34BBAE3E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FFFCA-3953-4505-9269-41F1BB6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0C60-100A-4E37-B1C0-DBB836BF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A675E-09CC-4193-9FD7-C1975F41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1E3FA-CCF0-43BD-A258-940F090E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BA9E-3D76-4FF5-9B18-ACDDB03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25B-E8A2-4519-9F3A-3EE924D9001D}" type="datetime1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1DE7-075E-44E5-95A6-9CE15679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D9B49-C5E9-44FB-8E9A-C9625F93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2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EA8EB-7455-4928-9352-A7582E20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B96AD-1980-42FB-9BC0-F39FEA2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9142-A3C1-465B-AE7E-2B1ED291A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F3B7-8B00-4A7F-9404-BE744D718813}" type="datetime1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E2EE-B247-4A5C-AE83-E8759A95D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723A-A8BD-4E35-B920-14E8A0705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526C-309C-4267-98FC-CAE6B7EAE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 of DDC232 Code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D747A-E15B-41FB-B20A-C6468FC9A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PBT Meeting 08/07/20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3894-524F-4EC5-B3F2-E7EA2762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4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16AA-9C9A-4713-8305-F3515833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Configuration Read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57B2-75F5-4DF6-B28D-C2F505EC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55D82-4D06-464C-9DF4-3D12F7BB3D4E}"/>
              </a:ext>
            </a:extLst>
          </p:cNvPr>
          <p:cNvSpPr txBox="1"/>
          <p:nvPr/>
        </p:nvSpPr>
        <p:spPr>
          <a:xfrm>
            <a:off x="838200" y="5059143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Measured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WTWR</a:t>
            </a:r>
            <a:r>
              <a:rPr lang="en-GB" sz="2000" b="1" dirty="0"/>
              <a:t> </a:t>
            </a:r>
            <a:r>
              <a:rPr lang="en-GB" sz="2000" dirty="0"/>
              <a:t>= 2.033μs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Successfully read a fake 640-bit readback pattern in </a:t>
            </a:r>
            <a:r>
              <a:rPr lang="en-GB" sz="2000" b="1" dirty="0"/>
              <a:t>DOUT</a:t>
            </a:r>
            <a:r>
              <a:rPr lang="en-GB" sz="2000" dirty="0"/>
              <a:t> on rising edges of </a:t>
            </a:r>
            <a:r>
              <a:rPr lang="en-GB" sz="2000" b="1" dirty="0"/>
              <a:t>DCLK,</a:t>
            </a:r>
            <a:r>
              <a:rPr lang="en-GB" sz="2000" dirty="0"/>
              <a:t> where first and last bits are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CONV</a:t>
            </a:r>
            <a:r>
              <a:rPr lang="en-GB" sz="2000" b="1" i="1" dirty="0"/>
              <a:t> </a:t>
            </a:r>
            <a:r>
              <a:rPr lang="en-GB" sz="2000" dirty="0"/>
              <a:t>successfully strobed (high for one </a:t>
            </a:r>
            <a:r>
              <a:rPr lang="en-GB" sz="2000" b="1" dirty="0"/>
              <a:t>CLK</a:t>
            </a:r>
            <a:r>
              <a:rPr lang="en-GB" sz="2000" dirty="0"/>
              <a:t> cycle) after readback is completed.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7BABE-48D8-4CB3-9ED3-641A19AF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" y="1506802"/>
            <a:ext cx="11852314" cy="34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7570-6321-5B47-B8BC-B2F9F607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Mode – Data Retrieval Timing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It is easiest to retrieve data after falling edge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and </a:t>
                </a:r>
                <a:r>
                  <a:rPr lang="en-GB" u="sng" dirty="0"/>
                  <a:t>before</a:t>
                </a:r>
                <a:r>
                  <a:rPr lang="en-GB" dirty="0"/>
                  <a:t> a </a:t>
                </a:r>
                <a:r>
                  <a:rPr lang="en-GB" b="1" dirty="0"/>
                  <a:t>CONV</a:t>
                </a:r>
                <a:r>
                  <a:rPr lang="en-GB" dirty="0"/>
                  <a:t> toggle.</a:t>
                </a:r>
              </a:p>
              <a:p>
                <a:pPr lvl="1"/>
                <a:r>
                  <a:rPr lang="en-GB" dirty="0"/>
                  <a:t>Activity in </a:t>
                </a:r>
                <a:r>
                  <a:rPr lang="en-GB" b="1" dirty="0"/>
                  <a:t>DCLK </a:t>
                </a:r>
                <a:r>
                  <a:rPr lang="en-GB" dirty="0"/>
                  <a:t>must be stopped outside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SDCV</a:t>
                </a:r>
                <a:r>
                  <a:rPr lang="en-GB" baseline="-25000" dirty="0"/>
                  <a:t> </a:t>
                </a:r>
                <a:r>
                  <a:rPr lang="en-GB" dirty="0"/>
                  <a:t>= ±10μs of changes in </a:t>
                </a:r>
                <a:r>
                  <a:rPr lang="en-GB" b="1" dirty="0"/>
                  <a:t>CONV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B6C0C-735E-8B4E-A4FB-86CBC3850A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3165474"/>
            <a:ext cx="94742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9DE0-1C16-4A2D-B581-6F13A104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Measurement and Reading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CABE-E531-4D2E-97FE-2B57F906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7ADE1-6464-4C7B-8261-59E57EA32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1" y="1485094"/>
            <a:ext cx="11935638" cy="3245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0FC53-3521-4B9B-8E69-CFB45B667965}"/>
              </a:ext>
            </a:extLst>
          </p:cNvPr>
          <p:cNvSpPr txBox="1"/>
          <p:nvPr/>
        </p:nvSpPr>
        <p:spPr>
          <a:xfrm>
            <a:off x="838200" y="4881830"/>
            <a:ext cx="10731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CONV</a:t>
            </a:r>
            <a:r>
              <a:rPr lang="en-US" sz="2000" dirty="0"/>
              <a:t> low-side measurement begins immediately after </a:t>
            </a:r>
            <a:r>
              <a:rPr lang="en-US" sz="2000" b="1" dirty="0"/>
              <a:t>CONV</a:t>
            </a:r>
            <a:r>
              <a:rPr lang="en-US" sz="2000" dirty="0"/>
              <a:t> strobe. Chose</a:t>
            </a:r>
            <a:r>
              <a:rPr lang="en-US" sz="2000" b="1" dirty="0"/>
              <a:t>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INT</a:t>
            </a:r>
            <a:r>
              <a:rPr lang="en-GB" sz="2000" b="1" dirty="0"/>
              <a:t> </a:t>
            </a:r>
            <a:r>
              <a:rPr lang="en-GB" sz="2000" dirty="0"/>
              <a:t>= 200μs.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CMDR</a:t>
            </a:r>
            <a:r>
              <a:rPr lang="en-GB" sz="2000" b="1" dirty="0"/>
              <a:t> </a:t>
            </a:r>
            <a:r>
              <a:rPr lang="en-GB" sz="2000" dirty="0"/>
              <a:t>= 1382 </a:t>
            </a:r>
            <a:r>
              <a:rPr lang="en-GB" sz="2000" b="1" dirty="0"/>
              <a:t>CLK</a:t>
            </a:r>
            <a:r>
              <a:rPr lang="en-GB" sz="2000" dirty="0"/>
              <a:t> cycles, fake </a:t>
            </a:r>
            <a:r>
              <a:rPr lang="en-GB" sz="2000" b="1" dirty="0"/>
              <a:t>DVALID </a:t>
            </a:r>
            <a:r>
              <a:rPr lang="en-GB" sz="2000" dirty="0"/>
              <a:t>provided to trigger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Successfully read fake 640-bit data in </a:t>
            </a:r>
            <a:r>
              <a:rPr lang="en-GB" sz="2000" b="1" dirty="0"/>
              <a:t>DOUT</a:t>
            </a:r>
            <a:r>
              <a:rPr lang="en-GB" sz="2000" dirty="0"/>
              <a:t> on falling edges of </a:t>
            </a:r>
            <a:r>
              <a:rPr lang="en-GB" sz="2000" b="1" dirty="0"/>
              <a:t>DCLK,</a:t>
            </a:r>
            <a:r>
              <a:rPr lang="en-GB" sz="2000" dirty="0"/>
              <a:t> where first and last bits are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GB" sz="2000" dirty="0"/>
              <a:t>ctivity in </a:t>
            </a:r>
            <a:r>
              <a:rPr lang="en-GB" sz="2000" b="1" dirty="0"/>
              <a:t>DCLK</a:t>
            </a:r>
            <a:r>
              <a:rPr lang="en-GB" sz="2000" dirty="0"/>
              <a:t> stops 30μs before next </a:t>
            </a:r>
            <a:r>
              <a:rPr lang="en-GB" sz="2000" b="1" dirty="0"/>
              <a:t>CONV</a:t>
            </a:r>
            <a:r>
              <a:rPr lang="en-GB" sz="2000" dirty="0"/>
              <a:t> toggle, minimum time is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SDCV</a:t>
            </a:r>
            <a:r>
              <a:rPr lang="en-GB" sz="2000" b="1" dirty="0"/>
              <a:t> </a:t>
            </a:r>
            <a:r>
              <a:rPr lang="en-GB" sz="2000" dirty="0"/>
              <a:t>= 10μs.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GB" sz="2000" dirty="0"/>
              <a:t>astest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INT</a:t>
            </a:r>
            <a:r>
              <a:rPr lang="en-GB" sz="2000" dirty="0"/>
              <a:t> with this readout method confirmed to be 180μs.</a:t>
            </a:r>
          </a:p>
        </p:txBody>
      </p:sp>
    </p:spTree>
    <p:extLst>
      <p:ext uri="{BB962C8B-B14F-4D97-AF65-F5344CB8AC3E}">
        <p14:creationId xmlns:p14="http://schemas.microsoft.com/office/powerpoint/2010/main" val="223621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9DE0-1C16-4A2D-B581-6F13A104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Measurement and Reading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CABE-E531-4D2E-97FE-2B57F906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0FC53-3521-4B9B-8E69-CFB45B667965}"/>
              </a:ext>
            </a:extLst>
          </p:cNvPr>
          <p:cNvSpPr txBox="1"/>
          <p:nvPr/>
        </p:nvSpPr>
        <p:spPr>
          <a:xfrm>
            <a:off x="838200" y="4881830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CONV</a:t>
            </a:r>
            <a:r>
              <a:rPr lang="en-US" sz="2000" dirty="0"/>
              <a:t> high-side measurement begins after </a:t>
            </a:r>
            <a:r>
              <a:rPr lang="en-US" sz="2000" b="1" dirty="0"/>
              <a:t>CONV</a:t>
            </a:r>
            <a:r>
              <a:rPr lang="en-US" sz="2000" dirty="0"/>
              <a:t> low-side measurement.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Same values found as previously.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measurement/read cycle continues until system is powered off.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37A9A-27BD-4912-8550-5A30B43A0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" y="1473639"/>
            <a:ext cx="12013073" cy="32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8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EAA5-977A-4FBA-A66D-CA9329F6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9E7A-EE98-461E-9F9A-827A9107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simulation, code meets all design requirements stated in DDC232 datasheet.</a:t>
            </a:r>
          </a:p>
          <a:p>
            <a:r>
              <a:rPr lang="en-US" dirty="0"/>
              <a:t>Now need to figure out how to send measured data through UART transmitter module to PC so that we can test on hardware.</a:t>
            </a:r>
          </a:p>
          <a:p>
            <a:r>
              <a:rPr lang="en-US" dirty="0"/>
              <a:t>How long to acquire data?</a:t>
            </a:r>
          </a:p>
          <a:p>
            <a:pPr lvl="1"/>
            <a:r>
              <a:rPr lang="en-US" dirty="0"/>
              <a:t>Measurement every 200us, therefore 1kHz operation achieved by averaging 5 sequential measurements.</a:t>
            </a:r>
          </a:p>
          <a:p>
            <a:pPr lvl="1"/>
            <a:r>
              <a:rPr lang="en-US" dirty="0"/>
              <a:t>Can reduce strain on UART interface if averaged on FPGA before transmission.</a:t>
            </a:r>
          </a:p>
          <a:p>
            <a:pPr lvl="1"/>
            <a:r>
              <a:rPr lang="en-US" dirty="0"/>
              <a:t>Still will be flooded with data – maybe use a button press trigger to output 1 (averaged) measurement?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8D99E-B4BB-4862-84D8-A02782C2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1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8C2-55DB-B345-A3F8-A3AF1648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– I/O Signals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GB" dirty="0"/>
                  <a:t>System (master) clock: </a:t>
                </a:r>
                <a:r>
                  <a:rPr lang="en-GB" b="1" dirty="0"/>
                  <a:t>CLK</a:t>
                </a:r>
                <a:endParaRPr lang="en-GB" dirty="0"/>
              </a:p>
              <a:p>
                <a:pPr lvl="0"/>
                <a:r>
                  <a:rPr lang="en-GB" dirty="0"/>
                  <a:t>Configuration register clock: </a:t>
                </a:r>
                <a:r>
                  <a:rPr lang="en-GB" b="1" dirty="0"/>
                  <a:t>CLK_CFG</a:t>
                </a:r>
                <a:endParaRPr lang="en-GB" dirty="0"/>
              </a:p>
              <a:p>
                <a:pPr lvl="0"/>
                <a:r>
                  <a:rPr lang="en-GB" dirty="0"/>
                  <a:t>Configuration register input: </a:t>
                </a:r>
                <a:r>
                  <a:rPr lang="en-GB" b="1" dirty="0"/>
                  <a:t>DIN_CFG</a:t>
                </a:r>
                <a:endParaRPr lang="en-GB" dirty="0"/>
              </a:p>
              <a:p>
                <a:pPr lvl="0"/>
                <a:r>
                  <a:rPr lang="en-GB" dirty="0"/>
                  <a:t>Serial data clock: </a:t>
                </a:r>
                <a:r>
                  <a:rPr lang="en-GB" b="1" dirty="0"/>
                  <a:t>DCLK</a:t>
                </a:r>
                <a:endParaRPr lang="en-GB" dirty="0"/>
              </a:p>
              <a:p>
                <a:pPr lvl="0"/>
                <a:r>
                  <a:rPr lang="en-GB" dirty="0"/>
                  <a:t>Serial data output: </a:t>
                </a:r>
                <a:r>
                  <a:rPr lang="en-GB" b="1" dirty="0"/>
                  <a:t>DOUT</a:t>
                </a:r>
                <a:endParaRPr lang="en-GB" dirty="0"/>
              </a:p>
              <a:p>
                <a:pPr lvl="0"/>
                <a:r>
                  <a:rPr lang="en-GB" dirty="0"/>
                  <a:t>Conversion control input: </a:t>
                </a:r>
                <a:r>
                  <a:rPr lang="en-GB" b="1" dirty="0"/>
                  <a:t>CONV</a:t>
                </a:r>
                <a:endParaRPr lang="en-GB" dirty="0"/>
              </a:p>
              <a:p>
                <a:pPr lvl="0"/>
                <a:r>
                  <a:rPr lang="en-GB" dirty="0"/>
                  <a:t>Data valid output: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</a:p>
              <a:p>
                <a:pPr lvl="0"/>
                <a:r>
                  <a:rPr lang="en-GB" dirty="0"/>
                  <a:t>Digital reset: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0A26181B-D896-A147-A92A-A92DBFD8A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2" t="2557" r="19185"/>
          <a:stretch/>
        </p:blipFill>
        <p:spPr>
          <a:xfrm>
            <a:off x="6791930" y="1435687"/>
            <a:ext cx="5245584" cy="47412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1C80-4267-4475-AE86-8D18FE54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9B16-F354-401B-83B1-2AEC2EB2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DDC232 Operation Stages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E56B-E31A-4623-9948-E47CAC24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Power 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 alternating between: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Measurement (i.e. waiting for data)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Reading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EA9EB-39DA-42A6-918C-18AB27073036}"/>
              </a:ext>
            </a:extLst>
          </p:cNvPr>
          <p:cNvSpPr txBox="1"/>
          <p:nvPr/>
        </p:nvSpPr>
        <p:spPr>
          <a:xfrm>
            <a:off x="7327900" y="1690688"/>
            <a:ext cx="4025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Datasheet for DDC232 provides guidelines for signals and timing for of these stages.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Task here is to demonstrate </a:t>
            </a:r>
            <a:r>
              <a:rPr lang="en-US" sz="2800" b="1" dirty="0"/>
              <a:t>in simulation</a:t>
            </a:r>
            <a:r>
              <a:rPr lang="en-US" sz="2800" dirty="0"/>
              <a:t> that design can meet requirements.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71D87-9C39-49C3-A1E3-412FF148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94F-CC7C-4C0C-8D3E-21CDA88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Simulation?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CB34-7401-4A2E-9D23-EF1BC67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Test behaviour of a hardware design entirely within software.</a:t>
            </a:r>
          </a:p>
          <a:p>
            <a:pPr>
              <a:lnSpc>
                <a:spcPct val="100000"/>
              </a:lnSpc>
            </a:pPr>
            <a:r>
              <a:rPr lang="en-GB" dirty="0"/>
              <a:t>Does not tell you anything about behaviour of hardware itself – just how your design behaves under certain stimuli.</a:t>
            </a:r>
          </a:p>
          <a:p>
            <a:pPr>
              <a:lnSpc>
                <a:spcPct val="100000"/>
              </a:lnSpc>
            </a:pPr>
            <a:r>
              <a:rPr lang="en-GB" dirty="0"/>
              <a:t>An </a:t>
            </a:r>
            <a:r>
              <a:rPr lang="en-GB" i="1" dirty="0"/>
              <a:t>essential </a:t>
            </a:r>
            <a:r>
              <a:rPr lang="en-GB" dirty="0"/>
              <a:t>tool for debugging designs before testing on hardware.</a:t>
            </a:r>
          </a:p>
          <a:p>
            <a:pPr>
              <a:lnSpc>
                <a:spcPct val="100000"/>
              </a:lnSpc>
            </a:pPr>
            <a:r>
              <a:rPr lang="en-GB" dirty="0"/>
              <a:t>User is able to provide input signals at any point in timeline to mimic hardware.</a:t>
            </a:r>
          </a:p>
          <a:p>
            <a:pPr>
              <a:lnSpc>
                <a:spcPct val="100000"/>
              </a:lnSpc>
            </a:pPr>
            <a:r>
              <a:rPr lang="en-US" dirty="0"/>
              <a:t>Result of simulation </a:t>
            </a:r>
            <a:r>
              <a:rPr lang="en-GB" dirty="0"/>
              <a:t>is a waveform chart, showing how signals progress with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E0A6-ACB1-481F-A7E6-2E20542B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3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0FB0-8C1E-4743-8F84-E6C3FDE3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8DE9E-78C4-4CDF-B230-4B3E4F281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98975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Xilinx Clocking Wizard</a:t>
                </a:r>
              </a:p>
              <a:p>
                <a:pPr lvl="1"/>
                <a:r>
                  <a:rPr lang="en-US" dirty="0"/>
                  <a:t>Module that takes 125 MHz </a:t>
                </a:r>
                <a:r>
                  <a:rPr lang="en-US" dirty="0" err="1"/>
                  <a:t>Zybo</a:t>
                </a:r>
                <a:r>
                  <a:rPr lang="en-US" dirty="0"/>
                  <a:t> clock and transforms to 120 MHz clock, which is a more useful frequency</a:t>
                </a:r>
              </a:p>
              <a:p>
                <a:pPr lvl="1"/>
                <a:r>
                  <a:rPr lang="en-US" dirty="0"/>
                  <a:t>Signals: Clock In (</a:t>
                </a:r>
                <a:r>
                  <a:rPr lang="en-US" b="1" dirty="0"/>
                  <a:t>Clk_125MHz</a:t>
                </a:r>
                <a:r>
                  <a:rPr lang="en-US" dirty="0"/>
                  <a:t>), Clock Out (</a:t>
                </a:r>
                <a:r>
                  <a:rPr lang="en-US" b="1" dirty="0"/>
                  <a:t>MCLK</a:t>
                </a:r>
                <a:r>
                  <a:rPr lang="en-US" dirty="0"/>
                  <a:t>), Clock ‘Good’ Status (</a:t>
                </a:r>
                <a:r>
                  <a:rPr lang="en-US" b="1" dirty="0"/>
                  <a:t>LOCKED</a:t>
                </a:r>
                <a:r>
                  <a:rPr lang="en-US" dirty="0"/>
                  <a:t>), Reset (</a:t>
                </a:r>
                <a:r>
                  <a:rPr lang="en-US" b="1" dirty="0"/>
                  <a:t>MCLK_RST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DDC232 Code</a:t>
                </a:r>
              </a:p>
              <a:p>
                <a:pPr lvl="1"/>
                <a:r>
                  <a:rPr lang="en-US" dirty="0"/>
                  <a:t>Handles communication and data transfer between FPGA and DDC232.</a:t>
                </a:r>
              </a:p>
              <a:p>
                <a:pPr lvl="1"/>
                <a:r>
                  <a:rPr lang="en-US" dirty="0"/>
                  <a:t>Signals: See slide 2. </a:t>
                </a:r>
                <a:r>
                  <a:rPr lang="en-US" b="1" dirty="0"/>
                  <a:t>CLK, CONV, CLK_CFG, DCLK </a:t>
                </a:r>
                <a:r>
                  <a:rPr lang="en-GB" dirty="0"/>
                  <a:t>all generated from </a:t>
                </a:r>
                <a:r>
                  <a:rPr lang="en-GB" b="1" dirty="0"/>
                  <a:t>MCLK</a:t>
                </a:r>
                <a:r>
                  <a:rPr lang="en-GB" dirty="0"/>
                  <a:t> and only once </a:t>
                </a:r>
                <a:r>
                  <a:rPr lang="en-GB" b="1" dirty="0"/>
                  <a:t>LOCKED </a:t>
                </a:r>
                <a:r>
                  <a:rPr lang="en-GB" dirty="0"/>
                  <a:t>is high.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GB" dirty="0"/>
                  <a:t> generated from </a:t>
                </a:r>
                <a:r>
                  <a:rPr lang="en-GB" b="1" dirty="0"/>
                  <a:t>MRST</a:t>
                </a:r>
                <a:r>
                  <a:rPr lang="en-GB" dirty="0"/>
                  <a:t>, which is a button on </a:t>
                </a:r>
                <a:r>
                  <a:rPr lang="en-GB" dirty="0" err="1"/>
                  <a:t>Zybo</a:t>
                </a:r>
                <a:r>
                  <a:rPr lang="en-GB" dirty="0"/>
                  <a:t> board.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</a:t>
                </a:r>
                <a:r>
                  <a:rPr lang="en-GB" dirty="0"/>
                  <a:t>ART Transmitter (coming soon…)</a:t>
                </a:r>
              </a:p>
              <a:p>
                <a:pPr lvl="1"/>
                <a:r>
                  <a:rPr lang="en-US" dirty="0"/>
                  <a:t>Takes data from DDC232 and outputs to computer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8DE9E-78C4-4CDF-B230-4B3E4F281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98975"/>
              </a:xfrm>
              <a:blipFill>
                <a:blip r:embed="rId2"/>
                <a:stretch>
                  <a:fillRect l="-1217" t="-3117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553B6-2A3A-4996-9837-66E4433C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0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3AB6-C841-394B-AF2E-617B893F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1) Power-up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C5C3D-CBF0-7A4B-B834-4C31A431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powering up, all digital and analog inputs must be held low until power supplies have stabilised. Master clock can then be supplied to </a:t>
            </a:r>
            <a:r>
              <a:rPr lang="en-GB" b="1" dirty="0"/>
              <a:t>CLK. </a:t>
            </a:r>
          </a:p>
          <a:p>
            <a:r>
              <a:rPr lang="en-GB" dirty="0"/>
              <a:t>After time </a:t>
            </a:r>
            <a:r>
              <a:rPr lang="en-GB" b="1" dirty="0"/>
              <a:t>t</a:t>
            </a:r>
            <a:r>
              <a:rPr lang="en-GB" b="1" baseline="-25000" dirty="0"/>
              <a:t>POR</a:t>
            </a:r>
            <a:r>
              <a:rPr lang="en-GB" baseline="-25000" dirty="0"/>
              <a:t> </a:t>
            </a:r>
            <a:r>
              <a:rPr lang="en-GB" dirty="0"/>
              <a:t>= 250ms, configuration can begin.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B13F1F-C63C-5241-8154-C99EF8DDC4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48" y="3642430"/>
            <a:ext cx="4795903" cy="30088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91F5F-AF34-4348-9570-B2A51686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EAE7-0315-490B-8116-CE3EA6E6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Power Up</a:t>
            </a:r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07E485-6A2F-4073-A686-3D58ECA77C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582924"/>
            <a:ext cx="4495845" cy="29288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98EA0-E41D-47DC-8799-57FB629B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AE8F4-1FB0-490B-BD82-DAF89DA5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96" y="1497129"/>
            <a:ext cx="7096177" cy="31004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02B953-976C-497C-A970-403BDBD987AA}"/>
                  </a:ext>
                </a:extLst>
              </p:cNvPr>
              <p:cNvSpPr txBox="1"/>
              <p:nvPr/>
            </p:nvSpPr>
            <p:spPr>
              <a:xfrm>
                <a:off x="457200" y="4724428"/>
                <a:ext cx="11125200" cy="1939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Takes 4.81 us for Clocking Wizard to generate a stable clock. </a:t>
                </a:r>
                <a:r>
                  <a:rPr lang="en-US" sz="2000" b="1" dirty="0"/>
                  <a:t>MCLK</a:t>
                </a:r>
                <a:r>
                  <a:rPr lang="en-US" sz="2000" dirty="0"/>
                  <a:t> actually starts before </a:t>
                </a:r>
                <a:r>
                  <a:rPr lang="en-US" sz="2000" b="1" dirty="0"/>
                  <a:t>LOCKED</a:t>
                </a:r>
                <a:r>
                  <a:rPr lang="en-US" sz="2000" dirty="0"/>
                  <a:t> goes high, but </a:t>
                </a:r>
                <a:r>
                  <a:rPr lang="en-US" sz="2000" b="1" dirty="0"/>
                  <a:t>CLK</a:t>
                </a:r>
                <a:r>
                  <a:rPr lang="en-US" sz="2000" dirty="0"/>
                  <a:t> (fed to DDC232 and generated from </a:t>
                </a:r>
                <a:r>
                  <a:rPr lang="en-US" sz="2000" b="1" dirty="0"/>
                  <a:t>MCLK</a:t>
                </a:r>
                <a:r>
                  <a:rPr lang="en-US" sz="2000" dirty="0"/>
                  <a:t>) only generated after </a:t>
                </a:r>
                <a:r>
                  <a:rPr lang="en-US" sz="2000" b="1" dirty="0"/>
                  <a:t>LOCKED</a:t>
                </a:r>
                <a:r>
                  <a:rPr lang="en-US" sz="2000" dirty="0"/>
                  <a:t> is high.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User presses </a:t>
                </a:r>
                <a:r>
                  <a:rPr lang="en-US" sz="2000" b="1" dirty="0"/>
                  <a:t>MRST</a:t>
                </a:r>
                <a:r>
                  <a:rPr lang="en-US" sz="2000" dirty="0"/>
                  <a:t> to start operation and after </a:t>
                </a:r>
                <a:r>
                  <a:rPr lang="en-US" sz="2000" b="1" dirty="0" err="1"/>
                  <a:t>t</a:t>
                </a:r>
                <a:r>
                  <a:rPr lang="en-US" sz="2000" b="1" baseline="-25000" dirty="0" err="1"/>
                  <a:t>POR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US" sz="2000" dirty="0"/>
                  <a:t> goes low.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Ensures power supplies have stabilized before operation.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Simulation timescale much smaller than real life, due to computation time, therefore </a:t>
                </a:r>
                <a:r>
                  <a:rPr lang="en-US" sz="2000" b="1" dirty="0" err="1"/>
                  <a:t>t</a:t>
                </a:r>
                <a:r>
                  <a:rPr lang="en-US" sz="2000" b="1" baseline="-25000" dirty="0" err="1"/>
                  <a:t>POR</a:t>
                </a:r>
                <a:r>
                  <a:rPr lang="en-US" sz="2000" dirty="0"/>
                  <a:t>= 10 us was chosen and found to be so in simulation.</a:t>
                </a:r>
                <a:endParaRPr lang="en-GB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02B953-976C-497C-A970-403BDBD98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24428"/>
                <a:ext cx="11125200" cy="1939698"/>
              </a:xfrm>
              <a:prstGeom prst="rect">
                <a:avLst/>
              </a:prstGeom>
              <a:blipFill>
                <a:blip r:embed="rId4"/>
                <a:stretch>
                  <a:fillRect l="-493" t="-1572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3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2C55-CB48-4414-A1C0-08F98CE5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Configuration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F59C8-E8BA-4198-B30E-EBDB8547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8</a:t>
            </a:fld>
            <a:endParaRPr lang="en-GB"/>
          </a:p>
        </p:txBody>
      </p:sp>
      <p:pic>
        <p:nvPicPr>
          <p:cNvPr id="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F57C63-16D9-425F-B112-75921CD630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7466" r="3470" b="2140"/>
          <a:stretch/>
        </p:blipFill>
        <p:spPr bwMode="auto">
          <a:xfrm>
            <a:off x="1828800" y="1452563"/>
            <a:ext cx="8534400" cy="5268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61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16AA-9C9A-4713-8305-F3515833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Configuration Write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349656-8F20-4330-BFAC-BA9CD5AC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7" y="1644794"/>
            <a:ext cx="11882306" cy="32447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57B2-75F5-4DF6-B28D-C2F505EC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55D82-4D06-464C-9DF4-3D12F7BB3D4E}"/>
              </a:ext>
            </a:extLst>
          </p:cNvPr>
          <p:cNvSpPr txBox="1"/>
          <p:nvPr/>
        </p:nvSpPr>
        <p:spPr>
          <a:xfrm>
            <a:off x="838200" y="5013861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Measured </a:t>
            </a:r>
            <a:r>
              <a:rPr lang="en-GB" sz="2000" b="1" dirty="0" err="1"/>
              <a:t>t­­</a:t>
            </a:r>
            <a:r>
              <a:rPr lang="en-GB" sz="2000" b="1" baseline="-25000" dirty="0" err="1"/>
              <a:t>WTRST</a:t>
            </a:r>
            <a:r>
              <a:rPr lang="en-GB" sz="2000" b="1" dirty="0"/>
              <a:t> </a:t>
            </a:r>
            <a:r>
              <a:rPr lang="en-GB" sz="2000" dirty="0"/>
              <a:t>= 2.025μs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</a:t>
            </a:r>
            <a:r>
              <a:rPr lang="en-GB" sz="2000" dirty="0" err="1"/>
              <a:t>enerally</a:t>
            </a:r>
            <a:r>
              <a:rPr lang="en-GB" sz="2000" dirty="0"/>
              <a:t> better for wait times to be on the longer side, i.e. 2μs is the </a:t>
            </a:r>
            <a:r>
              <a:rPr lang="en-GB" sz="2000" i="1" dirty="0"/>
              <a:t>minimum</a:t>
            </a:r>
            <a:r>
              <a:rPr lang="en-GB" sz="2000" dirty="0"/>
              <a:t> wait.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Successfully wrote configuration register [111110000001] on falling edges of </a:t>
            </a:r>
            <a:r>
              <a:rPr lang="en-GB" sz="2000" b="1" dirty="0"/>
              <a:t>CLK_CFG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Important for activity in clocks to stop after process is completed (</a:t>
            </a:r>
            <a:r>
              <a:rPr lang="en-GB" sz="2000" b="1" dirty="0"/>
              <a:t>MCLK </a:t>
            </a:r>
            <a:r>
              <a:rPr lang="en-GB" sz="2000" dirty="0"/>
              <a:t>and </a:t>
            </a:r>
            <a:r>
              <a:rPr lang="en-GB" sz="2000" b="1" dirty="0"/>
              <a:t>CLK </a:t>
            </a:r>
            <a:r>
              <a:rPr lang="en-GB" sz="2000" dirty="0"/>
              <a:t>free-running). </a:t>
            </a:r>
          </a:p>
        </p:txBody>
      </p:sp>
    </p:spTree>
    <p:extLst>
      <p:ext uri="{BB962C8B-B14F-4D97-AF65-F5344CB8AC3E}">
        <p14:creationId xmlns:p14="http://schemas.microsoft.com/office/powerpoint/2010/main" val="405848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823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Simulation of DDC232 Code</vt:lpstr>
      <vt:lpstr>Reminder – I/O Signals</vt:lpstr>
      <vt:lpstr>DDC232 Operation Stages</vt:lpstr>
      <vt:lpstr>What is Simulation?</vt:lpstr>
      <vt:lpstr>Structure of Design</vt:lpstr>
      <vt:lpstr>1) Power-up</vt:lpstr>
      <vt:lpstr>Results – Power Up</vt:lpstr>
      <vt:lpstr>2) Configuration</vt:lpstr>
      <vt:lpstr>Results – Configuration Write</vt:lpstr>
      <vt:lpstr>Results – Configuration Read</vt:lpstr>
      <vt:lpstr>Continuous Mode – Data Retrieval Timing</vt:lpstr>
      <vt:lpstr>Results – Measurement and Reading</vt:lpstr>
      <vt:lpstr>Results – Measurement and Reading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DDC232 Simulation</dc:title>
  <dc:creator>shaikh</dc:creator>
  <cp:lastModifiedBy>shaikh</cp:lastModifiedBy>
  <cp:revision>19</cp:revision>
  <dcterms:created xsi:type="dcterms:W3CDTF">2020-07-07T09:05:38Z</dcterms:created>
  <dcterms:modified xsi:type="dcterms:W3CDTF">2020-07-07T15:40:03Z</dcterms:modified>
</cp:coreProperties>
</file>