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57" r:id="rId7"/>
    <p:sldId id="264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37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562C-6758-BE4C-A1E2-1A2C8CE83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784F7-DCFE-1F40-AB0F-A0645F60C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F516-DF14-364B-859B-9D656029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26B3-7193-D24C-B755-BB3A361D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C545-31D0-CF41-B051-F355814A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6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2168-C1B2-4743-B5FE-DE3D3B4A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7F028-8B4F-C545-B21D-B8A1F4FF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0D4A-E1A2-E34F-8FC2-91CAB279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2BB8A-7CB9-AE4B-9E4D-EBAD7B44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ABEA-EC6D-D24F-9853-E950A7F4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2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8F86A-FFB9-A94A-B3A0-80EF55B7B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44052-7A6E-1E41-A0EB-F3E6CEE42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3657-0200-3648-957D-7A226363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169DF-FEE6-9749-A8C2-BD73D0B8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0CA3-C688-3B48-864D-5F5A31B8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1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7406-8EEF-324B-BB2F-FA3C349D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0DF3-5125-4947-963B-AB950877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EAE7-F33C-6B40-8650-86D0ACA8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3BAD-25CD-F740-8FF9-F590B3CC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C8A8-AE3D-A84E-97C7-52B28158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65BF-F9EB-D447-AC12-A47B5A9D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02AAF-6B56-9449-A52F-CA1DDA3B5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D988-52A8-7E45-82B1-52B60D64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17146-BE7E-4A43-8A19-05B73248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BECB-EFB7-9C46-9B11-1FAED076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2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D8F3-8AE2-7F47-B1C9-D31AF67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15CE-939C-E04A-8936-56C635746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639FE-6D1C-5246-A7DB-A10A05AE9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63B3-1263-5944-BC09-1F8A146A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0ABC4-7965-2B4A-A0C8-CD4F44FF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B64F3-89BF-B74B-AF7F-199F879F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83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2123-AEF1-CC4C-B304-64FA69E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71AD7-41CE-3A4F-93B7-6EE704CC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561F6-F963-1E48-8DDD-6D992886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5BE7E-8C4B-BB48-8A07-403864E0D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5F927-90D7-1346-BA59-446F084D7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96509-682B-EC43-B6BE-1DA9C4EF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D8F22-18CB-BC42-87F9-1620C0E6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BD208-E6E9-8F49-B908-A8AC3C85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39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11AC-A4D9-2047-BE97-D3CF2F15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419E8-D991-8942-A1B5-35458F83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452F9-03B7-9E45-84FA-EA6ADA54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A7A5B-F6E6-CE40-B244-060B7474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5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34627-9147-BF4B-BBFF-8015AEAD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459CE-931D-CD4C-A7BA-375D77DC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209E-6D11-B143-B200-E1155C13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5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8CDA-F566-C44B-AE55-5EF84420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054E6-6076-284B-A066-FDEB2F31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4A88E-9A59-A947-BB4B-72115D19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41BBF-6FE1-3548-BDC4-07B1C1C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FD972-0FE8-D446-A8B0-6BD4727D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0936A-0A2F-6F47-973C-206E6DF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7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40B9-0265-6344-8E62-6717B7BB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20A12-3C3B-C74F-9562-A1113299B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9C715-A7C0-2D47-A90E-A99C4846A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11016-5E45-4B46-8B75-509D7FAE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65DA-4457-4D46-A7CF-9242B132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57BA5-C856-064F-AB4B-A480822F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90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0780-D44E-2A4F-9759-1BCB18D6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580B1-AF5B-C44B-AE19-6CEAE8A60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BF23E-8A08-E646-885F-071DADB90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5E86-DA34-574B-9857-80389D27391A}" type="datetimeFigureOut">
              <a:rPr lang="en-GB" smtClean="0"/>
              <a:t>09/06/2020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4D4D8-4ED0-914B-84F1-DAC2C346A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A8EE-E565-0E4D-A1FF-DF548475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DD86-15C6-874E-9A41-5854779FEF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2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DF-EF34-AD4B-903B-0AFCCA40A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Operation of TI DDC232CK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21D55-F3BC-E74F-8201-492652DF21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Summary of I/O and Timing</a:t>
            </a:r>
          </a:p>
          <a:p>
            <a:r>
              <a:rPr lang="en-GB" dirty="0"/>
              <a:t>PBT Meeting 10/06/20</a:t>
            </a:r>
          </a:p>
        </p:txBody>
      </p:sp>
    </p:spTree>
    <p:extLst>
      <p:ext uri="{BB962C8B-B14F-4D97-AF65-F5344CB8AC3E}">
        <p14:creationId xmlns:p14="http://schemas.microsoft.com/office/powerpoint/2010/main" val="421208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A54A-DD33-7345-92B9-74CC165D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2)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61220-36EC-E042-9E92-1E928BEE3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GB" b="1" dirty="0"/>
                  <a:t>DIN_CFG</a:t>
                </a:r>
                <a:r>
                  <a:rPr lang="en-GB" dirty="0"/>
                  <a:t>, </a:t>
                </a:r>
                <a:r>
                  <a:rPr lang="en-GB" b="1" dirty="0"/>
                  <a:t>CLK_CFG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are used to write to the 12-bit configuration register to control: </a:t>
                </a:r>
              </a:p>
              <a:p>
                <a:pPr lvl="1"/>
                <a:r>
                  <a:rPr lang="en-GB" dirty="0"/>
                  <a:t>Full-scale range (FSR) with 3-bit code: </a:t>
                </a:r>
                <a:r>
                  <a:rPr lang="en-GB" b="1" dirty="0"/>
                  <a:t>Range[2:0] </a:t>
                </a:r>
                <a:r>
                  <a:rPr lang="en-GB" dirty="0"/>
                  <a:t>= [111] (default, 350pC)</a:t>
                </a:r>
              </a:p>
              <a:p>
                <a:pPr lvl="1"/>
                <a:r>
                  <a:rPr lang="en-GB" dirty="0"/>
                  <a:t>Data format: 0 = 16-bit, 1 = 20-bit (default).</a:t>
                </a:r>
              </a:p>
              <a:p>
                <a:pPr lvl="1"/>
                <a:r>
                  <a:rPr lang="en-GB" dirty="0"/>
                  <a:t>Device version: 0 = DDC232C, 1 = DDC232CK (required).</a:t>
                </a:r>
              </a:p>
              <a:p>
                <a:pPr lvl="1"/>
                <a:r>
                  <a:rPr lang="en-GB" dirty="0"/>
                  <a:t>System clock divider (</a:t>
                </a:r>
                <a:r>
                  <a:rPr lang="en-GB" b="1" dirty="0"/>
                  <a:t>Clk_4x</a:t>
                </a:r>
                <a:r>
                  <a:rPr lang="en-GB" dirty="0"/>
                  <a:t>): 0 = no division, 1 = divide by 4. </a:t>
                </a:r>
              </a:p>
              <a:p>
                <a:pPr lvl="2"/>
                <a:r>
                  <a:rPr lang="en-GB" sz="2400" dirty="0"/>
                  <a:t>Faster </a:t>
                </a:r>
                <a:r>
                  <a:rPr lang="en-GB" sz="2400" b="1" dirty="0"/>
                  <a:t>CLK </a:t>
                </a:r>
                <a:r>
                  <a:rPr lang="en-GB" sz="2400" dirty="0"/>
                  <a:t>allowed when </a:t>
                </a:r>
                <a:r>
                  <a:rPr lang="en-GB" sz="2400" b="1" dirty="0"/>
                  <a:t>Clk_4x </a:t>
                </a:r>
                <a:r>
                  <a:rPr lang="en-GB" sz="2400" dirty="0"/>
                  <a:t> = 1. Allows finer quantisation of </a:t>
                </a:r>
                <a:r>
                  <a:rPr lang="en-GB" sz="2400" b="1" dirty="0"/>
                  <a:t>t</a:t>
                </a:r>
                <a:r>
                  <a:rPr lang="en-GB" sz="2400" b="1" baseline="-25000" dirty="0"/>
                  <a:t>INT</a:t>
                </a:r>
                <a:r>
                  <a:rPr lang="en-GB" sz="2400" dirty="0"/>
                  <a:t>. Divider creates internal clock used to generate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sz="2400" dirty="0"/>
                  <a:t>.</a:t>
                </a:r>
              </a:p>
              <a:p>
                <a:pPr lvl="1"/>
                <a:r>
                  <a:rPr lang="en-GB" dirty="0"/>
                  <a:t>Test mode: 0 = off (default), 1 = on. </a:t>
                </a:r>
              </a:p>
              <a:p>
                <a:pPr lvl="2"/>
                <a:r>
                  <a:rPr lang="en-GB" sz="2400" dirty="0"/>
                  <a:t>When on, all readouts give 0 value. Useful for diagnostics.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C61220-36EC-E042-9E92-1E928BEE3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965" t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08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A54A-DD33-7345-92B9-74CC165D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2)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1220-36EC-E042-9E92-1E928BEE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</a:t>
            </a:r>
            <a:r>
              <a:rPr lang="en-GB" b="1" dirty="0"/>
              <a:t>DIN_CFG </a:t>
            </a:r>
            <a:r>
              <a:rPr lang="en-GB" dirty="0"/>
              <a:t>= [111100000000], which contains (left-to-right):</a:t>
            </a:r>
          </a:p>
          <a:p>
            <a:pPr lvl="1"/>
            <a:r>
              <a:rPr lang="en-GB" dirty="0"/>
              <a:t>3 bits for FSR, </a:t>
            </a:r>
            <a:r>
              <a:rPr lang="en-GB" b="1" dirty="0"/>
              <a:t>Range[2:0] </a:t>
            </a:r>
            <a:r>
              <a:rPr lang="en-GB" dirty="0"/>
              <a:t>= [111] (range 7, 350pC)</a:t>
            </a:r>
          </a:p>
          <a:p>
            <a:pPr lvl="1"/>
            <a:r>
              <a:rPr lang="en-GB" dirty="0"/>
              <a:t>Bit for data format = 1 (20-bit mode)</a:t>
            </a:r>
          </a:p>
          <a:p>
            <a:pPr lvl="1"/>
            <a:r>
              <a:rPr lang="en-GB" dirty="0"/>
              <a:t>Bit for device number = 1 (DDC232CK)</a:t>
            </a:r>
          </a:p>
          <a:p>
            <a:pPr lvl="1"/>
            <a:r>
              <a:rPr lang="en-GB" dirty="0"/>
              <a:t>Bit for </a:t>
            </a:r>
            <a:r>
              <a:rPr lang="en-GB" b="1" dirty="0"/>
              <a:t>CLK</a:t>
            </a:r>
            <a:r>
              <a:rPr lang="en-GB" dirty="0"/>
              <a:t> divider, </a:t>
            </a:r>
            <a:r>
              <a:rPr lang="en-GB" b="1" dirty="0"/>
              <a:t>Clk_4x</a:t>
            </a:r>
            <a:r>
              <a:rPr lang="en-GB" dirty="0"/>
              <a:t> = 0</a:t>
            </a:r>
          </a:p>
          <a:p>
            <a:pPr lvl="2"/>
            <a:r>
              <a:rPr lang="en-GB" dirty="0"/>
              <a:t>Shortest </a:t>
            </a:r>
            <a:r>
              <a:rPr lang="en-GB" b="1" dirty="0"/>
              <a:t>t</a:t>
            </a:r>
            <a:r>
              <a:rPr lang="en-GB" b="1" baseline="-25000" dirty="0"/>
              <a:t>INT </a:t>
            </a:r>
            <a:r>
              <a:rPr lang="en-GB" dirty="0"/>
              <a:t>(160μs) can be divided from either 10MHz or 40MHz and a faster </a:t>
            </a:r>
            <a:r>
              <a:rPr lang="en-GB" b="1" dirty="0"/>
              <a:t>CLK</a:t>
            </a:r>
            <a:r>
              <a:rPr lang="en-GB" dirty="0"/>
              <a:t> doesn’t seem to have any other benefits.</a:t>
            </a:r>
          </a:p>
          <a:p>
            <a:pPr lvl="1"/>
            <a:r>
              <a:rPr lang="en-GB" dirty="0"/>
              <a:t>5 empty bits.</a:t>
            </a:r>
          </a:p>
          <a:p>
            <a:pPr lvl="1"/>
            <a:r>
              <a:rPr lang="en-GB" dirty="0"/>
              <a:t>Bit for test mode = 0 for beam tests (off), = 1 for development (on)</a:t>
            </a:r>
          </a:p>
          <a:p>
            <a:r>
              <a:rPr lang="en-GB" b="1" dirty="0"/>
              <a:t>Beam test mode is the default setting </a:t>
            </a:r>
          </a:p>
          <a:p>
            <a:pPr lvl="1"/>
            <a:r>
              <a:rPr lang="en-GB" dirty="0"/>
              <a:t>Still need to write in order to engage test mode ;)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7460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75AB-B060-7B49-AA3F-324A468F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2) Configuration – Timing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00BD0C-4E82-8D45-B4C7-B799DE549B8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7466" r="3470" b="2140"/>
          <a:stretch/>
        </p:blipFill>
        <p:spPr bwMode="auto">
          <a:xfrm>
            <a:off x="1822450" y="1389062"/>
            <a:ext cx="8547100" cy="5468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18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367C-53EE-6348-A326-66D62FE2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 – Timing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4D030-6774-4346-8BCB-BC472AC2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GB" dirty="0"/>
                  <a:t>To write to configuration register, pulse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and hold </a:t>
                </a:r>
                <a:r>
                  <a:rPr lang="en-GB" b="1" dirty="0"/>
                  <a:t>CLK_CFG </a:t>
                </a:r>
                <a:r>
                  <a:rPr lang="en-GB" dirty="0"/>
                  <a:t>low. Then shift in </a:t>
                </a:r>
                <a:r>
                  <a:rPr lang="en-GB" b="1" dirty="0"/>
                  <a:t>DIN_CFG</a:t>
                </a:r>
                <a:r>
                  <a:rPr lang="en-GB" dirty="0"/>
                  <a:t> (MSB first) on falling edges of </a:t>
                </a:r>
                <a:r>
                  <a:rPr lang="en-GB" b="1" dirty="0"/>
                  <a:t>CLK_CFG</a:t>
                </a:r>
                <a:r>
                  <a:rPr lang="en-GB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pulse width is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RST</a:t>
                </a:r>
                <a:r>
                  <a:rPr lang="en-GB" baseline="-25000" dirty="0"/>
                  <a:t> </a:t>
                </a:r>
                <a:r>
                  <a:rPr lang="en-GB" dirty="0"/>
                  <a:t>= 1μs.</a:t>
                </a:r>
              </a:p>
              <a:p>
                <a:pPr lvl="1"/>
                <a:r>
                  <a:rPr lang="en-GB" dirty="0"/>
                  <a:t>Wait </a:t>
                </a:r>
                <a:r>
                  <a:rPr lang="en-GB" b="1" dirty="0"/>
                  <a:t>t­­</a:t>
                </a:r>
                <a:r>
                  <a:rPr lang="en-GB" b="1" baseline="-25000" dirty="0"/>
                  <a:t>WTRST</a:t>
                </a:r>
                <a:r>
                  <a:rPr lang="en-GB" b="1" dirty="0"/>
                  <a:t> </a:t>
                </a:r>
                <a:r>
                  <a:rPr lang="en-GB" dirty="0"/>
                  <a:t>= 2μs before resuming </a:t>
                </a:r>
                <a:r>
                  <a:rPr lang="en-GB" b="1" dirty="0"/>
                  <a:t>CLK_CFG</a:t>
                </a:r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From start of </a:t>
                </a:r>
                <a:r>
                  <a:rPr lang="en-GB" b="1" dirty="0"/>
                  <a:t>DIN_CFG</a:t>
                </a:r>
                <a:r>
                  <a:rPr lang="en-GB" dirty="0"/>
                  <a:t>, need </a:t>
                </a:r>
                <a:r>
                  <a:rPr lang="en-GB" b="1" dirty="0"/>
                  <a:t>t­­</a:t>
                </a:r>
                <a:r>
                  <a:rPr lang="en-GB" b="1" baseline="-25000" dirty="0"/>
                  <a:t>STCF</a:t>
                </a:r>
                <a:r>
                  <a:rPr lang="en-GB" b="1" dirty="0"/>
                  <a:t> </a:t>
                </a:r>
                <a:r>
                  <a:rPr lang="en-GB" dirty="0"/>
                  <a:t>= 10ns before falling edge of </a:t>
                </a:r>
                <a:r>
                  <a:rPr lang="en-GB" b="1" dirty="0"/>
                  <a:t>CLK_CFG</a:t>
                </a:r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After each bit of </a:t>
                </a:r>
                <a:r>
                  <a:rPr lang="en-GB" b="1" dirty="0"/>
                  <a:t>DIN_CFG</a:t>
                </a:r>
                <a:r>
                  <a:rPr lang="en-GB" dirty="0"/>
                  <a:t>, need </a:t>
                </a:r>
                <a:r>
                  <a:rPr lang="en-GB" b="1" dirty="0"/>
                  <a:t>t­­</a:t>
                </a:r>
                <a:r>
                  <a:rPr lang="en-GB" b="1" baseline="-25000" dirty="0"/>
                  <a:t>HDCF</a:t>
                </a:r>
                <a:r>
                  <a:rPr lang="en-GB" b="1" dirty="0"/>
                  <a:t> </a:t>
                </a:r>
                <a:r>
                  <a:rPr lang="en-GB" dirty="0"/>
                  <a:t>= 10ns after falling edge of </a:t>
                </a:r>
                <a:r>
                  <a:rPr lang="en-GB" b="1" dirty="0"/>
                  <a:t>CLK_CFG</a:t>
                </a:r>
                <a:r>
                  <a:rPr lang="en-GB" dirty="0"/>
                  <a:t>.</a:t>
                </a:r>
              </a:p>
              <a:p>
                <a:pPr lvl="1"/>
                <a:r>
                  <a:rPr lang="en-GB" dirty="0"/>
                  <a:t>After last falling edge of </a:t>
                </a:r>
                <a:r>
                  <a:rPr lang="en-GB" b="1" dirty="0"/>
                  <a:t>CLK_CFG</a:t>
                </a:r>
                <a:r>
                  <a:rPr lang="en-GB" dirty="0"/>
                  <a:t> or LSB of </a:t>
                </a:r>
                <a:r>
                  <a:rPr lang="en-GB" b="1" dirty="0"/>
                  <a:t>DIN_CFG</a:t>
                </a:r>
                <a:r>
                  <a:rPr lang="en-GB" dirty="0"/>
                  <a:t>, wait </a:t>
                </a:r>
                <a:r>
                  <a:rPr lang="en-GB" b="1" dirty="0"/>
                  <a:t>t­­</a:t>
                </a:r>
                <a:r>
                  <a:rPr lang="en-GB" b="1" baseline="-25000" dirty="0"/>
                  <a:t>WTWR</a:t>
                </a:r>
                <a:r>
                  <a:rPr lang="en-GB" b="1" dirty="0"/>
                  <a:t> </a:t>
                </a:r>
                <a:r>
                  <a:rPr lang="en-GB" dirty="0"/>
                  <a:t>= 2μs before beginning </a:t>
                </a:r>
                <a:r>
                  <a:rPr lang="en-GB" b="1" dirty="0"/>
                  <a:t>DCLK</a:t>
                </a:r>
                <a:r>
                  <a:rPr lang="en-GB" dirty="0"/>
                  <a:t> and </a:t>
                </a:r>
                <a:r>
                  <a:rPr lang="en-GB" b="1" dirty="0"/>
                  <a:t>DOUT</a:t>
                </a:r>
                <a:r>
                  <a:rPr lang="en-GB" dirty="0"/>
                  <a:t> for optional 640-bit (when in 20-bit mode) readback of configuration register write. </a:t>
                </a:r>
              </a:p>
              <a:p>
                <a:pPr lvl="1"/>
                <a:r>
                  <a:rPr lang="en-GB" dirty="0"/>
                  <a:t>After readback, pulse </a:t>
                </a:r>
                <a:r>
                  <a:rPr lang="en-GB" b="1" dirty="0"/>
                  <a:t>CONV</a:t>
                </a:r>
                <a:r>
                  <a:rPr lang="en-GB" dirty="0"/>
                  <a:t> to begin/resume integration.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4D030-6774-4346-8BCB-BC472AC2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2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7AFD-54F0-884F-8330-15C50989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A5A3B-C57B-B94B-936D-31665607D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GB" b="1" dirty="0"/>
                  <a:t>CLK </a:t>
                </a:r>
                <a:r>
                  <a:rPr lang="en-GB" dirty="0"/>
                  <a:t>and </a:t>
                </a:r>
                <a:r>
                  <a:rPr lang="en-GB" b="1" dirty="0"/>
                  <a:t>CONV </a:t>
                </a:r>
                <a:r>
                  <a:rPr lang="en-GB" dirty="0"/>
                  <a:t>control integration time, side-switching and ADC.</a:t>
                </a:r>
              </a:p>
              <a:p>
                <a:pPr lvl="1"/>
                <a:r>
                  <a:rPr lang="en-GB" b="1" dirty="0"/>
                  <a:t>CONV </a:t>
                </a:r>
                <a:r>
                  <a:rPr lang="en-GB" dirty="0"/>
                  <a:t>should toggle within ±10ns of rising edge of </a:t>
                </a:r>
                <a:r>
                  <a:rPr lang="en-GB" b="1" dirty="0"/>
                  <a:t>CLK.</a:t>
                </a:r>
                <a:endParaRPr lang="en-GB" dirty="0"/>
              </a:p>
              <a:p>
                <a:pPr lvl="1"/>
                <a:r>
                  <a:rPr lang="en-GB" dirty="0"/>
                  <a:t>Rising edge of </a:t>
                </a:r>
                <a:r>
                  <a:rPr lang="en-GB" b="1" dirty="0"/>
                  <a:t>CONV </a:t>
                </a:r>
                <a:r>
                  <a:rPr lang="en-GB" dirty="0"/>
                  <a:t>starts integration on side A, during which ADC, reset and waiting occur on side B.</a:t>
                </a:r>
              </a:p>
              <a:p>
                <a:pPr lvl="1"/>
                <a:r>
                  <a:rPr lang="en-GB" dirty="0"/>
                  <a:t>Falling edge of </a:t>
                </a:r>
                <a:r>
                  <a:rPr lang="en-GB" b="1" dirty="0"/>
                  <a:t>CONV</a:t>
                </a:r>
                <a:r>
                  <a:rPr lang="en-GB" dirty="0"/>
                  <a:t> starts integration on side B, during which ADC, reset and waiting occur on side A.</a:t>
                </a:r>
              </a:p>
              <a:p>
                <a:pPr lvl="0"/>
                <a:r>
                  <a:rPr lang="en-GB" dirty="0"/>
                  <a:t>Results stored in serial output shift register (i.e. each bit output sequentially every clock cycle). When filled,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goes low.</a:t>
                </a:r>
              </a:p>
              <a:p>
                <a:pPr lvl="0"/>
                <a:r>
                  <a:rPr lang="en-GB" dirty="0"/>
                  <a:t>External voltage reference (</a:t>
                </a:r>
                <a:r>
                  <a:rPr lang="en-GB" b="1" dirty="0"/>
                  <a:t>VREF</a:t>
                </a:r>
                <a:r>
                  <a:rPr lang="en-GB" dirty="0"/>
                  <a:t>) used to reset integration capacitors and should be buffered by an operational amplifier to be stable and avoid offsets.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A5A3B-C57B-B94B-936D-31665607D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1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90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74CC-2952-794E-9FB0-558AC34A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Integration – Timing</a:t>
            </a:r>
          </a:p>
        </p:txBody>
      </p:sp>
      <p:pic>
        <p:nvPicPr>
          <p:cNvPr id="4" name="Content Placeholder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AC8F251-0C08-A141-8B6F-AE4D27AB283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2555" r="3476"/>
          <a:stretch/>
        </p:blipFill>
        <p:spPr bwMode="auto">
          <a:xfrm>
            <a:off x="1993900" y="1435100"/>
            <a:ext cx="8216900" cy="542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925F208A-3A9E-FE4D-BB8D-3AFB5940311A}"/>
              </a:ext>
            </a:extLst>
          </p:cNvPr>
          <p:cNvSpPr/>
          <p:nvPr/>
        </p:nvSpPr>
        <p:spPr>
          <a:xfrm>
            <a:off x="2895600" y="2781300"/>
            <a:ext cx="266700" cy="23241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CE1BD-23AF-384F-ACBA-12E9EF3E12E6}"/>
              </a:ext>
            </a:extLst>
          </p:cNvPr>
          <p:cNvSpPr txBox="1"/>
          <p:nvPr/>
        </p:nvSpPr>
        <p:spPr>
          <a:xfrm rot="16200000">
            <a:off x="1821934" y="375868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Internal Switches</a:t>
            </a:r>
          </a:p>
        </p:txBody>
      </p:sp>
    </p:spTree>
    <p:extLst>
      <p:ext uri="{BB962C8B-B14F-4D97-AF65-F5344CB8AC3E}">
        <p14:creationId xmlns:p14="http://schemas.microsoft.com/office/powerpoint/2010/main" val="316618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2739-03EC-CE4D-98FC-41390DE4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Digital Interface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DEE93-6B51-7D45-B673-00AC95004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GB" dirty="0"/>
                  <a:t>Synchronous serial interface uses </a:t>
                </a:r>
                <a:r>
                  <a:rPr lang="en-GB" b="1" dirty="0"/>
                  <a:t>DCLK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dirty="0"/>
                  <a:t>, </a:t>
                </a:r>
                <a:r>
                  <a:rPr lang="en-GB" b="1" dirty="0"/>
                  <a:t>DOUT</a:t>
                </a:r>
                <a:r>
                  <a:rPr lang="en-GB" dirty="0"/>
                  <a:t> and </a:t>
                </a:r>
                <a:r>
                  <a:rPr lang="en-GB" b="1" dirty="0"/>
                  <a:t>DIN</a:t>
                </a:r>
                <a:r>
                  <a:rPr lang="en-GB" dirty="0"/>
                  <a:t>.</a:t>
                </a:r>
              </a:p>
              <a:p>
                <a:pPr lvl="0"/>
                <a:r>
                  <a:rPr lang="en-GB" b="1" dirty="0"/>
                  <a:t>CLK</a:t>
                </a:r>
                <a:r>
                  <a:rPr lang="en-GB" dirty="0"/>
                  <a:t> and </a:t>
                </a:r>
                <a:r>
                  <a:rPr lang="en-GB" b="1" dirty="0"/>
                  <a:t>DCLK</a:t>
                </a:r>
                <a:r>
                  <a:rPr lang="en-GB" dirty="0"/>
                  <a:t> do not need same frequency but should be derived from same clocking source to avoid phase issues.</a:t>
                </a:r>
              </a:p>
              <a:p>
                <a:pPr lvl="0"/>
                <a:r>
                  <a:rPr lang="en-GB" b="1" dirty="0"/>
                  <a:t>DIN</a:t>
                </a:r>
                <a:r>
                  <a:rPr lang="en-GB" dirty="0"/>
                  <a:t> only necessary when multiple converters are cascaded (otherwise tied to </a:t>
                </a:r>
                <a:r>
                  <a:rPr lang="en-GB" b="1" dirty="0"/>
                  <a:t>DGND</a:t>
                </a:r>
                <a:r>
                  <a:rPr lang="en-GB" dirty="0"/>
                  <a:t>).</a:t>
                </a:r>
              </a:p>
              <a:p>
                <a:pPr lvl="0"/>
                <a:r>
                  <a:rPr lang="en-GB" b="1" dirty="0"/>
                  <a:t>DCLK</a:t>
                </a:r>
                <a:r>
                  <a:rPr lang="en-GB" dirty="0"/>
                  <a:t> held low unless data is being shifted out.</a:t>
                </a:r>
              </a:p>
              <a:p>
                <a:pPr lvl="0"/>
                <a:r>
                  <a:rPr lang="en-GB" dirty="0"/>
                  <a:t>Data retrieval is available after the falling edge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and is shifted out on the falling edge of </a:t>
                </a:r>
                <a:r>
                  <a:rPr lang="en-GB" b="1" dirty="0"/>
                  <a:t>DCLK</a:t>
                </a:r>
                <a:r>
                  <a:rPr lang="en-GB" dirty="0"/>
                  <a:t>. </a:t>
                </a:r>
              </a:p>
              <a:p>
                <a:pPr lvl="1"/>
                <a:r>
                  <a:rPr lang="en-GB" dirty="0"/>
                  <a:t>Wait four </a:t>
                </a:r>
                <a:r>
                  <a:rPr lang="en-GB" b="1" dirty="0"/>
                  <a:t>CONV</a:t>
                </a:r>
                <a:r>
                  <a:rPr lang="en-GB" dirty="0"/>
                  <a:t> cycles after a system reset before using data.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DEE93-6B51-7D45-B673-00AC95004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08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F92A-7D3B-EC45-9CFF-D2D10576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Digital Interface – Timing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70041F-B5B1-694D-97C3-DA31CD9546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7" y="1477962"/>
            <a:ext cx="8074025" cy="52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53A6-AF04-7245-A119-A8470EDE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43F69-56DE-0941-B3FE-CC7150C1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2500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After powering-up and configuration, we enter </a:t>
            </a:r>
            <a:r>
              <a:rPr lang="en-GB" i="1" dirty="0"/>
              <a:t>normal operation</a:t>
            </a:r>
            <a:r>
              <a:rPr lang="en-GB" dirty="0"/>
              <a:t>. We want to operate in </a:t>
            </a:r>
            <a:r>
              <a:rPr lang="en-GB" b="1" dirty="0"/>
              <a:t>continuous mode</a:t>
            </a:r>
            <a:r>
              <a:rPr lang="en-GB" dirty="0"/>
              <a:t>.</a:t>
            </a:r>
          </a:p>
          <a:p>
            <a:r>
              <a:rPr lang="en-GB" dirty="0"/>
              <a:t>This means that A/D conversion and digital readout must be faster than the integration time… and we want the shortest integration time possible to not saturate!</a:t>
            </a:r>
          </a:p>
          <a:p>
            <a:pPr lvl="0"/>
            <a:r>
              <a:rPr lang="en-GB" dirty="0"/>
              <a:t>During normal continuous mode operation, system alternates between states 4 and 5. </a:t>
            </a:r>
          </a:p>
          <a:p>
            <a:pPr lvl="0"/>
            <a:r>
              <a:rPr lang="en-GB" dirty="0"/>
              <a:t>System starts in either state 1 or 8 depending on if </a:t>
            </a:r>
            <a:r>
              <a:rPr lang="en-GB" b="1" dirty="0"/>
              <a:t>CONV</a:t>
            </a:r>
            <a:r>
              <a:rPr lang="en-GB" dirty="0"/>
              <a:t> is held high or low. Does not really matter which.</a:t>
            </a:r>
          </a:p>
          <a:p>
            <a:endParaRPr lang="en-GB" b="1" dirty="0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97F8343-F84E-1449-9EFB-7582230D4B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8" y="132556"/>
            <a:ext cx="4159252" cy="659288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80D80D8-2D90-364D-AC9C-767A9DD10E9A}"/>
              </a:ext>
            </a:extLst>
          </p:cNvPr>
          <p:cNvSpPr/>
          <p:nvPr/>
        </p:nvSpPr>
        <p:spPr>
          <a:xfrm>
            <a:off x="8439467" y="1460500"/>
            <a:ext cx="3320733" cy="2654300"/>
          </a:xfrm>
          <a:prstGeom prst="frame">
            <a:avLst>
              <a:gd name="adj1" fmla="val 14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31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3C7B-0286-0C47-B507-E2705570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Mode – Timing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45C435-EB73-114C-ADB3-C426CFC27C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328738"/>
            <a:ext cx="7493000" cy="53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9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3D1F-E5E0-5A44-891C-1FA26CCB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438C-4D2D-3046-921D-C7EE4F3C7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32 channels at 10mW power per channel, dual-integrated</a:t>
            </a:r>
          </a:p>
          <a:p>
            <a:pPr lvl="0"/>
            <a:r>
              <a:rPr lang="en-GB" dirty="0"/>
              <a:t>6kSPS maximum data rate</a:t>
            </a:r>
          </a:p>
          <a:p>
            <a:pPr lvl="0"/>
            <a:r>
              <a:rPr lang="en-GB" dirty="0"/>
              <a:t>350pC full-scale range (FSR, range 7)</a:t>
            </a:r>
          </a:p>
          <a:p>
            <a:pPr lvl="0"/>
            <a:r>
              <a:rPr lang="en-GB" dirty="0"/>
              <a:t>Integration time (</a:t>
            </a:r>
            <a:r>
              <a:rPr lang="en-GB" b="1" dirty="0"/>
              <a:t>t</a:t>
            </a:r>
            <a:r>
              <a:rPr lang="en-GB" b="1" baseline="-25000" dirty="0"/>
              <a:t>INT</a:t>
            </a:r>
            <a:r>
              <a:rPr lang="en-GB" dirty="0"/>
              <a:t>) from 160μs to 1s (in continuous mode)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Analog power-supply voltage (</a:t>
            </a:r>
            <a:r>
              <a:rPr lang="en-GB" b="1" dirty="0"/>
              <a:t>AVDD</a:t>
            </a:r>
            <a:r>
              <a:rPr lang="en-GB" dirty="0"/>
              <a:t>): +5.0V</a:t>
            </a:r>
          </a:p>
          <a:p>
            <a:pPr lvl="0"/>
            <a:r>
              <a:rPr lang="en-GB" dirty="0"/>
              <a:t>Digital power-supply voltage (</a:t>
            </a:r>
            <a:r>
              <a:rPr lang="en-GB" b="1" dirty="0"/>
              <a:t>DVDD</a:t>
            </a:r>
            <a:r>
              <a:rPr lang="en-GB" dirty="0"/>
              <a:t>): +3.0V</a:t>
            </a:r>
          </a:p>
          <a:p>
            <a:pPr lvl="0"/>
            <a:r>
              <a:rPr lang="en-GB" dirty="0"/>
              <a:t>Reference voltage (</a:t>
            </a:r>
            <a:r>
              <a:rPr lang="en-GB" b="1" dirty="0"/>
              <a:t>VREF</a:t>
            </a:r>
            <a:r>
              <a:rPr lang="en-GB" dirty="0"/>
              <a:t>): +4.096V</a:t>
            </a:r>
          </a:p>
        </p:txBody>
      </p:sp>
    </p:spTree>
    <p:extLst>
      <p:ext uri="{BB962C8B-B14F-4D97-AF65-F5344CB8AC3E}">
        <p14:creationId xmlns:p14="http://schemas.microsoft.com/office/powerpoint/2010/main" val="398136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7570-6321-5B47-B8BC-B2F9F607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Mode – Data Retrieval Timing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It is easiest to retrieve data after falling edge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and </a:t>
                </a:r>
                <a:r>
                  <a:rPr lang="en-GB" u="sng" dirty="0"/>
                  <a:t>before</a:t>
                </a:r>
                <a:r>
                  <a:rPr lang="en-GB" dirty="0"/>
                  <a:t> a </a:t>
                </a:r>
                <a:r>
                  <a:rPr lang="en-GB" b="1" dirty="0"/>
                  <a:t>CONV</a:t>
                </a:r>
                <a:r>
                  <a:rPr lang="en-GB" dirty="0"/>
                  <a:t> toggle.</a:t>
                </a:r>
              </a:p>
              <a:p>
                <a:pPr lvl="1"/>
                <a:r>
                  <a:rPr lang="en-GB" dirty="0"/>
                  <a:t>Activity in </a:t>
                </a:r>
                <a:r>
                  <a:rPr lang="en-GB" b="1" dirty="0"/>
                  <a:t>DCLK </a:t>
                </a:r>
                <a:r>
                  <a:rPr lang="en-GB" dirty="0"/>
                  <a:t>must be stopped outside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SDCV</a:t>
                </a:r>
                <a:r>
                  <a:rPr lang="en-GB" baseline="-25000" dirty="0"/>
                  <a:t> </a:t>
                </a:r>
                <a:r>
                  <a:rPr lang="en-GB" dirty="0"/>
                  <a:t>= ±10μs of changes in </a:t>
                </a:r>
                <a:r>
                  <a:rPr lang="en-GB" b="1" dirty="0"/>
                  <a:t>CONV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B6C0C-735E-8B4E-A4FB-86CBC3850A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3165474"/>
            <a:ext cx="94742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7570-6321-5B47-B8BC-B2F9F607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Retrieval Before </a:t>
            </a:r>
            <a:r>
              <a:rPr lang="en-GB" b="1" dirty="0"/>
              <a:t>CONV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GB" dirty="0"/>
                  <a:t>For data retrieval </a:t>
                </a:r>
                <a:r>
                  <a:rPr lang="en-GB" u="sng" dirty="0"/>
                  <a:t>before</a:t>
                </a:r>
                <a:r>
                  <a:rPr lang="en-GB" dirty="0"/>
                  <a:t> </a:t>
                </a:r>
                <a:r>
                  <a:rPr lang="en-GB" b="1" dirty="0"/>
                  <a:t>CONV</a:t>
                </a:r>
                <a:r>
                  <a:rPr lang="en-GB" dirty="0"/>
                  <a:t> toggles, the maximum number of 32-channel daisy chained modules in 20-bit mode with </a:t>
                </a:r>
                <a:r>
                  <a:rPr lang="en-GB" b="1" dirty="0"/>
                  <a:t>CLK </a:t>
                </a:r>
                <a:r>
                  <a:rPr lang="en-GB" dirty="0"/>
                  <a:t>= 10MHz (</a:t>
                </a:r>
                <a:r>
                  <a:rPr lang="en-GB" b="1" dirty="0"/>
                  <a:t>Clk_4x</a:t>
                </a:r>
                <a:r>
                  <a:rPr lang="en-GB" dirty="0"/>
                  <a:t> = 0) and </a:t>
                </a:r>
                <a:r>
                  <a:rPr lang="en-GB" b="1" dirty="0"/>
                  <a:t>DCLK</a:t>
                </a:r>
                <a:r>
                  <a:rPr lang="en-GB" dirty="0"/>
                  <a:t> = 20MHz is given by: </a:t>
                </a:r>
              </a:p>
              <a:p>
                <a:pPr marL="0" lv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𝐼𝑁𝑇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𝐶𝑀𝐷𝑅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𝑆𝐷𝐶𝑉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𝐷𝐶𝐿𝐾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160−(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1382×0.1)+10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20×32×0.05</m:t>
                          </m:r>
                        </m:den>
                      </m:f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160</m:t>
                          </m:r>
                        </m:den>
                      </m:f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lvl="1"/>
                <a:endParaRPr lang="en-GB" dirty="0"/>
              </a:p>
              <a:p>
                <a:r>
                  <a:rPr lang="en-GB" dirty="0"/>
                  <a:t>Require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dirty="0"/>
                  <a:t> ≈ 180μs in order to have even one module!</a:t>
                </a:r>
              </a:p>
              <a:p>
                <a:r>
                  <a:rPr lang="en-GB" dirty="0"/>
                  <a:t>Require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dirty="0"/>
                  <a:t> ≈ 310μs in order to daisy-chain 5 modules…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903C9-0C17-9049-8B33-BD8BAD587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3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61F4-DDB8-F843-A1EC-175F9EF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Continuous Mode – Other Data Retrieval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2CD6-5110-DF44-8628-D8F5C69F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The two other (more complicated) methods of data-retrieval can offer faster readout:</a:t>
            </a:r>
          </a:p>
          <a:p>
            <a:pPr lvl="1"/>
            <a:r>
              <a:rPr lang="en-GB" dirty="0"/>
              <a:t>Data retrieval </a:t>
            </a:r>
            <a:r>
              <a:rPr lang="en-GB" u="sng" dirty="0"/>
              <a:t>after</a:t>
            </a:r>
            <a:r>
              <a:rPr lang="en-GB" dirty="0"/>
              <a:t> </a:t>
            </a:r>
            <a:r>
              <a:rPr lang="en-GB" b="1" dirty="0"/>
              <a:t>CONV</a:t>
            </a:r>
            <a:r>
              <a:rPr lang="en-GB" dirty="0"/>
              <a:t> toggles</a:t>
            </a:r>
          </a:p>
          <a:p>
            <a:pPr lvl="1"/>
            <a:r>
              <a:rPr lang="en-GB" dirty="0"/>
              <a:t>Data retrieval </a:t>
            </a:r>
            <a:r>
              <a:rPr lang="en-GB" u="sng" dirty="0"/>
              <a:t>before</a:t>
            </a:r>
            <a:r>
              <a:rPr lang="en-GB" dirty="0"/>
              <a:t> AND </a:t>
            </a:r>
            <a:r>
              <a:rPr lang="en-GB" u="sng" dirty="0"/>
              <a:t>after</a:t>
            </a:r>
            <a:r>
              <a:rPr lang="en-GB" dirty="0"/>
              <a:t> </a:t>
            </a:r>
            <a:r>
              <a:rPr lang="en-GB" b="1" dirty="0"/>
              <a:t>CONV </a:t>
            </a:r>
            <a:r>
              <a:rPr lang="en-GB" dirty="0"/>
              <a:t>toggles</a:t>
            </a:r>
          </a:p>
          <a:p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F28EFD-8B4B-5E45-930D-CC817A7E96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585"/>
            <a:ext cx="5130800" cy="332041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15BA2-3BAE-6C4C-914C-CA0F591F9F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537584"/>
            <a:ext cx="6946900" cy="33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8F3F-6658-9E4E-90E7-FD1D9604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Retrieval After </a:t>
            </a:r>
            <a:r>
              <a:rPr lang="en-GB" b="1" dirty="0"/>
              <a:t>CONV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05F04-0470-3244-AFF0-AD8A389CB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Data-retrieval </a:t>
                </a:r>
                <a:r>
                  <a:rPr lang="en-GB" u="sng" dirty="0"/>
                  <a:t>after</a:t>
                </a:r>
                <a:r>
                  <a:rPr lang="en-GB" dirty="0"/>
                  <a:t> </a:t>
                </a:r>
                <a:r>
                  <a:rPr lang="en-GB" b="1" dirty="0"/>
                  <a:t>CONV </a:t>
                </a:r>
                <a:r>
                  <a:rPr lang="en-GB" dirty="0"/>
                  <a:t>toggles is independent of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dirty="0"/>
                  <a:t>. </a:t>
                </a:r>
              </a:p>
              <a:p>
                <a:r>
                  <a:rPr lang="en-GB" dirty="0"/>
                  <a:t>Number of 32-channel daisy chained modules in 20-bit mode with </a:t>
                </a:r>
                <a:r>
                  <a:rPr lang="en-GB" b="1" dirty="0"/>
                  <a:t>CLK </a:t>
                </a:r>
                <a:r>
                  <a:rPr lang="en-GB" dirty="0"/>
                  <a:t>= 10MHz (</a:t>
                </a:r>
                <a:r>
                  <a:rPr lang="en-GB" b="1" dirty="0"/>
                  <a:t>Clk_4x</a:t>
                </a:r>
                <a:r>
                  <a:rPr lang="en-GB" dirty="0"/>
                  <a:t> = 0) and </a:t>
                </a:r>
                <a:r>
                  <a:rPr lang="en-GB" b="1" dirty="0"/>
                  <a:t>DCLK</a:t>
                </a:r>
                <a:r>
                  <a:rPr lang="en-GB" dirty="0"/>
                  <a:t> = 20MHz is given by:</a:t>
                </a:r>
              </a:p>
              <a:p>
                <a:pPr lvl="0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𝐶𝑀𝐷𝑅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𝑆𝐷𝐶𝑉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𝐻𝐷𝐷𝑂𝐷𝑉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𝐷𝐶𝐿𝐾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(1382×0.1)−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10+0.4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20×32×0.05</m:t>
                          </m:r>
                        </m:den>
                      </m:f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=3.99375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Enough for 4 modules?</a:t>
                </a:r>
              </a:p>
              <a:p>
                <a:r>
                  <a:rPr lang="en-GB" dirty="0"/>
                  <a:t>This mode doesn’t really offer any benefits…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705F04-0470-3244-AFF0-AD8A389CB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EBF6-3711-9947-B2D5-7233CF93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Retrieval Before AND After </a:t>
            </a:r>
            <a:r>
              <a:rPr lang="en-GB" b="1" dirty="0"/>
              <a:t>CONV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EC99-F9C4-D949-BFD6-D815149DE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GB" dirty="0"/>
                  <a:t>Number of 32-channel daisy chained modules in 20-bit mode with </a:t>
                </a:r>
                <a:r>
                  <a:rPr lang="en-GB" b="1" dirty="0"/>
                  <a:t>CLK </a:t>
                </a:r>
                <a:r>
                  <a:rPr lang="en-GB" dirty="0"/>
                  <a:t>= 10MHz, </a:t>
                </a:r>
                <a:r>
                  <a:rPr lang="en-GB" b="1" dirty="0"/>
                  <a:t>DCLK</a:t>
                </a:r>
                <a:r>
                  <a:rPr lang="en-GB" dirty="0"/>
                  <a:t> = 20MHz and </a:t>
                </a:r>
                <a:r>
                  <a:rPr lang="en-GB" b="1" dirty="0"/>
                  <a:t>Clk_4x</a:t>
                </a:r>
                <a:r>
                  <a:rPr lang="en-GB" dirty="0"/>
                  <a:t> = 0 is given by:</a:t>
                </a:r>
              </a:p>
              <a:p>
                <a:pPr lvl="0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𝐼𝑁𝑇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𝑆𝐷𝐶𝑉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𝑆𝐷𝐶𝑉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𝐻𝐷𝐷𝑂𝐷𝑉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𝑏𝑖𝑡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𝑐h𝑎𝑛𝑛𝑒𝑙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𝐷𝐶𝐿𝐾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160−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10+10+0.4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20×32×0.05</m:t>
                          </m:r>
                        </m:den>
                      </m:f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=4.36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Even data-retrieval </a:t>
                </a:r>
                <a:r>
                  <a:rPr lang="en-GB" u="sng" dirty="0"/>
                  <a:t>before</a:t>
                </a:r>
                <a:r>
                  <a:rPr lang="en-GB" dirty="0"/>
                  <a:t> and </a:t>
                </a:r>
                <a:r>
                  <a:rPr lang="en-GB" u="sng" dirty="0"/>
                  <a:t>after</a:t>
                </a:r>
                <a:r>
                  <a:rPr lang="en-GB" dirty="0"/>
                  <a:t> </a:t>
                </a:r>
                <a:r>
                  <a:rPr lang="en-GB" b="1" dirty="0"/>
                  <a:t>CONV </a:t>
                </a:r>
                <a:r>
                  <a:rPr lang="en-GB" dirty="0"/>
                  <a:t>toggles does not allow daisy-chaining of 5 DDC232CKs with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baseline="-25000" dirty="0"/>
                  <a:t> </a:t>
                </a:r>
                <a:r>
                  <a:rPr lang="en-GB" dirty="0"/>
                  <a:t>= 160μs.</a:t>
                </a:r>
              </a:p>
              <a:p>
                <a:r>
                  <a:rPr lang="en-GB" dirty="0"/>
                  <a:t>To allow 5 modules, require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baseline="-25000" dirty="0"/>
                  <a:t> </a:t>
                </a:r>
                <a:r>
                  <a:rPr lang="en-GB" dirty="0"/>
                  <a:t>≈ 180μs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EC99-F9C4-D949-BFD6-D815149DE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355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5BE0-C0CD-1D49-9C0C-4ED0A3D3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15B84-5339-774D-81A5-CF76EDA7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Will first develop to retrieve data </a:t>
            </a:r>
            <a:r>
              <a:rPr lang="en-GB" u="sng" dirty="0"/>
              <a:t>before</a:t>
            </a:r>
            <a:r>
              <a:rPr lang="en-GB" dirty="0"/>
              <a:t> </a:t>
            </a:r>
            <a:r>
              <a:rPr lang="en-GB" b="1" dirty="0"/>
              <a:t>CONV</a:t>
            </a:r>
            <a:r>
              <a:rPr lang="en-GB" dirty="0"/>
              <a:t> toggles (simplest method) with </a:t>
            </a:r>
            <a:r>
              <a:rPr lang="en-GB" b="1" dirty="0"/>
              <a:t>t</a:t>
            </a:r>
            <a:r>
              <a:rPr lang="en-GB" b="1" baseline="-25000" dirty="0"/>
              <a:t>INT</a:t>
            </a:r>
            <a:r>
              <a:rPr lang="en-GB" dirty="0"/>
              <a:t> = 180μs.</a:t>
            </a:r>
          </a:p>
          <a:p>
            <a:pPr lvl="1"/>
            <a:r>
              <a:rPr lang="en-GB" dirty="0"/>
              <a:t>If we avoid saturation with </a:t>
            </a:r>
            <a:r>
              <a:rPr lang="en-GB" b="1" dirty="0"/>
              <a:t>t</a:t>
            </a:r>
            <a:r>
              <a:rPr lang="en-GB" b="1" baseline="-25000" dirty="0"/>
              <a:t>INT</a:t>
            </a:r>
            <a:r>
              <a:rPr lang="en-GB" dirty="0"/>
              <a:t> = 320μs, then this readout method can be appropriate for daisy-chained modules.</a:t>
            </a:r>
          </a:p>
          <a:p>
            <a:r>
              <a:rPr lang="en-GB" dirty="0"/>
              <a:t>Potential problem with splitting photodiodes across two inputs?</a:t>
            </a:r>
          </a:p>
          <a:p>
            <a:pPr lvl="1"/>
            <a:r>
              <a:rPr lang="en-GB" dirty="0"/>
              <a:t>For final detector, need 160 × 3mm photodiodes</a:t>
            </a:r>
          </a:p>
          <a:p>
            <a:pPr lvl="1"/>
            <a:r>
              <a:rPr lang="en-GB" dirty="0"/>
              <a:t>Doubling the number of readout channels </a:t>
            </a:r>
            <a:r>
              <a:rPr lang="en-GB" u="sng" dirty="0"/>
              <a:t>requires longer integration times!</a:t>
            </a:r>
          </a:p>
          <a:p>
            <a:pPr lvl="1"/>
            <a:r>
              <a:rPr lang="en-GB" dirty="0"/>
              <a:t>Also requires more modules…</a:t>
            </a:r>
          </a:p>
          <a:p>
            <a:r>
              <a:rPr lang="en-GB" dirty="0"/>
              <a:t>Test if photodiode input is above 50% of FSR with </a:t>
            </a:r>
            <a:r>
              <a:rPr lang="en-GB" b="1" dirty="0"/>
              <a:t>t</a:t>
            </a:r>
            <a:r>
              <a:rPr lang="en-GB" b="1" baseline="-25000" dirty="0"/>
              <a:t>INT</a:t>
            </a:r>
            <a:r>
              <a:rPr lang="en-GB" dirty="0"/>
              <a:t> = 320μs</a:t>
            </a:r>
          </a:p>
          <a:p>
            <a:r>
              <a:rPr lang="en-GB" b="1" dirty="0"/>
              <a:t>Now just need to implement this on an FPGA… </a:t>
            </a:r>
            <a:r>
              <a:rPr lang="en-GB" b="1" dirty="0">
                <a:sym typeface="Wingdings" pitchFamily="2" charset="2"/>
              </a:rPr>
              <a:t></a:t>
            </a:r>
            <a:endParaRPr lang="en-GB" b="1" dirty="0"/>
          </a:p>
          <a:p>
            <a:pPr lvl="1"/>
            <a:endParaRPr lang="en-GB" u="sng" dirty="0"/>
          </a:p>
          <a:p>
            <a:pPr lvl="1"/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81097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3209-DECC-6745-98C9-2CA893C4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 of Values and 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B0849-93A5-F84B-BB29-FE3402D8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44" y="1582347"/>
            <a:ext cx="11199312" cy="4910528"/>
          </a:xfrm>
        </p:spPr>
        <p:txBody>
          <a:bodyPr numCol="2">
            <a:normAutofit fontScale="62500" lnSpcReduction="20000"/>
          </a:bodyPr>
          <a:lstStyle/>
          <a:p>
            <a:pPr lvl="0"/>
            <a:r>
              <a:rPr lang="en-GB" b="1" dirty="0"/>
              <a:t>CLK: </a:t>
            </a:r>
            <a:r>
              <a:rPr lang="en-GB" dirty="0"/>
              <a:t>system clock = 10MHz</a:t>
            </a:r>
          </a:p>
          <a:p>
            <a:pPr lvl="0"/>
            <a:r>
              <a:rPr lang="en-GB" b="1" dirty="0"/>
              <a:t>CLK_CFG:</a:t>
            </a:r>
            <a:r>
              <a:rPr lang="en-GB" dirty="0"/>
              <a:t> configuration clock = 20MHz</a:t>
            </a:r>
          </a:p>
          <a:p>
            <a:pPr lvl="0"/>
            <a:r>
              <a:rPr lang="en-GB" b="1" dirty="0"/>
              <a:t>DCLK:</a:t>
            </a:r>
            <a:r>
              <a:rPr lang="en-GB" dirty="0"/>
              <a:t> digital interface clock = 20MHz</a:t>
            </a:r>
          </a:p>
          <a:p>
            <a:pPr lvl="0"/>
            <a:r>
              <a:rPr lang="en-GB" b="1" dirty="0"/>
              <a:t>CONV:</a:t>
            </a:r>
            <a:r>
              <a:rPr lang="en-GB" dirty="0"/>
              <a:t> integration time, </a:t>
            </a:r>
            <a:r>
              <a:rPr lang="en-GB" b="1" dirty="0"/>
              <a:t>t</a:t>
            </a:r>
            <a:r>
              <a:rPr lang="en-GB" b="1" baseline="-25000" dirty="0"/>
              <a:t>INT</a:t>
            </a:r>
            <a:r>
              <a:rPr lang="en-GB" dirty="0"/>
              <a:t> = 160-320μs</a:t>
            </a:r>
          </a:p>
          <a:p>
            <a:pPr lvl="0"/>
            <a:r>
              <a:rPr lang="en-GB" b="1" dirty="0"/>
              <a:t>Clk_4x: </a:t>
            </a:r>
            <a:r>
              <a:rPr lang="en-GB" dirty="0"/>
              <a:t>system clock divider = 0</a:t>
            </a:r>
          </a:p>
          <a:p>
            <a:pPr lvl="0"/>
            <a:r>
              <a:rPr lang="en-GB" b="1" dirty="0"/>
              <a:t>Range[2:0]</a:t>
            </a:r>
            <a:r>
              <a:rPr lang="en-GB" dirty="0"/>
              <a:t>: full-scale range = [111] (350pC, range 7)</a:t>
            </a:r>
          </a:p>
          <a:p>
            <a:pPr lvl="0"/>
            <a:r>
              <a:rPr lang="en-GB" b="1" dirty="0"/>
              <a:t>Data format</a:t>
            </a:r>
            <a:r>
              <a:rPr lang="en-GB" dirty="0"/>
              <a:t>: bit-resolution of data = 1 (20-bit)</a:t>
            </a:r>
          </a:p>
          <a:p>
            <a:pPr lvl="0"/>
            <a:r>
              <a:rPr lang="en-GB" b="1" dirty="0"/>
              <a:t>Device number</a:t>
            </a:r>
            <a:r>
              <a:rPr lang="en-GB" dirty="0"/>
              <a:t>: device used = 1 (DDC232CK)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POR</a:t>
            </a:r>
            <a:r>
              <a:rPr lang="en-GB" dirty="0"/>
              <a:t>: Wait After Power-Up Until Reset = 250ms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RST</a:t>
            </a:r>
            <a:r>
              <a:rPr lang="en-GB" dirty="0"/>
              <a:t>: Reset Low Width = 1μs</a:t>
            </a:r>
          </a:p>
          <a:p>
            <a:pPr lvl="0"/>
            <a:r>
              <a:rPr lang="en-GB" b="1" dirty="0"/>
              <a:t>t­­</a:t>
            </a:r>
            <a:r>
              <a:rPr lang="en-GB" b="1" baseline="-25000" dirty="0"/>
              <a:t>WTRST</a:t>
            </a:r>
            <a:r>
              <a:rPr lang="en-GB" dirty="0"/>
              <a:t>: Wait Required from Reset High to First Rising Edge of CLK_CFG</a:t>
            </a:r>
            <a:r>
              <a:rPr lang="en-GB" b="1" dirty="0"/>
              <a:t> </a:t>
            </a:r>
            <a:r>
              <a:rPr lang="en-GB" dirty="0"/>
              <a:t>= 2μs</a:t>
            </a:r>
          </a:p>
          <a:p>
            <a:pPr lvl="0"/>
            <a:r>
              <a:rPr lang="en-GB" b="1" dirty="0"/>
              <a:t>t­­</a:t>
            </a:r>
            <a:r>
              <a:rPr lang="en-GB" b="1" baseline="-25000" dirty="0"/>
              <a:t>STCF</a:t>
            </a:r>
            <a:r>
              <a:rPr lang="en-GB" dirty="0"/>
              <a:t>: Set-Up Time from DIN_CFG to Falling Edge of CLK_CFG = 10ns</a:t>
            </a:r>
          </a:p>
          <a:p>
            <a:pPr lvl="0"/>
            <a:r>
              <a:rPr lang="en-GB" b="1" dirty="0"/>
              <a:t>t­­</a:t>
            </a:r>
            <a:r>
              <a:rPr lang="en-GB" b="1" baseline="-25000" dirty="0"/>
              <a:t>HDCF</a:t>
            </a:r>
            <a:r>
              <a:rPr lang="en-GB" dirty="0"/>
              <a:t>: Hold Time for DIN_CFG After Falling Edge of CLK_CFG</a:t>
            </a:r>
            <a:r>
              <a:rPr lang="en-GB" b="1" dirty="0"/>
              <a:t> </a:t>
            </a:r>
            <a:r>
              <a:rPr lang="en-GB" dirty="0"/>
              <a:t>= 10ns</a:t>
            </a:r>
          </a:p>
          <a:p>
            <a:pPr lvl="0"/>
            <a:r>
              <a:rPr lang="en-GB" b="1" dirty="0"/>
              <a:t>t­­</a:t>
            </a:r>
            <a:r>
              <a:rPr lang="en-GB" b="1" baseline="-25000" dirty="0"/>
              <a:t>WTWR</a:t>
            </a:r>
            <a:r>
              <a:rPr lang="en-GB" dirty="0"/>
              <a:t>: Wait Required from Last CLK-CFG of Write Operation to First CLK_CFG of Read Operation = 2μs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PDCDV</a:t>
            </a:r>
            <a:r>
              <a:rPr lang="en-GB" dirty="0"/>
              <a:t>: Propagation Delay from Falling Edge of CLK to DVALID Low = 10ns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PDDCDV</a:t>
            </a:r>
            <a:r>
              <a:rPr lang="en-GB" dirty="0"/>
              <a:t>: Propagation Delay from Falling Edge of DCLK to DVALID High = 5ns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HDDODV</a:t>
            </a:r>
            <a:r>
              <a:rPr lang="en-GB" dirty="0"/>
              <a:t>: Hold Time that DOUT is Valid Before the Falling Edge of DVALID = 400ns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HDDODC</a:t>
            </a:r>
            <a:r>
              <a:rPr lang="en-GB" dirty="0"/>
              <a:t>: Hold Time that DOUT is Valid After Falling Edge of DCLK = 4ns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PDDCDO</a:t>
            </a:r>
            <a:r>
              <a:rPr lang="en-GB" dirty="0"/>
              <a:t>: Propagation Delay from Falling Edge of DCLK to Valid DOUT = 25ns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MRAZ</a:t>
            </a:r>
            <a:r>
              <a:rPr lang="en-GB" dirty="0"/>
              <a:t>: Continuous mode, m/r/az cycle = 1612 ± 2 CLK periods (Clk_4x = 0)</a:t>
            </a:r>
          </a:p>
          <a:p>
            <a:pPr lvl="0"/>
            <a:r>
              <a:rPr lang="en-GB" b="1" dirty="0"/>
              <a:t>t</a:t>
            </a:r>
            <a:r>
              <a:rPr lang="en-GB" b="1" baseline="-25000" dirty="0"/>
              <a:t>CMDR</a:t>
            </a:r>
            <a:r>
              <a:rPr lang="en-GB" dirty="0"/>
              <a:t>: Continuous mode, data ready = 1382 ± 2 CLK periods (Clk_4x = 0)</a:t>
            </a:r>
          </a:p>
          <a:p>
            <a:r>
              <a:rPr lang="en-GB" b="1" dirty="0"/>
              <a:t>t</a:t>
            </a:r>
            <a:r>
              <a:rPr lang="en-GB" b="1" baseline="-25000" dirty="0"/>
              <a:t>SDCV</a:t>
            </a:r>
            <a:r>
              <a:rPr lang="en-GB" dirty="0"/>
              <a:t>: Data Retrieval Shutdown Before or After Edge of CONV = 10μs</a:t>
            </a:r>
          </a:p>
        </p:txBody>
      </p:sp>
    </p:spTree>
    <p:extLst>
      <p:ext uri="{BB962C8B-B14F-4D97-AF65-F5344CB8AC3E}">
        <p14:creationId xmlns:p14="http://schemas.microsoft.com/office/powerpoint/2010/main" val="4921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0822-D3BE-D14E-B08D-8904B0D5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–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9BC9-55B2-DA4F-8C0B-693FEB15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sz="3300" dirty="0"/>
              <a:t>±0.025% of reading ±1.0ppm FSR integral linearity</a:t>
            </a:r>
          </a:p>
          <a:p>
            <a:pPr lvl="0"/>
            <a:r>
              <a:rPr lang="en-GB" sz="3300" dirty="0"/>
              <a:t>5.3ppm of FSR noise level (increases with capacitance)</a:t>
            </a:r>
          </a:p>
          <a:p>
            <a:pPr lvl="0"/>
            <a:r>
              <a:rPr lang="en-GB" sz="3300" dirty="0"/>
              <a:t>±0.1ppm range error matching (matching between dual integrators)</a:t>
            </a:r>
          </a:p>
          <a:p>
            <a:pPr lvl="0"/>
            <a:r>
              <a:rPr lang="en-GB" sz="3300" dirty="0"/>
              <a:t>±200ppm of FSR offset error(?)</a:t>
            </a:r>
          </a:p>
          <a:p>
            <a:pPr lvl="1"/>
            <a:r>
              <a:rPr lang="en-GB" sz="3300" dirty="0"/>
              <a:t>±100ppm of FSR offset error match(?)</a:t>
            </a:r>
          </a:p>
          <a:p>
            <a:pPr lvl="0"/>
            <a:r>
              <a:rPr lang="en-GB" sz="3300" dirty="0"/>
              <a:t>±0.1mV DC bias voltage(?)</a:t>
            </a:r>
          </a:p>
          <a:p>
            <a:pPr lvl="0"/>
            <a:r>
              <a:rPr lang="en-GB" sz="3300" dirty="0"/>
              <a:t>±100ppm of FSR/V power-supply rejection ratio(?)</a:t>
            </a:r>
            <a:endParaRPr lang="en-GB" dirty="0"/>
          </a:p>
          <a:p>
            <a:pPr marL="0" indent="0">
              <a:buNone/>
            </a:pPr>
            <a:endParaRPr lang="en-GB" sz="2600" b="1" i="1" dirty="0"/>
          </a:p>
          <a:p>
            <a:pPr marL="0" indent="0">
              <a:buNone/>
            </a:pPr>
            <a:r>
              <a:rPr lang="en-GB" sz="2600" b="1" i="1" dirty="0"/>
              <a:t>Quoted at typical operating conditions: T­­</a:t>
            </a:r>
            <a:r>
              <a:rPr lang="en-GB" sz="2600" b="1" i="1" baseline="-25000" dirty="0"/>
              <a:t>A</a:t>
            </a:r>
            <a:r>
              <a:rPr lang="en-GB" sz="2600" b="1" i="1" dirty="0"/>
              <a:t> = 25°C, AVDD = +5V, DVDD = +3.0V, VREF = +4.096V, input current = 650μA, t</a:t>
            </a:r>
            <a:r>
              <a:rPr lang="en-GB" sz="2600" b="1" i="1" baseline="-25000" dirty="0"/>
              <a:t>INT</a:t>
            </a:r>
            <a:r>
              <a:rPr lang="en-GB" sz="2600" b="1" i="1" dirty="0"/>
              <a:t> = 166.5μs, range 7 (FSR), continuous mode.</a:t>
            </a:r>
            <a:endParaRPr lang="en-GB" sz="2600" i="1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94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1E2B-6925-414B-91A7-A1753CA8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– Performance with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3B30-A918-624B-B977-86D6F5C2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sz="3000" dirty="0"/>
              <a:t>±0.5ppm of FSR/°C offset drift(?)</a:t>
            </a:r>
          </a:p>
          <a:p>
            <a:pPr lvl="0"/>
            <a:r>
              <a:rPr lang="en-GB" sz="3000" dirty="0"/>
              <a:t>±0.2ppm of FSR/minute offset drift stability(?)</a:t>
            </a:r>
          </a:p>
          <a:p>
            <a:pPr lvl="0"/>
            <a:r>
              <a:rPr lang="en-GB" sz="3000" dirty="0"/>
              <a:t>±3μV/°C DC bias voltage drift(?)</a:t>
            </a:r>
          </a:p>
          <a:p>
            <a:pPr lvl="0"/>
            <a:r>
              <a:rPr lang="en-GB" sz="3000" dirty="0"/>
              <a:t>0.01pA/°C input bias current drift(?)</a:t>
            </a:r>
          </a:p>
          <a:p>
            <a:pPr lvl="0"/>
            <a:r>
              <a:rPr lang="en-GB" sz="3000" dirty="0"/>
              <a:t>25ppm/°C range drift</a:t>
            </a:r>
          </a:p>
          <a:p>
            <a:pPr lvl="0"/>
            <a:r>
              <a:rPr lang="en-GB" sz="3000" dirty="0"/>
              <a:t>±5ppm/°C range drift match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2400" b="1" i="1" dirty="0"/>
              <a:t>Quoted at typical operating conditions: T­­</a:t>
            </a:r>
            <a:r>
              <a:rPr lang="en-GB" sz="2400" b="1" i="1" baseline="-25000" dirty="0"/>
              <a:t>A</a:t>
            </a:r>
            <a:r>
              <a:rPr lang="en-GB" sz="2400" b="1" i="1" dirty="0"/>
              <a:t> = 25°C, AVDD = +5V, DVDD = +3.0V, VREF = +4.096V, input current = 650μA, t</a:t>
            </a:r>
            <a:r>
              <a:rPr lang="en-GB" sz="2400" b="1" i="1" baseline="-25000" dirty="0"/>
              <a:t>INT</a:t>
            </a:r>
            <a:r>
              <a:rPr lang="en-GB" sz="2400" b="1" i="1" dirty="0"/>
              <a:t> = 166.5μs, range 7 (FSR), continuous mode.</a:t>
            </a:r>
            <a:endParaRPr lang="en-GB" sz="2400" i="1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86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A1C9-09F2-2842-A096-B516B77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I/O Signals</a:t>
            </a:r>
          </a:p>
        </p:txBody>
      </p:sp>
    </p:spTree>
    <p:extLst>
      <p:ext uri="{BB962C8B-B14F-4D97-AF65-F5344CB8AC3E}">
        <p14:creationId xmlns:p14="http://schemas.microsoft.com/office/powerpoint/2010/main" val="217832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8C2-55DB-B345-A3F8-A3AF1648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I/O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GB" dirty="0"/>
                  <a:t>System (master) clock: </a:t>
                </a:r>
                <a:r>
                  <a:rPr lang="en-GB" b="1" dirty="0"/>
                  <a:t>CLK</a:t>
                </a:r>
                <a:endParaRPr lang="en-GB" dirty="0"/>
              </a:p>
              <a:p>
                <a:pPr lvl="0"/>
                <a:r>
                  <a:rPr lang="en-GB" dirty="0"/>
                  <a:t>Configuration register clock: </a:t>
                </a:r>
                <a:r>
                  <a:rPr lang="en-GB" b="1" dirty="0"/>
                  <a:t>CLK_CFG</a:t>
                </a:r>
                <a:endParaRPr lang="en-GB" dirty="0"/>
              </a:p>
              <a:p>
                <a:pPr lvl="0"/>
                <a:r>
                  <a:rPr lang="en-GB" dirty="0"/>
                  <a:t>Configuration register input: </a:t>
                </a:r>
                <a:r>
                  <a:rPr lang="en-GB" b="1" dirty="0"/>
                  <a:t>DIN_CFG</a:t>
                </a:r>
                <a:endParaRPr lang="en-GB" dirty="0"/>
              </a:p>
              <a:p>
                <a:pPr lvl="0"/>
                <a:r>
                  <a:rPr lang="en-GB" dirty="0"/>
                  <a:t>Serial data clock: </a:t>
                </a:r>
                <a:r>
                  <a:rPr lang="en-GB" b="1" dirty="0"/>
                  <a:t>DCLK</a:t>
                </a:r>
                <a:endParaRPr lang="en-GB" dirty="0"/>
              </a:p>
              <a:p>
                <a:pPr lvl="0"/>
                <a:r>
                  <a:rPr lang="en-GB" dirty="0"/>
                  <a:t>Serial data input: </a:t>
                </a:r>
                <a:r>
                  <a:rPr lang="en-GB" b="1" dirty="0"/>
                  <a:t>DIN</a:t>
                </a:r>
                <a:endParaRPr lang="en-GB" dirty="0"/>
              </a:p>
              <a:p>
                <a:pPr lvl="0"/>
                <a:r>
                  <a:rPr lang="en-GB" dirty="0"/>
                  <a:t>Serial data output: </a:t>
                </a:r>
                <a:r>
                  <a:rPr lang="en-GB" b="1" dirty="0"/>
                  <a:t>DOUT</a:t>
                </a:r>
                <a:endParaRPr lang="en-GB" dirty="0"/>
              </a:p>
              <a:p>
                <a:pPr lvl="0"/>
                <a:r>
                  <a:rPr lang="en-GB" dirty="0"/>
                  <a:t>Conversion control input: </a:t>
                </a:r>
                <a:r>
                  <a:rPr lang="en-GB" b="1" dirty="0"/>
                  <a:t>CONV</a:t>
                </a:r>
                <a:endParaRPr lang="en-GB" dirty="0"/>
              </a:p>
              <a:p>
                <a:pPr lvl="0"/>
                <a:r>
                  <a:rPr lang="en-GB" dirty="0"/>
                  <a:t>Data valid output: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</a:p>
              <a:p>
                <a:pPr lvl="0"/>
                <a:r>
                  <a:rPr lang="en-GB" dirty="0"/>
                  <a:t>Digital reset: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0A26181B-D896-A147-A92A-A92DBFD8A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2" t="2557" r="19185"/>
          <a:stretch/>
        </p:blipFill>
        <p:spPr>
          <a:xfrm>
            <a:off x="6791930" y="1435687"/>
            <a:ext cx="5245584" cy="47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8C2-55DB-B345-A3F8-A3AF1648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I/O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n-GB" dirty="0"/>
                  <a:t>System (master) clock: </a:t>
                </a:r>
                <a:r>
                  <a:rPr lang="en-GB" b="1" dirty="0"/>
                  <a:t>CLK </a:t>
                </a:r>
                <a:r>
                  <a:rPr lang="en-GB" dirty="0"/>
                  <a:t>– free-running clock throughout all processes </a:t>
                </a:r>
              </a:p>
              <a:p>
                <a:pPr lvl="1"/>
                <a:r>
                  <a:rPr lang="en-GB" dirty="0"/>
                  <a:t>Also used to generate </a:t>
                </a:r>
                <a:r>
                  <a:rPr lang="en-GB" b="1" dirty="0"/>
                  <a:t>CONV</a:t>
                </a:r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dirty="0"/>
                  <a:t>. </a:t>
                </a:r>
              </a:p>
              <a:p>
                <a:pPr lvl="1"/>
                <a:r>
                  <a:rPr lang="en-GB" dirty="0"/>
                  <a:t>Maximum value: 10MHz or 40MHz depending on value of </a:t>
                </a:r>
                <a:r>
                  <a:rPr lang="en-GB" b="1" dirty="0"/>
                  <a:t>Clk_4x</a:t>
                </a:r>
                <a:r>
                  <a:rPr lang="en-GB" dirty="0"/>
                  <a:t> (see later)</a:t>
                </a:r>
              </a:p>
              <a:p>
                <a:pPr lvl="0"/>
                <a:r>
                  <a:rPr lang="en-GB" dirty="0"/>
                  <a:t>Configuration register clock: </a:t>
                </a:r>
                <a:r>
                  <a:rPr lang="en-GB" b="1" dirty="0"/>
                  <a:t>CLK_CFG </a:t>
                </a:r>
                <a:r>
                  <a:rPr lang="en-GB" dirty="0"/>
                  <a:t>–</a:t>
                </a:r>
                <a:r>
                  <a:rPr lang="en-GB" b="1" dirty="0"/>
                  <a:t> </a:t>
                </a:r>
                <a:r>
                  <a:rPr lang="en-GB" dirty="0"/>
                  <a:t>used to time reading-in of </a:t>
                </a:r>
                <a:r>
                  <a:rPr lang="en-GB" b="1" dirty="0"/>
                  <a:t>DIN_CFG</a:t>
                </a:r>
              </a:p>
              <a:p>
                <a:pPr lvl="1"/>
                <a:r>
                  <a:rPr lang="en-GB" dirty="0"/>
                  <a:t>Maximum value: 20MHz</a:t>
                </a:r>
              </a:p>
              <a:p>
                <a:pPr lvl="0"/>
                <a:r>
                  <a:rPr lang="en-GB" dirty="0"/>
                  <a:t>Configuration register input: </a:t>
                </a:r>
                <a:r>
                  <a:rPr lang="en-GB" b="1" dirty="0"/>
                  <a:t>DIN_CFG </a:t>
                </a:r>
                <a:r>
                  <a:rPr lang="en-GB" dirty="0"/>
                  <a:t>–</a:t>
                </a:r>
                <a:r>
                  <a:rPr lang="en-GB" b="1" dirty="0"/>
                  <a:t> </a:t>
                </a:r>
                <a:r>
                  <a:rPr lang="en-GB" dirty="0"/>
                  <a:t>used to write to configuration register (see later)</a:t>
                </a:r>
              </a:p>
              <a:p>
                <a:pPr lvl="0"/>
                <a:r>
                  <a:rPr lang="en-GB" dirty="0"/>
                  <a:t>Serial data clock: </a:t>
                </a:r>
                <a:r>
                  <a:rPr lang="en-GB" b="1" dirty="0"/>
                  <a:t>DCLK </a:t>
                </a:r>
                <a:r>
                  <a:rPr lang="en-GB" dirty="0"/>
                  <a:t>– used to time serial data output</a:t>
                </a:r>
              </a:p>
              <a:p>
                <a:pPr lvl="1"/>
                <a:r>
                  <a:rPr lang="en-GB" dirty="0"/>
                  <a:t>Maximum value: 20MHz</a:t>
                </a:r>
              </a:p>
              <a:p>
                <a:pPr lvl="0"/>
                <a:r>
                  <a:rPr lang="en-GB" dirty="0"/>
                  <a:t>Serial data input: </a:t>
                </a:r>
                <a:r>
                  <a:rPr lang="en-GB" b="1" dirty="0"/>
                  <a:t>DIN </a:t>
                </a:r>
                <a:r>
                  <a:rPr lang="en-GB" dirty="0"/>
                  <a:t>– used to cascade serial data output through daisy-chained DDCs</a:t>
                </a:r>
              </a:p>
              <a:p>
                <a:pPr lvl="0"/>
                <a:r>
                  <a:rPr lang="en-GB" dirty="0"/>
                  <a:t>Serial data output: </a:t>
                </a:r>
                <a:r>
                  <a:rPr lang="en-GB" b="1" dirty="0"/>
                  <a:t>DOUT </a:t>
                </a:r>
                <a:r>
                  <a:rPr lang="en-GB" dirty="0"/>
                  <a:t>– used to output integrals of each channel</a:t>
                </a:r>
              </a:p>
              <a:p>
                <a:pPr lvl="0"/>
                <a:r>
                  <a:rPr lang="en-GB" dirty="0"/>
                  <a:t>Conversion control input: </a:t>
                </a:r>
                <a:r>
                  <a:rPr lang="en-GB" b="1" dirty="0"/>
                  <a:t>CONV </a:t>
                </a:r>
                <a:r>
                  <a:rPr lang="en-GB" dirty="0"/>
                  <a:t>– sets integration time (1600 </a:t>
                </a:r>
                <a:r>
                  <a:rPr lang="en-GB" b="1" dirty="0"/>
                  <a:t>CLK </a:t>
                </a:r>
                <a:r>
                  <a:rPr lang="en-GB" dirty="0"/>
                  <a:t>cycles ⇒ </a:t>
                </a:r>
                <a:r>
                  <a:rPr lang="en-GB" b="1" dirty="0"/>
                  <a:t>t</a:t>
                </a:r>
                <a:r>
                  <a:rPr lang="en-GB" b="1" baseline="-25000" dirty="0"/>
                  <a:t>INT</a:t>
                </a:r>
                <a:r>
                  <a:rPr lang="en-GB" dirty="0"/>
                  <a:t> = 160μs)</a:t>
                </a:r>
              </a:p>
              <a:p>
                <a:pPr lvl="0"/>
                <a:r>
                  <a:rPr lang="en-GB" dirty="0"/>
                  <a:t>Data valid output: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𝐃𝐕𝐀𝐋𝐈𝐃</m:t>
                        </m:r>
                      </m:e>
                    </m:acc>
                  </m:oMath>
                </a14:m>
                <a:r>
                  <a:rPr lang="en-GB" dirty="0"/>
                  <a:t> – goes low when data is ready to be output</a:t>
                </a:r>
              </a:p>
              <a:p>
                <a:pPr lvl="0"/>
                <a:r>
                  <a:rPr lang="en-GB" dirty="0"/>
                  <a:t>Digital reset: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0">
                            <a:latin typeface="Cambria Math" panose="02040503050406030204" pitchFamily="18" charset="0"/>
                          </a:rPr>
                          <m:t>𝐑𝐄𝐒𝐄𝐓</m:t>
                        </m:r>
                      </m:e>
                    </m:acc>
                  </m:oMath>
                </a14:m>
                <a:r>
                  <a:rPr lang="en-GB" dirty="0"/>
                  <a:t> – used to asynchronously reset system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27216-30A0-D540-B3D9-9FE645385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3216" r="-241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0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CAC7-4D94-5540-B7B9-C798A4C1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and Timing</a:t>
            </a:r>
          </a:p>
        </p:txBody>
      </p:sp>
    </p:spTree>
    <p:extLst>
      <p:ext uri="{BB962C8B-B14F-4D97-AF65-F5344CB8AC3E}">
        <p14:creationId xmlns:p14="http://schemas.microsoft.com/office/powerpoint/2010/main" val="289901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3AB6-C841-394B-AF2E-617B893F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1) Power-up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C5C3D-CBF0-7A4B-B834-4C31A431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powering up, all digital and analog inputs must be held low until power supplies have stabilised. Master clock can then be supplied to </a:t>
            </a:r>
            <a:r>
              <a:rPr lang="en-GB" b="1" dirty="0"/>
              <a:t>CLK. </a:t>
            </a:r>
          </a:p>
          <a:p>
            <a:r>
              <a:rPr lang="en-GB" dirty="0"/>
              <a:t>After time </a:t>
            </a:r>
            <a:r>
              <a:rPr lang="en-GB" b="1" dirty="0"/>
              <a:t>t</a:t>
            </a:r>
            <a:r>
              <a:rPr lang="en-GB" b="1" baseline="-25000" dirty="0"/>
              <a:t>POR</a:t>
            </a:r>
            <a:r>
              <a:rPr lang="en-GB" baseline="-25000" dirty="0"/>
              <a:t> </a:t>
            </a:r>
            <a:r>
              <a:rPr lang="en-GB" dirty="0"/>
              <a:t>= 250ms, configuration can begin.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B13F1F-C63C-5241-8154-C99EF8DDC4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48" y="3642430"/>
            <a:ext cx="4795903" cy="30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1979</Words>
  <Application>Microsoft Macintosh PowerPoint</Application>
  <PresentationFormat>Widescreen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Operation of TI DDC232CK</vt:lpstr>
      <vt:lpstr>Key Specifications</vt:lpstr>
      <vt:lpstr>Reference – Accuracy</vt:lpstr>
      <vt:lpstr>Reference – Performance with Temperature</vt:lpstr>
      <vt:lpstr>I/O Signals</vt:lpstr>
      <vt:lpstr>I/O Signals</vt:lpstr>
      <vt:lpstr>I/O Signals</vt:lpstr>
      <vt:lpstr>Operation and Timing</vt:lpstr>
      <vt:lpstr>1) Power-up Sequencing</vt:lpstr>
      <vt:lpstr>2) Configuration</vt:lpstr>
      <vt:lpstr>2) Configuration</vt:lpstr>
      <vt:lpstr>2) Configuration – Timing</vt:lpstr>
      <vt:lpstr>Configuration – Timing</vt:lpstr>
      <vt:lpstr>3) Integration</vt:lpstr>
      <vt:lpstr>3) Integration – Timing</vt:lpstr>
      <vt:lpstr>4) Digital Interface</vt:lpstr>
      <vt:lpstr>4) Digital Interface – Timing</vt:lpstr>
      <vt:lpstr>Putting It All Together</vt:lpstr>
      <vt:lpstr>Continuous Mode – Timing</vt:lpstr>
      <vt:lpstr>Continuous Mode – Data Retrieval Timing</vt:lpstr>
      <vt:lpstr>Data Retrieval Before CONV</vt:lpstr>
      <vt:lpstr>Continuous Mode – Other Data Retrieval Methods</vt:lpstr>
      <vt:lpstr>Data Retrieval After CONV</vt:lpstr>
      <vt:lpstr>Data Retrieval Before AND After CONV</vt:lpstr>
      <vt:lpstr>Conclusion</vt:lpstr>
      <vt:lpstr>Glossary of Values and Constants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of TI DDC232CK</dc:title>
  <dc:creator>Shaikh, Saad</dc:creator>
  <cp:lastModifiedBy>Shaikh, Saad</cp:lastModifiedBy>
  <cp:revision>84</cp:revision>
  <dcterms:created xsi:type="dcterms:W3CDTF">2020-06-08T09:01:15Z</dcterms:created>
  <dcterms:modified xsi:type="dcterms:W3CDTF">2020-06-09T10:36:36Z</dcterms:modified>
</cp:coreProperties>
</file>