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2" r:id="rId5"/>
    <p:sldId id="260" r:id="rId6"/>
    <p:sldId id="259"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6"/>
  </p:normalViewPr>
  <p:slideViewPr>
    <p:cSldViewPr snapToGrid="0" snapToObjects="1">
      <p:cViewPr varScale="1">
        <p:scale>
          <a:sx n="102" d="100"/>
          <a:sy n="102"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B88C7-1F79-E340-8105-9D4D99D9D96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A325FC4-C063-2B4E-91EB-64777098B5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877A6CE-6AF3-5A44-86B0-06D4E0103937}"/>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9CB2DA6D-69F1-3340-B492-9CC2A47DF9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C66E81-6F16-F74F-B64D-E05BE165D982}"/>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1090519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BA1DB-51A3-9245-9455-F755D7876D9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949CE55-C3A9-4147-A8F7-B57301DE125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FBA668A-2B00-6941-9955-07C6A00F55E0}"/>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08935F29-CDE6-7B48-AE77-B60E38C00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B7B42B-2676-8E4C-9672-3C71C8F9814D}"/>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117172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5B8F52-9122-2B4F-B325-E98B8C43DFBF}"/>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BF7BA9F-2FE0-2544-91A9-5434D3BF959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156F41D-7FE6-184C-B431-866BBED5BB6A}"/>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AC0457D8-D862-B04B-9E9C-390CDCD4D4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F093C2-B4FB-9842-8D95-252EE12D91C8}"/>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126280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3B8C-C391-1640-9E38-A8D7B9204AB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EAC48C7-94BF-4744-81D2-A3A2149E6C6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EF994E1-82E7-9A48-9545-C9D9EEB64F09}"/>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E22C51F6-706C-124B-AD7A-69BF71213A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40A523-D8C1-CB43-951F-CB16C944B19E}"/>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95463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6D589-026C-9747-AFC7-C515C9BFD85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F7C1FE4-906E-4743-A462-0F5DB8656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0A63698-69CC-3043-A3A3-887982064290}"/>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A586E550-117C-7B4D-BFB4-C5A2ED3619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CF4DAF-D770-6342-9857-E58F3AEFDCE7}"/>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3647372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C264F-1799-2A45-B2F4-E12456B8E7B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13B69C3-D315-F849-BB41-A1E4B84EDF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628252F-79D7-C740-A8DA-AC604AE9681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26160BD-1C07-4645-B628-4178EF202966}"/>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6" name="Footer Placeholder 5">
            <a:extLst>
              <a:ext uri="{FF2B5EF4-FFF2-40B4-BE49-F238E27FC236}">
                <a16:creationId xmlns:a16="http://schemas.microsoft.com/office/drawing/2014/main" id="{152BC2F8-739E-B547-BDE6-790324274E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C4A15F-06C9-6942-A9E8-F719BE6FDE46}"/>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370675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616D5-4F09-4445-B61E-FD24C6A08A3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7A16958-8DF3-E240-B135-5D5CEB1FD3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8C34CBD-8C06-B04D-93D3-E7D12EB677B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999C4C6-A185-384F-92DF-516D5B4BC5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C85BC85-6472-0640-B9D7-9B251EF1FE0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A419309-47F5-D94B-851C-89FD22A26B9B}"/>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8" name="Footer Placeholder 7">
            <a:extLst>
              <a:ext uri="{FF2B5EF4-FFF2-40B4-BE49-F238E27FC236}">
                <a16:creationId xmlns:a16="http://schemas.microsoft.com/office/drawing/2014/main" id="{D0530336-B91D-8A45-8978-8BD51963035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7E9B63-C7A2-D04C-80F2-9C225BC1D20C}"/>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1565184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256AE-C539-4848-99D6-2818B766643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A00C9DA-71D3-EA4A-8D53-C0210F877AA5}"/>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4" name="Footer Placeholder 3">
            <a:extLst>
              <a:ext uri="{FF2B5EF4-FFF2-40B4-BE49-F238E27FC236}">
                <a16:creationId xmlns:a16="http://schemas.microsoft.com/office/drawing/2014/main" id="{4221E598-49DB-A54B-A9C8-E6CC68247C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EB50D9-F0D1-E44F-844D-0C35C6E7F1DD}"/>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2815775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7F293C-B634-7440-86EF-254C4975A59D}"/>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3" name="Footer Placeholder 2">
            <a:extLst>
              <a:ext uri="{FF2B5EF4-FFF2-40B4-BE49-F238E27FC236}">
                <a16:creationId xmlns:a16="http://schemas.microsoft.com/office/drawing/2014/main" id="{C09C7A4B-0D82-964E-8F74-9646120D55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41E3E33-E7EA-DD4F-BB0C-21BA57C1A5D2}"/>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2485825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E7492-B3AF-8245-9C33-E54CF909E0D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59BEC4D-1512-0C45-A045-C7918CDAF6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4B35B3A-CA6A-FD45-B4D7-83B063F0B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28850C-3525-1F4A-87F3-1414B7C54A62}"/>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6" name="Footer Placeholder 5">
            <a:extLst>
              <a:ext uri="{FF2B5EF4-FFF2-40B4-BE49-F238E27FC236}">
                <a16:creationId xmlns:a16="http://schemas.microsoft.com/office/drawing/2014/main" id="{2F674107-74FB-F84D-954F-135A9E7AD4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E3E598-750F-8747-8F37-510F11DD1552}"/>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2140894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E5028-8E09-834B-A82D-ED7FC1EB52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0B8445B-5245-8046-B5D5-E95A68A11C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A80F974-B2CB-6A42-B8D9-D0AFD9EB3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F22D46-94F7-D940-81F3-C4E3B7E27955}"/>
              </a:ext>
            </a:extLst>
          </p:cNvPr>
          <p:cNvSpPr>
            <a:spLocks noGrp="1"/>
          </p:cNvSpPr>
          <p:nvPr>
            <p:ph type="dt" sz="half" idx="10"/>
          </p:nvPr>
        </p:nvSpPr>
        <p:spPr/>
        <p:txBody>
          <a:bodyPr/>
          <a:lstStyle/>
          <a:p>
            <a:fld id="{B6E613FE-1A56-BA4B-A90D-ACE1F136EC12}" type="datetimeFigureOut">
              <a:rPr lang="en-GB" smtClean="0"/>
              <a:t>15/04/2020</a:t>
            </a:fld>
            <a:endParaRPr lang="en-GB"/>
          </a:p>
        </p:txBody>
      </p:sp>
      <p:sp>
        <p:nvSpPr>
          <p:cNvPr id="6" name="Footer Placeholder 5">
            <a:extLst>
              <a:ext uri="{FF2B5EF4-FFF2-40B4-BE49-F238E27FC236}">
                <a16:creationId xmlns:a16="http://schemas.microsoft.com/office/drawing/2014/main" id="{ED40CF2B-AAF0-444C-A163-5AF9F5919F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9279A6-CAA7-6249-AA31-50B9DC468428}"/>
              </a:ext>
            </a:extLst>
          </p:cNvPr>
          <p:cNvSpPr>
            <a:spLocks noGrp="1"/>
          </p:cNvSpPr>
          <p:nvPr>
            <p:ph type="sldNum" sz="quarter" idx="12"/>
          </p:nvPr>
        </p:nvSpPr>
        <p:spPr/>
        <p:txBody>
          <a:bodyPr/>
          <a:lstStyle/>
          <a:p>
            <a:fld id="{38A20D20-EB63-2940-BEA4-53D73356C429}" type="slidenum">
              <a:rPr lang="en-GB" smtClean="0"/>
              <a:t>‹#›</a:t>
            </a:fld>
            <a:endParaRPr lang="en-GB"/>
          </a:p>
        </p:txBody>
      </p:sp>
    </p:spTree>
    <p:extLst>
      <p:ext uri="{BB962C8B-B14F-4D97-AF65-F5344CB8AC3E}">
        <p14:creationId xmlns:p14="http://schemas.microsoft.com/office/powerpoint/2010/main" val="15169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4CA8B3-936B-514B-9DAC-94BA9FCB83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E8D9F5E-34D7-F84D-86A0-209D896A20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CDE9FAB-93C7-BD4A-ABFA-3C7A8BAC75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613FE-1A56-BA4B-A90D-ACE1F136EC12}" type="datetimeFigureOut">
              <a:rPr lang="en-GB" smtClean="0"/>
              <a:t>15/04/2020</a:t>
            </a:fld>
            <a:endParaRPr lang="en-GB"/>
          </a:p>
        </p:txBody>
      </p:sp>
      <p:sp>
        <p:nvSpPr>
          <p:cNvPr id="5" name="Footer Placeholder 4">
            <a:extLst>
              <a:ext uri="{FF2B5EF4-FFF2-40B4-BE49-F238E27FC236}">
                <a16:creationId xmlns:a16="http://schemas.microsoft.com/office/drawing/2014/main" id="{BC40C608-D186-4747-9A34-43BF068543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331035A-D17E-554F-B174-05C5594ACA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A20D20-EB63-2940-BEA4-53D73356C429}" type="slidenum">
              <a:rPr lang="en-GB" smtClean="0"/>
              <a:t>‹#›</a:t>
            </a:fld>
            <a:endParaRPr lang="en-GB"/>
          </a:p>
        </p:txBody>
      </p:sp>
    </p:spTree>
    <p:extLst>
      <p:ext uri="{BB962C8B-B14F-4D97-AF65-F5344CB8AC3E}">
        <p14:creationId xmlns:p14="http://schemas.microsoft.com/office/powerpoint/2010/main" val="4031609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865CB-8955-BD48-90A5-F6D0F56C935E}"/>
              </a:ext>
            </a:extLst>
          </p:cNvPr>
          <p:cNvSpPr>
            <a:spLocks noGrp="1"/>
          </p:cNvSpPr>
          <p:nvPr>
            <p:ph type="ctrTitle"/>
          </p:nvPr>
        </p:nvSpPr>
        <p:spPr/>
        <p:txBody>
          <a:bodyPr/>
          <a:lstStyle/>
          <a:p>
            <a:r>
              <a:rPr lang="en-GB" dirty="0"/>
              <a:t>Fitting Heavy Ion PDLs with Quenched Bortfeld Model</a:t>
            </a:r>
          </a:p>
        </p:txBody>
      </p:sp>
      <p:sp>
        <p:nvSpPr>
          <p:cNvPr id="3" name="Subtitle 2">
            <a:extLst>
              <a:ext uri="{FF2B5EF4-FFF2-40B4-BE49-F238E27FC236}">
                <a16:creationId xmlns:a16="http://schemas.microsoft.com/office/drawing/2014/main" id="{885E0368-2946-5F44-AC91-441B5A803A61}"/>
              </a:ext>
            </a:extLst>
          </p:cNvPr>
          <p:cNvSpPr>
            <a:spLocks noGrp="1"/>
          </p:cNvSpPr>
          <p:nvPr>
            <p:ph type="subTitle" idx="1"/>
          </p:nvPr>
        </p:nvSpPr>
        <p:spPr/>
        <p:txBody>
          <a:bodyPr/>
          <a:lstStyle/>
          <a:p>
            <a:r>
              <a:rPr lang="en-GB" dirty="0"/>
              <a:t>Saad Shaikh</a:t>
            </a:r>
          </a:p>
        </p:txBody>
      </p:sp>
    </p:spTree>
    <p:extLst>
      <p:ext uri="{BB962C8B-B14F-4D97-AF65-F5344CB8AC3E}">
        <p14:creationId xmlns:p14="http://schemas.microsoft.com/office/powerpoint/2010/main" val="138430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C2298-A358-BE4D-B431-7CEC21C54E17}"/>
              </a:ext>
            </a:extLst>
          </p:cNvPr>
          <p:cNvSpPr>
            <a:spLocks noGrp="1"/>
          </p:cNvSpPr>
          <p:nvPr>
            <p:ph type="title"/>
          </p:nvPr>
        </p:nvSpPr>
        <p:spPr/>
        <p:txBody>
          <a:bodyPr/>
          <a:lstStyle/>
          <a:p>
            <a:r>
              <a:rPr lang="en-GB" dirty="0"/>
              <a:t>Requirements for “Successful” Fitting</a:t>
            </a:r>
          </a:p>
        </p:txBody>
      </p:sp>
      <p:sp>
        <p:nvSpPr>
          <p:cNvPr id="3" name="Content Placeholder 2">
            <a:extLst>
              <a:ext uri="{FF2B5EF4-FFF2-40B4-BE49-F238E27FC236}">
                <a16:creationId xmlns:a16="http://schemas.microsoft.com/office/drawing/2014/main" id="{41C21543-500C-7849-A67F-903DC5AB402C}"/>
              </a:ext>
            </a:extLst>
          </p:cNvPr>
          <p:cNvSpPr>
            <a:spLocks noGrp="1"/>
          </p:cNvSpPr>
          <p:nvPr>
            <p:ph idx="1"/>
          </p:nvPr>
        </p:nvSpPr>
        <p:spPr/>
        <p:txBody>
          <a:bodyPr>
            <a:normAutofit/>
          </a:bodyPr>
          <a:lstStyle/>
          <a:p>
            <a:r>
              <a:rPr lang="en-GB" dirty="0"/>
              <a:t>He and C have different quenched model constants (α, β, γ, ε, p), found by Laurent from GEANT4 simulation.</a:t>
            </a:r>
          </a:p>
          <a:p>
            <a:pPr lvl="1"/>
            <a:r>
              <a:rPr lang="en-GB" dirty="0"/>
              <a:t>I need to learn how to do this for myself…</a:t>
            </a:r>
          </a:p>
          <a:p>
            <a:r>
              <a:rPr lang="en-GB" dirty="0"/>
              <a:t>Fit range restricted to avoid fragmentation tail after Bragg peak.</a:t>
            </a:r>
          </a:p>
          <a:p>
            <a:r>
              <a:rPr lang="en-GB" dirty="0"/>
              <a:t>Normally give initial fit parameter (R</a:t>
            </a:r>
            <a:r>
              <a:rPr lang="en-GB" baseline="-25000" dirty="0"/>
              <a:t>0</a:t>
            </a:r>
            <a:r>
              <a:rPr lang="en-GB" dirty="0"/>
              <a:t>, σ, Φ</a:t>
            </a:r>
            <a:r>
              <a:rPr lang="en-GB" baseline="-25000" dirty="0"/>
              <a:t>0</a:t>
            </a:r>
            <a:r>
              <a:rPr lang="en-GB" dirty="0"/>
              <a:t>, Birks) values by fitting Bortfeld model to FLUKA ddds and extract values.</a:t>
            </a:r>
          </a:p>
          <a:p>
            <a:r>
              <a:rPr lang="en-GB" dirty="0"/>
              <a:t>Without any reference FLUKA sims for He and C, initial fit parameters are estimated…</a:t>
            </a:r>
          </a:p>
        </p:txBody>
      </p:sp>
    </p:spTree>
    <p:extLst>
      <p:ext uri="{BB962C8B-B14F-4D97-AF65-F5344CB8AC3E}">
        <p14:creationId xmlns:p14="http://schemas.microsoft.com/office/powerpoint/2010/main" val="766380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C2298-A358-BE4D-B431-7CEC21C54E17}"/>
              </a:ext>
            </a:extLst>
          </p:cNvPr>
          <p:cNvSpPr>
            <a:spLocks noGrp="1"/>
          </p:cNvSpPr>
          <p:nvPr>
            <p:ph type="title"/>
          </p:nvPr>
        </p:nvSpPr>
        <p:spPr/>
        <p:txBody>
          <a:bodyPr/>
          <a:lstStyle/>
          <a:p>
            <a:r>
              <a:rPr lang="en-GB" dirty="0"/>
              <a:t>Estimating Initial Values of Fit Parameters</a:t>
            </a:r>
          </a:p>
        </p:txBody>
      </p:sp>
      <p:sp>
        <p:nvSpPr>
          <p:cNvPr id="3" name="Content Placeholder 2">
            <a:extLst>
              <a:ext uri="{FF2B5EF4-FFF2-40B4-BE49-F238E27FC236}">
                <a16:creationId xmlns:a16="http://schemas.microsoft.com/office/drawing/2014/main" id="{41C21543-500C-7849-A67F-903DC5AB402C}"/>
              </a:ext>
            </a:extLst>
          </p:cNvPr>
          <p:cNvSpPr>
            <a:spLocks noGrp="1"/>
          </p:cNvSpPr>
          <p:nvPr>
            <p:ph idx="1"/>
          </p:nvPr>
        </p:nvSpPr>
        <p:spPr/>
        <p:txBody>
          <a:bodyPr>
            <a:normAutofit lnSpcReduction="10000"/>
          </a:bodyPr>
          <a:lstStyle/>
          <a:p>
            <a:r>
              <a:rPr lang="en-GB" dirty="0"/>
              <a:t>R</a:t>
            </a:r>
            <a:r>
              <a:rPr lang="en-GB" baseline="-25000" dirty="0"/>
              <a:t>0</a:t>
            </a:r>
            <a:r>
              <a:rPr lang="en-GB" dirty="0"/>
              <a:t> estimated by linear approx. of position of 80% of largest value in measured data.</a:t>
            </a:r>
          </a:p>
          <a:p>
            <a:r>
              <a:rPr lang="en-GB" dirty="0"/>
              <a:t>σ estimated by Gaussian fit to Bragg peak… but this gave values too large due to poor spatial resolution of detector in Bragg peak region (especially for sharp peaks of ions). Decided to </a:t>
            </a:r>
            <a:r>
              <a:rPr lang="en-GB" b="1" dirty="0"/>
              <a:t>fix</a:t>
            </a:r>
            <a:r>
              <a:rPr lang="en-GB" dirty="0"/>
              <a:t> σ to specific value:</a:t>
            </a:r>
          </a:p>
          <a:p>
            <a:pPr lvl="1"/>
            <a:r>
              <a:rPr lang="en-GB" dirty="0"/>
              <a:t>1.0 for He</a:t>
            </a:r>
          </a:p>
          <a:p>
            <a:pPr lvl="1"/>
            <a:r>
              <a:rPr lang="en-GB" dirty="0"/>
              <a:t>0.1 for C</a:t>
            </a:r>
          </a:p>
          <a:p>
            <a:r>
              <a:rPr lang="en-GB" dirty="0"/>
              <a:t>Φ</a:t>
            </a:r>
            <a:r>
              <a:rPr lang="en-GB" baseline="-25000" dirty="0"/>
              <a:t>0</a:t>
            </a:r>
            <a:r>
              <a:rPr lang="en-GB" dirty="0"/>
              <a:t> rough guess based on values from FLUKA proton sim, just need to get this in the right ballpark.</a:t>
            </a:r>
          </a:p>
          <a:p>
            <a:r>
              <a:rPr lang="en-GB" dirty="0"/>
              <a:t>Birks constant could just be set at initial guess used for protons in our detector, 0.070</a:t>
            </a:r>
          </a:p>
        </p:txBody>
      </p:sp>
    </p:spTree>
    <p:extLst>
      <p:ext uri="{BB962C8B-B14F-4D97-AF65-F5344CB8AC3E}">
        <p14:creationId xmlns:p14="http://schemas.microsoft.com/office/powerpoint/2010/main" val="334666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74A4B5-EA94-B94D-A5FF-D632762A02FA}"/>
              </a:ext>
            </a:extLst>
          </p:cNvPr>
          <p:cNvPicPr>
            <a:picLocks noChangeAspect="1"/>
          </p:cNvPicPr>
          <p:nvPr/>
        </p:nvPicPr>
        <p:blipFill>
          <a:blip r:embed="rId2"/>
          <a:stretch>
            <a:fillRect/>
          </a:stretch>
        </p:blipFill>
        <p:spPr>
          <a:xfrm rot="5400000">
            <a:off x="2667000" y="-2392085"/>
            <a:ext cx="6858000" cy="11642173"/>
          </a:xfrm>
          <a:prstGeom prst="rect">
            <a:avLst/>
          </a:prstGeom>
        </p:spPr>
      </p:pic>
      <p:sp>
        <p:nvSpPr>
          <p:cNvPr id="5" name="TextBox 4">
            <a:extLst>
              <a:ext uri="{FF2B5EF4-FFF2-40B4-BE49-F238E27FC236}">
                <a16:creationId xmlns:a16="http://schemas.microsoft.com/office/drawing/2014/main" id="{C7FF9149-CAC7-9846-9098-2BD85000C1D4}"/>
              </a:ext>
            </a:extLst>
          </p:cNvPr>
          <p:cNvSpPr txBox="1"/>
          <p:nvPr/>
        </p:nvSpPr>
        <p:spPr>
          <a:xfrm>
            <a:off x="2075541" y="2351782"/>
            <a:ext cx="3077029" cy="1077218"/>
          </a:xfrm>
          <a:prstGeom prst="rect">
            <a:avLst/>
          </a:prstGeom>
          <a:noFill/>
        </p:spPr>
        <p:txBody>
          <a:bodyPr wrap="square" rtlCol="0">
            <a:spAutoFit/>
          </a:bodyPr>
          <a:lstStyle/>
          <a:p>
            <a:r>
              <a:rPr lang="en-GB" sz="3200" b="1" dirty="0"/>
              <a:t>Proton beam, (for comparison)</a:t>
            </a:r>
          </a:p>
        </p:txBody>
      </p:sp>
    </p:spTree>
    <p:extLst>
      <p:ext uri="{BB962C8B-B14F-4D97-AF65-F5344CB8AC3E}">
        <p14:creationId xmlns:p14="http://schemas.microsoft.com/office/powerpoint/2010/main" val="2798806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BE9CC0-6960-3E40-89BE-EF1E3A402696}"/>
              </a:ext>
            </a:extLst>
          </p:cNvPr>
          <p:cNvPicPr>
            <a:picLocks noChangeAspect="1"/>
          </p:cNvPicPr>
          <p:nvPr/>
        </p:nvPicPr>
        <p:blipFill>
          <a:blip r:embed="rId2"/>
          <a:stretch>
            <a:fillRect/>
          </a:stretch>
        </p:blipFill>
        <p:spPr>
          <a:xfrm rot="5400000">
            <a:off x="2667000" y="-2222869"/>
            <a:ext cx="6858000" cy="11303738"/>
          </a:xfrm>
          <a:prstGeom prst="rect">
            <a:avLst/>
          </a:prstGeom>
        </p:spPr>
      </p:pic>
      <p:sp>
        <p:nvSpPr>
          <p:cNvPr id="6" name="TextBox 5">
            <a:extLst>
              <a:ext uri="{FF2B5EF4-FFF2-40B4-BE49-F238E27FC236}">
                <a16:creationId xmlns:a16="http://schemas.microsoft.com/office/drawing/2014/main" id="{CB275562-635C-CD4B-B153-76BB578B55AB}"/>
              </a:ext>
            </a:extLst>
          </p:cNvPr>
          <p:cNvSpPr txBox="1"/>
          <p:nvPr/>
        </p:nvSpPr>
        <p:spPr>
          <a:xfrm>
            <a:off x="2322285" y="2598057"/>
            <a:ext cx="2714172" cy="1077218"/>
          </a:xfrm>
          <a:prstGeom prst="rect">
            <a:avLst/>
          </a:prstGeom>
          <a:noFill/>
        </p:spPr>
        <p:txBody>
          <a:bodyPr wrap="square" rtlCol="0">
            <a:spAutoFit/>
          </a:bodyPr>
          <a:lstStyle/>
          <a:p>
            <a:r>
              <a:rPr lang="en-GB" sz="3200" b="1" dirty="0"/>
              <a:t>Helium beam, σ = 1.0 </a:t>
            </a:r>
          </a:p>
        </p:txBody>
      </p:sp>
    </p:spTree>
    <p:extLst>
      <p:ext uri="{BB962C8B-B14F-4D97-AF65-F5344CB8AC3E}">
        <p14:creationId xmlns:p14="http://schemas.microsoft.com/office/powerpoint/2010/main" val="3676126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6604D5-37F9-9046-93D5-2A9F5F4F2B29}"/>
              </a:ext>
            </a:extLst>
          </p:cNvPr>
          <p:cNvPicPr>
            <a:picLocks noChangeAspect="1"/>
          </p:cNvPicPr>
          <p:nvPr/>
        </p:nvPicPr>
        <p:blipFill>
          <a:blip r:embed="rId2"/>
          <a:stretch>
            <a:fillRect/>
          </a:stretch>
        </p:blipFill>
        <p:spPr>
          <a:xfrm rot="5400000">
            <a:off x="2667000" y="-2222869"/>
            <a:ext cx="6858000" cy="11303738"/>
          </a:xfrm>
          <a:prstGeom prst="rect">
            <a:avLst/>
          </a:prstGeom>
        </p:spPr>
      </p:pic>
      <p:sp>
        <p:nvSpPr>
          <p:cNvPr id="6" name="TextBox 5">
            <a:extLst>
              <a:ext uri="{FF2B5EF4-FFF2-40B4-BE49-F238E27FC236}">
                <a16:creationId xmlns:a16="http://schemas.microsoft.com/office/drawing/2014/main" id="{F57D43FD-B6AC-BB44-BEBB-1A5C44B482DD}"/>
              </a:ext>
            </a:extLst>
          </p:cNvPr>
          <p:cNvSpPr txBox="1"/>
          <p:nvPr/>
        </p:nvSpPr>
        <p:spPr>
          <a:xfrm>
            <a:off x="2322285" y="2598057"/>
            <a:ext cx="2714172" cy="1077218"/>
          </a:xfrm>
          <a:prstGeom prst="rect">
            <a:avLst/>
          </a:prstGeom>
          <a:noFill/>
        </p:spPr>
        <p:txBody>
          <a:bodyPr wrap="square" rtlCol="0">
            <a:spAutoFit/>
          </a:bodyPr>
          <a:lstStyle/>
          <a:p>
            <a:r>
              <a:rPr lang="en-GB" sz="3200" b="1" dirty="0"/>
              <a:t>Carbon beam, σ = 0.1 </a:t>
            </a:r>
          </a:p>
        </p:txBody>
      </p:sp>
    </p:spTree>
    <p:extLst>
      <p:ext uri="{BB962C8B-B14F-4D97-AF65-F5344CB8AC3E}">
        <p14:creationId xmlns:p14="http://schemas.microsoft.com/office/powerpoint/2010/main" val="235531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45112-4960-0A40-AE37-380DB602BC0B}"/>
              </a:ext>
            </a:extLst>
          </p:cNvPr>
          <p:cNvSpPr>
            <a:spLocks noGrp="1"/>
          </p:cNvSpPr>
          <p:nvPr>
            <p:ph type="title"/>
          </p:nvPr>
        </p:nvSpPr>
        <p:spPr/>
        <p:txBody>
          <a:bodyPr/>
          <a:lstStyle/>
          <a:p>
            <a:r>
              <a:rPr lang="en-GB" dirty="0"/>
              <a:t>Discussion</a:t>
            </a:r>
          </a:p>
        </p:txBody>
      </p:sp>
      <p:sp>
        <p:nvSpPr>
          <p:cNvPr id="3" name="Content Placeholder 2">
            <a:extLst>
              <a:ext uri="{FF2B5EF4-FFF2-40B4-BE49-F238E27FC236}">
                <a16:creationId xmlns:a16="http://schemas.microsoft.com/office/drawing/2014/main" id="{90B272EE-BC68-E641-B9ED-0392149B05AD}"/>
              </a:ext>
            </a:extLst>
          </p:cNvPr>
          <p:cNvSpPr>
            <a:spLocks noGrp="1"/>
          </p:cNvSpPr>
          <p:nvPr>
            <p:ph idx="1"/>
          </p:nvPr>
        </p:nvSpPr>
        <p:spPr>
          <a:xfrm>
            <a:off x="838200" y="1690687"/>
            <a:ext cx="10515600" cy="4802187"/>
          </a:xfrm>
        </p:spPr>
        <p:txBody>
          <a:bodyPr>
            <a:normAutofit fontScale="92500" lnSpcReduction="20000"/>
          </a:bodyPr>
          <a:lstStyle/>
          <a:p>
            <a:r>
              <a:rPr lang="en-GB" dirty="0"/>
              <a:t>Bortfeld model doesn’t perform </a:t>
            </a:r>
            <a:r>
              <a:rPr lang="en-GB" i="1" dirty="0"/>
              <a:t>too</a:t>
            </a:r>
            <a:r>
              <a:rPr lang="en-GB" dirty="0"/>
              <a:t> badly… but we shouldn’t have to fix σ and ignore the fragment tail in order to get a fit.</a:t>
            </a:r>
          </a:p>
          <a:p>
            <a:r>
              <a:rPr lang="en-GB" dirty="0"/>
              <a:t>Carbon demonstrates more quenching than helium and both demonstrate more quenching than protons, as expected.</a:t>
            </a:r>
          </a:p>
          <a:p>
            <a:r>
              <a:rPr lang="en-GB" dirty="0"/>
              <a:t>Carbon fits perform better than helium? We would expect this to be the other way round as helium has less fragmentation…</a:t>
            </a:r>
          </a:p>
          <a:p>
            <a:pPr lvl="1"/>
            <a:r>
              <a:rPr lang="en-GB" dirty="0"/>
              <a:t>The deviation shown in residual plot of helium looks like that of protons, but accentuated (as expected). </a:t>
            </a:r>
          </a:p>
          <a:p>
            <a:pPr lvl="1"/>
            <a:r>
              <a:rPr lang="en-GB" dirty="0"/>
              <a:t>Perhaps the constants of the model for carbon extracted from GEANT4 need to be checked? Good reason for me to learn how it’s done.</a:t>
            </a:r>
          </a:p>
          <a:p>
            <a:r>
              <a:rPr lang="en-GB" dirty="0"/>
              <a:t>Birks constant should increase with heavier ions(?), but the value for carbon is even less than that of protons (which is around 0.07).</a:t>
            </a:r>
          </a:p>
          <a:p>
            <a:r>
              <a:rPr lang="en-GB" dirty="0"/>
              <a:t>Not much that can be done without reference curves to compare with… will continue research into how to incorporate fragmentation into our model.</a:t>
            </a:r>
          </a:p>
          <a:p>
            <a:endParaRPr lang="en-GB" dirty="0"/>
          </a:p>
          <a:p>
            <a:pPr marL="457200" lvl="1" indent="0">
              <a:buNone/>
            </a:pPr>
            <a:endParaRPr lang="en-GB" dirty="0"/>
          </a:p>
          <a:p>
            <a:endParaRPr lang="en-GB" dirty="0"/>
          </a:p>
        </p:txBody>
      </p:sp>
    </p:spTree>
    <p:extLst>
      <p:ext uri="{BB962C8B-B14F-4D97-AF65-F5344CB8AC3E}">
        <p14:creationId xmlns:p14="http://schemas.microsoft.com/office/powerpoint/2010/main" val="99868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399</Words>
  <Application>Microsoft Macintosh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Fitting Heavy Ion PDLs with Quenched Bortfeld Model</vt:lpstr>
      <vt:lpstr>Requirements for “Successful” Fitting</vt:lpstr>
      <vt:lpstr>Estimating Initial Values of Fit Parameters</vt:lpstr>
      <vt:lpstr>PowerPoint Presentation</vt:lpstr>
      <vt:lpstr>PowerPoint Presentation</vt:lpstr>
      <vt:lpstr>PowerPoint Presentation</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Fitting Heavy Ion PDLs with Quenched Bortfeld Model</dc:title>
  <dc:creator>Shaikh, Saad</dc:creator>
  <cp:lastModifiedBy>Shaikh, Saad</cp:lastModifiedBy>
  <cp:revision>13</cp:revision>
  <dcterms:created xsi:type="dcterms:W3CDTF">2020-04-15T11:47:42Z</dcterms:created>
  <dcterms:modified xsi:type="dcterms:W3CDTF">2020-04-15T12:47:41Z</dcterms:modified>
</cp:coreProperties>
</file>