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77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FC210-7748-482B-B76C-5B199CBEAF33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A65A-514B-4A8A-BC90-55FB982389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5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8B830-1A7A-48B4-917E-8AF17E69F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3B109-A70D-4170-A1E8-E1ED8E443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9305A-BB24-4E66-A3A0-F4BDAC79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C716-93B9-4A92-9302-35592A46D3D1}" type="datetime1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DACA-166C-467A-BC49-F2FCA018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C5AB0-3CB3-4FA4-B189-C94E99E1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70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C8E26-57A3-4C65-ADD9-A143721F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F6710-5BDB-4EA5-BE51-F8B17CECD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BDD1-8935-4CE7-9740-D7F717CB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031BC-D87C-4175-B2CF-26C67ED4FCAD}" type="datetime1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D95BC-2306-40A8-A33B-709082B2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615C-420E-4A4D-A9B4-ED6C5B96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3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ED061-B0B4-49A3-9CDC-D2A5CCF089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A62528-BCCB-4D4F-9A44-6B093BE3B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737CC-23E5-4339-81A9-4FB2DBDF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922E-F0C6-4FDC-AB29-A7A79DA8E3B9}" type="datetime1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F6B0A-F142-4482-B9FF-4B700984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52FE3-E4C1-46E4-A472-32DEDC43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40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9CFB-37E1-4D1C-BFF8-43162429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F67C1-B769-4832-B985-1F5A5C3D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8910-8A4E-407A-AD1C-C3CC2DC5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182B-C196-4E4A-85E8-01DF9C987273}" type="datetime1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C6892-C224-4F30-A299-0237C7A8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8EE4C-1686-4883-929D-C87EE763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89F8-4A44-406B-B8E6-343C3C23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5762D-B0BB-438D-AEFE-FCA2F776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55373-090A-4950-8474-F9008027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C365C-9596-42BC-9ABE-26B79B7CA487}" type="datetime1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614A-D58D-4ABE-B0B3-D46A6594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BBF1-94BF-4C11-B66B-4E030D23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98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99EB-2292-4C36-9F11-99C55181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F7F5-3129-47E7-9AB3-C45411D7D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70967-36C5-4771-B0E8-CF0C50DBF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1A6BD-800E-4D25-B237-E32B1B57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D336-95E2-49DA-8B8B-3304DD66E019}" type="datetime1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7673E-81CD-441F-B529-DAFA5905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BAACC-4D44-4E9B-B15A-2B7E2370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91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DF295-9ED3-4313-B363-EDD17DCD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6094-E21A-455A-B293-2B1DA502A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023F2-C503-4AC7-B06C-6E1764B0F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777EB-201E-4F23-9A0F-30D52EE43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AEE28-2A48-4948-9FD8-2BEC46350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784F5-337A-40B9-B149-375F7AB2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24BC7-F83A-40E4-99DE-94162FFAA922}" type="datetime1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4450B-3A27-4897-B3BE-E480C32D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7C7D2-A6CD-49A6-AF3B-7EF6A731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6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6693-FF1B-41B7-86CE-D9EEBB69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401306-D2FD-46BF-BFA4-FDF1A071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F386-4334-48AC-8173-95EC327301B5}" type="datetime1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94C78B-00ED-4FEE-A0D3-BFC70A3D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FB7F5-C486-4973-A65D-7492AF45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74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BF278-98BD-4D45-976E-EA23BF5D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74CA-199F-40B7-BA89-7E1B422AA30C}" type="datetime1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E38B2-6F53-4ABC-97F9-671600E1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1FE56-730B-446D-A911-0FC0511B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8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64AB2-AC95-4445-85CB-ECA73097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60E50-1AAD-4FE7-A5BD-E1AE09DF1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A5895-5930-4C36-8A1D-8B0A82E4F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C3F62-638A-48D8-8BE3-DA1EFE37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8D53-271B-41CE-AA1A-515AE4B55BEF}" type="datetime1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5C63E-E08C-4352-B249-34BBAE3E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FFFCA-3953-4505-9269-41F1BB6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0C60-100A-4E37-B1C0-DBB836BF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A675E-09CC-4193-9FD7-C1975F41B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01E3FA-CCF0-43BD-A258-940F090E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EBA9E-3D76-4FF5-9B18-ACDDB036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B25B-E8A2-4519-9F3A-3EE924D9001D}" type="datetime1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D1DE7-075E-44E5-95A6-9CE15679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D9B49-C5E9-44FB-8E9A-C9625F93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2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EA8EB-7455-4928-9352-A7582E20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B96AD-1980-42FB-9BC0-F39FEA2B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59142-A3C1-465B-AE7E-2B1ED291A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F3B7-8B00-4A7F-9404-BE744D718813}" type="datetime1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CE2EE-B247-4A5C-AE83-E8759A95D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723A-A8BD-4E35-B920-14E8A0705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2ECB-306C-4F56-BC23-3AFA9FA0D7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526C-309C-4267-98FC-CAE6B7EAE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UART Interface of DDC232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D747A-E15B-41FB-B20A-C6468FC9A5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Simulation of data transfer from DDC232</a:t>
            </a:r>
          </a:p>
          <a:p>
            <a:endParaRPr lang="en-US" dirty="0"/>
          </a:p>
          <a:p>
            <a:r>
              <a:rPr lang="en-US" dirty="0"/>
              <a:t>PBT Meeting 15/07/20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33894-524F-4EC5-B3F2-E7EA27629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04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6A8C2-55DB-B345-A3F8-A3AF1648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transfer from FPGA to 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27216-30A0-D540-B3D9-9FE645385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FPGA receives a 640-bit long data stream after every integration.</a:t>
            </a:r>
          </a:p>
          <a:p>
            <a:pPr lvl="1"/>
            <a:r>
              <a:rPr lang="en-GB" dirty="0"/>
              <a:t>640-bit configuration readback sequence before first integration.</a:t>
            </a:r>
          </a:p>
          <a:p>
            <a:pPr lvl="0"/>
            <a:r>
              <a:rPr lang="en-GB" dirty="0"/>
              <a:t>640-bit data vector overwritten every time new data is received.</a:t>
            </a:r>
          </a:p>
          <a:p>
            <a:pPr lvl="0"/>
            <a:r>
              <a:rPr lang="en-GB" dirty="0"/>
              <a:t>Need to transfer data before next measurement arrives.</a:t>
            </a:r>
          </a:p>
          <a:p>
            <a:pPr lvl="1"/>
            <a:r>
              <a:rPr lang="en-GB" dirty="0"/>
              <a:t>High-speed real-time readout could be possible! More on that later…</a:t>
            </a:r>
          </a:p>
          <a:p>
            <a:pPr lvl="0"/>
            <a:r>
              <a:rPr lang="en-GB" dirty="0"/>
              <a:t>Simplest readout interface is a UART interface.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F1C80-4267-4475-AE86-8D18FE54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01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9B16-F354-401B-83B1-2AEC2EB2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Interface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E56B-E31A-4623-9948-E47CAC24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</a:t>
            </a:r>
            <a:r>
              <a:rPr lang="en-US" dirty="0"/>
              <a:t>niversal </a:t>
            </a:r>
            <a:r>
              <a:rPr lang="en-US" b="1" dirty="0"/>
              <a:t>A</a:t>
            </a:r>
            <a:r>
              <a:rPr lang="en-US" dirty="0"/>
              <a:t>synchronous </a:t>
            </a:r>
            <a:r>
              <a:rPr lang="en-US" b="1" dirty="0"/>
              <a:t>R</a:t>
            </a:r>
            <a:r>
              <a:rPr lang="en-US" dirty="0"/>
              <a:t>eceiver </a:t>
            </a:r>
            <a:r>
              <a:rPr lang="en-US" b="1" dirty="0"/>
              <a:t>T</a:t>
            </a:r>
            <a:r>
              <a:rPr lang="en-US" dirty="0"/>
              <a:t>ransmitter</a:t>
            </a:r>
          </a:p>
          <a:p>
            <a:pPr lvl="1"/>
            <a:r>
              <a:rPr lang="en-US" dirty="0"/>
              <a:t>Data arrives </a:t>
            </a:r>
            <a:r>
              <a:rPr lang="en-US" i="1" dirty="0"/>
              <a:t>without</a:t>
            </a:r>
            <a:r>
              <a:rPr lang="en-US" dirty="0"/>
              <a:t> a clock, hence asynchronous.</a:t>
            </a:r>
          </a:p>
          <a:p>
            <a:r>
              <a:rPr lang="en-US" dirty="0"/>
              <a:t>Speeds up to 921600 bits per second (just under 1 Mb/s).</a:t>
            </a:r>
          </a:p>
          <a:p>
            <a:r>
              <a:rPr lang="en-US" dirty="0"/>
              <a:t>Sends 8-bits of data at a time.</a:t>
            </a:r>
          </a:p>
          <a:p>
            <a:r>
              <a:rPr lang="en-US" dirty="0"/>
              <a:t>Handshake protocol is a start bit (0) before 8-bit data packet and a stop bit (1) after.</a:t>
            </a:r>
          </a:p>
          <a:p>
            <a:pPr lvl="1"/>
            <a:r>
              <a:rPr lang="en-US" dirty="0"/>
              <a:t>Unfortunately, the 921600 bits per second </a:t>
            </a:r>
            <a:r>
              <a:rPr lang="en-US" b="1" dirty="0"/>
              <a:t>includes </a:t>
            </a:r>
            <a:r>
              <a:rPr lang="en-US" dirty="0"/>
              <a:t>the start and stop bits…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71D87-9C39-49C3-A1E3-412FF148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E28DF2-44D8-0F4C-958E-DE7A73C7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250" y="5113972"/>
            <a:ext cx="8301499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794F-CC7C-4C0C-8D3E-21CDA88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Transmitter Code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9CB34-7401-4A2E-9D23-EF1BC67B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Interfaced DDC232 code with a UART transmitter (UART TX).</a:t>
            </a:r>
          </a:p>
          <a:p>
            <a:pPr>
              <a:lnSpc>
                <a:spcPct val="100000"/>
              </a:lnSpc>
            </a:pPr>
            <a:r>
              <a:rPr lang="en-GB" dirty="0"/>
              <a:t>Signals used:</a:t>
            </a:r>
          </a:p>
          <a:p>
            <a:pPr lvl="1">
              <a:lnSpc>
                <a:spcPct val="100000"/>
              </a:lnSpc>
            </a:pPr>
            <a:r>
              <a:rPr lang="en-GB" b="1" dirty="0"/>
              <a:t>TX_DV </a:t>
            </a:r>
            <a:r>
              <a:rPr lang="en-GB" dirty="0"/>
              <a:t>– data valid, sent to UART TX when a byte is ready to send.</a:t>
            </a:r>
          </a:p>
          <a:p>
            <a:pPr lvl="1">
              <a:lnSpc>
                <a:spcPct val="100000"/>
              </a:lnSpc>
            </a:pPr>
            <a:r>
              <a:rPr lang="en-GB" b="1" dirty="0" err="1"/>
              <a:t>TX_Byte</a:t>
            </a:r>
            <a:r>
              <a:rPr lang="en-GB" b="1" dirty="0"/>
              <a:t> </a:t>
            </a:r>
            <a:r>
              <a:rPr lang="en-GB" dirty="0"/>
              <a:t>– byte sent to UART TX.</a:t>
            </a:r>
            <a:endParaRPr lang="en-GB" b="1" dirty="0"/>
          </a:p>
          <a:p>
            <a:pPr lvl="1">
              <a:lnSpc>
                <a:spcPct val="100000"/>
              </a:lnSpc>
            </a:pPr>
            <a:r>
              <a:rPr lang="en-GB" b="1" dirty="0" err="1"/>
              <a:t>TX_Serial</a:t>
            </a:r>
            <a:r>
              <a:rPr lang="en-GB" b="1" dirty="0"/>
              <a:t> </a:t>
            </a:r>
            <a:r>
              <a:rPr lang="en-GB" dirty="0"/>
              <a:t>– individual bits sent to PC, high when inactive.</a:t>
            </a:r>
          </a:p>
          <a:p>
            <a:pPr lvl="1">
              <a:lnSpc>
                <a:spcPct val="100000"/>
              </a:lnSpc>
            </a:pPr>
            <a:r>
              <a:rPr lang="en-GB" b="1" dirty="0" err="1"/>
              <a:t>TX_Done</a:t>
            </a:r>
            <a:r>
              <a:rPr lang="en-GB" b="1" dirty="0"/>
              <a:t> </a:t>
            </a:r>
            <a:r>
              <a:rPr lang="en-GB" dirty="0"/>
              <a:t>– sent from UART TX when a byte has been sent.</a:t>
            </a:r>
          </a:p>
          <a:p>
            <a:pPr lvl="1">
              <a:lnSpc>
                <a:spcPct val="100000"/>
              </a:lnSpc>
            </a:pPr>
            <a:r>
              <a:rPr lang="en-GB" b="1" dirty="0" err="1"/>
              <a:t>TX_Active</a:t>
            </a:r>
            <a:r>
              <a:rPr lang="en-GB" dirty="0"/>
              <a:t> – high when UART TX is working on sending a byte.</a:t>
            </a:r>
          </a:p>
          <a:p>
            <a:pPr>
              <a:lnSpc>
                <a:spcPct val="100000"/>
              </a:lnSpc>
            </a:pPr>
            <a:r>
              <a:rPr lang="en-GB" dirty="0"/>
              <a:t>Set up to send 80 8-bit packets while waiting for new data.</a:t>
            </a:r>
          </a:p>
          <a:p>
            <a:pPr>
              <a:lnSpc>
                <a:spcPct val="100000"/>
              </a:lnSpc>
            </a:pPr>
            <a:r>
              <a:rPr lang="en-GB" dirty="0"/>
              <a:t>Requires sufficient integration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7E0A6-ACB1-481F-A7E6-2E20542B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3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794F-CC7C-4C0C-8D3E-21CDA88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Transmitter Simulation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7E0A6-ACB1-481F-A7E6-2E20542B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A225A-B9B3-B047-844A-AD1DBD92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soon as data is read from DDC232, begin sending data through UART TX.</a:t>
            </a:r>
          </a:p>
          <a:p>
            <a:r>
              <a:rPr lang="en-GB" dirty="0"/>
              <a:t>Needs to finish before DDC232 </a:t>
            </a:r>
            <a:r>
              <a:rPr lang="en-GB" b="1" dirty="0"/>
              <a:t>DVALID</a:t>
            </a:r>
            <a:r>
              <a:rPr lang="en-GB" dirty="0"/>
              <a:t> pulse.</a:t>
            </a:r>
          </a:p>
          <a:p>
            <a:r>
              <a:rPr lang="en-GB" dirty="0"/>
              <a:t>Recall that test data only has first and last bits = 1.</a:t>
            </a:r>
          </a:p>
        </p:txBody>
      </p:sp>
      <p:pic>
        <p:nvPicPr>
          <p:cNvPr id="11" name="Picture 10" descr="A picture containing green, circuit, street, computer&#10;&#10;Description automatically generated">
            <a:extLst>
              <a:ext uri="{FF2B5EF4-FFF2-40B4-BE49-F238E27FC236}">
                <a16:creationId xmlns:a16="http://schemas.microsoft.com/office/drawing/2014/main" id="{DB682FC1-942C-294A-9FAA-B40FAF48F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234"/>
            <a:ext cx="12200987" cy="20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3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794F-CC7C-4C0C-8D3E-21CDA88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Transmitter Simulation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7E0A6-ACB1-481F-A7E6-2E20542B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2EC2B85A-A6A2-C44E-B0F9-8311E9E73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" y="1782128"/>
            <a:ext cx="12186633" cy="404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1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794F-CC7C-4C0C-8D3E-21CDA887F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UART Transmitter Simulation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77E0A6-ACB1-481F-A7E6-2E20542B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 descr="A picture containing green, fabric, computer&#10;&#10;Description automatically generated">
            <a:extLst>
              <a:ext uri="{FF2B5EF4-FFF2-40B4-BE49-F238E27FC236}">
                <a16:creationId xmlns:a16="http://schemas.microsoft.com/office/drawing/2014/main" id="{26D494EF-DB93-7A4B-8419-4433E3296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85620"/>
            <a:ext cx="12192000" cy="405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54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5EAA5-977A-4FBA-A66D-CA9329F6D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79E7A-EE98-461E-9F9A-827A91074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UART is slow!</a:t>
            </a:r>
          </a:p>
          <a:p>
            <a:pPr lvl="1"/>
            <a:r>
              <a:rPr lang="en-US" dirty="0"/>
              <a:t>For real-time readout, pushes integration time up to 900 us (∼1.1 kHz) for 1 module and 4500 us (0.22 kHz) for 5 modules…</a:t>
            </a:r>
          </a:p>
          <a:p>
            <a:pPr lvl="1"/>
            <a:r>
              <a:rPr lang="en-US" dirty="0"/>
              <a:t>Could use a First-in First-out (FIFO) register to hold data.</a:t>
            </a:r>
          </a:p>
          <a:p>
            <a:r>
              <a:rPr lang="en-US" dirty="0"/>
              <a:t>USB 2.0 seems more exciting?</a:t>
            </a:r>
          </a:p>
          <a:p>
            <a:pPr lvl="1"/>
            <a:r>
              <a:rPr lang="en-US" dirty="0"/>
              <a:t>Data rate of up to 480 Mb/s – enough to make integration time independent of readout.</a:t>
            </a:r>
          </a:p>
          <a:p>
            <a:pPr lvl="1"/>
            <a:r>
              <a:rPr lang="en-US" dirty="0"/>
              <a:t>Potentially readout with integration time of 180 us (5.6 kHz) for 1 module and 310 us (3.22 kHz) =&gt; see last few slides from presentation on 09/06/20.</a:t>
            </a:r>
          </a:p>
          <a:p>
            <a:pPr lvl="1"/>
            <a:r>
              <a:rPr lang="en-US" i="1" dirty="0"/>
              <a:t>GUI on Raspberry Pi that displays real-time photodiode levels?</a:t>
            </a:r>
          </a:p>
          <a:p>
            <a:r>
              <a:rPr lang="en-US" dirty="0"/>
              <a:t>All dependent on integration time photodiodes need to provide good readings without saturation.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8D99E-B4BB-4862-84D8-A02782C2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51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9CFD-F931-5B40-9A55-028AAE516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54D85-D225-AF4C-9137-8825DC8C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91300" cy="4351338"/>
          </a:xfrm>
        </p:spPr>
        <p:txBody>
          <a:bodyPr>
            <a:normAutofit/>
          </a:bodyPr>
          <a:lstStyle/>
          <a:p>
            <a:r>
              <a:rPr lang="en-GB" dirty="0"/>
              <a:t>Design behaves as intended in simulation.</a:t>
            </a:r>
          </a:p>
          <a:p>
            <a:r>
              <a:rPr lang="en-GB" dirty="0"/>
              <a:t>Also works in hardware!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  <a:p>
            <a:pPr lvl="1"/>
            <a:r>
              <a:rPr lang="en-GB" b="1" dirty="0"/>
              <a:t>Need to verify output is correct.</a:t>
            </a:r>
          </a:p>
          <a:p>
            <a:r>
              <a:rPr lang="en-GB" dirty="0"/>
              <a:t>Using longest integration time (1 s) to not flood terminal emulator (</a:t>
            </a:r>
            <a:r>
              <a:rPr lang="en-GB" dirty="0" err="1"/>
              <a:t>TeraTerm</a:t>
            </a:r>
            <a:r>
              <a:rPr lang="en-GB" dirty="0"/>
              <a:t> or </a:t>
            </a:r>
            <a:r>
              <a:rPr lang="en-GB" dirty="0" err="1"/>
              <a:t>RealTerm</a:t>
            </a:r>
            <a:r>
              <a:rPr lang="en-GB" dirty="0"/>
              <a:t>) with data.</a:t>
            </a:r>
          </a:p>
          <a:p>
            <a:pPr lvl="1"/>
            <a:r>
              <a:rPr lang="en-GB" dirty="0" err="1"/>
              <a:t>RealTerm</a:t>
            </a:r>
            <a:r>
              <a:rPr lang="en-GB" dirty="0"/>
              <a:t> allows data to be shown in binary format. </a:t>
            </a:r>
            <a:r>
              <a:rPr lang="en-GB" dirty="0" err="1"/>
              <a:t>TeraTerm</a:t>
            </a:r>
            <a:r>
              <a:rPr lang="en-GB" dirty="0"/>
              <a:t> only shows hexadecimal.</a:t>
            </a:r>
          </a:p>
          <a:p>
            <a:r>
              <a:rPr lang="en-GB" dirty="0"/>
              <a:t>Next step is to figure out how to automate saving data to a txt file.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728B5-67EB-AA48-A38C-2B1FE25B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92ECB-306C-4F56-BC23-3AFA9FA0D78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23778298-68CF-BD43-AF62-4BF144B90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23800" y="1343421"/>
            <a:ext cx="5520056" cy="41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19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519</Words>
  <Application>Microsoft Macintosh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UART Interface of DDC232</vt:lpstr>
      <vt:lpstr>Data transfer from FPGA to PC</vt:lpstr>
      <vt:lpstr>UART Interface</vt:lpstr>
      <vt:lpstr>UART Transmitter Code</vt:lpstr>
      <vt:lpstr>UART Transmitter Simulation</vt:lpstr>
      <vt:lpstr>UART Transmitter Simulation</vt:lpstr>
      <vt:lpstr>UART Transmitter Simulation</vt:lpstr>
      <vt:lpstr>Conclusion</vt:lpstr>
      <vt:lpstr>Next Steps…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DDC232 Simulation</dc:title>
  <dc:creator>shaikh</dc:creator>
  <cp:lastModifiedBy>Shaikh, Saad</cp:lastModifiedBy>
  <cp:revision>29</cp:revision>
  <dcterms:created xsi:type="dcterms:W3CDTF">2020-07-07T09:05:38Z</dcterms:created>
  <dcterms:modified xsi:type="dcterms:W3CDTF">2020-07-15T21:50:01Z</dcterms:modified>
</cp:coreProperties>
</file>