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5" r:id="rId9"/>
    <p:sldId id="264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18"/>
  </p:normalViewPr>
  <p:slideViewPr>
    <p:cSldViewPr snapToGrid="0" snapToObjects="1">
      <p:cViewPr varScale="1">
        <p:scale>
          <a:sx n="88" d="100"/>
          <a:sy n="88" d="100"/>
        </p:scale>
        <p:origin x="94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9D4CF-3DC9-934F-AEA0-E0F74671C7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C6FC85-DED3-8642-97A7-42EF9F38A4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7253B2-6205-9D4A-8E42-DA725789D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E7253-5067-CA4E-97DA-AE8832583D6C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3491AB-26D2-074A-ACA5-B26AAB38B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D2702D-75BB-3A4D-AAFD-BBF40341C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E3128-8472-4B49-9D3D-817CAAF573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3359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568C6-A2BB-0E46-B8B4-C8757ECE3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23A931-A9A2-6444-95F6-542080EF31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2C111C-4721-F74A-9CA2-3E82E621D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E7253-5067-CA4E-97DA-AE8832583D6C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CAEEC9-5ACC-6C45-8E0B-9588D9228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678A21-817B-8340-8738-1A4A50F15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E3128-8472-4B49-9D3D-817CAAF573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2865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8B155B-D160-C34F-8080-42DA728AC8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F6585A-603D-2147-8E8F-21CA099429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1B9525-301C-494C-A1D3-05A753574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E7253-5067-CA4E-97DA-AE8832583D6C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C80476-9564-2245-A075-221E64525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BD32E0-3E14-FB45-859B-EE90F4BA5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E3128-8472-4B49-9D3D-817CAAF573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9294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55988-C11E-2046-92EB-B3061EF38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653644-7B2B-014A-B86C-CC3A8E86E6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A703D6-93F4-DF4B-804A-1ADDA0205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E7253-5067-CA4E-97DA-AE8832583D6C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AA8395-3B78-7640-BF82-348C4B7B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C5A027-D79C-0746-AD76-5934E60B5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E3128-8472-4B49-9D3D-817CAAF573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6621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A602A-E326-4942-B079-62F7A0584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9208A9-C1E7-1B42-9177-C49133557C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33776-3A7D-3241-8093-462A8BD6E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E7253-5067-CA4E-97DA-AE8832583D6C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A9D4E9-9103-CC49-87C3-9663C2FA6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4CCE41-F370-4F41-B983-CF3919326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E3128-8472-4B49-9D3D-817CAAF573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100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56C61-1BA4-6343-8DB0-6AAA6044E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74D111-43F2-CE46-A378-FE56EA415B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7E034C-6C3A-AE47-9993-A2C8761FAD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B75922-4ADF-5645-A7DD-CE7D87AC3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E7253-5067-CA4E-97DA-AE8832583D6C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2B027D-3282-3942-BC74-3003E7613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F87103-EF7F-2F4D-BA61-3822115DB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E3128-8472-4B49-9D3D-817CAAF573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0518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CAE62-D553-484F-92D5-B09181669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09E820-238F-8B41-A82A-E476522DF9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C599D8-D3B6-774C-9FF3-5460E48745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824CAE-7C37-1847-9812-9D9FAB6D8C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B6CCA8-12F3-D449-B330-0BD75BC087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E07AD4-726E-A345-84F0-EC2FC9FF6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E7253-5067-CA4E-97DA-AE8832583D6C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5D3D5B-7C2E-704A-94D3-F43CB8549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B1F005-A313-9744-8FCB-6EC227244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E3128-8472-4B49-9D3D-817CAAF573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0198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B4764-B097-FA4E-B5BD-0253CEB81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4FBD88-F849-064E-8C61-4053CFE66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E7253-5067-CA4E-97DA-AE8832583D6C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FA3539-F44F-5E44-B46F-AA4B30DE7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C82F46-B8D2-274E-BF76-D2625CC3E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E3128-8472-4B49-9D3D-817CAAF573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6098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31B740-E20E-DA49-93FC-D4C6F3482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E7253-5067-CA4E-97DA-AE8832583D6C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0BD5CA-2C50-5F46-8B95-3FBE8418D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D3F3F0-A093-9B46-9ACA-A75147889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E3128-8472-4B49-9D3D-817CAAF573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403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57498-DB3E-864E-917A-A3B8290BE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366AFD-76A9-BC4B-A9E0-11FF23FFDF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915013-BB42-4946-872A-A3ED69EDC5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E46D98-21C3-AD4F-BA28-29ED4BA6A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E7253-5067-CA4E-97DA-AE8832583D6C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EDD763-02EC-B441-BFAA-22954DE22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2CD8C4-5604-D14F-8914-20DDC0047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E3128-8472-4B49-9D3D-817CAAF573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8132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5613B-AAF9-364F-AC01-CE8D07710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348BC5-03CF-AE46-B86B-FB1114AE17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F98655-73CB-0D4C-B217-D11ADBCEDC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250140-B21C-2D44-B953-932C11F8A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E7253-5067-CA4E-97DA-AE8832583D6C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33D791-3AC5-DF43-A8D2-1F86C39A5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6E3012-A822-5343-B238-5DA4BC338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E3128-8472-4B49-9D3D-817CAAF573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942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DC2854-CC5E-9641-90E0-384A46704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B40DD-C368-BA4C-BDB4-81072FCB22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A19C15-B3A5-A940-AE20-FF5B808C90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E7253-5067-CA4E-97DA-AE8832583D6C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A6F99-351C-2A4C-9953-7B7D805B09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6E860A-1F2B-6B43-96B3-6A479D85B0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E3128-8472-4B49-9D3D-817CAAF573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218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7A81C-DADC-8E40-AC3C-BAA806CBE7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Preliminary Analysis of 2</a:t>
            </a:r>
            <a:r>
              <a:rPr lang="en-GB" baseline="30000" dirty="0"/>
              <a:t>nd</a:t>
            </a:r>
            <a:r>
              <a:rPr lang="en-GB" dirty="0"/>
              <a:t> Order Corrections to Birks’ Law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17D16E-5B9C-E442-930B-C9A1ED6C12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20/05/20</a:t>
            </a:r>
          </a:p>
        </p:txBody>
      </p:sp>
    </p:spTree>
    <p:extLst>
      <p:ext uri="{BB962C8B-B14F-4D97-AF65-F5344CB8AC3E}">
        <p14:creationId xmlns:p14="http://schemas.microsoft.com/office/powerpoint/2010/main" val="2755909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E464A6B-7AFF-314E-9768-9FE3D434A4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688138" y="-2209166"/>
            <a:ext cx="6815724" cy="1123405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2AD9053-C093-E742-8995-B841C4A10008}"/>
              </a:ext>
            </a:extLst>
          </p:cNvPr>
          <p:cNvSpPr txBox="1"/>
          <p:nvPr/>
        </p:nvSpPr>
        <p:spPr>
          <a:xfrm>
            <a:off x="2551292" y="2746049"/>
            <a:ext cx="3113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Birks = 0.0178, C = 0.01</a:t>
            </a:r>
          </a:p>
        </p:txBody>
      </p:sp>
    </p:spTree>
    <p:extLst>
      <p:ext uri="{BB962C8B-B14F-4D97-AF65-F5344CB8AC3E}">
        <p14:creationId xmlns:p14="http://schemas.microsoft.com/office/powerpoint/2010/main" val="3961840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6834A-E998-C54C-A2AF-EAE22DF98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F0B31-31BF-6449-AF05-6935EDBD0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Using k</a:t>
            </a:r>
            <a:r>
              <a:rPr lang="en-GB" baseline="-25000" dirty="0"/>
              <a:t>B</a:t>
            </a:r>
            <a:r>
              <a:rPr lang="en-GB" dirty="0"/>
              <a:t> quoted by </a:t>
            </a:r>
            <a:r>
              <a:rPr lang="en-GB" dirty="0" err="1"/>
              <a:t>Leverington</a:t>
            </a:r>
            <a:r>
              <a:rPr lang="en-GB" dirty="0"/>
              <a:t> 2018, able to fit without having to fix k</a:t>
            </a:r>
            <a:r>
              <a:rPr lang="en-GB" baseline="-25000" dirty="0"/>
              <a:t>B</a:t>
            </a:r>
            <a:r>
              <a:rPr lang="en-GB" dirty="0"/>
              <a:t> or C.</a:t>
            </a:r>
          </a:p>
          <a:p>
            <a:r>
              <a:rPr lang="en-GB" dirty="0"/>
              <a:t>Small increase in reconstructed range pushes our reconstructed Bragg peak to overlap with FLUKA benchmark.</a:t>
            </a:r>
          </a:p>
          <a:p>
            <a:r>
              <a:rPr lang="en-GB" dirty="0"/>
              <a:t>So far haven’t had much success with ion fits – lack of FLUKA reference curves makes it hard to compare goodness-of-fits.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2661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EA5DA-C083-E44F-A312-1D075564E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Birks’ Law to 2</a:t>
            </a:r>
            <a:r>
              <a:rPr lang="en-GB" baseline="30000" dirty="0"/>
              <a:t>nd</a:t>
            </a:r>
            <a:r>
              <a:rPr lang="en-GB" dirty="0"/>
              <a:t> Order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3C01F92-8C1B-CC4F-8E87-D9960744E12D}"/>
                  </a:ext>
                </a:extLst>
              </p:cNvPr>
              <p:cNvSpPr txBox="1"/>
              <p:nvPr/>
            </p:nvSpPr>
            <p:spPr>
              <a:xfrm>
                <a:off x="2229941" y="2401012"/>
                <a:ext cx="7732117" cy="26638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𝑑𝐿</m:t>
                          </m:r>
                        </m:num>
                        <m:den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4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sz="4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  <m:f>
                        <m:fPr>
                          <m:ctrlPr>
                            <a:rPr lang="en-GB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GB" sz="4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𝑑𝐸</m:t>
                              </m:r>
                            </m:num>
                            <m:den>
                              <m:r>
                                <a:rPr lang="en-GB" sz="4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</m:num>
                        <m:den>
                          <m:r>
                            <a:rPr lang="en-GB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 </m:t>
                          </m:r>
                          <m:sSub>
                            <m:sSubPr>
                              <m:ctrlPr>
                                <a:rPr lang="en-GB" sz="4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4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GB" sz="4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f>
                            <m:fPr>
                              <m:ctrlPr>
                                <a:rPr lang="en-GB" sz="4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𝑑𝐸</m:t>
                              </m:r>
                            </m:num>
                            <m:den>
                              <m:r>
                                <a:rPr lang="en-GB" sz="4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GB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  <m:sSup>
                            <m:sSupPr>
                              <m:ctrlPr>
                                <a:rPr lang="en-GB" sz="4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4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GB" sz="4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4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𝑑𝐸</m:t>
                                      </m:r>
                                    </m:num>
                                    <m:den>
                                      <m:r>
                                        <a:rPr lang="en-GB" sz="4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𝑑𝑥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GB" sz="4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48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3C01F92-8C1B-CC4F-8E87-D9960744E1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9941" y="2401012"/>
                <a:ext cx="7732117" cy="2663806"/>
              </a:xfrm>
              <a:prstGeom prst="rect">
                <a:avLst/>
              </a:prstGeom>
              <a:blipFill>
                <a:blip r:embed="rId2"/>
                <a:stretch>
                  <a:fillRect l="-1478" r="-164" b="-61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9611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DC3F7-F4A2-2642-AD14-CA0D92FE8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Testing Corrected Law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B6F56-E0D6-6443-9B63-C4EB3799FD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Can’t use simulated data from Geant4 as it only uses Birks’ law to 1</a:t>
            </a:r>
            <a:r>
              <a:rPr lang="en-GB" baseline="30000" dirty="0"/>
              <a:t>st</a:t>
            </a:r>
            <a:r>
              <a:rPr lang="en-GB" dirty="0"/>
              <a:t> order to produce scintillation photons.</a:t>
            </a:r>
          </a:p>
          <a:p>
            <a:r>
              <a:rPr lang="en-GB" dirty="0"/>
              <a:t>Our quenched Bragg model is sensitive to starting estimates, so need high-resolution PDL to get rough estimates of </a:t>
            </a:r>
            <a:r>
              <a:rPr lang="en-GB"/>
              <a:t>what </a:t>
            </a:r>
            <a:r>
              <a:rPr lang="en-GB" i="1" dirty="0"/>
              <a:t>k</a:t>
            </a:r>
            <a:r>
              <a:rPr lang="en-GB" i="1" baseline="-25000"/>
              <a:t>B</a:t>
            </a:r>
            <a:r>
              <a:rPr lang="en-GB"/>
              <a:t> </a:t>
            </a:r>
            <a:r>
              <a:rPr lang="en-GB" dirty="0"/>
              <a:t>and </a:t>
            </a:r>
            <a:r>
              <a:rPr lang="en-GB" i="1" dirty="0"/>
              <a:t>C</a:t>
            </a:r>
            <a:r>
              <a:rPr lang="en-GB" dirty="0"/>
              <a:t> are.</a:t>
            </a:r>
          </a:p>
          <a:p>
            <a:r>
              <a:rPr lang="en-GB" dirty="0"/>
              <a:t>Laurent suggested data from Adam Gibson’s PhD student Mansour </a:t>
            </a:r>
            <a:r>
              <a:rPr lang="en-GB" dirty="0" err="1"/>
              <a:t>Almurayshid’s</a:t>
            </a:r>
            <a:r>
              <a:rPr lang="en-GB" dirty="0"/>
              <a:t> thesis.</a:t>
            </a:r>
          </a:p>
          <a:p>
            <a:pPr lvl="1"/>
            <a:r>
              <a:rPr lang="en-GB" dirty="0"/>
              <a:t>60 MeV proton beam at Clatterbridge in PVT scintillator, measured with a camera.</a:t>
            </a:r>
          </a:p>
          <a:p>
            <a:pPr lvl="1"/>
            <a:r>
              <a:rPr lang="en-GB" dirty="0"/>
              <a:t>They measured kB = 0.154 for their scintillator.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4056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0888899-A4CB-3340-9E6B-25595A99DB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7429504" y="2095501"/>
            <a:ext cx="3428998" cy="6096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694FBD7-CDEC-3949-AF40-891249BD2FCE}"/>
              </a:ext>
            </a:extLst>
          </p:cNvPr>
          <p:cNvSpPr txBox="1"/>
          <p:nvPr/>
        </p:nvSpPr>
        <p:spPr>
          <a:xfrm>
            <a:off x="8232054" y="5791200"/>
            <a:ext cx="2269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Birks = 0.154, C = 0.01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75653A3-8C7E-624D-9848-E891E09B02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7429500" y="-1333500"/>
            <a:ext cx="3428998" cy="609599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B748545-A9BB-BE4E-B472-90D72F5F9E95}"/>
              </a:ext>
            </a:extLst>
          </p:cNvPr>
          <p:cNvSpPr txBox="1"/>
          <p:nvPr/>
        </p:nvSpPr>
        <p:spPr>
          <a:xfrm>
            <a:off x="8232050" y="2372697"/>
            <a:ext cx="2090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Birks = 0.154, C == 0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A003A22-60C0-634B-9CCA-21DA5D0C9D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1333497" y="2095501"/>
            <a:ext cx="3429002" cy="609599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B06900F-D1C3-184B-B21A-231A2076D898}"/>
              </a:ext>
            </a:extLst>
          </p:cNvPr>
          <p:cNvSpPr txBox="1"/>
          <p:nvPr/>
        </p:nvSpPr>
        <p:spPr>
          <a:xfrm>
            <a:off x="1780450" y="5791200"/>
            <a:ext cx="2385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Birks == 0.154, C = 0.01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A285163-8ADB-FB40-A79B-2C8E1174DA5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1333500" y="-1333500"/>
            <a:ext cx="3428996" cy="609599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D47A776B-D038-4043-888B-02B486CC9A5C}"/>
              </a:ext>
            </a:extLst>
          </p:cNvPr>
          <p:cNvSpPr txBox="1"/>
          <p:nvPr/>
        </p:nvSpPr>
        <p:spPr>
          <a:xfrm>
            <a:off x="1927178" y="2557363"/>
            <a:ext cx="2205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Birks == 0.154, C == 0</a:t>
            </a:r>
          </a:p>
        </p:txBody>
      </p:sp>
    </p:spTree>
    <p:extLst>
      <p:ext uri="{BB962C8B-B14F-4D97-AF65-F5344CB8AC3E}">
        <p14:creationId xmlns:p14="http://schemas.microsoft.com/office/powerpoint/2010/main" val="3243847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825E7-310B-1443-9228-5298D2EBC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14723B-0EC2-704E-9B7A-920042F438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Not sure if their x-axis is depth in scintillator or water…</a:t>
            </a:r>
          </a:p>
          <a:p>
            <a:pPr lvl="1"/>
            <a:r>
              <a:rPr lang="en-GB" dirty="0"/>
              <a:t>Thesis mentions a basic correction but is not explicit about this data. I assume it’s H2O.</a:t>
            </a:r>
          </a:p>
          <a:p>
            <a:pPr lvl="1"/>
            <a:endParaRPr lang="en-GB" dirty="0"/>
          </a:p>
          <a:p>
            <a:r>
              <a:rPr lang="en-GB" dirty="0"/>
              <a:t>2</a:t>
            </a:r>
            <a:r>
              <a:rPr lang="en-GB" baseline="30000" dirty="0"/>
              <a:t>nd</a:t>
            </a:r>
            <a:r>
              <a:rPr lang="en-GB" dirty="0"/>
              <a:t> order correction seems to perform better when both parameters are free – reference range at Clatterbridge is 31.2mm in water.</a:t>
            </a:r>
          </a:p>
        </p:txBody>
      </p:sp>
    </p:spTree>
    <p:extLst>
      <p:ext uri="{BB962C8B-B14F-4D97-AF65-F5344CB8AC3E}">
        <p14:creationId xmlns:p14="http://schemas.microsoft.com/office/powerpoint/2010/main" val="2718970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ADA6C-3244-A841-9000-BC8CC6F8C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Testing on HIT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C4ACB-3136-A547-A7E0-5224B40335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Leverington</a:t>
            </a:r>
            <a:r>
              <a:rPr lang="en-GB" dirty="0"/>
              <a:t> 2018 paper has some measured Birks constants at HIT</a:t>
            </a:r>
          </a:p>
          <a:p>
            <a:r>
              <a:rPr lang="en-GB" dirty="0"/>
              <a:t>kB = 0.0178 as apposed to our proton value of approx. kB = 0.07</a:t>
            </a:r>
          </a:p>
          <a:p>
            <a:r>
              <a:rPr lang="en-GB" dirty="0"/>
              <a:t>Try fitting with both of these values as starting values.</a:t>
            </a:r>
          </a:p>
          <a:p>
            <a:r>
              <a:rPr lang="en-GB" dirty="0"/>
              <a:t>Ideally we want to not have to fix any parameters or provide parameter limits!</a:t>
            </a:r>
          </a:p>
          <a:p>
            <a:pPr lvl="1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8104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9968E23D-EAD5-2244-ADA3-15CA75F315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667000" y="-2222869"/>
            <a:ext cx="6858000" cy="1130373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B30B220F-070B-A04E-B735-ED6BD2F80A3D}"/>
              </a:ext>
            </a:extLst>
          </p:cNvPr>
          <p:cNvSpPr txBox="1"/>
          <p:nvPr/>
        </p:nvSpPr>
        <p:spPr>
          <a:xfrm>
            <a:off x="2551292" y="2746049"/>
            <a:ext cx="2564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Birks = 0.07, C == 0</a:t>
            </a:r>
          </a:p>
        </p:txBody>
      </p:sp>
    </p:spTree>
    <p:extLst>
      <p:ext uri="{BB962C8B-B14F-4D97-AF65-F5344CB8AC3E}">
        <p14:creationId xmlns:p14="http://schemas.microsoft.com/office/powerpoint/2010/main" val="3488413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4308225-583B-D646-BAA2-7A4A07FD3A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666123" y="-2225192"/>
            <a:ext cx="6859754" cy="1130662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219186D-5DB1-C54C-A6D3-F36EA1C31A49}"/>
              </a:ext>
            </a:extLst>
          </p:cNvPr>
          <p:cNvSpPr txBox="1"/>
          <p:nvPr/>
        </p:nvSpPr>
        <p:spPr>
          <a:xfrm>
            <a:off x="2551292" y="2746049"/>
            <a:ext cx="28030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Birks = 0.07, C = 0.01</a:t>
            </a:r>
          </a:p>
        </p:txBody>
      </p:sp>
    </p:spTree>
    <p:extLst>
      <p:ext uri="{BB962C8B-B14F-4D97-AF65-F5344CB8AC3E}">
        <p14:creationId xmlns:p14="http://schemas.microsoft.com/office/powerpoint/2010/main" val="3087139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A7B44B0-96BE-7E41-8F01-88D05A027B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666123" y="-2225192"/>
            <a:ext cx="6859754" cy="1130662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FDCD056-B5F2-0441-9D9B-B3ECEB96D660}"/>
              </a:ext>
            </a:extLst>
          </p:cNvPr>
          <p:cNvSpPr txBox="1"/>
          <p:nvPr/>
        </p:nvSpPr>
        <p:spPr>
          <a:xfrm>
            <a:off x="2551292" y="2746049"/>
            <a:ext cx="29569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Birks = 0.07, C == 0.01</a:t>
            </a:r>
          </a:p>
        </p:txBody>
      </p:sp>
    </p:spTree>
    <p:extLst>
      <p:ext uri="{BB962C8B-B14F-4D97-AF65-F5344CB8AC3E}">
        <p14:creationId xmlns:p14="http://schemas.microsoft.com/office/powerpoint/2010/main" val="2619209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327</Words>
  <Application>Microsoft Macintosh PowerPoint</Application>
  <PresentationFormat>Widescreen</PresentationFormat>
  <Paragraphs>32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Office Theme</vt:lpstr>
      <vt:lpstr>Preliminary Analysis of 2nd Order Corrections to Birks’ Law</vt:lpstr>
      <vt:lpstr>Birks’ Law to 2nd Order</vt:lpstr>
      <vt:lpstr>Testing Corrected Law</vt:lpstr>
      <vt:lpstr>PowerPoint Presentation</vt:lpstr>
      <vt:lpstr>Comments</vt:lpstr>
      <vt:lpstr>Testing on HIT Data</vt:lpstr>
      <vt:lpstr>PowerPoint Presentation</vt:lpstr>
      <vt:lpstr>PowerPoint Presentation</vt:lpstr>
      <vt:lpstr>PowerPoint Presentation</vt:lpstr>
      <vt:lpstr>PowerPoint Presentation</vt:lpstr>
      <vt:lpstr>Comments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Preliminary Analysis of 2nd Order Corrections to Birks’ Law</dc:title>
  <dc:creator>Shaikh, Saad</dc:creator>
  <cp:lastModifiedBy>Shaikh, Saad</cp:lastModifiedBy>
  <cp:revision>7</cp:revision>
  <dcterms:created xsi:type="dcterms:W3CDTF">2020-05-20T10:53:36Z</dcterms:created>
  <dcterms:modified xsi:type="dcterms:W3CDTF">2020-05-20T11:34:23Z</dcterms:modified>
</cp:coreProperties>
</file>