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60" r:id="rId6"/>
    <p:sldId id="261" r:id="rId7"/>
    <p:sldId id="263" r:id="rId8"/>
    <p:sldId id="259" r:id="rId9"/>
    <p:sldId id="264" r:id="rId10"/>
    <p:sldId id="265" r:id="rId11"/>
    <p:sldId id="268" r:id="rId12"/>
    <p:sldId id="270" r:id="rId13"/>
    <p:sldId id="279" r:id="rId14"/>
    <p:sldId id="271" r:id="rId15"/>
    <p:sldId id="272" r:id="rId16"/>
    <p:sldId id="273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/>
    <p:restoredTop sz="94555"/>
  </p:normalViewPr>
  <p:slideViewPr>
    <p:cSldViewPr snapToGrid="0" snapToObjects="1">
      <p:cViewPr varScale="1">
        <p:scale>
          <a:sx n="83" d="100"/>
          <a:sy n="83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A159-65A6-6D48-9D6E-4FDBF0227EE8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1874-010B-304A-80FB-B10C12400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4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5A01-B2CB-B348-BF5A-30C4DAD4B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2B3E4-541C-5545-8F54-6474E9BD7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97570-E657-CA4D-822B-388940F7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2CE6-C8F5-C44E-A5D8-CDECDA6802A5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EC108-4E9E-0D42-A308-7BDA8AE1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87722-F4E0-2844-8A29-2B7946BB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9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DC3C-19E0-AD4E-9292-9F5E4D6B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16D7E-8B28-6943-889C-55898D66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DEBF-FF47-3449-B011-CDEA5642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1783-1FB9-5048-B0B9-A716B0490FD2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F45B-A674-244C-8D16-38D1BD20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7184-8627-7A40-982D-00B91934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64027-5923-6842-B3A5-77FBDBFD0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D77B3-B861-C241-88C8-9FD50F769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7F51-00F8-7A4C-AED6-3ABB6EC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F131-2C8C-F749-84B8-99E883F211A9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E0D1-27A9-354F-AB4E-382526F3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F192C-4BD8-A84C-ADA2-0095E065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40DF-5515-FA41-8AB6-F51C260A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3C0D-FCE6-B740-98E8-D65A7730A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BF64-609E-C947-8881-625A6365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D099-54A1-C24A-AF13-375A802D5927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1A793-B0A6-5C45-A112-8598B250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D149B-0179-8A4F-A991-5136573A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F54E-FDFF-AC43-B639-D10EB0DB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0677-67ED-E049-B0E3-AC683397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5CCFA-93E6-9741-B42D-988F0607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874D-216C-A541-B4B0-76115AEF8694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DF8D-6891-2747-900B-CB3DDD00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8F459-B327-D642-8C03-00A0CEFD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DC0C-B1C3-8F45-94CF-F5CD4922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AA2A-E6C9-9E4D-8607-6FF98228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D71C-448F-3840-913C-9BB48B78F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99BD1-B838-BA4B-904B-03B68D1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D573-A479-4644-8FE5-3EDA95009575}" type="datetime1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66495-C797-D447-8738-5A872EBA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4B6F1-2680-E441-AAD2-BB8C310A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2ACC-A4BA-8940-94CA-D34ADCF6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E2FED-DB44-E74C-A4C7-1D59CFA9B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DEB22-14DC-A948-8219-225A9FB3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80E16-2D36-FB45-B0C6-D2149354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8668B-7E73-E043-AA0B-ADD539361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3190D-0253-494E-BD78-1AAE5781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475D-22D9-F04F-85D5-D2A576B3EDD6}" type="datetime1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59DF2-7561-814C-8A69-F101BD7D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4B070-71A5-0C42-BB03-59D5CDAA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0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4BEC-5E2F-904C-A3D3-D5DD16CB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3866D-4D63-124A-9373-79B89804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431D-1686-894B-9376-98142EB34415}" type="datetime1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4A8D6-6E65-C848-B69F-F215194E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5D9CB-BAEE-8B41-BF02-336E3074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27866-66EB-0449-AA40-512DE2D6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F0E3-05FC-E843-BDA4-7F1D662E1C56}" type="datetime1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ACA3-A500-C44D-8F98-6FF821BC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EB455-D0F2-9042-8DC8-5C87955E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9640-0BB3-4142-A5A6-11E553D2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1D0B-530C-7D43-975D-B20A31CC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7ADC0-F9F3-3F47-B55D-7BBDCC15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346F5-5B1E-F345-A9B5-91824782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8F3D-F554-BE4D-8F9C-DE7B16F879A5}" type="datetime1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FA77-D213-7944-9500-828965DD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0F93-0343-0546-A273-3631A44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6BB6-0539-8C4D-B369-C043FF7F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94110-A782-D941-BE8B-4F17DBECB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683EB-F30D-504A-AC4A-63C37B59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9FC5B-0292-7A42-B8DA-770DF8A5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B7C3-6EF1-0E46-B5F0-6F1585485C39}" type="datetime1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BCB8-55EC-524A-B6D6-E4655F3C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2C291-238C-954C-B40B-71A4555B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3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ECB19-CD33-9642-8F46-8DA60798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A22B9-5527-D74A-9F60-4907DFA5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B599-7E0C-5B4F-A98F-3FB8F9EA4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69B7-A733-2D4A-B688-27DCAABACC4D}" type="datetime1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410A8-0241-2943-91CA-8F3AC35E6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8F51-65A0-1C46-A7E4-31080694D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6707-2EF5-9D4B-B25F-AC049A7B7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3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4FC7-BDBD-8842-87D9-DA3484C54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Analysis of Effects of Spot Size on Range 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2BC42-EAA4-CB45-86BA-6A5D0F95F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PBT Meeting 27/02/20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8F9B9-48A5-3642-A1A5-3832DBB4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F9DD-D975-464D-A3FD-AF9EE222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Spot Size on Measured Light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D170-48F1-9A45-A6ED-7500208F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Again, see an effect on order of 10s of microns, so probably not significant given uncertainties.</a:t>
            </a:r>
          </a:p>
          <a:p>
            <a:r>
              <a:rPr lang="en-GB" dirty="0"/>
              <a:t>Would we still see this with photodiodes? </a:t>
            </a:r>
            <a:r>
              <a:rPr lang="en-GB" b="1" dirty="0"/>
              <a:t>Repeat analysis!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2B9-D0AE-4146-9A0B-A87C4D2D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2287-1BB0-0446-B19A-7F5E9C5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Approx. CMOS as Photodiode Array</a:t>
            </a:r>
          </a:p>
        </p:txBody>
      </p:sp>
      <p:pic>
        <p:nvPicPr>
          <p:cNvPr id="6" name="Content Placeholder 5" descr="A picture containing window, sitting, black, dark&#10;&#10;Description automatically generated">
            <a:extLst>
              <a:ext uri="{FF2B5EF4-FFF2-40B4-BE49-F238E27FC236}">
                <a16:creationId xmlns:a16="http://schemas.microsoft.com/office/drawing/2014/main" id="{9B32EC78-B14F-1342-A381-7D29FB265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34824" y="92630"/>
            <a:ext cx="5138154" cy="7662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543D8-A480-7546-94FA-1FEB7241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11</a:t>
            </a:fld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3FC7C14-E842-D24A-98D4-19C984B9AE25}"/>
              </a:ext>
            </a:extLst>
          </p:cNvPr>
          <p:cNvSpPr/>
          <p:nvPr/>
        </p:nvSpPr>
        <p:spPr>
          <a:xfrm>
            <a:off x="7398745" y="3375819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3FD60A3-3B22-3642-A115-B524A44027B3}"/>
              </a:ext>
            </a:extLst>
          </p:cNvPr>
          <p:cNvSpPr/>
          <p:nvPr/>
        </p:nvSpPr>
        <p:spPr>
          <a:xfrm>
            <a:off x="7253690" y="3375819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8731539-C49C-2147-9EE6-95DB0E7BBC88}"/>
              </a:ext>
            </a:extLst>
          </p:cNvPr>
          <p:cNvSpPr/>
          <p:nvPr/>
        </p:nvSpPr>
        <p:spPr>
          <a:xfrm>
            <a:off x="7119653" y="3375819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F9C37DB-362D-6E4F-92E8-A5FEF2E79297}"/>
              </a:ext>
            </a:extLst>
          </p:cNvPr>
          <p:cNvSpPr/>
          <p:nvPr/>
        </p:nvSpPr>
        <p:spPr>
          <a:xfrm>
            <a:off x="6983779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24F51D4-DFE5-FC45-84BF-81021E18BD2C}"/>
              </a:ext>
            </a:extLst>
          </p:cNvPr>
          <p:cNvSpPr/>
          <p:nvPr/>
        </p:nvSpPr>
        <p:spPr>
          <a:xfrm>
            <a:off x="6838724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381DC30-8DCD-CC4D-A12A-75B5DC5EAC96}"/>
              </a:ext>
            </a:extLst>
          </p:cNvPr>
          <p:cNvSpPr/>
          <p:nvPr/>
        </p:nvSpPr>
        <p:spPr>
          <a:xfrm>
            <a:off x="6693669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8CCBE6C-7777-7B4E-B4EB-273521C4EA53}"/>
              </a:ext>
            </a:extLst>
          </p:cNvPr>
          <p:cNvSpPr/>
          <p:nvPr/>
        </p:nvSpPr>
        <p:spPr>
          <a:xfrm>
            <a:off x="6557795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C54D75E9-7A11-AD40-A526-0D385C968562}"/>
              </a:ext>
            </a:extLst>
          </p:cNvPr>
          <p:cNvSpPr/>
          <p:nvPr/>
        </p:nvSpPr>
        <p:spPr>
          <a:xfrm>
            <a:off x="6412740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F2A334F-4BC7-6B45-920B-48703C54D8D6}"/>
              </a:ext>
            </a:extLst>
          </p:cNvPr>
          <p:cNvSpPr/>
          <p:nvPr/>
        </p:nvSpPr>
        <p:spPr>
          <a:xfrm>
            <a:off x="6272276" y="3373764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3ABEED3-EB62-E142-8C52-0DF839638120}"/>
              </a:ext>
            </a:extLst>
          </p:cNvPr>
          <p:cNvSpPr/>
          <p:nvPr/>
        </p:nvSpPr>
        <p:spPr>
          <a:xfrm>
            <a:off x="6127221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A2B7EBE-4349-E94E-A17A-855FB07909BE}"/>
              </a:ext>
            </a:extLst>
          </p:cNvPr>
          <p:cNvSpPr/>
          <p:nvPr/>
        </p:nvSpPr>
        <p:spPr>
          <a:xfrm>
            <a:off x="5986757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C6B62B9-2085-9E4D-A105-F94EAF3BCBA9}"/>
              </a:ext>
            </a:extLst>
          </p:cNvPr>
          <p:cNvSpPr/>
          <p:nvPr/>
        </p:nvSpPr>
        <p:spPr>
          <a:xfrm>
            <a:off x="5844258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81DB66E-6D54-2748-B07A-F7F835A84EA6}"/>
              </a:ext>
            </a:extLst>
          </p:cNvPr>
          <p:cNvSpPr/>
          <p:nvPr/>
        </p:nvSpPr>
        <p:spPr>
          <a:xfrm>
            <a:off x="5706808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7941B14-2F37-9542-BF89-50EAC53476D8}"/>
              </a:ext>
            </a:extLst>
          </p:cNvPr>
          <p:cNvSpPr/>
          <p:nvPr/>
        </p:nvSpPr>
        <p:spPr>
          <a:xfrm>
            <a:off x="5570934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FDDA083-13B6-AC40-B566-0D3DF149D3EE}"/>
              </a:ext>
            </a:extLst>
          </p:cNvPr>
          <p:cNvSpPr/>
          <p:nvPr/>
        </p:nvSpPr>
        <p:spPr>
          <a:xfrm>
            <a:off x="5436697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68B6FE87-21EF-324E-AB29-F6679306B83E}"/>
              </a:ext>
            </a:extLst>
          </p:cNvPr>
          <p:cNvSpPr/>
          <p:nvPr/>
        </p:nvSpPr>
        <p:spPr>
          <a:xfrm>
            <a:off x="5309483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D86F6189-A2FD-3D4C-89BA-7330C2F9B4B1}"/>
              </a:ext>
            </a:extLst>
          </p:cNvPr>
          <p:cNvSpPr/>
          <p:nvPr/>
        </p:nvSpPr>
        <p:spPr>
          <a:xfrm>
            <a:off x="5178918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BDBF82B9-7370-1A41-91E7-FD62FB053E91}"/>
              </a:ext>
            </a:extLst>
          </p:cNvPr>
          <p:cNvSpPr/>
          <p:nvPr/>
        </p:nvSpPr>
        <p:spPr>
          <a:xfrm>
            <a:off x="5043044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DA534B14-482F-AF44-A8C5-8B852C7328E1}"/>
              </a:ext>
            </a:extLst>
          </p:cNvPr>
          <p:cNvSpPr/>
          <p:nvPr/>
        </p:nvSpPr>
        <p:spPr>
          <a:xfrm>
            <a:off x="4922778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8FF04090-22E1-A345-AADF-54242CD361AA}"/>
              </a:ext>
            </a:extLst>
          </p:cNvPr>
          <p:cNvSpPr/>
          <p:nvPr/>
        </p:nvSpPr>
        <p:spPr>
          <a:xfrm>
            <a:off x="4804347" y="3382902"/>
            <a:ext cx="63347" cy="431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0BEAE5-B417-604B-B8CB-0BFF4948CBFF}"/>
              </a:ext>
            </a:extLst>
          </p:cNvPr>
          <p:cNvSpPr txBox="1"/>
          <p:nvPr/>
        </p:nvSpPr>
        <p:spPr>
          <a:xfrm>
            <a:off x="4266915" y="3436232"/>
            <a:ext cx="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7031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E15F-059C-2043-9135-01E8487E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Spot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EFFC-0C46-DB4E-853B-3A2B0A6B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April 2019 HIT data features (front &amp; back) shoot-throughs with three focus sizes: 8.1 mm, 11.1 mm and 20.0 mm.</a:t>
            </a:r>
          </a:p>
          <a:p>
            <a:r>
              <a:rPr lang="en-GB" dirty="0"/>
              <a:t>Consider run of a given spot size and calibrate with different shoot-throughs.</a:t>
            </a:r>
          </a:p>
          <a:p>
            <a:r>
              <a:rPr lang="en-GB" dirty="0"/>
              <a:t>Check effect of calibration spot size on PDLs and reconstructed ranges.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878-D501-DE45-BF84-ABBFA22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39935-D047-5042-8FB5-9CDFC37A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5374" y="-2149065"/>
            <a:ext cx="6441253" cy="10934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A8A00-7576-204C-A4DF-5066B8E9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E1699-F376-F44E-9CB3-5B43E7B69D5A}"/>
              </a:ext>
            </a:extLst>
          </p:cNvPr>
          <p:cNvSpPr txBox="1"/>
          <p:nvPr/>
        </p:nvSpPr>
        <p:spPr>
          <a:xfrm>
            <a:off x="5735606" y="441886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Shoot Through PDLs, 5mm degrader, 221 MeV beam</a:t>
            </a:r>
          </a:p>
        </p:txBody>
      </p:sp>
    </p:spTree>
    <p:extLst>
      <p:ext uri="{BB962C8B-B14F-4D97-AF65-F5344CB8AC3E}">
        <p14:creationId xmlns:p14="http://schemas.microsoft.com/office/powerpoint/2010/main" val="164530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57E49-4485-3748-A418-64C25CBA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264BB-422C-874D-8002-F7F74799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7703" y="-2066717"/>
            <a:ext cx="6316593" cy="10723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BC14C-C4F0-BB4A-9A0F-021C143F769A}"/>
              </a:ext>
            </a:extLst>
          </p:cNvPr>
          <p:cNvSpPr txBox="1"/>
          <p:nvPr/>
        </p:nvSpPr>
        <p:spPr>
          <a:xfrm>
            <a:off x="2506631" y="956236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120.1 MeV beam, 13.4 mm focus size and no degrader</a:t>
            </a:r>
          </a:p>
        </p:txBody>
      </p:sp>
    </p:spTree>
    <p:extLst>
      <p:ext uri="{BB962C8B-B14F-4D97-AF65-F5344CB8AC3E}">
        <p14:creationId xmlns:p14="http://schemas.microsoft.com/office/powerpoint/2010/main" val="315887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755FE-4D66-B841-959D-48C52377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2507-3EAD-B542-82BA-41F1BA15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44711" y="-2069985"/>
            <a:ext cx="6325964" cy="10738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35A54-E3BE-1448-85EA-0BB038D3F753}"/>
              </a:ext>
            </a:extLst>
          </p:cNvPr>
          <p:cNvSpPr txBox="1"/>
          <p:nvPr/>
        </p:nvSpPr>
        <p:spPr>
          <a:xfrm>
            <a:off x="2377618" y="939889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120.1 MeV beam, 20.9 mm focus size and no degrader</a:t>
            </a:r>
          </a:p>
        </p:txBody>
      </p:sp>
    </p:spTree>
    <p:extLst>
      <p:ext uri="{BB962C8B-B14F-4D97-AF65-F5344CB8AC3E}">
        <p14:creationId xmlns:p14="http://schemas.microsoft.com/office/powerpoint/2010/main" val="104549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E15F-059C-2043-9135-01E8487E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Spot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EFFC-0C46-DB4E-853B-3A2B0A6B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/>
              <a:t>What is the effect on reconstructed range?</a:t>
            </a:r>
          </a:p>
          <a:p>
            <a:r>
              <a:rPr lang="en-GB" sz="3000" dirty="0"/>
              <a:t>For run with 13.4 mm focus size:</a:t>
            </a:r>
          </a:p>
          <a:p>
            <a:pPr lvl="1"/>
            <a:r>
              <a:rPr lang="en-GB" sz="2600" dirty="0"/>
              <a:t>8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105.202 ± 0.013 mm</a:t>
            </a:r>
          </a:p>
          <a:p>
            <a:pPr lvl="1"/>
            <a:r>
              <a:rPr lang="en-GB" sz="2600" dirty="0"/>
              <a:t>11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105.197 ± 0.013 mm</a:t>
            </a:r>
          </a:p>
          <a:p>
            <a:pPr lvl="1"/>
            <a:r>
              <a:rPr lang="en-GB" sz="2600" dirty="0"/>
              <a:t>20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105.186 ± 0.012 mm</a:t>
            </a:r>
          </a:p>
          <a:p>
            <a:r>
              <a:rPr lang="en-GB" sz="3000" dirty="0"/>
              <a:t>For run with 20.9 mm focus size:</a:t>
            </a:r>
          </a:p>
          <a:p>
            <a:pPr lvl="1"/>
            <a:r>
              <a:rPr lang="en-GB" sz="2600" dirty="0"/>
              <a:t>8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105.275 ± 0.013 mm</a:t>
            </a:r>
          </a:p>
          <a:p>
            <a:pPr lvl="1"/>
            <a:r>
              <a:rPr lang="en-GB" sz="2600" dirty="0"/>
              <a:t>11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105.271 ± 0.013 mm</a:t>
            </a:r>
          </a:p>
          <a:p>
            <a:pPr lvl="1"/>
            <a:r>
              <a:rPr lang="en-GB" sz="2600" dirty="0"/>
              <a:t>20 mm calibration: R</a:t>
            </a:r>
            <a:r>
              <a:rPr lang="en-GB" sz="2600" baseline="-25000" dirty="0"/>
              <a:t>0</a:t>
            </a:r>
            <a:r>
              <a:rPr lang="en-GB" sz="2600" dirty="0"/>
              <a:t> = 105.260 ± 0.013 mm</a:t>
            </a:r>
          </a:p>
          <a:p>
            <a:r>
              <a:rPr lang="en-GB" sz="3000" b="1" dirty="0"/>
              <a:t>Reconstructed range decreases with increasing calibration spot size (on order of 10s of microns, within uncertainty).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878-D501-DE45-BF84-ABBFA22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2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A1C486C-0E77-5643-BDD4-1D4DF5D9E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63291" y="-826098"/>
            <a:ext cx="5562118" cy="94706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98855-C054-F641-8831-8A1BCF39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36525"/>
            <a:ext cx="10515600" cy="1325563"/>
          </a:xfrm>
        </p:spPr>
        <p:txBody>
          <a:bodyPr/>
          <a:lstStyle/>
          <a:p>
            <a:r>
              <a:rPr lang="en-GB" dirty="0"/>
              <a:t>Effect of Spot Size on Measured Light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9D55-1218-1F40-B7D3-18448590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54EA7-42E7-6D42-9C06-DD69BA6A74EC}"/>
              </a:ext>
            </a:extLst>
          </p:cNvPr>
          <p:cNvSpPr txBox="1"/>
          <p:nvPr/>
        </p:nvSpPr>
        <p:spPr>
          <a:xfrm>
            <a:off x="4800598" y="1277422"/>
            <a:ext cx="322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Calibration is same across runs</a:t>
            </a:r>
          </a:p>
        </p:txBody>
      </p:sp>
    </p:spTree>
    <p:extLst>
      <p:ext uri="{BB962C8B-B14F-4D97-AF65-F5344CB8AC3E}">
        <p14:creationId xmlns:p14="http://schemas.microsoft.com/office/powerpoint/2010/main" val="392668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8855-C054-F641-8831-8A1BCF39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36525"/>
            <a:ext cx="10515600" cy="1325563"/>
          </a:xfrm>
        </p:spPr>
        <p:txBody>
          <a:bodyPr/>
          <a:lstStyle/>
          <a:p>
            <a:r>
              <a:rPr lang="en-GB" dirty="0"/>
              <a:t>Effect of Spot Size on Measured Light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9D55-1218-1F40-B7D3-18448590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3EA80-2958-7742-AEC6-271E1831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4035" y="-915314"/>
            <a:ext cx="5683930" cy="96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F16C-B5B0-CE44-B435-94791D11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A7D8-F5FF-1E40-9BBC-0EBBA7A9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the same effect with photodiode approximation – but only way to be sure is to actually test this with photodiodes.</a:t>
            </a:r>
          </a:p>
          <a:p>
            <a:r>
              <a:rPr lang="en-GB" dirty="0"/>
              <a:t>Ultimately all focus size effects only manifest as range shifts on the order of 10 microns, which is within our uncertainty range.</a:t>
            </a:r>
          </a:p>
          <a:p>
            <a:r>
              <a:rPr lang="en-GB" dirty="0"/>
              <a:t>Perhaps best policy is to stick to a single calibration spot size in analysis?</a:t>
            </a:r>
          </a:p>
          <a:p>
            <a:r>
              <a:rPr lang="en-GB" dirty="0"/>
              <a:t>Could always calibrate to spot size intended for a given treatment?</a:t>
            </a:r>
          </a:p>
          <a:p>
            <a:r>
              <a:rPr lang="en-GB" dirty="0"/>
              <a:t>At least we know now…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AC2EA-E676-B342-BAE9-45432CA5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FA5F-2F01-F948-9688-72318FA0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2A31-2A1C-B046-8C40-3F0EB161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34133" cy="4351338"/>
          </a:xfrm>
        </p:spPr>
        <p:txBody>
          <a:bodyPr/>
          <a:lstStyle/>
          <a:p>
            <a:r>
              <a:rPr lang="en-GB" dirty="0"/>
              <a:t>Reconstructed range is independent on light output.</a:t>
            </a:r>
          </a:p>
          <a:p>
            <a:r>
              <a:rPr lang="en-GB" dirty="0"/>
              <a:t>Saw last week that larger spot sizes increase light output of detector, up till where protons stop.</a:t>
            </a:r>
          </a:p>
          <a:p>
            <a:r>
              <a:rPr lang="en-GB" dirty="0"/>
              <a:t>Spot size matters in two places:</a:t>
            </a:r>
          </a:p>
          <a:p>
            <a:pPr lvl="1"/>
            <a:r>
              <a:rPr lang="en-GB" dirty="0"/>
              <a:t>Calibration for non-linearity across scintillator sheets.</a:t>
            </a:r>
          </a:p>
          <a:p>
            <a:pPr lvl="1"/>
            <a:r>
              <a:rPr lang="en-GB" dirty="0"/>
              <a:t>Actual recorded light output.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D837-3987-EB43-9097-557464F6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0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E15F-059C-2043-9135-01E8487E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Spot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EFFC-0C46-DB4E-853B-3A2B0A6B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April 2019 HIT data features (front &amp; back) shoot-throughs with three focus sizes: 8.1 mm, 11.1 mm and 20.0 mm.</a:t>
            </a:r>
          </a:p>
          <a:p>
            <a:r>
              <a:rPr lang="en-GB" dirty="0"/>
              <a:t>Consider run of a given spot size and calibrate with different shoot-throughs.</a:t>
            </a:r>
          </a:p>
          <a:p>
            <a:r>
              <a:rPr lang="en-GB" dirty="0"/>
              <a:t>Check effect of calibration spot size on PDLs and reconstructed ranges.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878-D501-DE45-BF84-ABBFA22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2D12E-1D13-B246-BBCA-6B6EDAAD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63124" y="-2182111"/>
            <a:ext cx="6465753" cy="109762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BDB3B-2E69-0E4D-A6FF-5C532621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51363-4FCC-764E-B4E0-1378A07F2738}"/>
              </a:ext>
            </a:extLst>
          </p:cNvPr>
          <p:cNvSpPr txBox="1"/>
          <p:nvPr/>
        </p:nvSpPr>
        <p:spPr>
          <a:xfrm>
            <a:off x="5735606" y="441886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Shoot Through PDLs, 5mm degrader, 221 MeV beam</a:t>
            </a:r>
          </a:p>
        </p:txBody>
      </p:sp>
    </p:spTree>
    <p:extLst>
      <p:ext uri="{BB962C8B-B14F-4D97-AF65-F5344CB8AC3E}">
        <p14:creationId xmlns:p14="http://schemas.microsoft.com/office/powerpoint/2010/main" val="254447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172714-DB34-3F40-8483-BDE4752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C5887-C1B9-D545-AC15-9711E9C0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29631" y="-1780221"/>
            <a:ext cx="6090505" cy="1033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082BE-1559-FF42-AFC8-E72EE77CAAAD}"/>
              </a:ext>
            </a:extLst>
          </p:cNvPr>
          <p:cNvSpPr txBox="1"/>
          <p:nvPr/>
        </p:nvSpPr>
        <p:spPr>
          <a:xfrm>
            <a:off x="2506631" y="956236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120.1 MeV beam, 13.4 mm focus size and no degrader</a:t>
            </a:r>
          </a:p>
        </p:txBody>
      </p:sp>
    </p:spTree>
    <p:extLst>
      <p:ext uri="{BB962C8B-B14F-4D97-AF65-F5344CB8AC3E}">
        <p14:creationId xmlns:p14="http://schemas.microsoft.com/office/powerpoint/2010/main" val="329658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CB9EAC-E909-6E45-9036-16DD8440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3F8A1-ED4D-F346-9FE7-DEA7DC891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7492" y="-1762542"/>
            <a:ext cx="6089953" cy="10338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D1B7B-2829-BC45-86E0-C3A9B79ACD53}"/>
              </a:ext>
            </a:extLst>
          </p:cNvPr>
          <p:cNvSpPr txBox="1"/>
          <p:nvPr/>
        </p:nvSpPr>
        <p:spPr>
          <a:xfrm>
            <a:off x="2278030" y="930836"/>
            <a:ext cx="52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120.1 MeV beam, 20.9 mm focus size and no degrader</a:t>
            </a:r>
          </a:p>
        </p:txBody>
      </p:sp>
    </p:spTree>
    <p:extLst>
      <p:ext uri="{BB962C8B-B14F-4D97-AF65-F5344CB8AC3E}">
        <p14:creationId xmlns:p14="http://schemas.microsoft.com/office/powerpoint/2010/main" val="367398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E15F-059C-2043-9135-01E8487E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Spot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EFFC-0C46-DB4E-853B-3A2B0A6B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is the effect on reconstructed range?</a:t>
            </a:r>
          </a:p>
          <a:p>
            <a:r>
              <a:rPr lang="en-GB" dirty="0"/>
              <a:t>For run with 13.4 mm focus size:</a:t>
            </a:r>
          </a:p>
          <a:p>
            <a:pPr lvl="1"/>
            <a:r>
              <a:rPr lang="en-GB" dirty="0"/>
              <a:t>8 mm calibration: R</a:t>
            </a:r>
            <a:r>
              <a:rPr lang="en-GB" baseline="-25000" dirty="0"/>
              <a:t>0</a:t>
            </a:r>
            <a:r>
              <a:rPr lang="en-GB" dirty="0"/>
              <a:t> = 105.170 ± 0.013 mm</a:t>
            </a:r>
          </a:p>
          <a:p>
            <a:pPr lvl="1"/>
            <a:r>
              <a:rPr lang="en-GB" dirty="0"/>
              <a:t>11 mm calibration: R</a:t>
            </a:r>
            <a:r>
              <a:rPr lang="en-GB" baseline="-25000" dirty="0"/>
              <a:t>0</a:t>
            </a:r>
            <a:r>
              <a:rPr lang="en-GB" dirty="0"/>
              <a:t> = 105.168 ± 0.013 mm</a:t>
            </a:r>
          </a:p>
          <a:p>
            <a:pPr lvl="1"/>
            <a:r>
              <a:rPr lang="en-GB" dirty="0"/>
              <a:t>20 mm calibration: R</a:t>
            </a:r>
            <a:r>
              <a:rPr lang="en-GB" baseline="-25000" dirty="0"/>
              <a:t>0</a:t>
            </a:r>
            <a:r>
              <a:rPr lang="en-GB" dirty="0"/>
              <a:t> = 105.160 ± 0.013 mm</a:t>
            </a:r>
          </a:p>
          <a:p>
            <a:r>
              <a:rPr lang="en-GB" dirty="0"/>
              <a:t>For run with 20.9 mm focus size:</a:t>
            </a:r>
          </a:p>
          <a:p>
            <a:pPr lvl="1"/>
            <a:r>
              <a:rPr lang="en-GB" dirty="0"/>
              <a:t>8 mm calibration: R</a:t>
            </a:r>
            <a:r>
              <a:rPr lang="en-GB" baseline="-25000" dirty="0"/>
              <a:t>0</a:t>
            </a:r>
            <a:r>
              <a:rPr lang="en-GB" dirty="0"/>
              <a:t> = 105.217 ± 0.013 mm</a:t>
            </a:r>
          </a:p>
          <a:p>
            <a:pPr lvl="1"/>
            <a:r>
              <a:rPr lang="en-GB" dirty="0"/>
              <a:t>11 mm calibration: R</a:t>
            </a:r>
            <a:r>
              <a:rPr lang="en-GB" baseline="-25000" dirty="0"/>
              <a:t>0</a:t>
            </a:r>
            <a:r>
              <a:rPr lang="en-GB" dirty="0"/>
              <a:t> = 105.21 ± 0.013 mm</a:t>
            </a:r>
          </a:p>
          <a:p>
            <a:pPr lvl="1"/>
            <a:r>
              <a:rPr lang="en-GB" dirty="0"/>
              <a:t>20 mm calibration: R</a:t>
            </a:r>
            <a:r>
              <a:rPr lang="en-GB" baseline="-25000" dirty="0"/>
              <a:t>0</a:t>
            </a:r>
            <a:r>
              <a:rPr lang="en-GB" dirty="0"/>
              <a:t> = 105.202 ± 0.003 mm</a:t>
            </a:r>
          </a:p>
          <a:p>
            <a:r>
              <a:rPr lang="en-GB" b="1" dirty="0"/>
              <a:t>Reconstructed range decreases with increasing calibration spot size (on order of 10s of microns, within uncertainty).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878-D501-DE45-BF84-ABBFA22E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8855-C054-F641-8831-8A1BCF39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36525"/>
            <a:ext cx="10515600" cy="1325563"/>
          </a:xfrm>
        </p:spPr>
        <p:txBody>
          <a:bodyPr/>
          <a:lstStyle/>
          <a:p>
            <a:r>
              <a:rPr lang="en-GB" dirty="0"/>
              <a:t>Effect of Spot Size on Measured Light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85673-6DBF-3446-A51C-F36C91F06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70627" y="-887149"/>
            <a:ext cx="5650747" cy="95927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9D55-1218-1F40-B7D3-18448590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54EA7-42E7-6D42-9C06-DD69BA6A74EC}"/>
              </a:ext>
            </a:extLst>
          </p:cNvPr>
          <p:cNvSpPr txBox="1"/>
          <p:nvPr/>
        </p:nvSpPr>
        <p:spPr>
          <a:xfrm>
            <a:off x="4800598" y="1277422"/>
            <a:ext cx="322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Calibration is same across runs</a:t>
            </a:r>
          </a:p>
        </p:txBody>
      </p:sp>
    </p:spTree>
    <p:extLst>
      <p:ext uri="{BB962C8B-B14F-4D97-AF65-F5344CB8AC3E}">
        <p14:creationId xmlns:p14="http://schemas.microsoft.com/office/powerpoint/2010/main" val="96706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8855-C054-F641-8831-8A1BCF39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36525"/>
            <a:ext cx="10515600" cy="1325563"/>
          </a:xfrm>
        </p:spPr>
        <p:txBody>
          <a:bodyPr/>
          <a:lstStyle/>
          <a:p>
            <a:r>
              <a:rPr lang="en-GB" dirty="0"/>
              <a:t>Effect of Spot Size on Measured Light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9D55-1218-1F40-B7D3-18448590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F6707-2EF5-9D4B-B25F-AC049A7B767B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A44D09-3176-C040-8C47-461E074C6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02401" y="-911862"/>
            <a:ext cx="5648668" cy="9618005"/>
          </a:xfrm>
        </p:spPr>
      </p:pic>
    </p:spTree>
    <p:extLst>
      <p:ext uri="{BB962C8B-B14F-4D97-AF65-F5344CB8AC3E}">
        <p14:creationId xmlns:p14="http://schemas.microsoft.com/office/powerpoint/2010/main" val="81183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637</Words>
  <Application>Microsoft Macintosh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Analysis of Effects of Spot Size on Range Reconstruction</vt:lpstr>
      <vt:lpstr>The Problem</vt:lpstr>
      <vt:lpstr>Effect of Calibration Spot Size</vt:lpstr>
      <vt:lpstr>PowerPoint Presentation</vt:lpstr>
      <vt:lpstr>PowerPoint Presentation</vt:lpstr>
      <vt:lpstr>PowerPoint Presentation</vt:lpstr>
      <vt:lpstr>Effect of Calibration Spot Size</vt:lpstr>
      <vt:lpstr>Effect of Spot Size on Measured Light Output</vt:lpstr>
      <vt:lpstr>Effect of Spot Size on Measured Light Output</vt:lpstr>
      <vt:lpstr>Effect of Spot Size on Measured Light Output</vt:lpstr>
      <vt:lpstr>Approx. CMOS as Photodiode Array</vt:lpstr>
      <vt:lpstr>Effect of Calibration Spot Size</vt:lpstr>
      <vt:lpstr>PowerPoint Presentation</vt:lpstr>
      <vt:lpstr>PowerPoint Presentation</vt:lpstr>
      <vt:lpstr>PowerPoint Presentation</vt:lpstr>
      <vt:lpstr>Effect of Calibration Spot Size</vt:lpstr>
      <vt:lpstr>Effect of Spot Size on Measured Light Output</vt:lpstr>
      <vt:lpstr>Effect of Spot Size on Measured Light Output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Effects of Beam Focus Size on Range Reconstruction</dc:title>
  <dc:creator>Shaikh, Saad</dc:creator>
  <cp:lastModifiedBy>Shaikh, Saad</cp:lastModifiedBy>
  <cp:revision>19</cp:revision>
  <dcterms:created xsi:type="dcterms:W3CDTF">2020-02-26T15:55:34Z</dcterms:created>
  <dcterms:modified xsi:type="dcterms:W3CDTF">2020-02-28T14:41:44Z</dcterms:modified>
</cp:coreProperties>
</file>