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57" r:id="rId4"/>
    <p:sldId id="258" r:id="rId5"/>
    <p:sldId id="259" r:id="rId6"/>
    <p:sldId id="263" r:id="rId7"/>
    <p:sldId id="273" r:id="rId8"/>
    <p:sldId id="262" r:id="rId9"/>
    <p:sldId id="265" r:id="rId10"/>
    <p:sldId id="274" r:id="rId11"/>
    <p:sldId id="267" r:id="rId12"/>
    <p:sldId id="268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71"/>
    <p:restoredTop sz="94529"/>
  </p:normalViewPr>
  <p:slideViewPr>
    <p:cSldViewPr snapToGrid="0" snapToObjects="1">
      <p:cViewPr varScale="1">
        <p:scale>
          <a:sx n="211" d="100"/>
          <a:sy n="211" d="100"/>
        </p:scale>
        <p:origin x="12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F6F39-2D18-1A4F-A6BC-98342A34B8BE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7453E-D9C8-E54B-9297-C886E1925C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731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7453E-D9C8-E54B-9297-C886E1925C8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128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7453E-D9C8-E54B-9297-C886E1925C8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711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7453E-D9C8-E54B-9297-C886E1925C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049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7453E-D9C8-E54B-9297-C886E1925C8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049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Refer to </a:t>
            </a:r>
            <a:r>
              <a:rPr lang="en-GB" dirty="0" err="1"/>
              <a:t>t_INT</a:t>
            </a:r>
            <a:r>
              <a:rPr lang="en-GB" dirty="0"/>
              <a:t> as “integration time”.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7453E-D9C8-E54B-9297-C886E1925C8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945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http://</a:t>
            </a:r>
            <a:r>
              <a:rPr lang="en-GB" dirty="0" err="1"/>
              <a:t>www.hep.ucl.ac.uk</a:t>
            </a:r>
            <a:r>
              <a:rPr lang="en-GB" dirty="0"/>
              <a:t>/</a:t>
            </a:r>
            <a:r>
              <a:rPr lang="en-GB" dirty="0" err="1"/>
              <a:t>pbt</a:t>
            </a:r>
            <a:r>
              <a:rPr lang="en-GB" dirty="0"/>
              <a:t>/</a:t>
            </a:r>
            <a:r>
              <a:rPr lang="en-GB" dirty="0" err="1"/>
              <a:t>PDdisplay</a:t>
            </a:r>
            <a:r>
              <a:rPr lang="en-GB" dirty="0"/>
              <a:t>/html5-canvas-bar-graph.html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7453E-D9C8-E54B-9297-C886E1925C8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207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85138-A1E9-9147-ABE0-6AC0DA6DA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92CF26-F062-1540-8B54-360A35274D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B3FAB-49CB-4A47-BE8C-5E422637E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4B582-C03E-F84A-9B8E-608CF7B64B9B}" type="datetime1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3640D-4274-3E47-B30C-179F35768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98EAA-2135-2A4D-83EE-8D81D7A7D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F320-65BB-3349-98A0-2A3DBA3E01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76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22C6B-6A72-784A-BB87-6E174D7F8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5CF0F2-64E5-D049-A0EF-87E66E404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45504-DBE6-1849-80B7-57769F14E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CC613-5AFF-6F4F-9FBF-C7D8DED4D517}" type="datetime1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FA0A2-64D9-5C47-9730-15536C860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A4B72-BC21-6C48-8018-A562835F3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F320-65BB-3349-98A0-2A3DBA3E01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58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47784B-0D22-8E4E-969D-6647A2546F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E18C17-E648-2049-AC34-C3FAAC1E0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7D926-711C-5D47-AAE4-46919064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8F0C-166E-584C-8891-39FEDE1DB647}" type="datetime1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401D7-F170-684D-9FB4-5F0E62959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9DD51-5B24-3841-A01A-1BBF72E1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F320-65BB-3349-98A0-2A3DBA3E01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012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2C076-BE23-C247-91C6-5FA26AE41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DE578-636A-C049-B6B6-9481B9F64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0BA1C-F9A2-D24C-8FCF-9ACE66948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55CF-EEED-3C43-9624-328C3C307080}" type="datetime1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B7801-2A5F-F24C-AB76-7E5E2A924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208B8-A749-7044-82DD-14B1D895B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F320-65BB-3349-98A0-2A3DBA3E01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33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13680-6037-954A-98FC-5C325AC52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E1F8F-A634-E043-ACEC-77D5052AC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30AAE-700D-1043-A5DB-CA0A16B6E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718B-B8E7-044D-AB67-9A6D15948F45}" type="datetime1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3C52E-8FD9-E541-983F-0651B4301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4967D-CFA9-6C47-BE4D-4F3C057CA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F320-65BB-3349-98A0-2A3DBA3E01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9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23B1-6848-3346-9703-F4E58A4CA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65B2D-D421-2C4D-863C-23B149B7E8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31AFB4-CDB0-DE42-9B0F-5CBB1D03F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77203B-8ECA-9F49-B627-513E60A73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8E1C-67D6-9143-96B1-18A33B745B06}" type="datetime1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7988A2-0BDA-2942-A8EE-95E2E2FA6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BF5A4-B17A-9C49-BF7E-6FA0F826B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F320-65BB-3349-98A0-2A3DBA3E01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55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413B1-80A4-D54C-88D0-2C5BF151C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5D0EB-9028-B743-88F2-3E16A79C0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3D417-533C-1E4B-A43D-F926BFF93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53DE1B-27E9-994D-89B6-D58F32B29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71DB9-D7F4-AF43-9138-C926AA403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38D75F-887D-1642-816F-2F649C14A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FB57-9132-E846-A238-23A2BBA3B773}" type="datetime1">
              <a:rPr lang="en-GB" smtClean="0"/>
              <a:t>29/09/2020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FC57CD-DD35-7240-97B3-86BB30E7A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B58DDE-A25B-1043-B87D-1BBD6A5CF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F320-65BB-3349-98A0-2A3DBA3E01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09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E3721-8032-3044-BF29-3B9A8E58E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8329CD-AA05-8043-BDBF-A20AB274F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97E4-3804-B84A-9200-A782F9DB0541}" type="datetime1">
              <a:rPr lang="en-GB" smtClean="0"/>
              <a:t>29/09/2020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DB1682-2F67-E648-B2C0-4ED5B617A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3C45E9-66BE-314F-83FF-06B257A00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F320-65BB-3349-98A0-2A3DBA3E01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9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B936A3-45AA-BB41-B3EF-B4542A251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510A-5A3B-FE49-80B0-927475D8E205}" type="datetime1">
              <a:rPr lang="en-GB" smtClean="0"/>
              <a:t>29/09/2020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95C233-9830-2C4C-B02E-820698E8D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01200-FD8A-CE41-BED4-71D4DB286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F320-65BB-3349-98A0-2A3DBA3E01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045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AA93B-B0EA-7845-9E92-B922428A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23BED-5366-F44D-B9D8-030318D2E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8F792-EF96-0A4D-9DD6-55DEEB6F1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0F412-9E20-7946-B475-4E20255AF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E271-18D9-1A4C-A4E7-8E8691102711}" type="datetime1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0CFC0-E91D-564B-B6AE-B28B2356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41FAA-A8DB-F74C-AB10-86A095537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F320-65BB-3349-98A0-2A3DBA3E01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85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54689-A499-1441-ABD5-D5C066C59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1D0C4D-6E5B-7446-8808-3E04B8A7F4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CB5358-C317-1E45-9A64-256BA53DF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81B41-9C8A-9244-93DF-62459FF49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F393-79C0-9A4A-87EA-08BA9CB007C0}" type="datetime1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62538-D1F8-CF46-85CB-16D97084F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E9C2D3-6C96-8E4A-9CBF-BD53DB367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F320-65BB-3349-98A0-2A3DBA3E01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07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16BE48-1837-774A-8339-E8D3E0146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91B81-2DF0-4A41-A449-317795C46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8FEBD-800E-6641-B1B9-5EB2203D3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3F398-83AB-464E-A3B8-0CB9B082F84B}" type="datetime1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0C5A6-4C26-D747-9ACB-066D6FED0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DB38A-75D6-AC41-AE79-7F197F86B9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EF320-65BB-3349-98A0-2A3DBA3E01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48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6D761-2CF9-5B47-9409-8780A1C52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988" y="1128419"/>
            <a:ext cx="11106023" cy="2387600"/>
          </a:xfrm>
        </p:spPr>
        <p:txBody>
          <a:bodyPr>
            <a:normAutofit fontScale="90000"/>
          </a:bodyPr>
          <a:lstStyle/>
          <a:p>
            <a:r>
              <a:rPr lang="en-GB"/>
              <a:t>A Quality Assurance Range Calorimeter for Proton Beam Therapy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3AB86-F542-354A-AFB5-82927AEEBD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Saad Shaikh</a:t>
            </a:r>
          </a:p>
          <a:p>
            <a:r>
              <a:rPr lang="en-GB"/>
              <a:t>Transfer Talk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8E837-03CC-F946-B433-16956FA79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F320-65BB-3349-98A0-2A3DBA3E010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120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ot Clip" descr="Plot Clip">
            <a:hlinkClick r:id="" action="ppaction://media"/>
            <a:extLst>
              <a:ext uri="{FF2B5EF4-FFF2-40B4-BE49-F238E27FC236}">
                <a16:creationId xmlns:a16="http://schemas.microsoft.com/office/drawing/2014/main" id="{418EAA69-C199-4346-9247-003793A7E2D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1014" r="7742" b="2206"/>
          <a:stretch/>
        </p:blipFill>
        <p:spPr>
          <a:xfrm>
            <a:off x="7411595" y="1884467"/>
            <a:ext cx="4780405" cy="3989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FA71B3-DB78-8841-9365-7084265BC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Acquisition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DECB2-E157-644D-8A6E-0EF4A5FC4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755" y="1825624"/>
            <a:ext cx="7094673" cy="4530725"/>
          </a:xfrm>
        </p:spPr>
        <p:txBody>
          <a:bodyPr>
            <a:normAutofit/>
          </a:bodyPr>
          <a:lstStyle/>
          <a:p>
            <a:r>
              <a:rPr lang="en-GB" dirty="0"/>
              <a:t>Plot real-time photodiode measurements!</a:t>
            </a:r>
          </a:p>
          <a:p>
            <a:pPr lvl="1"/>
            <a:r>
              <a:rPr lang="en-GB" dirty="0"/>
              <a:t>Data output at 1kHz but integration rate is 6kHz.</a:t>
            </a:r>
          </a:p>
          <a:p>
            <a:pPr lvl="2"/>
            <a:r>
              <a:rPr lang="en-GB" dirty="0"/>
              <a:t>Limited by slow UART.</a:t>
            </a:r>
          </a:p>
          <a:p>
            <a:pPr lvl="1"/>
            <a:r>
              <a:rPr lang="en-GB" dirty="0"/>
              <a:t>Use of ROOT limits frame rate.</a:t>
            </a:r>
          </a:p>
          <a:p>
            <a:r>
              <a:rPr lang="en-GB" b="1" dirty="0"/>
              <a:t>Developing live web-based plot:</a:t>
            </a:r>
          </a:p>
          <a:p>
            <a:pPr lvl="1"/>
            <a:r>
              <a:rPr lang="en-GB" dirty="0"/>
              <a:t>Upload data to HEP server to update webpage display at 50Hz.</a:t>
            </a:r>
          </a:p>
          <a:p>
            <a:pPr lvl="1"/>
            <a:r>
              <a:rPr lang="en-GB" dirty="0"/>
              <a:t>Currently functional – need to improve aesthetics.</a:t>
            </a:r>
          </a:p>
          <a:p>
            <a:pPr lvl="1"/>
            <a:r>
              <a:rPr lang="en-GB" dirty="0"/>
              <a:t>Allow user-control on any handheld device.</a:t>
            </a:r>
          </a:p>
          <a:p>
            <a:pPr lvl="1"/>
            <a:r>
              <a:rPr lang="en-GB" dirty="0"/>
              <a:t>Eventually replace PC with Raspberry Pi.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2725D-E139-0948-9C22-D18772E5A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F320-65BB-3349-98A0-2A3DBA3E0108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96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3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45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8652A-B1FA-4B46-8EA8-BA06B5FC6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FPGA Design: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B804D-E9A2-AD4D-9D8E-8B478A437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Custom circuit boards can be daisy-chained to allow any multiple of 16 photodiodes.</a:t>
            </a:r>
          </a:p>
          <a:p>
            <a:pPr lvl="1"/>
            <a:r>
              <a:rPr lang="en-GB" dirty="0"/>
              <a:t>Full-size detector would need 10 sets of 16 photodiodes.</a:t>
            </a:r>
          </a:p>
          <a:p>
            <a:pPr lvl="1"/>
            <a:r>
              <a:rPr lang="en-GB" b="1" dirty="0"/>
              <a:t>Test daisy-chain to finalise future ADC circuit board design.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More photodiodes reduce data transfer speed (more bits to shift).</a:t>
            </a:r>
          </a:p>
          <a:p>
            <a:pPr lvl="1"/>
            <a:r>
              <a:rPr lang="en-GB" dirty="0"/>
              <a:t>Minimum integration time</a:t>
            </a:r>
            <a:r>
              <a:rPr lang="en-GB" baseline="-25000" dirty="0"/>
              <a:t>  </a:t>
            </a:r>
            <a:r>
              <a:rPr lang="en-GB" dirty="0"/>
              <a:t>is ∼340us with 160 photodiodes but data transfer rate would only be ∼0.7kHz using UART.</a:t>
            </a:r>
          </a:p>
          <a:p>
            <a:pPr lvl="1"/>
            <a:r>
              <a:rPr lang="en-GB" b="1" dirty="0"/>
              <a:t>Upgrade UART interface to USB 2.0 to keep up with ∼3kHz data rate. </a:t>
            </a:r>
          </a:p>
          <a:p>
            <a:pPr lvl="1"/>
            <a:endParaRPr lang="en-GB" b="1" dirty="0"/>
          </a:p>
          <a:p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A53FD1-DB73-6045-87D2-9BC2ADAC6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F320-65BB-3349-98A0-2A3DBA3E010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37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4EC2C-BFD9-CA40-A936-D80B282B4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Long-term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AD923-8645-A049-B3B3-AFC1AF661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Develop depth-light model for reliable fits of helium and carbon data.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Fully test performance of current analytical model with heavy ions.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Move to tried-and-true numerical depth-dose model and apply quenching.</a:t>
            </a:r>
          </a:p>
          <a:p>
            <a:r>
              <a:rPr lang="en-GB" dirty="0"/>
              <a:t>Further detector simulation in GEANT4.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Learn GEANT4.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Implement latest geometry and fix bugs.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Improve optical properties.</a:t>
            </a:r>
          </a:p>
          <a:p>
            <a:r>
              <a:rPr lang="en-GB" dirty="0"/>
              <a:t>Experiments with new detector prototype. </a:t>
            </a:r>
          </a:p>
          <a:p>
            <a:pPr lvl="1"/>
            <a:r>
              <a:rPr lang="en-GB" dirty="0"/>
              <a:t>Evaluate performance of photodiodes.</a:t>
            </a:r>
          </a:p>
          <a:p>
            <a:r>
              <a:rPr lang="en-GB" b="1" dirty="0"/>
              <a:t>Get the detector ready for the clinics!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5A518-178E-1947-BF82-B1B2CD24E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F320-65BB-3349-98A0-2A3DBA3E0108}" type="slidenum">
              <a:rPr lang="en-GB" smtClean="0"/>
              <a:t>12</a:t>
            </a:fld>
            <a:endParaRPr lang="en-GB" dirty="0"/>
          </a:p>
        </p:txBody>
      </p:sp>
      <p:pic>
        <p:nvPicPr>
          <p:cNvPr id="1026" name="Picture 2" descr="Nervous Ted Striker GIF by filmeditor - Find &amp; Share on GIPHY">
            <a:extLst>
              <a:ext uri="{FF2B5EF4-FFF2-40B4-BE49-F238E27FC236}">
                <a16:creationId xmlns:a16="http://schemas.microsoft.com/office/drawing/2014/main" id="{36AB8F65-1AA0-4942-A259-EA5619AC0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257" y="3429000"/>
            <a:ext cx="3784264" cy="212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98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6D008-545A-654D-B79D-4445A5DD5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BA57D-23D8-0E45-8B67-891EFDDA4E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 you for listening!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BAFDD-83CF-9F44-A1AE-7114EDFE8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F320-65BB-3349-98A0-2A3DBA3E010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8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9CD480E-8C81-BB4E-B752-2E5DAAE5679B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1028" name="Picture 4" descr="You know, I'm something of a scientist myself Blank Template - Imgflip">
              <a:extLst>
                <a:ext uri="{FF2B5EF4-FFF2-40B4-BE49-F238E27FC236}">
                  <a16:creationId xmlns:a16="http://schemas.microsoft.com/office/drawing/2014/main" id="{F98B5BDB-6097-664C-BB79-D8D34D50CD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97" r="299" b="1"/>
            <a:stretch/>
          </p:blipFill>
          <p:spPr bwMode="auto">
            <a:xfrm>
              <a:off x="20" y="1282"/>
              <a:ext cx="12191980" cy="6856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40F4D0E-E789-F24C-B816-6E87DAF311E5}"/>
                </a:ext>
              </a:extLst>
            </p:cNvPr>
            <p:cNvSpPr txBox="1"/>
            <p:nvPr/>
          </p:nvSpPr>
          <p:spPr>
            <a:xfrm>
              <a:off x="458713" y="6075448"/>
              <a:ext cx="112745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i="1" dirty="0">
                  <a:ln>
                    <a:solidFill>
                      <a:schemeClr val="tx1"/>
                    </a:solidFill>
                  </a:ln>
                  <a:solidFill>
                    <a:srgbClr val="FFDF47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You know, I’m something of a scientist myself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2578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B284B-8195-354B-AC56-BEA2E99D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Proton Beam Therapy (PBT)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25703-B1B5-794F-84BD-F7FE82CF5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260" y="2044431"/>
            <a:ext cx="5257800" cy="3465721"/>
          </a:xfrm>
        </p:spPr>
        <p:txBody>
          <a:bodyPr>
            <a:normAutofit fontScale="92500"/>
          </a:bodyPr>
          <a:lstStyle/>
          <a:p>
            <a:r>
              <a:rPr lang="en-GB" dirty="0"/>
              <a:t>PBT is a type of radiotherapy.</a:t>
            </a:r>
          </a:p>
          <a:p>
            <a:r>
              <a:rPr lang="en-GB" dirty="0"/>
              <a:t>Ionising radiation damages DNA of tumour cells, causing cell death.</a:t>
            </a:r>
          </a:p>
          <a:p>
            <a:r>
              <a:rPr lang="en-GB" dirty="0"/>
              <a:t>Offers better dose localisation than X-rays.</a:t>
            </a:r>
          </a:p>
          <a:p>
            <a:r>
              <a:rPr lang="en-GB" dirty="0"/>
              <a:t>Requires daily quality assurance (QA) to ensure correct delivery.</a:t>
            </a:r>
          </a:p>
          <a:p>
            <a:r>
              <a:rPr lang="en-GB" b="1" dirty="0"/>
              <a:t>Proton range is a key parameter.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C1FAC6-5945-D64F-8635-D8A5AD68E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060" y="2133495"/>
            <a:ext cx="6008336" cy="32797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A385E4-8A9E-C446-A039-7DD762AF3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F320-65BB-3349-98A0-2A3DBA3E010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59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96A12-A76C-4D4A-B46E-2EEAE39B5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Daily QA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6F02A64-761B-A542-B83A-AA1D5CFB8D4A}"/>
              </a:ext>
            </a:extLst>
          </p:cNvPr>
          <p:cNvGrpSpPr/>
          <p:nvPr/>
        </p:nvGrpSpPr>
        <p:grpSpPr>
          <a:xfrm>
            <a:off x="7208322" y="1587783"/>
            <a:ext cx="4788597" cy="4486446"/>
            <a:chOff x="5702078" y="365125"/>
            <a:chExt cx="5995091" cy="5587425"/>
          </a:xfrm>
        </p:grpSpPr>
        <p:pic>
          <p:nvPicPr>
            <p:cNvPr id="15" name="Picture 14" descr="A close up of a device&#10;&#10;Description automatically generated">
              <a:extLst>
                <a:ext uri="{FF2B5EF4-FFF2-40B4-BE49-F238E27FC236}">
                  <a16:creationId xmlns:a16="http://schemas.microsoft.com/office/drawing/2014/main" id="{1746BE34-2F0D-7248-9DC7-0E3D0F287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36063" y="2969030"/>
              <a:ext cx="2983520" cy="2983520"/>
            </a:xfrm>
            <a:prstGeom prst="rect">
              <a:avLst/>
            </a:prstGeom>
          </p:spPr>
        </p:pic>
        <p:pic>
          <p:nvPicPr>
            <p:cNvPr id="16" name="Picture 15" descr="A close up of a box&#10;&#10;Description automatically generated">
              <a:extLst>
                <a:ext uri="{FF2B5EF4-FFF2-40B4-BE49-F238E27FC236}">
                  <a16:creationId xmlns:a16="http://schemas.microsoft.com/office/drawing/2014/main" id="{D0D2A726-7DD7-D642-8C56-2C15C1AB5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2078" y="365125"/>
              <a:ext cx="2983519" cy="2942650"/>
            </a:xfrm>
            <a:prstGeom prst="rect">
              <a:avLst/>
            </a:prstGeom>
          </p:spPr>
        </p:pic>
        <p:pic>
          <p:nvPicPr>
            <p:cNvPr id="17" name="Picture 16" descr="A picture containing sitting, car, front, truck&#10;&#10;Description automatically generated">
              <a:extLst>
                <a:ext uri="{FF2B5EF4-FFF2-40B4-BE49-F238E27FC236}">
                  <a16:creationId xmlns:a16="http://schemas.microsoft.com/office/drawing/2014/main" id="{691F40FB-15AC-8A41-80EC-C9049A456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13649" y="3384262"/>
              <a:ext cx="2983520" cy="2568288"/>
            </a:xfrm>
            <a:prstGeom prst="rect">
              <a:avLst/>
            </a:prstGeom>
          </p:spPr>
        </p:pic>
        <p:pic>
          <p:nvPicPr>
            <p:cNvPr id="18" name="Picture 17" descr="A picture containing road, standing, sitting, street&#10;&#10;Description automatically generated">
              <a:extLst>
                <a:ext uri="{FF2B5EF4-FFF2-40B4-BE49-F238E27FC236}">
                  <a16:creationId xmlns:a16="http://schemas.microsoft.com/office/drawing/2014/main" id="{C799426B-FAB1-A54B-BCE1-10BCC3E77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13648" y="400743"/>
              <a:ext cx="2983519" cy="2983519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89DA7-0D0E-1048-976C-CF59A2496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018" y="2082873"/>
            <a:ext cx="6587462" cy="3843655"/>
          </a:xfrm>
        </p:spPr>
        <p:txBody>
          <a:bodyPr/>
          <a:lstStyle/>
          <a:p>
            <a:r>
              <a:rPr lang="en-GB" dirty="0"/>
              <a:t>Measure proton range in water-equivalent material for a selection of beam energies.</a:t>
            </a:r>
          </a:p>
          <a:p>
            <a:r>
              <a:rPr lang="en-GB" dirty="0"/>
              <a:t>Current methods often slow and difficult to setup.</a:t>
            </a:r>
          </a:p>
          <a:p>
            <a:pPr lvl="1"/>
            <a:r>
              <a:rPr lang="en-GB" dirty="0"/>
              <a:t>Takes time away from patient treatment.</a:t>
            </a:r>
          </a:p>
          <a:p>
            <a:pPr lvl="1"/>
            <a:r>
              <a:rPr lang="en-GB" dirty="0"/>
              <a:t>Expensive and not directly water-equivalent.</a:t>
            </a:r>
          </a:p>
          <a:p>
            <a:r>
              <a:rPr lang="en-GB" b="1" dirty="0"/>
              <a:t>Develop a detector to make fast and accurate measurements of proton range.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4E4E6-8CD8-6246-8035-33BBF8EEC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F320-65BB-3349-98A0-2A3DBA3E010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73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C98BB-2EA5-3A4C-BB27-2FA007B63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The </a:t>
            </a:r>
            <a:r>
              <a:rPr lang="en-GB" sz="4000" b="1" dirty="0"/>
              <a:t>Qu</a:t>
            </a:r>
            <a:r>
              <a:rPr lang="en-GB" sz="4000" dirty="0"/>
              <a:t>ality </a:t>
            </a:r>
            <a:r>
              <a:rPr lang="en-GB" sz="4000" b="1" dirty="0"/>
              <a:t>A</a:t>
            </a:r>
            <a:r>
              <a:rPr lang="en-GB" sz="4000" dirty="0"/>
              <a:t>ssurance </a:t>
            </a:r>
            <a:r>
              <a:rPr lang="en-GB" sz="4000" b="1" dirty="0"/>
              <a:t>R</a:t>
            </a:r>
            <a:r>
              <a:rPr lang="en-GB" sz="4000" dirty="0"/>
              <a:t>ange </a:t>
            </a:r>
            <a:r>
              <a:rPr lang="en-GB" sz="4000" b="1" dirty="0"/>
              <a:t>C</a:t>
            </a:r>
            <a:r>
              <a:rPr lang="en-GB" sz="4000" dirty="0"/>
              <a:t>alorimeter (QuARC)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93D8D-1762-8445-BEBF-AE5F0664B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472" y="2201100"/>
            <a:ext cx="7786444" cy="362419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Current working prototype is a series of polystyrene scintillator sheets read by a CMOS sensor.</a:t>
            </a:r>
          </a:p>
          <a:p>
            <a:r>
              <a:rPr lang="en-GB" dirty="0"/>
              <a:t>Sheets are inexpensive and water-equivalent.</a:t>
            </a:r>
          </a:p>
          <a:p>
            <a:r>
              <a:rPr lang="en-GB" dirty="0"/>
              <a:t>Measure light in each sheet to reconstruct Bragg curve and recover proton range.</a:t>
            </a:r>
          </a:p>
          <a:p>
            <a:r>
              <a:rPr lang="en-GB" dirty="0"/>
              <a:t>Easy setup and range recovered with only single beam delivery.</a:t>
            </a:r>
          </a:p>
          <a:p>
            <a:r>
              <a:rPr lang="en-GB" dirty="0"/>
              <a:t>Worked with prototype at test beam in Heidelberg April 2019.</a:t>
            </a:r>
          </a:p>
          <a:p>
            <a:endParaRPr lang="en-GB" b="1" dirty="0"/>
          </a:p>
        </p:txBody>
      </p:sp>
      <p:pic>
        <p:nvPicPr>
          <p:cNvPr id="7" name="Picture 6" descr="A picture containing indoor, counter, kitchen, sitting&#10;&#10;Description automatically generated">
            <a:extLst>
              <a:ext uri="{FF2B5EF4-FFF2-40B4-BE49-F238E27FC236}">
                <a16:creationId xmlns:a16="http://schemas.microsoft.com/office/drawing/2014/main" id="{9C47D210-78EA-E64A-A1CE-76E0419C1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208" y="3925825"/>
            <a:ext cx="3237992" cy="25181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76A76A-19E5-A740-8052-B85A7639B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4916" y="1280367"/>
            <a:ext cx="3262510" cy="262928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8ADFE-1121-804C-8D85-360E1F465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F320-65BB-3349-98A0-2A3DBA3E010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09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C6F9D3B-C93A-FF4A-B116-62ABA5297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127572" y="3096456"/>
            <a:ext cx="2695641" cy="44302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48422C-7B16-2346-B6F6-0F911A4FC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822479" y="3110840"/>
            <a:ext cx="2631397" cy="4337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9E2E24-3C22-1542-9708-5F1756F26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180518" y="497871"/>
            <a:ext cx="2695640" cy="44431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310679-ED63-E044-8702-A720A98076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836862" y="504310"/>
            <a:ext cx="2695640" cy="44302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FC6A93-57F6-C943-97B7-90C267F5C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Depth-light Model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9AFCCB-6228-364F-8FB4-AC3402160FBA}"/>
              </a:ext>
            </a:extLst>
          </p:cNvPr>
          <p:cNvSpPr txBox="1"/>
          <p:nvPr/>
        </p:nvSpPr>
        <p:spPr>
          <a:xfrm>
            <a:off x="897588" y="2534757"/>
            <a:ext cx="1131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Proton Fit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E96F36-1285-954E-B95A-470C492AB322}"/>
              </a:ext>
            </a:extLst>
          </p:cNvPr>
          <p:cNvSpPr txBox="1"/>
          <p:nvPr/>
        </p:nvSpPr>
        <p:spPr>
          <a:xfrm>
            <a:off x="868157" y="5094782"/>
            <a:ext cx="1190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Helium Fit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D0BF84-61E2-A64C-8E03-E2B41E8838E3}"/>
              </a:ext>
            </a:extLst>
          </p:cNvPr>
          <p:cNvSpPr txBox="1"/>
          <p:nvPr/>
        </p:nvSpPr>
        <p:spPr>
          <a:xfrm>
            <a:off x="10414909" y="2540070"/>
            <a:ext cx="1131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SOBP Fit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51A612-C946-E447-A7AB-FF4D8CC2E5DE}"/>
              </a:ext>
            </a:extLst>
          </p:cNvPr>
          <p:cNvSpPr txBox="1"/>
          <p:nvPr/>
        </p:nvSpPr>
        <p:spPr>
          <a:xfrm>
            <a:off x="10386951" y="5126903"/>
            <a:ext cx="118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Carbon Fit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253884-C5BB-3643-BA41-B294BAF59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F320-65BB-3349-98A0-2A3DBA3E010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62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DD142-212B-974A-A20F-A4A08FCD1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Detector Upgrade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18DD0-B95D-E542-828A-916A4D8E3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8156"/>
            <a:ext cx="10515600" cy="4530725"/>
          </a:xfrm>
        </p:spPr>
        <p:txBody>
          <a:bodyPr>
            <a:normAutofit/>
          </a:bodyPr>
          <a:lstStyle/>
          <a:p>
            <a:r>
              <a:rPr lang="en-GB" dirty="0"/>
              <a:t>CMOS sensor is slow and delicate to handle.</a:t>
            </a:r>
          </a:p>
          <a:p>
            <a:r>
              <a:rPr lang="en-GB" dirty="0"/>
              <a:t>Number of sheets is limited by size of sensor – not modular.</a:t>
            </a:r>
          </a:p>
          <a:p>
            <a:pPr lvl="1"/>
            <a:r>
              <a:rPr lang="en-GB" dirty="0"/>
              <a:t>Full-size detector would need ∼160 sheets.</a:t>
            </a:r>
          </a:p>
          <a:p>
            <a:pPr lvl="1"/>
            <a:r>
              <a:rPr lang="en-GB" dirty="0"/>
              <a:t>Different facilities have different requirements.</a:t>
            </a:r>
          </a:p>
          <a:p>
            <a:r>
              <a:rPr lang="en-GB" dirty="0"/>
              <a:t>CMOS sensor requires involved image analysis to recover light output in each sheet.</a:t>
            </a:r>
          </a:p>
          <a:p>
            <a:r>
              <a:rPr lang="en-GB" dirty="0"/>
              <a:t>Decided to </a:t>
            </a:r>
            <a:r>
              <a:rPr lang="en-GB" b="1" dirty="0"/>
              <a:t>upgrade CMOS sensor to photodiode-based system.</a:t>
            </a:r>
          </a:p>
          <a:p>
            <a:pPr lvl="1"/>
            <a:r>
              <a:rPr lang="en-GB" dirty="0"/>
              <a:t>Direct measurement of light in each sheet.</a:t>
            </a:r>
          </a:p>
          <a:p>
            <a:pPr lvl="1"/>
            <a:r>
              <a:rPr lang="en-GB" dirty="0"/>
              <a:t>Much faster readout.</a:t>
            </a:r>
          </a:p>
          <a:p>
            <a:pPr lvl="1"/>
            <a:r>
              <a:rPr lang="en-GB" dirty="0"/>
              <a:t>Number of sheets can be made-to-order.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CBA1D-40E8-794D-8184-4FD46E594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F320-65BB-3349-98A0-2A3DBA3E010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60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281EB-07DA-8743-8810-541AAC1A9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Photodiode Readout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D15E1-2914-3B43-AAB5-2FD2C7C6C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88126" cy="4351338"/>
          </a:xfrm>
        </p:spPr>
        <p:txBody>
          <a:bodyPr/>
          <a:lstStyle/>
          <a:p>
            <a:r>
              <a:rPr lang="en-GB" dirty="0"/>
              <a:t>32-channel ADC housed on custom circuit board.</a:t>
            </a:r>
          </a:p>
          <a:p>
            <a:pPr lvl="1"/>
            <a:r>
              <a:rPr lang="en-GB" dirty="0"/>
              <a:t>Houses 16 photodiodes (each is split across 2 inputs).</a:t>
            </a:r>
          </a:p>
          <a:p>
            <a:r>
              <a:rPr lang="en-GB" dirty="0"/>
              <a:t>Photodiodes coupled directly to sheets.</a:t>
            </a:r>
          </a:p>
          <a:p>
            <a:r>
              <a:rPr lang="en-GB" dirty="0"/>
              <a:t>Configured and read by FPGA on Zybo Z7-10.</a:t>
            </a:r>
          </a:p>
          <a:p>
            <a:r>
              <a:rPr lang="en-GB" b="1" dirty="0"/>
              <a:t>Time to learn VHDL…</a:t>
            </a:r>
          </a:p>
          <a:p>
            <a:endParaRPr lang="en-GB" dirty="0"/>
          </a:p>
        </p:txBody>
      </p:sp>
      <p:pic>
        <p:nvPicPr>
          <p:cNvPr id="5" name="Picture 4" descr="A circuit board&#10;&#10;Description automatically generated">
            <a:extLst>
              <a:ext uri="{FF2B5EF4-FFF2-40B4-BE49-F238E27FC236}">
                <a16:creationId xmlns:a16="http://schemas.microsoft.com/office/drawing/2014/main" id="{D66A6EA8-AADB-E140-88F4-CB49B7845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9619" y="365125"/>
            <a:ext cx="3118813" cy="5977726"/>
          </a:xfrm>
          <a:prstGeom prst="rect">
            <a:avLst/>
          </a:prstGeom>
        </p:spPr>
      </p:pic>
      <p:pic>
        <p:nvPicPr>
          <p:cNvPr id="2050" name="Picture 2" descr="Sweating Jordan Peele | Know Your Meme">
            <a:extLst>
              <a:ext uri="{FF2B5EF4-FFF2-40B4-BE49-F238E27FC236}">
                <a16:creationId xmlns:a16="http://schemas.microsoft.com/office/drawing/2014/main" id="{4EC75D66-6910-8E4F-865E-690037B16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62439"/>
            <a:ext cx="3643751" cy="205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2A476-B1FC-8C42-ABC3-57EF5603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F320-65BB-3349-98A0-2A3DBA3E0108}" type="slidenum">
              <a:rPr lang="en-GB" smtClean="0"/>
              <a:t>8</a:t>
            </a:fld>
            <a:endParaRPr lang="en-GB"/>
          </a:p>
        </p:txBody>
      </p:sp>
      <p:pic>
        <p:nvPicPr>
          <p:cNvPr id="1026" name="Picture 2" descr="Zybo Z7 Reference Manual [Digilent Documentation]">
            <a:extLst>
              <a:ext uri="{FF2B5EF4-FFF2-40B4-BE49-F238E27FC236}">
                <a16:creationId xmlns:a16="http://schemas.microsoft.com/office/drawing/2014/main" id="{EA30B374-504A-2A49-8CEA-1D0B50571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" t="17422" r="2177" b="16978"/>
          <a:stretch/>
        </p:blipFill>
        <p:spPr bwMode="auto">
          <a:xfrm>
            <a:off x="4614291" y="3621556"/>
            <a:ext cx="3972493" cy="273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86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F2F47-C5DE-5A4D-B853-A7991162B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of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8E4F1-B421-764D-8F99-D14D7213F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905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ADC configured: FPGA sends bits to set dynamic range, precision etc.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ADC sends read-back pattern – used to check everything is OK.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Integration begins: each cycle gives a photodiode measurement.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If data transfer is not busy, measurement sent to FIFO in bytes.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FIFO sends measurement to PC over UART protocol.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PC saves incoming hexadecimal data and converts to charge.</a:t>
            </a:r>
          </a:p>
          <a:p>
            <a:pPr lvl="1"/>
            <a:r>
              <a:rPr lang="en-GB" sz="2000" dirty="0"/>
              <a:t>PC can also send commands to FPGA over UART.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Display data in real-time…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7444C-7D7A-A94C-B322-2B7029C2E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F320-65BB-3349-98A0-2A3DBA3E010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44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</TotalTime>
  <Words>691</Words>
  <Application>Microsoft Macintosh PowerPoint</Application>
  <PresentationFormat>Widescreen</PresentationFormat>
  <Paragraphs>104</Paragraphs>
  <Slides>13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A Quality Assurance Range Calorimeter for Proton Beam Therapy</vt:lpstr>
      <vt:lpstr>PowerPoint Presentation</vt:lpstr>
      <vt:lpstr>Proton Beam Therapy (PBT)</vt:lpstr>
      <vt:lpstr>Daily QA</vt:lpstr>
      <vt:lpstr>The Quality Assurance Range Calorimeter (QuARC)</vt:lpstr>
      <vt:lpstr>Depth-light Model</vt:lpstr>
      <vt:lpstr>Detector Upgrade</vt:lpstr>
      <vt:lpstr>Photodiode Readout System</vt:lpstr>
      <vt:lpstr>Overview of Operation</vt:lpstr>
      <vt:lpstr>Data Acquisition</vt:lpstr>
      <vt:lpstr>FPGA Design: Next Steps</vt:lpstr>
      <vt:lpstr>Long-term Goals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Quality Assurance Range Calorimeter for Proton Beam Therapy</dc:title>
  <dc:creator>Shaikh, Saad</dc:creator>
  <cp:lastModifiedBy>Shaikh, Saad</cp:lastModifiedBy>
  <cp:revision>88</cp:revision>
  <dcterms:created xsi:type="dcterms:W3CDTF">2020-09-08T08:59:41Z</dcterms:created>
  <dcterms:modified xsi:type="dcterms:W3CDTF">2020-09-29T15:22:00Z</dcterms:modified>
</cp:coreProperties>
</file>