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6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4"/>
    <p:restoredTop sz="94767"/>
  </p:normalViewPr>
  <p:slideViewPr>
    <p:cSldViewPr snapToGrid="0" snapToObjects="1">
      <p:cViewPr>
        <p:scale>
          <a:sx n="71" d="100"/>
          <a:sy n="71" d="100"/>
        </p:scale>
        <p:origin x="1928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A6D7A-6B8F-B642-A60C-48961C78C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B54C81-DDAB-2544-BE0C-FB828F53B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0799-590F-5B42-8E85-6A529B37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6BCD-B59E-7140-AA5B-2487A9619769}" type="datetimeFigureOut">
              <a:rPr lang="en-US" smtClean="0"/>
              <a:t>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B2CE1-D518-0B49-A817-AF40E83D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001D0-FEB6-4842-92FC-EC5CA4FD6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2DAD-E03C-1549-A2E6-1EDAF9F4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60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4CB7D-5A2C-C442-9AFB-E101746CF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13F5F-D76E-6B44-9B08-30E057EBB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15B8B-B053-2D4B-9583-E44D0363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6BCD-B59E-7140-AA5B-2487A9619769}" type="datetimeFigureOut">
              <a:rPr lang="en-US" smtClean="0"/>
              <a:t>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5C7EE-834D-0D41-BA04-D686914F1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62C85-01CB-8F42-9EF7-3D5E2EA3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2DAD-E03C-1549-A2E6-1EDAF9F4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49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A2782C-1E32-AF40-8984-F1BAF86F62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149CD1-5551-964F-A107-AFD76E8FF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66446-54BE-194B-B721-F28443BA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6BCD-B59E-7140-AA5B-2487A9619769}" type="datetimeFigureOut">
              <a:rPr lang="en-US" smtClean="0"/>
              <a:t>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9F926-B755-5148-A1EF-6501334A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5625-60EB-7546-85C0-32EBB68F7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2DAD-E03C-1549-A2E6-1EDAF9F4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59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BB817-7D75-FB41-8597-7C06043F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D71C-7598-0D4F-BA03-8FF3B7821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6CFE9-1DD6-544D-8696-FE2B02B8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6BCD-B59E-7140-AA5B-2487A9619769}" type="datetimeFigureOut">
              <a:rPr lang="en-US" smtClean="0"/>
              <a:t>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6F319-F4C4-1C41-9E47-8A96624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3A8FE-71B0-BE42-BC98-8FE97A24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2DAD-E03C-1549-A2E6-1EDAF9F4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1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D0491-1D66-9E44-B0BC-FD8900DA0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F5000-971C-854B-8AEF-FBF86DF03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824E-C33F-6047-9C24-E2B41F37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6BCD-B59E-7140-AA5B-2487A9619769}" type="datetimeFigureOut">
              <a:rPr lang="en-US" smtClean="0"/>
              <a:t>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C3077-354E-5D40-B2B5-0B482F934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9DD61-A1A8-8B45-B600-A8A18282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2DAD-E03C-1549-A2E6-1EDAF9F4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1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E15C0-B54B-3F43-816A-C4B3DC632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D19D-46E7-9841-8687-B8885722D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51188-4E81-9248-B5DC-227A714A5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9A0D7-4ABF-A145-BACA-2B4D2BC2C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6BCD-B59E-7140-AA5B-2487A9619769}" type="datetimeFigureOut">
              <a:rPr lang="en-US" smtClean="0"/>
              <a:t>1/10/21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3320B-9ADE-0C4A-BE71-94EFECD69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A1B21-8DFD-E942-BF7E-0BC00CE6D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2DAD-E03C-1549-A2E6-1EDAF9F4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4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288EC-7537-D148-8521-A1D1BF560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058B0-EC0D-4141-A2DB-17B16CC71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B7D2E-E51C-FE42-91ED-4EDD1FCCD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058B1-6CD4-514B-866A-68B5AF21B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56697-081C-6948-A922-F288495464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EE9A34-FCE1-7F40-926E-67AA731B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6BCD-B59E-7140-AA5B-2487A9619769}" type="datetimeFigureOut">
              <a:rPr lang="en-US" smtClean="0"/>
              <a:t>1/10/21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D96FF3-68D1-834B-A862-411D4DE8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5DF28-B25C-F44E-89EF-A50E2B2A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2DAD-E03C-1549-A2E6-1EDAF9F4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2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D59C-24A6-1541-9802-B7A2995B0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CAAF67-6CEF-E44F-BF10-CE8927494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6BCD-B59E-7140-AA5B-2487A9619769}" type="datetimeFigureOut">
              <a:rPr lang="en-US" smtClean="0"/>
              <a:t>1/10/21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4CED03-0A41-824C-B1E8-78259F7B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141078-D38C-4443-85AC-66D01F98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2DAD-E03C-1549-A2E6-1EDAF9F4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3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5ADF0B-6D87-1042-9887-ED192CC90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6BCD-B59E-7140-AA5B-2487A9619769}" type="datetimeFigureOut">
              <a:rPr lang="en-US" smtClean="0"/>
              <a:t>1/10/21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6564D3-E0E0-984D-AD14-1772EC11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F2B32-E36B-2C45-972C-80290310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2DAD-E03C-1549-A2E6-1EDAF9F4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2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B3AD6-38AA-FD41-8209-E4A65931A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8A03C-85A1-384B-A5E4-76B39FEB9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78477-3B40-FF43-BF5B-F5B4BBE43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9B83C-86DB-C54A-99EA-C62DC279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6BCD-B59E-7140-AA5B-2487A9619769}" type="datetimeFigureOut">
              <a:rPr lang="en-US" smtClean="0"/>
              <a:t>1/10/21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42E62-A23F-834E-8F71-A2C2FD0E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A94E-0958-EF43-A886-EAF6E826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2DAD-E03C-1549-A2E6-1EDAF9F4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46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1BA5B-6097-244D-AA5D-E2A1CDDC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92A56-A159-5548-90C9-08AD917BAC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7FF9B-1523-8042-BBB5-E63918598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99B03-1515-E947-BCB0-7DFECFD40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6BCD-B59E-7140-AA5B-2487A9619769}" type="datetimeFigureOut">
              <a:rPr lang="en-US" smtClean="0"/>
              <a:t>1/10/21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94590-88C5-7C43-92E0-B897D404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2ACA8-C4F2-B147-882E-07C8834E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2DAD-E03C-1549-A2E6-1EDAF9F4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53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48186E-B89F-F248-8FDD-23DF047A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016D2-BA47-1F42-A846-4E7625E22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9A995-A4BA-8E40-A848-C8D8B56CDE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D6BCD-B59E-7140-AA5B-2487A9619769}" type="datetimeFigureOut">
              <a:rPr lang="en-US" smtClean="0"/>
              <a:t>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D6CA9-FFDB-054D-8573-8E5EAAFC1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5A02A-DFAC-BC42-BFC3-A296535AD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D2DAD-E03C-1549-A2E6-1EDAF9F4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ysicsworld.com/a/the-changing-landscape-of-cancer-therapy/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C4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8A8DB-48D7-3942-8B28-0C990AFA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9" y="235527"/>
            <a:ext cx="1648377" cy="1585892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Proton Beam Therapy</a:t>
            </a:r>
          </a:p>
        </p:txBody>
      </p:sp>
      <p:pic>
        <p:nvPicPr>
          <p:cNvPr id="29" name="Picture 28" descr="Chart&#10;&#10;Description automatically generated">
            <a:extLst>
              <a:ext uri="{FF2B5EF4-FFF2-40B4-BE49-F238E27FC236}">
                <a16:creationId xmlns:a16="http://schemas.microsoft.com/office/drawing/2014/main" id="{A3D5764C-25A6-BA41-A96F-0006EED86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418" y="4098352"/>
            <a:ext cx="3882582" cy="209234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E3771AA-6EFF-3641-BD5B-C4BD60D2225A}"/>
              </a:ext>
            </a:extLst>
          </p:cNvPr>
          <p:cNvSpPr txBox="1"/>
          <p:nvPr/>
        </p:nvSpPr>
        <p:spPr>
          <a:xfrm>
            <a:off x="91294" y="2097244"/>
            <a:ext cx="1830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Why the Field of Research is Important</a:t>
            </a:r>
          </a:p>
        </p:txBody>
      </p:sp>
      <p:pic>
        <p:nvPicPr>
          <p:cNvPr id="46" name="Graphic 45" descr="Brain in head outline">
            <a:extLst>
              <a:ext uri="{FF2B5EF4-FFF2-40B4-BE49-F238E27FC236}">
                <a16:creationId xmlns:a16="http://schemas.microsoft.com/office/drawing/2014/main" id="{FF449214-1F0F-EC46-B57C-F2EB5B694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746" y="3096070"/>
            <a:ext cx="644062" cy="644062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B8E8171-28E8-D846-ABC8-147CA2BACF21}"/>
              </a:ext>
            </a:extLst>
          </p:cNvPr>
          <p:cNvSpPr txBox="1"/>
          <p:nvPr/>
        </p:nvSpPr>
        <p:spPr>
          <a:xfrm>
            <a:off x="1" y="4192294"/>
            <a:ext cx="2013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Fern Pannell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Dr Simon Jolly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Prof. Ruben Saakyan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CC70D1-11E2-7444-8565-45C4F23EF0C9}"/>
              </a:ext>
            </a:extLst>
          </p:cNvPr>
          <p:cNvSpPr txBox="1"/>
          <p:nvPr/>
        </p:nvSpPr>
        <p:spPr>
          <a:xfrm>
            <a:off x="-826" y="5454709"/>
            <a:ext cx="201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PHAS0097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01D5FA-6DA1-3B45-9375-9421FFA109EC}"/>
              </a:ext>
            </a:extLst>
          </p:cNvPr>
          <p:cNvSpPr txBox="1">
            <a:spLocks/>
          </p:cNvSpPr>
          <p:nvPr/>
        </p:nvSpPr>
        <p:spPr>
          <a:xfrm>
            <a:off x="2626215" y="160250"/>
            <a:ext cx="8778698" cy="507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i="1" dirty="0"/>
              <a:t>Advanced Radiotherapy: Proton Beam Therapy</a:t>
            </a:r>
          </a:p>
          <a:p>
            <a:endParaRPr lang="en-US" sz="2300" dirty="0"/>
          </a:p>
          <a:p>
            <a:pPr lvl="1"/>
            <a:endParaRPr lang="en-US" sz="2300" dirty="0"/>
          </a:p>
          <a:p>
            <a:endParaRPr lang="en-US" sz="2300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976B2B-D51C-8F4E-B42C-652E991B6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" y="6158241"/>
            <a:ext cx="2013556" cy="69975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19A5B-7597-BB4D-9655-DA1C862A5099}"/>
              </a:ext>
            </a:extLst>
          </p:cNvPr>
          <p:cNvCxnSpPr>
            <a:cxnSpLocks/>
          </p:cNvCxnSpPr>
          <p:nvPr/>
        </p:nvCxnSpPr>
        <p:spPr>
          <a:xfrm>
            <a:off x="2012730" y="6608023"/>
            <a:ext cx="1017927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76CFECB-F8C7-EA49-B264-97851521A967}"/>
              </a:ext>
            </a:extLst>
          </p:cNvPr>
          <p:cNvSpPr txBox="1"/>
          <p:nvPr/>
        </p:nvSpPr>
        <p:spPr>
          <a:xfrm>
            <a:off x="2012729" y="6608022"/>
            <a:ext cx="1017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[1] - </a:t>
            </a:r>
            <a:r>
              <a:rPr lang="en-US" sz="8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https://physicsworld.com/a/the-changing-landscape-of-cancer-therapy/</a:t>
            </a:r>
            <a:r>
              <a:rPr lang="en-US" sz="800" dirty="0"/>
              <a:t>      [2] - Zhang X, Li Y, Pan X, et al. Int J Radiation Oncology Biological Physics. 2009;77(2):357-366</a:t>
            </a:r>
            <a:br>
              <a:rPr lang="en-US" sz="800" dirty="0"/>
            </a:br>
            <a:endParaRPr lang="en-US" sz="800" dirty="0"/>
          </a:p>
          <a:p>
            <a:endParaRPr lang="en-US" sz="800" dirty="0"/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84D8E2E7-5FE2-2442-8F04-4231849B8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344" y="4098352"/>
            <a:ext cx="5780997" cy="20923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6DC292-297A-1841-AC88-D3F05F88A58D}"/>
              </a:ext>
            </a:extLst>
          </p:cNvPr>
          <p:cNvSpPr txBox="1"/>
          <p:nvPr/>
        </p:nvSpPr>
        <p:spPr>
          <a:xfrm>
            <a:off x="2135901" y="6190807"/>
            <a:ext cx="41161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Dose-depth curves for various radiotherapy modalities [1].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7BAE2C-0B34-074D-BEC3-0ECA95095005}"/>
              </a:ext>
            </a:extLst>
          </p:cNvPr>
          <p:cNvSpPr txBox="1"/>
          <p:nvPr/>
        </p:nvSpPr>
        <p:spPr>
          <a:xfrm>
            <a:off x="6217516" y="6190844"/>
            <a:ext cx="578099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/>
              <a:t>Comparison of dose deposition photons and protons for lung cancer [2].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F733F96-C7CB-FE45-AF96-7C7D234F3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55" y="808382"/>
            <a:ext cx="9756556" cy="328981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1500" dirty="0"/>
              <a:t>Every </a:t>
            </a:r>
            <a:r>
              <a:rPr lang="en-US" sz="1500" u="sng" dirty="0"/>
              <a:t>two minutes</a:t>
            </a:r>
            <a:r>
              <a:rPr lang="en-US" sz="1500" dirty="0"/>
              <a:t>, someone in the United Kingdom receives a cancer diagnosis.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Conventional X-ray radiotherapy plays an important role in treating cancer but is notorious for its side effects, most notably damage to surrounding healthy tissues and organs. 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Proton beam therapy (PBT) provides an alternative </a:t>
            </a:r>
            <a:r>
              <a:rPr lang="en-US" sz="1500" dirty="0" err="1"/>
              <a:t>specialised</a:t>
            </a:r>
            <a:r>
              <a:rPr lang="en-US" sz="1500" dirty="0"/>
              <a:t> treatment for specific cancer cases – beneficial in situations where the tumor is located close to vital organs and structures.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A proton deposits most of its energy at the end of its path (the Bragg peak), ensuring localised radiation dose.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Controlling the proton beam energy and position allows irradiation of entire tumor volumes and adequately spares healthy tissue. 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Proton beam range defines the point of maximum dose deposition and is therefore the most significant parameter in PBT.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Technology must be able to quickly and accurately verify range for efficient operation of PBT treatment centers.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lvl="1"/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794765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C4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8A8DB-48D7-3942-8B28-0C990AFA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9" y="235527"/>
            <a:ext cx="1648377" cy="1585892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Proton Beam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5BEF-2E68-B944-A074-9C1EE8B0B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55" y="1189817"/>
            <a:ext cx="9756556" cy="22391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/>
              <a:t>Proton range quality assurance (QA) is vital to ensure the safe treatment of proton therapy patients.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Existing, market-dominating QA solutions, such as the IBA Multi-Layer </a:t>
            </a:r>
            <a:r>
              <a:rPr lang="en-US" sz="1500" dirty="0" err="1"/>
              <a:t>Ionisation</a:t>
            </a:r>
            <a:r>
              <a:rPr lang="en-US" sz="1500" dirty="0"/>
              <a:t> Chambers and the PTW Dosimeter, are expensive (+150k) with slow set-up and measurement times.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UCL HEP Proton Therapy focus: Develop a prototype detector able to make fast,                                                                           sub-millimeter verifications of proton range in tissue for improved clinical QA.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lvl="1"/>
            <a:endParaRPr lang="en-US" sz="1500" dirty="0"/>
          </a:p>
          <a:p>
            <a:endParaRPr lang="en-US" sz="15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3771AA-6EFF-3641-BD5B-C4BD60D2225A}"/>
              </a:ext>
            </a:extLst>
          </p:cNvPr>
          <p:cNvSpPr txBox="1"/>
          <p:nvPr/>
        </p:nvSpPr>
        <p:spPr>
          <a:xfrm>
            <a:off x="91294" y="2097244"/>
            <a:ext cx="1830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What Part of the Field this Project </a:t>
            </a:r>
            <a:r>
              <a:rPr lang="en-US" dirty="0">
                <a:solidFill>
                  <a:prstClr val="white"/>
                </a:solidFill>
                <a:latin typeface="Calibri Light" panose="020F0302020204030204"/>
              </a:rPr>
              <a:t>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ertains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to</a:t>
            </a:r>
          </a:p>
        </p:txBody>
      </p:sp>
      <p:pic>
        <p:nvPicPr>
          <p:cNvPr id="5" name="Graphic 4" descr="Clipboard Ticked outline">
            <a:extLst>
              <a:ext uri="{FF2B5EF4-FFF2-40B4-BE49-F238E27FC236}">
                <a16:creationId xmlns:a16="http://schemas.microsoft.com/office/drawing/2014/main" id="{D7CDD18F-D6AC-924E-A88B-0F4C53EB2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7026" y="3109249"/>
            <a:ext cx="639501" cy="639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EC6F66-F096-B042-958A-F81B3F9E6097}"/>
              </a:ext>
            </a:extLst>
          </p:cNvPr>
          <p:cNvSpPr txBox="1"/>
          <p:nvPr/>
        </p:nvSpPr>
        <p:spPr>
          <a:xfrm>
            <a:off x="0" y="4191077"/>
            <a:ext cx="2013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Fern Pannell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Dr Simon Jolly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Prof. Ruben Saakyan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F88504-EC3B-934E-9CD7-FBFFD676DEF4}"/>
              </a:ext>
            </a:extLst>
          </p:cNvPr>
          <p:cNvSpPr txBox="1"/>
          <p:nvPr/>
        </p:nvSpPr>
        <p:spPr>
          <a:xfrm>
            <a:off x="0" y="5452664"/>
            <a:ext cx="201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PHAS0097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66EF82-5797-8B47-A968-32B6F32E1D14}"/>
              </a:ext>
            </a:extLst>
          </p:cNvPr>
          <p:cNvSpPr txBox="1">
            <a:spLocks/>
          </p:cNvSpPr>
          <p:nvPr/>
        </p:nvSpPr>
        <p:spPr>
          <a:xfrm>
            <a:off x="2626215" y="163606"/>
            <a:ext cx="8778698" cy="90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i="1" dirty="0"/>
              <a:t>Design of a New Range Calorimeter for Improved </a:t>
            </a:r>
            <a:r>
              <a:rPr lang="en-US" sz="2300" b="1" i="1" u="sng" dirty="0"/>
              <a:t>Quality Assurance </a:t>
            </a:r>
            <a:r>
              <a:rPr lang="en-US" sz="2300" i="1" dirty="0"/>
              <a:t>in Proton Beam Therapy</a:t>
            </a:r>
          </a:p>
          <a:p>
            <a:pPr marL="457200" lvl="1" indent="0">
              <a:buNone/>
            </a:pPr>
            <a:endParaRPr lang="en-US" sz="2300" dirty="0"/>
          </a:p>
          <a:p>
            <a:endParaRPr lang="en-US" sz="2300" dirty="0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78202D55-45F4-924E-AB19-A48006ED9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" y="6158241"/>
            <a:ext cx="2013556" cy="699759"/>
          </a:xfrm>
          <a:prstGeom prst="rect">
            <a:avLst/>
          </a:prstGeom>
        </p:spPr>
      </p:pic>
      <p:pic>
        <p:nvPicPr>
          <p:cNvPr id="6" name="Picture 5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DC6F4AC4-B707-2541-8313-BB0D29D9F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267" y="2361652"/>
            <a:ext cx="2861990" cy="3837426"/>
          </a:xfrm>
          <a:prstGeom prst="rect">
            <a:avLst/>
          </a:prstGeom>
        </p:spPr>
      </p:pic>
      <p:pic>
        <p:nvPicPr>
          <p:cNvPr id="8" name="Picture 7" descr="A close - up of a machine&#10;&#10;Description automatically generated with low confidence">
            <a:extLst>
              <a:ext uri="{FF2B5EF4-FFF2-40B4-BE49-F238E27FC236}">
                <a16:creationId xmlns:a16="http://schemas.microsoft.com/office/drawing/2014/main" id="{FD5CAD9B-90D2-2341-8C25-B07B2397F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175" y="3995088"/>
            <a:ext cx="2861990" cy="222434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E1600E-A354-6343-BFEE-5728C030C3FA}"/>
              </a:ext>
            </a:extLst>
          </p:cNvPr>
          <p:cNvCxnSpPr>
            <a:cxnSpLocks/>
          </p:cNvCxnSpPr>
          <p:nvPr/>
        </p:nvCxnSpPr>
        <p:spPr>
          <a:xfrm>
            <a:off x="2012730" y="6608023"/>
            <a:ext cx="1017927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8A2BB0D-B33E-6C4C-BC22-37D705EE24DB}"/>
              </a:ext>
            </a:extLst>
          </p:cNvPr>
          <p:cNvSpPr txBox="1"/>
          <p:nvPr/>
        </p:nvSpPr>
        <p:spPr>
          <a:xfrm>
            <a:off x="2012729" y="6608022"/>
            <a:ext cx="10178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[3] - L. </a:t>
            </a:r>
            <a:r>
              <a:rPr lang="en-US" sz="800" dirty="0" err="1"/>
              <a:t>Kelleter</a:t>
            </a:r>
            <a:r>
              <a:rPr lang="en-US" sz="800" dirty="0"/>
              <a:t>, R. </a:t>
            </a:r>
            <a:r>
              <a:rPr lang="en-US" sz="800" dirty="0" err="1"/>
              <a:t>Radogna</a:t>
            </a:r>
            <a:r>
              <a:rPr lang="en-US" sz="800" dirty="0"/>
              <a:t>, L. Volz, D. </a:t>
            </a:r>
            <a:r>
              <a:rPr lang="en-US" sz="800" dirty="0" err="1"/>
              <a:t>Attree</a:t>
            </a:r>
            <a:r>
              <a:rPr lang="en-US" sz="800" dirty="0"/>
              <a:t>, A. </a:t>
            </a:r>
            <a:r>
              <a:rPr lang="en-US" sz="800" dirty="0" err="1"/>
              <a:t>Basharina-Freshville</a:t>
            </a:r>
            <a:r>
              <a:rPr lang="en-US" sz="800" dirty="0"/>
              <a:t>, J. Seco, R. Saakyan, and S. Jolly, “A scintillator-based range telescope for particle therapy,” Physics in Medicine &amp; Biology, 2020. </a:t>
            </a:r>
          </a:p>
          <a:p>
            <a:endParaRPr lang="en-US" sz="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3E6CF9-80A3-7C40-AC65-9553605A1FCA}"/>
              </a:ext>
            </a:extLst>
          </p:cNvPr>
          <p:cNvSpPr txBox="1"/>
          <p:nvPr/>
        </p:nvSpPr>
        <p:spPr>
          <a:xfrm>
            <a:off x="9601267" y="6199078"/>
            <a:ext cx="21368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UCLH Proton Therapy Centre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86FA19-0E13-7141-AC24-0C80EF0D6A5D}"/>
              </a:ext>
            </a:extLst>
          </p:cNvPr>
          <p:cNvSpPr txBox="1"/>
          <p:nvPr/>
        </p:nvSpPr>
        <p:spPr>
          <a:xfrm>
            <a:off x="6308263" y="6215732"/>
            <a:ext cx="28619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/>
              <a:t>Proton range calorimeter prototype [3].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6B89099-9BE6-CD4D-B5C4-1A3D018533BA}"/>
              </a:ext>
            </a:extLst>
          </p:cNvPr>
          <p:cNvSpPr txBox="1">
            <a:spLocks/>
          </p:cNvSpPr>
          <p:nvPr/>
        </p:nvSpPr>
        <p:spPr>
          <a:xfrm>
            <a:off x="2309567" y="1272803"/>
            <a:ext cx="7861023" cy="531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500" dirty="0"/>
          </a:p>
          <a:p>
            <a:endParaRPr lang="en-US" sz="15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7EFFC49-8CAE-2544-ADBA-6D40466B4548}"/>
              </a:ext>
            </a:extLst>
          </p:cNvPr>
          <p:cNvSpPr txBox="1">
            <a:spLocks/>
          </p:cNvSpPr>
          <p:nvPr/>
        </p:nvSpPr>
        <p:spPr>
          <a:xfrm>
            <a:off x="2252855" y="3971346"/>
            <a:ext cx="4110364" cy="2386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500" u="sng" dirty="0"/>
              <a:t>The Quality Assurance Range Calorimeter  (QuARC)</a:t>
            </a:r>
          </a:p>
          <a:p>
            <a:pPr algn="ctr"/>
            <a:r>
              <a:rPr lang="en-US" sz="1500" dirty="0"/>
              <a:t>Estimated cost below £20k</a:t>
            </a:r>
          </a:p>
          <a:p>
            <a:pPr algn="ctr"/>
            <a:r>
              <a:rPr lang="en-US" sz="1500" dirty="0"/>
              <a:t>Range can be measured to within 100 microns</a:t>
            </a:r>
          </a:p>
          <a:p>
            <a:pPr algn="ctr"/>
            <a:r>
              <a:rPr lang="en-US" sz="1500" dirty="0"/>
              <a:t>Plastic scintillator for easy water-equivalent measurements </a:t>
            </a:r>
          </a:p>
          <a:p>
            <a:pPr algn="ctr"/>
            <a:r>
              <a:rPr lang="en-US" sz="1500" dirty="0"/>
              <a:t>Versatile: Suitable for He, C and O ions</a:t>
            </a:r>
          </a:p>
          <a:p>
            <a:pPr algn="ctr"/>
            <a:r>
              <a:rPr lang="en-US" sz="1500" dirty="0"/>
              <a:t>Capable of FLASH QA</a:t>
            </a:r>
          </a:p>
          <a:p>
            <a:pPr algn="ctr"/>
            <a:endParaRPr lang="en-US" sz="15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5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/>
          </a:p>
          <a:p>
            <a:pPr marL="457200" lvl="1" indent="0">
              <a:buNone/>
            </a:pPr>
            <a:endParaRPr lang="en-US" sz="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5AD825-D604-6D4A-92EF-3273C9079BB9}"/>
              </a:ext>
            </a:extLst>
          </p:cNvPr>
          <p:cNvSpPr txBox="1"/>
          <p:nvPr/>
        </p:nvSpPr>
        <p:spPr>
          <a:xfrm>
            <a:off x="2309567" y="3384693"/>
            <a:ext cx="214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Introducing…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270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C4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8A8DB-48D7-3942-8B28-0C990AFA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9" y="235527"/>
            <a:ext cx="1648377" cy="1585892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Proton Beam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5BEF-2E68-B944-A074-9C1EE8B0B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299" y="1727553"/>
            <a:ext cx="2776365" cy="2217181"/>
          </a:xfrm>
        </p:spPr>
        <p:txBody>
          <a:bodyPr>
            <a:normAutofit/>
          </a:bodyPr>
          <a:lstStyle/>
          <a:p>
            <a:r>
              <a:rPr lang="en-US" sz="1400" dirty="0"/>
              <a:t>Set up 3 Raspberry Pi4s to run as web servers – configured for touchscreen use</a:t>
            </a:r>
          </a:p>
          <a:p>
            <a:r>
              <a:rPr lang="en-US" sz="1400" dirty="0"/>
              <a:t>Installed Argon ONE heat sink for 2 </a:t>
            </a:r>
            <a:r>
              <a:rPr lang="en-US" sz="1400" dirty="0" err="1"/>
              <a:t>Pis</a:t>
            </a:r>
            <a:endParaRPr lang="en-US" sz="1400" dirty="0"/>
          </a:p>
          <a:p>
            <a:r>
              <a:rPr lang="en-US" sz="1400" dirty="0"/>
              <a:t>VHDL tutorial completed to aid understanding of FPGA back-end data processing</a:t>
            </a:r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endParaRPr lang="en-US" sz="1500" dirty="0"/>
          </a:p>
          <a:p>
            <a:pPr marL="457200" lvl="1" indent="0">
              <a:buNone/>
            </a:pPr>
            <a:endParaRPr lang="en-US" sz="1500" dirty="0"/>
          </a:p>
          <a:p>
            <a:endParaRPr lang="en-US" sz="15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3771AA-6EFF-3641-BD5B-C4BD60D2225A}"/>
              </a:ext>
            </a:extLst>
          </p:cNvPr>
          <p:cNvSpPr txBox="1"/>
          <p:nvPr/>
        </p:nvSpPr>
        <p:spPr>
          <a:xfrm>
            <a:off x="-6008" y="2097244"/>
            <a:ext cx="201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What I am Specifically </a:t>
            </a:r>
            <a:r>
              <a:rPr lang="en-US" dirty="0">
                <a:solidFill>
                  <a:prstClr val="white"/>
                </a:solidFill>
                <a:latin typeface="Calibri Light" panose="020F0302020204030204"/>
              </a:rPr>
              <a:t>W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orking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on in this Project</a:t>
            </a:r>
          </a:p>
        </p:txBody>
      </p:sp>
      <p:pic>
        <p:nvPicPr>
          <p:cNvPr id="5" name="Graphic 4" descr="Laptop outline">
            <a:extLst>
              <a:ext uri="{FF2B5EF4-FFF2-40B4-BE49-F238E27FC236}">
                <a16:creationId xmlns:a16="http://schemas.microsoft.com/office/drawing/2014/main" id="{4D6885A2-AEDF-8C44-8017-7610BD4AE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525" y="3099642"/>
            <a:ext cx="640490" cy="640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12901D-25DE-2C46-AA6F-CAE975E8A331}"/>
              </a:ext>
            </a:extLst>
          </p:cNvPr>
          <p:cNvSpPr txBox="1"/>
          <p:nvPr/>
        </p:nvSpPr>
        <p:spPr>
          <a:xfrm>
            <a:off x="0" y="4194031"/>
            <a:ext cx="2013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Fern Pannell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Dr Simon Jolly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Prof. Ruben Saakyan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ECE4B0-7A95-C941-AC29-FF59FCA09F6A}"/>
              </a:ext>
            </a:extLst>
          </p:cNvPr>
          <p:cNvSpPr txBox="1"/>
          <p:nvPr/>
        </p:nvSpPr>
        <p:spPr>
          <a:xfrm>
            <a:off x="0" y="5452712"/>
            <a:ext cx="201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PHAS0097</a:t>
            </a: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7837DB9C-D4BC-5249-A2DC-1E2C694A2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" y="6158241"/>
            <a:ext cx="2013556" cy="699759"/>
          </a:xfrm>
          <a:prstGeom prst="rect">
            <a:avLst/>
          </a:prstGeom>
        </p:spPr>
      </p:pic>
      <p:pic>
        <p:nvPicPr>
          <p:cNvPr id="4" name="My Movie" descr="My Movie">
            <a:hlinkClick r:id="" action="ppaction://media"/>
            <a:extLst>
              <a:ext uri="{FF2B5EF4-FFF2-40B4-BE49-F238E27FC236}">
                <a16:creationId xmlns:a16="http://schemas.microsoft.com/office/drawing/2014/main" id="{7D7B5DE4-9CC9-0849-9906-F9AA3DAAF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7374" y="4061093"/>
            <a:ext cx="4298607" cy="2447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C7B181-08E2-3349-B7A5-4D4A8A6B73CB}"/>
              </a:ext>
            </a:extLst>
          </p:cNvPr>
          <p:cNvSpPr txBox="1"/>
          <p:nvPr/>
        </p:nvSpPr>
        <p:spPr>
          <a:xfrm>
            <a:off x="7787374" y="6508121"/>
            <a:ext cx="43502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/>
              <a:t>Live test of current GUI with photodiodes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11EFA88-BFC8-2F4B-87C8-B96BAFB4B7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7076" y="4061090"/>
            <a:ext cx="2613421" cy="2447029"/>
          </a:xfrm>
          <a:prstGeom prst="rect">
            <a:avLst/>
          </a:prstGeom>
        </p:spPr>
      </p:pic>
      <p:pic>
        <p:nvPicPr>
          <p:cNvPr id="16" name="Picture 15" descr="A picture containing text, items&#10;&#10;Description automatically generated">
            <a:extLst>
              <a:ext uri="{FF2B5EF4-FFF2-40B4-BE49-F238E27FC236}">
                <a16:creationId xmlns:a16="http://schemas.microsoft.com/office/drawing/2014/main" id="{D01E45C4-B852-154D-9D0D-131E02336E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299" y="4061089"/>
            <a:ext cx="2700576" cy="24470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994DD-C02F-464C-81C4-8BC4DABBF27F}"/>
              </a:ext>
            </a:extLst>
          </p:cNvPr>
          <p:cNvSpPr txBox="1"/>
          <p:nvPr/>
        </p:nvSpPr>
        <p:spPr>
          <a:xfrm>
            <a:off x="4987076" y="6487580"/>
            <a:ext cx="26134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/>
              <a:t>GUI JavaScript code sample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596565-77E6-6E46-AF88-448F7479B08E}"/>
              </a:ext>
            </a:extLst>
          </p:cNvPr>
          <p:cNvCxnSpPr>
            <a:cxnSpLocks/>
          </p:cNvCxnSpPr>
          <p:nvPr/>
        </p:nvCxnSpPr>
        <p:spPr>
          <a:xfrm>
            <a:off x="4906757" y="1727553"/>
            <a:ext cx="0" cy="22171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3DDDED-F7C9-5040-9E95-2A620D14AF15}"/>
              </a:ext>
            </a:extLst>
          </p:cNvPr>
          <p:cNvCxnSpPr>
            <a:cxnSpLocks/>
          </p:cNvCxnSpPr>
          <p:nvPr/>
        </p:nvCxnSpPr>
        <p:spPr>
          <a:xfrm>
            <a:off x="7683123" y="1727553"/>
            <a:ext cx="0" cy="22171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6664E81-9DBC-094F-B917-9F14026A89D9}"/>
              </a:ext>
            </a:extLst>
          </p:cNvPr>
          <p:cNvCxnSpPr>
            <a:cxnSpLocks/>
          </p:cNvCxnSpPr>
          <p:nvPr/>
        </p:nvCxnSpPr>
        <p:spPr>
          <a:xfrm>
            <a:off x="2121298" y="1727553"/>
            <a:ext cx="0" cy="22171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1081911-883B-E04F-89F3-04EA4CDEF0DA}"/>
              </a:ext>
            </a:extLst>
          </p:cNvPr>
          <p:cNvCxnSpPr>
            <a:cxnSpLocks/>
          </p:cNvCxnSpPr>
          <p:nvPr/>
        </p:nvCxnSpPr>
        <p:spPr>
          <a:xfrm>
            <a:off x="12085981" y="1727553"/>
            <a:ext cx="0" cy="22171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2A2C08A-9187-514B-8953-619C244BDD8C}"/>
              </a:ext>
            </a:extLst>
          </p:cNvPr>
          <p:cNvSpPr txBox="1">
            <a:spLocks/>
          </p:cNvSpPr>
          <p:nvPr/>
        </p:nvSpPr>
        <p:spPr>
          <a:xfrm>
            <a:off x="4915851" y="1731597"/>
            <a:ext cx="2776365" cy="2217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LabView for initial graphical programming</a:t>
            </a:r>
          </a:p>
          <a:p>
            <a:r>
              <a:rPr lang="en-US" sz="1400" dirty="0"/>
              <a:t>Transitioned to text-based programming – JavaScript</a:t>
            </a:r>
          </a:p>
          <a:p>
            <a:r>
              <a:rPr lang="en-US" sz="1400" dirty="0"/>
              <a:t>GUI development and debugging with updating dummy data on HEP server</a:t>
            </a:r>
          </a:p>
          <a:p>
            <a:r>
              <a:rPr lang="en-US" sz="1400" dirty="0"/>
              <a:t>JavaScript canvas scaling for use of GUI on various device sizes </a:t>
            </a:r>
            <a:endParaRPr lang="en-US" sz="1500" dirty="0"/>
          </a:p>
          <a:p>
            <a:pPr lvl="1"/>
            <a:endParaRPr lang="en-US" sz="1500" dirty="0"/>
          </a:p>
          <a:p>
            <a:endParaRPr lang="en-US" sz="1500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2BE66B7-C8C6-B941-A47E-61F27B683E03}"/>
              </a:ext>
            </a:extLst>
          </p:cNvPr>
          <p:cNvSpPr txBox="1">
            <a:spLocks/>
          </p:cNvSpPr>
          <p:nvPr/>
        </p:nvSpPr>
        <p:spPr>
          <a:xfrm>
            <a:off x="7682340" y="1731597"/>
            <a:ext cx="4350270" cy="2217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Tested various heat sinks on Pi4 devices to prevent thermal throttling of CPU under heavy workload</a:t>
            </a:r>
          </a:p>
          <a:p>
            <a:r>
              <a:rPr lang="en-US" sz="1400" dirty="0"/>
              <a:t>Successful run of the GUI across multiple screen widths with </a:t>
            </a:r>
            <a:r>
              <a:rPr lang="en-US" sz="1400"/>
              <a:t>the photodiodes experiencing </a:t>
            </a:r>
            <a:r>
              <a:rPr lang="en-US" sz="1400" dirty="0"/>
              <a:t>varied light exposure </a:t>
            </a:r>
          </a:p>
          <a:p>
            <a:r>
              <a:rPr lang="en-US" sz="1400" dirty="0"/>
              <a:t>Next Steps:</a:t>
            </a:r>
            <a:endParaRPr lang="en-US" sz="1500" dirty="0"/>
          </a:p>
          <a:p>
            <a:pPr lvl="1"/>
            <a:r>
              <a:rPr lang="en-US" sz="1000" dirty="0"/>
              <a:t>Proton Bragg curve fit displaying over photodiode bars</a:t>
            </a:r>
          </a:p>
          <a:p>
            <a:pPr lvl="1"/>
            <a:r>
              <a:rPr lang="en-US" sz="1000" dirty="0"/>
              <a:t>Investigate possibility of analysing individual photodiodes via GUI</a:t>
            </a:r>
          </a:p>
          <a:p>
            <a:pPr lvl="1"/>
            <a:r>
              <a:rPr lang="en-US" sz="1000" dirty="0"/>
              <a:t>Saving experimental runs for clinical analysis </a:t>
            </a:r>
          </a:p>
          <a:p>
            <a:pPr lvl="1"/>
            <a:endParaRPr lang="en-US" sz="1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08ADF4-7B12-554A-877A-3BEAF80020DB}"/>
              </a:ext>
            </a:extLst>
          </p:cNvPr>
          <p:cNvSpPr txBox="1"/>
          <p:nvPr/>
        </p:nvSpPr>
        <p:spPr>
          <a:xfrm>
            <a:off x="2121298" y="1259638"/>
            <a:ext cx="277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Hardware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0396AB-A7E6-8F4E-9F6B-92BD6AFCD1DE}"/>
              </a:ext>
            </a:extLst>
          </p:cNvPr>
          <p:cNvSpPr txBox="1"/>
          <p:nvPr/>
        </p:nvSpPr>
        <p:spPr>
          <a:xfrm>
            <a:off x="4897661" y="1259638"/>
            <a:ext cx="277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Software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8678162-D6BE-BA47-9E9D-3DD3E574972D}"/>
              </a:ext>
            </a:extLst>
          </p:cNvPr>
          <p:cNvSpPr txBox="1"/>
          <p:nvPr/>
        </p:nvSpPr>
        <p:spPr>
          <a:xfrm>
            <a:off x="7692216" y="1259638"/>
            <a:ext cx="4393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Testing &amp; Development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BC33A5-F063-D14D-AD29-81910BC1215C}"/>
              </a:ext>
            </a:extLst>
          </p:cNvPr>
          <p:cNvSpPr txBox="1"/>
          <p:nvPr/>
        </p:nvSpPr>
        <p:spPr>
          <a:xfrm>
            <a:off x="2048140" y="6508118"/>
            <a:ext cx="28149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/>
              <a:t>Monitor, FPGA board, Pi, Heat sinks 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BB6362B-76A8-E84C-A9FF-56DEAA2224E9}"/>
              </a:ext>
            </a:extLst>
          </p:cNvPr>
          <p:cNvSpPr txBox="1">
            <a:spLocks/>
          </p:cNvSpPr>
          <p:nvPr/>
        </p:nvSpPr>
        <p:spPr>
          <a:xfrm>
            <a:off x="2660420" y="157568"/>
            <a:ext cx="8778698" cy="90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i="1" dirty="0"/>
              <a:t>Development of a Web-based Graphical User Interface (GUI) for Clinical Quality Assurance</a:t>
            </a:r>
          </a:p>
          <a:p>
            <a:pPr marL="457200" lvl="1" indent="0">
              <a:buNone/>
            </a:pPr>
            <a:endParaRPr lang="en-US" sz="2300" dirty="0"/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5175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647</Words>
  <Application>Microsoft Macintosh PowerPoint</Application>
  <PresentationFormat>Widescreen</PresentationFormat>
  <Paragraphs>94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Proton Beam Therapy</vt:lpstr>
      <vt:lpstr>Proton Beam Therapy</vt:lpstr>
      <vt:lpstr>Proton Beam Therapy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Proton Beam Therapy</dc:title>
  <dc:creator>Pannell, Fern</dc:creator>
  <cp:lastModifiedBy>Pannell, Fern</cp:lastModifiedBy>
  <cp:revision>37</cp:revision>
  <dcterms:created xsi:type="dcterms:W3CDTF">2021-01-04T21:34:13Z</dcterms:created>
  <dcterms:modified xsi:type="dcterms:W3CDTF">2021-01-11T04:25:07Z</dcterms:modified>
</cp:coreProperties>
</file>