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6" r:id="rId4"/>
    <p:sldId id="258" r:id="rId5"/>
    <p:sldId id="259" r:id="rId6"/>
    <p:sldId id="260" r:id="rId7"/>
    <p:sldId id="262" r:id="rId8"/>
    <p:sldId id="264" r:id="rId9"/>
    <p:sldId id="261" r:id="rId10"/>
    <p:sldId id="263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32"/>
    <p:restoredTop sz="94649"/>
  </p:normalViewPr>
  <p:slideViewPr>
    <p:cSldViewPr snapToGrid="0" snapToObjects="1">
      <p:cViewPr varScale="1">
        <p:scale>
          <a:sx n="207" d="100"/>
          <a:sy n="207" d="100"/>
        </p:scale>
        <p:origin x="3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D8532-6059-FC45-8032-19C8476EFA00}" type="datetimeFigureOut">
              <a:rPr lang="en-GB" smtClean="0"/>
              <a:t>13/01/2021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A583DD-EA59-B94B-833F-624F240F1F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71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83239-DC1B-9C46-AA5D-785C20D54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EAE31-5AA5-8447-9ECB-C00BE5C60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D5EC5-CD3B-3E42-84D3-F3BD37114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1825-0984-D44A-921D-43131BD5550D}" type="datetime1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8D405-BF28-A048-ACDA-7D6E4B1F1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7AAA76-6B16-694B-91FF-6D74FA3BC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073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E66A-33A8-F348-9D56-E951265D3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8010E6-433B-2348-92EE-ADBF20E099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E85BF-6C7C-3D4A-B84F-D849BA3D8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24C-0F3D-E442-A6B7-FB635F246455}" type="datetime1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EA4A9-5FB4-4B42-AF3C-567B8829D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B9617-06E1-EE48-BCC4-31A98999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835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41266F-1B7B-9E41-84B0-5378D25192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D3BFF-5BD1-F544-9A02-AF4A3DB00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CB5CD-5888-AF44-8691-AE8EC21BC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EE12C-D02C-7E42-A7DA-4741C2730C67}" type="datetime1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5C1FC-3AF0-4F45-8220-A93E1A713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35998-8FC4-DD4F-AF94-D2F30844B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586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AF407-CDD2-AA41-89D6-6470CA7DC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ADE2-73F5-C742-B302-4B856393D6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FBCCB-92A0-6A4A-92D5-155FC99E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C3303-3A0C-6A4F-8CCB-60418675B392}" type="datetime1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EF8E0-E44F-5944-820C-90391C2FD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BFE118-1A58-8C46-922C-9C6C306A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860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273C9-FD08-D24D-A5A8-8D1851C0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41D6B2-1A0E-874C-97A0-77D9F563F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EDDF1-D78D-CC48-8E10-EA73862A5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C724F-74DD-DE42-889B-DBEC390DD504}" type="datetime1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76738-535C-4342-BC50-09FDAF680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E4117-B6F1-014C-87E2-0CBD237CD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190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02FC9-8232-D340-9A1A-317F2A68D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1F062-2DB2-FF48-8CB9-2AC840ADF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41647B-93D6-E044-B3BD-B20BB5C70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5929D-AD6A-164E-94F7-C3EC5BEFD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0F791-AA1E-1E43-868B-EE0D9C7A6429}" type="datetime1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19BDC-49F1-8943-8A26-2C7FF3B45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FF0840-3E05-F243-97C1-2BD2DD4F9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113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4DD89-6CAD-124A-873C-169E24E9A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06BD3-EBF5-C949-B7E0-327FC59D4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CB59D-C585-0A4D-A266-6886BA7BE6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393A03-7F20-4543-B4D2-204D5CF80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B50E4F-5527-6F42-B7AC-CC77F88CB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00B707-BF92-C343-8560-84B52FE02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913A0-8FD0-F941-A074-354F666C27BC}" type="datetime1">
              <a:rPr lang="en-GB" smtClean="0"/>
              <a:t>13/01/2021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8D3AEA-592F-0141-BFA7-F1633ADA0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187C45-6972-524D-B3F6-2E4DB8631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88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D98D7-073C-154D-821B-8835A0917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6D4CC-4D85-C049-B6A9-3E88131EE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E0E4A-BA2E-A746-81B7-3A672FF782DD}" type="datetime1">
              <a:rPr lang="en-GB" smtClean="0"/>
              <a:t>13/01/2021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C60C94-6BB6-684D-B627-9AE898970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1224E-4B3A-954F-A6B2-F8BD9925C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866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1E0119-E48D-A245-A3A3-CF80CD022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53434-EB96-3C4F-8115-EECC79AF5018}" type="datetime1">
              <a:rPr lang="en-GB" smtClean="0"/>
              <a:t>13/01/2021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EDB50C-0D4B-0844-AFDD-3189CE02E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2983D-9782-5C44-9116-26EFAC10D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298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C7D7C-3315-2B47-B62C-E09E2B4FE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980E0-59FC-A64D-AB83-BFDCEBDBA0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680C61-44A2-B645-896E-54F3CF478E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00674-76B6-104B-A4D5-259493167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060C6-06C2-3A4C-9844-BFC12CC83D55}" type="datetime1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8A8A3-78A7-5D4E-85AF-BE2C07B90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F10DB1-B9D8-EA40-B34B-BC1A09724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3793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22A16-2EDB-694D-98EB-BDF19AE4B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C871F5-AC9C-5345-ACDD-EEDF078AD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EC9D4-1520-2449-88B3-A31555D129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954803-06E3-1148-99D2-3088EC058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A9AF-B0FD-3C48-8DDE-613ED8A835EA}" type="datetime1">
              <a:rPr lang="en-GB" smtClean="0"/>
              <a:t>13/01/2021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589D28-594F-2D40-99BE-9D31DF0C8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171504-D7E3-184E-B7EF-D861B6C33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5883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F2E75A-C9E8-754A-8C45-10C6D8EC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303363-777B-B948-88E1-595ADB29B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40572D-52D3-E34E-AB25-D21A9398C5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CB7DB-8F51-1C4F-9D77-17959E9A9D4F}" type="datetime1">
              <a:rPr lang="en-GB" smtClean="0"/>
              <a:t>13/01/2021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931F6E-6B83-1344-A8AE-354BC7874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4013A-2D7C-9B4B-AAED-C03D1757D8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EE677-37FC-C443-9127-E10AB55404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118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A5EB-2F5B-504F-B06E-6DABA866A3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DDC232 Board 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B6B13B-59D1-1B4E-910A-2E9C689D01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Tests of 2</a:t>
            </a:r>
            <a:r>
              <a:rPr lang="en-GB" baseline="30000" dirty="0"/>
              <a:t>nd</a:t>
            </a:r>
            <a:r>
              <a:rPr lang="en-GB" dirty="0"/>
              <a:t> Prototype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3DF78-409E-1E44-A11E-9B6661B0E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25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D9B97-CDF8-7848-BECB-284C94217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AC0A6-EB47-F640-B63F-F0B5979ACA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Daisy-chain with 2 DDCs appears to behave properly… breaks down with 3 and 4 boards.</a:t>
            </a:r>
          </a:p>
          <a:p>
            <a:r>
              <a:rPr lang="en-GB" dirty="0"/>
              <a:t>With 3 boards, observe some strange ordering of data.</a:t>
            </a:r>
          </a:p>
          <a:p>
            <a:r>
              <a:rPr lang="en-GB" dirty="0"/>
              <a:t>To daisy-chain, FPGA just runs DCLK for longer – no reason for disordering as it transfers bits of data sequentially.</a:t>
            </a:r>
          </a:p>
          <a:p>
            <a:pPr lvl="1"/>
            <a:r>
              <a:rPr lang="en-GB" dirty="0"/>
              <a:t>Board connected to FPGA behaves normally.</a:t>
            </a:r>
          </a:p>
          <a:p>
            <a:r>
              <a:rPr lang="en-GB" dirty="0"/>
              <a:t>Suspect that there are some timing issues or circuit issues in shifting data on the DDC232 boards.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2446B-7F0D-BA41-A377-2EDBC3D6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55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70340-14EA-7547-9F03-B9DB595F8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6DA0F-DC6C-F84A-8224-5F86EB31F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Test mode has no effect on problem.</a:t>
            </a:r>
          </a:p>
          <a:p>
            <a:r>
              <a:rPr lang="en-GB" dirty="0"/>
              <a:t>Slowing down DCLK from 20MHz to 10MHz also doesn’t solve problem with three boards. </a:t>
            </a:r>
          </a:p>
          <a:p>
            <a:pPr lvl="1"/>
            <a:r>
              <a:rPr lang="en-GB" dirty="0"/>
              <a:t>Saturating photodiodes 1-16 (left) and photodiodes 17-32 (right).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8E282-17FF-CC48-8DF9-48224EAF0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810FC7-8196-0A49-8581-E8970148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70099" y="2971693"/>
            <a:ext cx="3116468" cy="4320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29F98B-9CB5-7642-ABAC-B5695BEE5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996541" y="2965637"/>
            <a:ext cx="3147824" cy="436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3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7D686B-2A54-104F-A542-F7151DC77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328314" y="1541760"/>
            <a:ext cx="4035179" cy="5594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077C00-766B-2D41-87B9-67FEE37AF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Investigation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A98F7-0D83-CB46-9C5E-67CC5B4CC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Slowing down DCLK does make configuration pattern correct with 4 DDC232 boards.</a:t>
            </a:r>
          </a:p>
          <a:p>
            <a:pPr lvl="1"/>
            <a:r>
              <a:rPr lang="en-GB" dirty="0"/>
              <a:t>However, this may not mean much…</a:t>
            </a:r>
          </a:p>
          <a:p>
            <a:pPr lvl="1"/>
            <a:r>
              <a:rPr lang="en-GB" dirty="0"/>
              <a:t>Slight exposure in first few photodiodes.</a:t>
            </a:r>
          </a:p>
          <a:p>
            <a:pPr lvl="1"/>
            <a:r>
              <a:rPr lang="en-GB" dirty="0"/>
              <a:t>Exact copying in boards 1-3?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222233-D1C1-ED43-B3F8-27625DAD7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475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A671-F180-7F48-948B-39BFBE433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Improvements from First Prototype (Recap)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71C5D-FB46-AD46-A6BC-15A303D31D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948155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Swapped 3V3 and GND pins on J3 – allows for direct 1:1 mapping with FPGA board socket.</a:t>
            </a:r>
          </a:p>
          <a:p>
            <a:pPr lvl="1"/>
            <a:r>
              <a:rPr lang="en-GB" dirty="0"/>
              <a:t>Easier setup with fixed 10-pin cable.</a:t>
            </a:r>
          </a:p>
          <a:p>
            <a:r>
              <a:rPr lang="en-GB" dirty="0"/>
              <a:t>Jumpers to disable on-board LEDs.</a:t>
            </a:r>
          </a:p>
          <a:p>
            <a:r>
              <a:rPr lang="en-GB" dirty="0"/>
              <a:t>Logical mapping of photodiode channels to DDC232 inputs.</a:t>
            </a:r>
          </a:p>
          <a:p>
            <a:pPr lvl="1"/>
            <a:r>
              <a:rPr lang="en-GB" dirty="0"/>
              <a:t>Data </a:t>
            </a:r>
            <a:r>
              <a:rPr lang="en-GB" i="1" dirty="0"/>
              <a:t>should</a:t>
            </a:r>
            <a:r>
              <a:rPr lang="en-GB" dirty="0"/>
              <a:t> arrive in order from right to left.</a:t>
            </a:r>
          </a:p>
          <a:p>
            <a:r>
              <a:rPr lang="en-GB" dirty="0"/>
              <a:t>OR gates to propagate DVALID signal across boards in daisy-chain.</a:t>
            </a:r>
          </a:p>
          <a:p>
            <a:pPr lvl="1"/>
            <a:r>
              <a:rPr lang="en-GB" dirty="0"/>
              <a:t>Last board in chain has DVALID output grounded.</a:t>
            </a:r>
          </a:p>
          <a:p>
            <a:pPr lvl="1"/>
            <a:r>
              <a:rPr lang="en-GB" dirty="0"/>
              <a:t>Should make daisy-chaining possible…</a:t>
            </a:r>
          </a:p>
        </p:txBody>
      </p:sp>
      <p:pic>
        <p:nvPicPr>
          <p:cNvPr id="1026" name="Picture 2" descr="DELOCK 83873: USB 2.0 Pin header Extension Cable 10 pin male - female 25 cm  at reichelt elektronik">
            <a:extLst>
              <a:ext uri="{FF2B5EF4-FFF2-40B4-BE49-F238E27FC236}">
                <a16:creationId xmlns:a16="http://schemas.microsoft.com/office/drawing/2014/main" id="{33A91D8A-263D-144C-BC9A-436D25DD2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660" y="2216361"/>
            <a:ext cx="1400598" cy="851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page2image46203920">
            <a:extLst>
              <a:ext uri="{FF2B5EF4-FFF2-40B4-BE49-F238E27FC236}">
                <a16:creationId xmlns:a16="http://schemas.microsoft.com/office/drawing/2014/main" id="{E815F742-17AA-9546-8CA9-026DFD526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145" y="2285538"/>
            <a:ext cx="3096287" cy="3176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54B78-4BE1-5048-8C56-F8614A66A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10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F31E5A-4521-F143-8BB8-2263D1883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Daisy-Chain Principle</a:t>
            </a:r>
          </a:p>
        </p:txBody>
      </p:sp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69923962-B286-2049-BBDE-428C31C67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9002" y="1690688"/>
            <a:ext cx="9293995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4C03FD-0167-6541-9EA0-842D355E5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998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lip 2 DDCs" descr="Clip 2 DDCs">
            <a:hlinkClick r:id="" action="ppaction://media"/>
            <a:extLst>
              <a:ext uri="{FF2B5EF4-FFF2-40B4-BE49-F238E27FC236}">
                <a16:creationId xmlns:a16="http://schemas.microsoft.com/office/drawing/2014/main" id="{839187F7-FD3B-B643-B02A-AC326C722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96"/>
          <a:stretch/>
        </p:blipFill>
        <p:spPr>
          <a:xfrm>
            <a:off x="7436033" y="2178549"/>
            <a:ext cx="4755967" cy="36454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D7D69A-6708-5C4D-B782-52760CA7C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Daisy-Chain Test (2 DDCs)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0A9CC-781D-2D41-998B-3F2D0A421A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16115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First verified that all 4 new boards function properly on their own.</a:t>
            </a:r>
          </a:p>
          <a:p>
            <a:pPr lvl="1"/>
            <a:r>
              <a:rPr lang="en-GB" dirty="0"/>
              <a:t>Note: each board has a different type of photodiode.</a:t>
            </a:r>
          </a:p>
          <a:p>
            <a:r>
              <a:rPr lang="en-GB" dirty="0"/>
              <a:t>Configuration readback pattern is repeated for each DDC in the chain and each board sends a pattern twice.</a:t>
            </a:r>
          </a:p>
          <a:p>
            <a:pPr lvl="1"/>
            <a:r>
              <a:rPr lang="en-GB" dirty="0"/>
              <a:t>F8 01 00 00 00 00 00 00 00 00 00 00 00 00 00 00 00 00 00 00 00 00 00 00 00 00 00 00 00 00 00 30 F0 66 01 24 80 F6 90 55 </a:t>
            </a:r>
          </a:p>
          <a:p>
            <a:pPr lvl="1"/>
            <a:r>
              <a:rPr lang="en-GB" dirty="0"/>
              <a:t>Received 4 times as expected ✅</a:t>
            </a:r>
          </a:p>
          <a:p>
            <a:r>
              <a:rPr lang="en-GB" dirty="0"/>
              <a:t>Live feed also looks good!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B7B3A3-8BD4-C546-A946-2B0AB0D5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07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9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ip 3 DDCs" descr="Clip 3 DDCs">
            <a:hlinkClick r:id="" action="ppaction://media"/>
            <a:extLst>
              <a:ext uri="{FF2B5EF4-FFF2-40B4-BE49-F238E27FC236}">
                <a16:creationId xmlns:a16="http://schemas.microsoft.com/office/drawing/2014/main" id="{668A8DE6-054A-1547-9EEE-90D873E168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46" t="7436" r="9325" b="2586"/>
          <a:stretch/>
        </p:blipFill>
        <p:spPr>
          <a:xfrm>
            <a:off x="7309144" y="2788331"/>
            <a:ext cx="4565945" cy="35680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A7030D-34F2-CE4C-849E-6640B6DAD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Daisy-Chain Test (3 DDCs)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F9083-8750-8842-BD8E-9E9C49272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622335" cy="4351338"/>
          </a:xfrm>
        </p:spPr>
        <p:txBody>
          <a:bodyPr/>
          <a:lstStyle/>
          <a:p>
            <a:r>
              <a:rPr lang="en-GB" dirty="0"/>
              <a:t>Correct configuration readback received (i.e. same pattern 6 times).</a:t>
            </a:r>
          </a:p>
          <a:p>
            <a:r>
              <a:rPr lang="en-GB" dirty="0"/>
              <a:t>However, live feed appears to show that data is not being shifted across boards properly.</a:t>
            </a:r>
          </a:p>
          <a:p>
            <a:r>
              <a:rPr lang="en-GB" dirty="0"/>
              <a:t>Daisy-chained boards also appear to be noisier than board connected to FPGA.</a:t>
            </a:r>
          </a:p>
          <a:p>
            <a:r>
              <a:rPr lang="en-GB" dirty="0"/>
              <a:t>Board connected to FPGA behaves normally!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2A496-431E-564E-A7B2-35364EABB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5</a:t>
            </a:fld>
            <a:endParaRPr lang="en-GB"/>
          </a:p>
        </p:txBody>
      </p:sp>
      <p:pic>
        <p:nvPicPr>
          <p:cNvPr id="7" name="Picture 6" descr="A picture containing green, indoor&#10;&#10;Description automatically generated">
            <a:extLst>
              <a:ext uri="{FF2B5EF4-FFF2-40B4-BE49-F238E27FC236}">
                <a16:creationId xmlns:a16="http://schemas.microsoft.com/office/drawing/2014/main" id="{889850CC-6DC0-FE46-9901-6AEC354EB1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28" t="16954" r="1567" b="29713"/>
          <a:stretch/>
        </p:blipFill>
        <p:spPr>
          <a:xfrm>
            <a:off x="7309144" y="799456"/>
            <a:ext cx="4624409" cy="19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4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6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95A39534-E48B-4247-BF4B-4B2EC2038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876" y="540718"/>
            <a:ext cx="4673600" cy="3619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657C5A-812B-EA47-A9AB-48012D53D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Daisy-Chain Test (3 DDCs)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5049F-4443-6E4A-81F8-C052EE6C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9996" cy="221348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Test saturating photodiodes 1-16 one-by-one.</a:t>
            </a:r>
          </a:p>
          <a:p>
            <a:pPr lvl="1"/>
            <a:r>
              <a:rPr lang="en-GB" dirty="0"/>
              <a:t>Final image remains the same until photodiode 32 is exposed (see next slide).</a:t>
            </a:r>
          </a:p>
          <a:p>
            <a:r>
              <a:rPr lang="en-GB" dirty="0"/>
              <a:t>Verified that error was in dataset and not in plotting routine.</a:t>
            </a:r>
          </a:p>
          <a:p>
            <a:pPr lvl="1"/>
            <a:r>
              <a:rPr lang="en-GB" dirty="0"/>
              <a:t>e.g. with three left-most photodiodes exposed (boards listed right to left):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00E37-35F8-4942-BF4B-B4EF3370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6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988DE-776E-4F4C-A498-68A5918856A6}"/>
              </a:ext>
            </a:extLst>
          </p:cNvPr>
          <p:cNvSpPr txBox="1"/>
          <p:nvPr/>
        </p:nvSpPr>
        <p:spPr>
          <a:xfrm>
            <a:off x="838200" y="4160218"/>
            <a:ext cx="107098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600" dirty="0"/>
              <a:t>01 B1 F0 1B B0 02 2D 80 19 94 01 F6 40 1F AE 01 D0 A0 21 94 02 32 B0 1C 9C 02 52 30 19 C8 01 E2 C0 1E 2A 01 72 C0 21 35 01 A5 D0 1D 36 01 CE E0 1D 91 01 D8 50 1E D7 02 39 C0 1B F4 01 E6 C0 22 E0 02 2F 40 1B F6 01 8E 30 23 2B 01 CF 60 1F 07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/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01 FC 70 18 07 01 D7 E0 1E 1F 01 F9 F0 19 06 01 F1 00 1B C6 00 3E 20 1C 7F 00 40 80 1F E9 01 FC C0 04 4D 00 77 D0 1C E6 00 37 80 1F A4 00 1C B0 07 C0 02 78 00 06 03 03 83 80 33 F9 02 5C 0</a:t>
            </a:r>
            <a:r>
              <a:rPr lang="en-GB" sz="1600" dirty="0">
                <a:solidFill>
                  <a:srgbClr val="00B050"/>
                </a:solidFill>
              </a:rPr>
              <a:t>0 21 C4 </a:t>
            </a:r>
            <a:r>
              <a:rPr lang="en-GB" sz="1600" dirty="0">
                <a:solidFill>
                  <a:srgbClr val="FF0000"/>
                </a:solidFill>
              </a:rPr>
              <a:t>03</a:t>
            </a:r>
            <a:r>
              <a:rPr lang="en-GB" sz="1600" dirty="0">
                <a:solidFill>
                  <a:srgbClr val="00B050"/>
                </a:solidFill>
              </a:rPr>
              <a:t> </a:t>
            </a:r>
            <a:r>
              <a:rPr lang="en-GB" sz="1600" dirty="0">
                <a:solidFill>
                  <a:srgbClr val="FF0000"/>
                </a:solidFill>
              </a:rPr>
              <a:t>FF FF FF FF FF FF FF FF FF FF FF FF FF FF</a:t>
            </a:r>
            <a:r>
              <a:rPr lang="en-GB" sz="1600" dirty="0"/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/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01 FC 30 1E 07 00 3B 20 1F 1F 01 F9 F0 19 06 01 F1 00 1D C0 01 3F 00 1C FF 01 C0 80 1F F7 01 FC C0 1C 05 01 F7 D0 1C E6 01 D7 80 1F A4 01 FF B0 1F C6 02 7C 70 06 70 03 83 90 31 E0 02 3C 0</a:t>
            </a:r>
            <a:r>
              <a:rPr lang="en-GB" sz="1600" dirty="0">
                <a:solidFill>
                  <a:srgbClr val="00B050"/>
                </a:solidFill>
              </a:rPr>
              <a:t>0 21 C4 </a:t>
            </a:r>
            <a:r>
              <a:rPr lang="en-GB" sz="1600" dirty="0">
                <a:solidFill>
                  <a:srgbClr val="FF0000"/>
                </a:solidFill>
              </a:rPr>
              <a:t>03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FF0000"/>
                </a:solidFill>
              </a:rPr>
              <a:t>FF FF FF FF FF FF FF FF FF FF FF FF FF FF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24C37985-B1CA-9F4E-8660-F86BE4827DDB}"/>
              </a:ext>
            </a:extLst>
          </p:cNvPr>
          <p:cNvSpPr/>
          <p:nvPr/>
        </p:nvSpPr>
        <p:spPr>
          <a:xfrm rot="16200000">
            <a:off x="9277308" y="4411770"/>
            <a:ext cx="133062" cy="348803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2F044-93D3-874B-8603-1F511C80ACB9}"/>
              </a:ext>
            </a:extLst>
          </p:cNvPr>
          <p:cNvSpPr txBox="1"/>
          <p:nvPr/>
        </p:nvSpPr>
        <p:spPr>
          <a:xfrm>
            <a:off x="8539903" y="6176614"/>
            <a:ext cx="1607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First 3 Photodiodes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2762E21D-0C62-9240-B042-4E6550C6B9E6}"/>
              </a:ext>
            </a:extLst>
          </p:cNvPr>
          <p:cNvSpPr/>
          <p:nvPr/>
        </p:nvSpPr>
        <p:spPr>
          <a:xfrm rot="16200000">
            <a:off x="9277308" y="3667937"/>
            <a:ext cx="133062" cy="348803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E62B14-A460-6E4D-8546-B17449DEC9FF}"/>
              </a:ext>
            </a:extLst>
          </p:cNvPr>
          <p:cNvSpPr txBox="1"/>
          <p:nvPr/>
        </p:nvSpPr>
        <p:spPr>
          <a:xfrm>
            <a:off x="8204627" y="5411956"/>
            <a:ext cx="2382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Data “copied” in middle board</a:t>
            </a:r>
          </a:p>
        </p:txBody>
      </p:sp>
    </p:spTree>
    <p:extLst>
      <p:ext uri="{BB962C8B-B14F-4D97-AF65-F5344CB8AC3E}">
        <p14:creationId xmlns:p14="http://schemas.microsoft.com/office/powerpoint/2010/main" val="1752672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57BAC-0FD2-E046-AA45-0D132598F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Daisy-Chain Test (3 DDCs)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3F285-28AC-BE41-A394-9A783E0312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Covering photodiodes 1-31 and exposing photodiodes 32-48 shows board connected to FPGA (photodiodes 33-48) behaves as expected.</a:t>
            </a:r>
          </a:p>
          <a:p>
            <a:r>
              <a:rPr lang="en-GB" dirty="0"/>
              <a:t>Compare saturation of photodiodes 1-32 (left) vs. 32-48 (right):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974845-FF58-3A4A-8546-EC24EC61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7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1C145-B675-1141-BF13-51B0B8257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26545" y="2542728"/>
            <a:ext cx="3473535" cy="48839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2A30A8-FFFF-9046-9C74-3FD9E7C12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55950" y="2590884"/>
            <a:ext cx="3401719" cy="471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57C5A-812B-EA47-A9AB-48012D53D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Daisy-Chain Test (3 DDCs)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5049F-4443-6E4A-81F8-C052EE6C5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429173" cy="1248968"/>
          </a:xfrm>
        </p:spPr>
        <p:txBody>
          <a:bodyPr>
            <a:normAutofit/>
          </a:bodyPr>
          <a:lstStyle/>
          <a:p>
            <a:r>
              <a:rPr lang="en-GB" dirty="0"/>
              <a:t>Used ILA to verify that error was in actual data being sent by DDC232</a:t>
            </a:r>
          </a:p>
          <a:p>
            <a:pPr lvl="1"/>
            <a:r>
              <a:rPr lang="en-GB" dirty="0"/>
              <a:t>e.g. with three left-most photodiodes exposed (boards listed right to left):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00E37-35F8-4942-BF4B-B4EF3370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8</a:t>
            </a:fld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1988DE-776E-4F4C-A498-68A5918856A6}"/>
              </a:ext>
            </a:extLst>
          </p:cNvPr>
          <p:cNvSpPr txBox="1"/>
          <p:nvPr/>
        </p:nvSpPr>
        <p:spPr>
          <a:xfrm>
            <a:off x="838199" y="2707824"/>
            <a:ext cx="107098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600" dirty="0"/>
              <a:t>01 B1 F0 1B B0 02 2D 80 19 94 01 F6 40 1F AE 01 D0 A0 21 94 02 32 B0 1C 9C 02 52 30 19 C8 01 E2 C0 1E 2A 01 72 C0 21 35 01 A5 D0 1D 36 01 CE E0 1D 91 01 D8 50 1E D7 02 39 C0 1B F4 01 E6 C0 22 E0 02 2F 40 1B F6 01 8E 30 23 2B 01 CF 60 1F 07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/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01 FC 70 18 07 01 D7 E0 1E 1F 01 F9 F0 19 06 01 F1 00 1B C6 00 3E 20 1C 7F 00 40 80 1F E9 01 FC C0 04 4D 00 77 D0 1C E6 00 37 80 1F A4 00 1C B0 07 C0 02 78 00 06 03 03 83 80 33 F9 02 5C 0</a:t>
            </a:r>
            <a:r>
              <a:rPr lang="en-GB" sz="1600" dirty="0">
                <a:solidFill>
                  <a:srgbClr val="00B050"/>
                </a:solidFill>
              </a:rPr>
              <a:t>0 21 C4 </a:t>
            </a:r>
            <a:r>
              <a:rPr lang="en-GB" sz="1600" dirty="0">
                <a:solidFill>
                  <a:srgbClr val="FF0000"/>
                </a:solidFill>
              </a:rPr>
              <a:t>03</a:t>
            </a:r>
            <a:r>
              <a:rPr lang="en-GB" sz="1600" dirty="0">
                <a:solidFill>
                  <a:srgbClr val="00B050"/>
                </a:solidFill>
              </a:rPr>
              <a:t> </a:t>
            </a:r>
            <a:r>
              <a:rPr lang="en-GB" sz="1600" dirty="0">
                <a:solidFill>
                  <a:srgbClr val="FF0000"/>
                </a:solidFill>
              </a:rPr>
              <a:t>FF FF FF FF FF FF FF FF FF FF FF FF FF FF</a:t>
            </a:r>
            <a:r>
              <a:rPr lang="en-GB" sz="1600" dirty="0"/>
              <a:t> 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/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01 FC 30 1E 07 00 3B 20 1F 1F 01 F9 F0 19 06 01 F1 00 1D C0 01 3F 00 1C FF 01 C0 80 1F F7 01 FC C0 1C 05 01 F7 D0 1C E6 01 D7 80 1F A4 01 FF B0 1F C6 02 7C 70 06 70 03 83 90 31 E0 02 3C 0</a:t>
            </a:r>
            <a:r>
              <a:rPr lang="en-GB" sz="1600" dirty="0">
                <a:solidFill>
                  <a:srgbClr val="00B050"/>
                </a:solidFill>
              </a:rPr>
              <a:t>0 21 C4 </a:t>
            </a:r>
            <a:r>
              <a:rPr lang="en-GB" sz="1600" dirty="0">
                <a:solidFill>
                  <a:srgbClr val="FF0000"/>
                </a:solidFill>
              </a:rPr>
              <a:t>03</a:t>
            </a:r>
            <a:r>
              <a:rPr lang="en-GB" sz="1600" dirty="0"/>
              <a:t> </a:t>
            </a:r>
            <a:r>
              <a:rPr lang="en-GB" sz="1600" dirty="0">
                <a:solidFill>
                  <a:srgbClr val="FF0000"/>
                </a:solidFill>
              </a:rPr>
              <a:t>FF FF FF FF FF FF FF FF FF FF FF FF FF FF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24C37985-B1CA-9F4E-8660-F86BE4827DDB}"/>
              </a:ext>
            </a:extLst>
          </p:cNvPr>
          <p:cNvSpPr/>
          <p:nvPr/>
        </p:nvSpPr>
        <p:spPr>
          <a:xfrm rot="16200000">
            <a:off x="9277307" y="2959376"/>
            <a:ext cx="133062" cy="348803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2F044-93D3-874B-8603-1F511C80ACB9}"/>
              </a:ext>
            </a:extLst>
          </p:cNvPr>
          <p:cNvSpPr txBox="1"/>
          <p:nvPr/>
        </p:nvSpPr>
        <p:spPr>
          <a:xfrm>
            <a:off x="8539902" y="4724220"/>
            <a:ext cx="1607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First 3 Photodiodes</a:t>
            </a:r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2762E21D-0C62-9240-B042-4E6550C6B9E6}"/>
              </a:ext>
            </a:extLst>
          </p:cNvPr>
          <p:cNvSpPr/>
          <p:nvPr/>
        </p:nvSpPr>
        <p:spPr>
          <a:xfrm rot="16200000">
            <a:off x="9277307" y="2215543"/>
            <a:ext cx="133062" cy="348803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E62B14-A460-6E4D-8546-B17449DEC9FF}"/>
              </a:ext>
            </a:extLst>
          </p:cNvPr>
          <p:cNvSpPr txBox="1"/>
          <p:nvPr/>
        </p:nvSpPr>
        <p:spPr>
          <a:xfrm>
            <a:off x="8204626" y="3959562"/>
            <a:ext cx="2382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Data “copied” in middle board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3B54BF7-23A1-8A41-BE61-21986724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85308"/>
            <a:ext cx="12192000" cy="643906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3790FE0-0F50-E240-9086-DEA6630D9BF3}"/>
              </a:ext>
            </a:extLst>
          </p:cNvPr>
          <p:cNvCxnSpPr>
            <a:cxnSpLocks/>
          </p:cNvCxnSpPr>
          <p:nvPr/>
        </p:nvCxnSpPr>
        <p:spPr>
          <a:xfrm>
            <a:off x="10837788" y="4724220"/>
            <a:ext cx="516012" cy="94628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9EA5143-D148-D242-8F21-D9D575121549}"/>
              </a:ext>
            </a:extLst>
          </p:cNvPr>
          <p:cNvCxnSpPr>
            <a:cxnSpLocks/>
          </p:cNvCxnSpPr>
          <p:nvPr/>
        </p:nvCxnSpPr>
        <p:spPr>
          <a:xfrm>
            <a:off x="7953401" y="3962234"/>
            <a:ext cx="705783" cy="170827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78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14A3-BEF6-E644-AA17-A629B597D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Daisy-Chain Test (4 DDCs)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ABFA3-C108-F34D-982D-E037BDF92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Fails to send correct configuration readback pattern…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900" dirty="0"/>
              <a:t>FC01800000000000000000000000000000000000000000000000000000000030F8660124C0FFD05F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900" dirty="0"/>
              <a:t>FC01800000000000000000000000000000000000000000000000000000000030F066012480F69055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900" dirty="0"/>
              <a:t>F801000000000000000000000000000000000000000000000000000000000030F066012480F69055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900" dirty="0"/>
              <a:t>F801000000000000000000000000000000000000000000000000000000000030F066012480F69055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900" dirty="0"/>
              <a:t>F801000000000000000000000000000000000000000000000000000000000030F066013480F69055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900" dirty="0"/>
              <a:t>F801000000000000000000000000000000000000000000000000000000000030F066012480F69055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900" dirty="0"/>
              <a:t>F801000000000000000000000000000000000000000000000000000000000030F87701B480F69055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GB" sz="1900" dirty="0"/>
              <a:t>F801000000000000000000000000000000000000000000000000000000000038F87701B680FFD07D</a:t>
            </a:r>
          </a:p>
          <a:p>
            <a:r>
              <a:rPr lang="en-GB" dirty="0"/>
              <a:t>Correct pattern should be (8 times):</a:t>
            </a:r>
          </a:p>
          <a:p>
            <a:pPr marL="893763" lvl="1" indent="-436563"/>
            <a:r>
              <a:rPr lang="en-GB" sz="1900" dirty="0"/>
              <a:t>F801000000000000000000000000000000000000000000000000000000000030F066012480F69055</a:t>
            </a:r>
          </a:p>
          <a:p>
            <a:pPr lvl="1"/>
            <a:endParaRPr lang="en-GB" sz="1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35860-8F68-B543-A99B-9DEAD20BE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EE677-37FC-C443-9127-E10AB554048C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82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1072</Words>
  <Application>Microsoft Macintosh PowerPoint</Application>
  <PresentationFormat>Widescreen</PresentationFormat>
  <Paragraphs>88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DDC232 Board Test</vt:lpstr>
      <vt:lpstr>Improvements from First Prototype (Recap)</vt:lpstr>
      <vt:lpstr>Daisy-Chain Principle</vt:lpstr>
      <vt:lpstr>Daisy-Chain Test (2 DDCs)</vt:lpstr>
      <vt:lpstr>Daisy-Chain Test (3 DDCs)</vt:lpstr>
      <vt:lpstr>Daisy-Chain Test (3 DDCs)</vt:lpstr>
      <vt:lpstr>Daisy-Chain Test (3 DDCs)</vt:lpstr>
      <vt:lpstr>Daisy-Chain Test (3 DDCs)</vt:lpstr>
      <vt:lpstr>Daisy-Chain Test (4 DDCs)</vt:lpstr>
      <vt:lpstr>Conclusions</vt:lpstr>
      <vt:lpstr>Further Investigation</vt:lpstr>
      <vt:lpstr>Further Investigation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DDC232 Board Test</dc:title>
  <dc:creator>Shaikh, Saad</dc:creator>
  <cp:lastModifiedBy>Shaikh, Saad</cp:lastModifiedBy>
  <cp:revision>33</cp:revision>
  <dcterms:created xsi:type="dcterms:W3CDTF">2021-01-05T11:24:52Z</dcterms:created>
  <dcterms:modified xsi:type="dcterms:W3CDTF">2021-01-13T15:53:04Z</dcterms:modified>
</cp:coreProperties>
</file>