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67" r:id="rId3"/>
    <p:sldId id="257" r:id="rId4"/>
    <p:sldId id="258" r:id="rId5"/>
    <p:sldId id="261" r:id="rId6"/>
    <p:sldId id="259" r:id="rId7"/>
    <p:sldId id="260" r:id="rId8"/>
    <p:sldId id="262" r:id="rId9"/>
    <p:sldId id="263" r:id="rId10"/>
    <p:sldId id="264" r:id="rId11"/>
    <p:sldId id="268" r:id="rId12"/>
    <p:sldId id="26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89"/>
    <p:restoredTop sz="96327"/>
  </p:normalViewPr>
  <p:slideViewPr>
    <p:cSldViewPr snapToGrid="0" snapToObjects="1">
      <p:cViewPr varScale="1">
        <p:scale>
          <a:sx n="223" d="100"/>
          <a:sy n="223" d="100"/>
        </p:scale>
        <p:origin x="7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C4A52-CE94-4241-BBF6-2451DCF471C0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0434A2-D887-654B-A143-149AD540E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601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3F552-8BBC-CB42-93B7-6197C7209B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6668E0-FA84-1B45-98DB-731D0B71E7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2AEC2-71BF-7443-A883-8C355F2D1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D195B-9848-5F44-A7EF-0F4531FA1152}" type="datetime1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012E0-E59A-A046-8289-F1D2F3040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166A0-6931-FF43-8CD1-1EE28F688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8C53-3661-5F45-82D3-8BEBBAFA4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927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501C9-FF02-874C-9EEF-0C11EE474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8CEE64-9C47-1E43-8437-470AD080A5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7FBF0-EA84-0B40-A31C-9F9945DA6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E61A-E48C-DF4E-A104-BF8CF23C6888}" type="datetime1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06044-629A-8F42-B802-28B1736CD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B1D0C-42E3-654D-8D61-B1FD9F2CE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8C53-3661-5F45-82D3-8BEBBAFA4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540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986666-7038-4141-8A53-E04D4EFC26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547EBE-7E7D-A44E-9E96-85C25EA460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E1B7F-4596-BE4B-BB93-96181B6CD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19E7-A5B5-764E-8F72-899864A21701}" type="datetime1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362728-BF45-6049-8093-8F0D4BED9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16606-2619-E04C-B601-655CF9931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8C53-3661-5F45-82D3-8BEBBAFA4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305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C9359-9BA3-494C-A31B-443FD53C7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45491-4A06-F247-9FC7-EB8BB70AF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A2095-ED43-2646-A64C-F05389CD9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0D331-331D-6044-83E3-E0B8788EB76D}" type="datetime1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AD32D-07B3-844C-8B17-D6F2CFAA1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E0FA4-42B8-9340-AE82-1DD45EAF1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8C53-3661-5F45-82D3-8BEBBAFA4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927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51992-B602-0C44-BA0A-87E065E26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1473F7-150A-0043-B1B7-7BB97AF9B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160D9-907D-EE4C-B60C-6D82A0AF3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6912D-377A-C340-8866-B15234AF0DC9}" type="datetime1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38649-A5AD-124B-995F-A31603E2F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D6C3D-2BE3-FE47-99AC-3628CE80B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8C53-3661-5F45-82D3-8BEBBAFA4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025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39F00-F5D8-3442-88B4-8A92F69F9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C149F-EC82-4040-87E8-5155A6C2F4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9D8764-F036-F84A-97AE-1EF539011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5B89EA-E7C2-2749-BDD2-7FA7D954D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4E918-7713-FA4C-9BC4-47E312526A28}" type="datetime1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32B013-CCF9-E743-9559-456E12BC1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C83FA5-E180-6E4A-A9D8-535B42E3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8C53-3661-5F45-82D3-8BEBBAFA4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658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C81F7-1287-F442-97AA-D428E4828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06A06-9735-E94C-B10A-85AC212D0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494F07-5C69-6B43-A54B-14736CEF38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F69E8F-511E-6A43-9132-4ADD849760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C2E22-99AB-3B4E-AD68-94B1A4CE35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D8E8D4-FE31-0240-A40B-CEA162085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153C6-08FA-8145-8400-A646874164ED}" type="datetime1">
              <a:rPr lang="en-GB" smtClean="0"/>
              <a:t>26/01/2021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3D511B-4610-4941-9A7E-A62331DFF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973A96-02D5-D245-9466-47EAD84E3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8C53-3661-5F45-82D3-8BEBBAFA4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571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5C170-51D0-6043-B80B-831ABC07A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957644-9251-4740-AEE4-8484A1867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FC093-B2FB-144D-BED6-9BAFC596E78E}" type="datetime1">
              <a:rPr lang="en-GB" smtClean="0"/>
              <a:t>26/01/2021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69B7EF-E2F6-C64F-9DEE-281018F41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C3E62E-3C55-B340-A78F-40C736882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8C53-3661-5F45-82D3-8BEBBAFA4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395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EC7EBC-CD6C-E34B-931B-56BE55F4F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B50AE-555A-1144-9D3B-784E4F74B196}" type="datetime1">
              <a:rPr lang="en-GB" smtClean="0"/>
              <a:t>26/01/2021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3B952E-D682-3047-ABD5-E39AEE786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D0A0E0-78CC-0442-B673-75A50EC89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8C53-3661-5F45-82D3-8BEBBAFA4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236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68366-F077-1844-9553-EDD19830B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C8B02-0704-D74D-A02C-6991ADC68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354881-5F09-144A-A67B-E84963C228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793A4F-1462-E84A-B93A-FCC49D442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A4418-E228-774F-87A8-00CF79565E45}" type="datetime1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7E658-E219-4B41-953C-88BC27E64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5B6105-A400-454F-BCFD-386D54CE9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8C53-3661-5F45-82D3-8BEBBAFA4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320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10967-23CA-7D49-97EA-DA74C5814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B4826F-4A2E-FE4F-B432-4E702009E4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0EC75A-7421-8A4B-8BC6-A91D89DD84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73D4EA-4EE8-E64C-8B1C-F537CB51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81107-A86F-0540-AD9D-6B0E5FE02149}" type="datetime1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E753BC-5BCF-DA4B-8840-0BB38B49E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81F95D-A653-1045-AA82-40C81CACD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8C53-3661-5F45-82D3-8BEBBAFA4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552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9BF066-67FB-0642-82D8-02BC166BC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F76BDE-0FD5-244C-92B0-E1B316D60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5D1684-7AEA-CE40-9FD3-35267A1E6F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BEB77-A3BC-C849-AA55-81F7D750C7E4}" type="datetime1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8CD00-4FF1-1345-967E-879BBBE1C6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95BAC-40F0-1849-9ED0-FDD352734C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68C53-3661-5F45-82D3-8BEBBAFA4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74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.mov"/><Relationship Id="rId7" Type="http://schemas.openxmlformats.org/officeDocument/2006/relationships/image" Target="../media/image8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o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i.com/lit/ds/symlink/ddc232.pdf?ts=1611591374874&amp;ref_url=https%253A%252F%252Fwww.ti.com%252Fproduct%252FDDC232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6816-0596-2D41-83D1-EA07AFA996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DDC232 Daisy-Chain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203564-7712-CF49-9DA3-A3B1D9248D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Saad Shaikh &amp; Raffaella Radogna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387C24-2455-5242-9977-3AE94130E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8C53-3661-5F45-82D3-8BEBBAFA44E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003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ECA22-89BB-B445-BEDE-74403D030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48C9C-F323-1847-B8E6-58612EAAA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314955" cy="4895850"/>
          </a:xfrm>
        </p:spPr>
        <p:txBody>
          <a:bodyPr>
            <a:normAutofit lnSpcReduction="10000"/>
          </a:bodyPr>
          <a:lstStyle/>
          <a:p>
            <a:r>
              <a:rPr lang="en-GB" b="1" dirty="0"/>
              <a:t>Boards work well individually and when paired, problems with 3 or more boards.</a:t>
            </a:r>
          </a:p>
          <a:p>
            <a:r>
              <a:rPr lang="en-GB" dirty="0"/>
              <a:t>Correct configuration readback pattern received with 3 (or 4) boards.</a:t>
            </a:r>
          </a:p>
          <a:p>
            <a:r>
              <a:rPr lang="en-GB" dirty="0"/>
              <a:t>However, appear to observe some sort of influence across boards:</a:t>
            </a:r>
          </a:p>
          <a:p>
            <a:pPr lvl="1"/>
            <a:r>
              <a:rPr lang="en-GB" dirty="0"/>
              <a:t>When 3 boards are daisy-chained, board 1 behaves normally, but there is “mirroring” in the same inputs of boards 2 and 3.</a:t>
            </a:r>
          </a:p>
          <a:p>
            <a:pPr lvl="1"/>
            <a:r>
              <a:rPr lang="en-GB" dirty="0"/>
              <a:t>Daisy-chained boards are also much noisier.</a:t>
            </a:r>
          </a:p>
          <a:p>
            <a:pPr lvl="1"/>
            <a:r>
              <a:rPr lang="en-GB" dirty="0"/>
              <a:t>Steps in output are due to each board having a different type of photodiode.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2E9E5-7179-4F43-80C2-312860B3E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8C53-3661-5F45-82D3-8BEBBAFA44E6}" type="slidenum">
              <a:rPr lang="en-GB" smtClean="0"/>
              <a:t>10</a:t>
            </a:fld>
            <a:endParaRPr lang="en-GB" dirty="0"/>
          </a:p>
        </p:txBody>
      </p:sp>
      <p:pic>
        <p:nvPicPr>
          <p:cNvPr id="5" name="Clip 3 DDCs" descr="Clip 3 DDCs">
            <a:hlinkClick r:id="" action="ppaction://media"/>
            <a:extLst>
              <a:ext uri="{FF2B5EF4-FFF2-40B4-BE49-F238E27FC236}">
                <a16:creationId xmlns:a16="http://schemas.microsoft.com/office/drawing/2014/main" id="{56A52454-D61E-C445-A61A-C244DAF45F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34" t="7510" r="8593" b="737"/>
          <a:stretch/>
        </p:blipFill>
        <p:spPr>
          <a:xfrm>
            <a:off x="7251540" y="2357316"/>
            <a:ext cx="4844006" cy="3819647"/>
          </a:xfrm>
          <a:prstGeom prst="rect">
            <a:avLst/>
          </a:prstGeom>
        </p:spPr>
      </p:pic>
      <p:pic>
        <p:nvPicPr>
          <p:cNvPr id="6" name="Picture 5" descr="A picture containing green, indoor&#10;&#10;Description automatically generated">
            <a:extLst>
              <a:ext uri="{FF2B5EF4-FFF2-40B4-BE49-F238E27FC236}">
                <a16:creationId xmlns:a16="http://schemas.microsoft.com/office/drawing/2014/main" id="{51455306-E3B6-584C-B410-C5F38B1799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28" t="16954" r="1567" b="29713"/>
          <a:stretch/>
        </p:blipFill>
        <p:spPr>
          <a:xfrm>
            <a:off x="7361338" y="306145"/>
            <a:ext cx="4624409" cy="19614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75E96F-A2D7-0544-AAB6-684FEEBBB336}"/>
              </a:ext>
            </a:extLst>
          </p:cNvPr>
          <p:cNvSpPr txBox="1"/>
          <p:nvPr/>
        </p:nvSpPr>
        <p:spPr>
          <a:xfrm>
            <a:off x="10705678" y="430758"/>
            <a:ext cx="1091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Board 1 (to FPGA)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178C32-81E6-DA4E-BF6A-70483EAD3DF6}"/>
              </a:ext>
            </a:extLst>
          </p:cNvPr>
          <p:cNvSpPr txBox="1"/>
          <p:nvPr/>
        </p:nvSpPr>
        <p:spPr>
          <a:xfrm>
            <a:off x="9425609" y="569258"/>
            <a:ext cx="964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Board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FE7B5B-0D01-1E4C-94BC-AB7593583753}"/>
              </a:ext>
            </a:extLst>
          </p:cNvPr>
          <p:cNvSpPr txBox="1"/>
          <p:nvPr/>
        </p:nvSpPr>
        <p:spPr>
          <a:xfrm>
            <a:off x="7804377" y="684073"/>
            <a:ext cx="964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Board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C339C2-7F83-BA41-A454-6A0E31A4256E}"/>
              </a:ext>
            </a:extLst>
          </p:cNvPr>
          <p:cNvSpPr txBox="1"/>
          <p:nvPr/>
        </p:nvSpPr>
        <p:spPr>
          <a:xfrm>
            <a:off x="10705677" y="5266740"/>
            <a:ext cx="964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Board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FA0E94-0CCF-994F-AD8F-ABA0D0BA7F91}"/>
              </a:ext>
            </a:extLst>
          </p:cNvPr>
          <p:cNvSpPr txBox="1"/>
          <p:nvPr/>
        </p:nvSpPr>
        <p:spPr>
          <a:xfrm>
            <a:off x="9315808" y="5266740"/>
            <a:ext cx="964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Board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F32CC0-6662-5A40-A36E-3C0A32401283}"/>
              </a:ext>
            </a:extLst>
          </p:cNvPr>
          <p:cNvSpPr txBox="1"/>
          <p:nvPr/>
        </p:nvSpPr>
        <p:spPr>
          <a:xfrm>
            <a:off x="8014513" y="5266740"/>
            <a:ext cx="964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Board 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143311-20A7-7A41-BB38-3F12584CB895}"/>
              </a:ext>
            </a:extLst>
          </p:cNvPr>
          <p:cNvSpPr txBox="1"/>
          <p:nvPr/>
        </p:nvSpPr>
        <p:spPr>
          <a:xfrm>
            <a:off x="7430751" y="6031210"/>
            <a:ext cx="4734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All boards exposed to ambient light and a thin cover (4 photodiodes thick) is moved across boards to block light. Board 3 = photodiodes 1-16 etc.</a:t>
            </a:r>
          </a:p>
        </p:txBody>
      </p:sp>
    </p:spTree>
    <p:extLst>
      <p:ext uri="{BB962C8B-B14F-4D97-AF65-F5344CB8AC3E}">
        <p14:creationId xmlns:p14="http://schemas.microsoft.com/office/powerpoint/2010/main" val="187063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51653-2EDE-0F47-B4E9-A3F997997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 Boards vs. 3 Boards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35FF0-AFA3-114B-BB38-956728401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8C53-3661-5F45-82D3-8BEBBAFA44E6}" type="slidenum">
              <a:rPr lang="en-GB" smtClean="0"/>
              <a:t>11</a:t>
            </a:fld>
            <a:endParaRPr lang="en-GB"/>
          </a:p>
        </p:txBody>
      </p:sp>
      <p:pic>
        <p:nvPicPr>
          <p:cNvPr id="6" name="2 Boards Clip" descr="2 Boards Clip">
            <a:hlinkClick r:id="" action="ppaction://media"/>
            <a:extLst>
              <a:ext uri="{FF2B5EF4-FFF2-40B4-BE49-F238E27FC236}">
                <a16:creationId xmlns:a16="http://schemas.microsoft.com/office/drawing/2014/main" id="{306C0B3B-1D7F-C44F-94DE-59BAB321BC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905" b="740"/>
          <a:stretch/>
        </p:blipFill>
        <p:spPr>
          <a:xfrm>
            <a:off x="272369" y="1583055"/>
            <a:ext cx="5823631" cy="4451986"/>
          </a:xfrm>
          <a:prstGeom prst="rect">
            <a:avLst/>
          </a:prstGeom>
        </p:spPr>
      </p:pic>
      <p:pic>
        <p:nvPicPr>
          <p:cNvPr id="8" name="Clip 3 DDCs" descr="Clip 3 DDCs">
            <a:hlinkClick r:id="" action="ppaction://media"/>
            <a:extLst>
              <a:ext uri="{FF2B5EF4-FFF2-40B4-BE49-F238E27FC236}">
                <a16:creationId xmlns:a16="http://schemas.microsoft.com/office/drawing/2014/main" id="{77800E4A-1B04-B34F-A66C-CA527E6B3CC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934" t="7510" r="8593" b="737"/>
          <a:stretch/>
        </p:blipFill>
        <p:spPr>
          <a:xfrm>
            <a:off x="6127466" y="1519176"/>
            <a:ext cx="5792165" cy="45672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579ACC-6965-8340-9221-6FC098E3FD0C}"/>
              </a:ext>
            </a:extLst>
          </p:cNvPr>
          <p:cNvSpPr txBox="1"/>
          <p:nvPr/>
        </p:nvSpPr>
        <p:spPr>
          <a:xfrm>
            <a:off x="10257872" y="4422047"/>
            <a:ext cx="1095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Board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3E20CD-3BA1-014F-9F51-1C49ED8ABEE2}"/>
              </a:ext>
            </a:extLst>
          </p:cNvPr>
          <p:cNvSpPr txBox="1"/>
          <p:nvPr/>
        </p:nvSpPr>
        <p:spPr>
          <a:xfrm>
            <a:off x="8610600" y="4422047"/>
            <a:ext cx="1095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Board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3DB54A-D86A-F34E-B721-8A3E70EDDF48}"/>
              </a:ext>
            </a:extLst>
          </p:cNvPr>
          <p:cNvSpPr txBox="1"/>
          <p:nvPr/>
        </p:nvSpPr>
        <p:spPr>
          <a:xfrm>
            <a:off x="7172719" y="4422047"/>
            <a:ext cx="1095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Board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01FBB-66D2-024A-BFB3-14C1811FB0E2}"/>
              </a:ext>
            </a:extLst>
          </p:cNvPr>
          <p:cNvSpPr txBox="1"/>
          <p:nvPr/>
        </p:nvSpPr>
        <p:spPr>
          <a:xfrm>
            <a:off x="3835021" y="4732405"/>
            <a:ext cx="1095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Board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73449B-7033-4E4D-82F1-AAB07F5CD8A6}"/>
              </a:ext>
            </a:extLst>
          </p:cNvPr>
          <p:cNvSpPr txBox="1"/>
          <p:nvPr/>
        </p:nvSpPr>
        <p:spPr>
          <a:xfrm>
            <a:off x="1823426" y="4736178"/>
            <a:ext cx="1095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Board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06D5F7-8000-B146-A30A-2A7647F37203}"/>
              </a:ext>
            </a:extLst>
          </p:cNvPr>
          <p:cNvSpPr txBox="1"/>
          <p:nvPr/>
        </p:nvSpPr>
        <p:spPr>
          <a:xfrm>
            <a:off x="6475391" y="5946119"/>
            <a:ext cx="5444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All boards exposed to ambient light and a thin cover (4 photodiodes thick) is moved across boards to block light. Board 3 = photodiodes 1-16 etc.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A0AB13-3D30-CC42-BCDF-655223DABCFA}"/>
              </a:ext>
            </a:extLst>
          </p:cNvPr>
          <p:cNvSpPr txBox="1"/>
          <p:nvPr/>
        </p:nvSpPr>
        <p:spPr>
          <a:xfrm>
            <a:off x="651760" y="5947975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All boards exposed to ambient light and phone torch is moved across the boards.</a:t>
            </a:r>
          </a:p>
          <a:p>
            <a:pPr algn="ctr"/>
            <a:r>
              <a:rPr lang="en-GB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Board 2 = photodiodes 1-16 etc.</a:t>
            </a:r>
          </a:p>
        </p:txBody>
      </p:sp>
    </p:spTree>
    <p:extLst>
      <p:ext uri="{BB962C8B-B14F-4D97-AF65-F5344CB8AC3E}">
        <p14:creationId xmlns:p14="http://schemas.microsoft.com/office/powerpoint/2010/main" val="327824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6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352B9-D54F-9D40-9134-900B6D3B3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Steps Taken So Far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959AC-E8A8-F94B-BCFD-57AA8326E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560" y="1515756"/>
            <a:ext cx="6297592" cy="351127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Shuffled board order and slowed down </a:t>
            </a:r>
            <a:r>
              <a:rPr lang="en-GB" b="1" dirty="0"/>
              <a:t>DCLK</a:t>
            </a:r>
            <a:r>
              <a:rPr lang="en-GB" dirty="0"/>
              <a:t> to 10 MHz and 5 </a:t>
            </a:r>
            <a:r>
              <a:rPr lang="en-GB" dirty="0" err="1"/>
              <a:t>MHz.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Board connected to FPGA works fine, other boards have signal mirroring.</a:t>
            </a:r>
          </a:p>
          <a:p>
            <a:r>
              <a:rPr lang="en-GB" dirty="0"/>
              <a:t>Verified that “mirroring” was present in actual data being sent to FPGA, confirming problem was in DDC232 and not in FPGA or PC. </a:t>
            </a:r>
          </a:p>
          <a:p>
            <a:pPr lvl="1"/>
            <a:r>
              <a:rPr lang="en-GB" dirty="0"/>
              <a:t>Used Vivado Integrated Logic Analyser to view </a:t>
            </a:r>
            <a:r>
              <a:rPr lang="en-GB" b="1" dirty="0"/>
              <a:t>DOUT</a:t>
            </a:r>
            <a:r>
              <a:rPr lang="en-GB" dirty="0"/>
              <a:t> signal.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95EC35-0557-8E44-A3A2-E28D0093B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8C53-3661-5F45-82D3-8BEBBAFA44E6}" type="slidenum">
              <a:rPr lang="en-GB" smtClean="0"/>
              <a:t>12</a:t>
            </a:fld>
            <a:endParaRPr lang="en-GB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228B4365-64CD-284D-BE4A-36E5A33DBB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27853" y="5336894"/>
            <a:ext cx="2378598" cy="23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DAC86537-B7F2-7F43-93E3-C17D22A62C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1" t="8664" r="4734" b="12517"/>
          <a:stretch/>
        </p:blipFill>
        <p:spPr>
          <a:xfrm>
            <a:off x="7135792" y="1515756"/>
            <a:ext cx="4979015" cy="31273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484616-2BA1-1B41-9744-A32B36707D7D}"/>
              </a:ext>
            </a:extLst>
          </p:cNvPr>
          <p:cNvSpPr txBox="1"/>
          <p:nvPr/>
        </p:nvSpPr>
        <p:spPr>
          <a:xfrm>
            <a:off x="719560" y="4804451"/>
            <a:ext cx="11184785" cy="2076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</a:rPr>
              <a:t>Used oscilloscope to check propagation delay of </a:t>
            </a:r>
            <a:r>
              <a:rPr lang="en-GB" sz="2400" b="1" dirty="0">
                <a:solidFill>
                  <a:prstClr val="black"/>
                </a:solidFill>
              </a:rPr>
              <a:t>CLK</a:t>
            </a:r>
            <a:r>
              <a:rPr lang="en-GB" sz="2400" dirty="0">
                <a:solidFill>
                  <a:prstClr val="black"/>
                </a:solidFill>
              </a:rPr>
              <a:t>, </a:t>
            </a:r>
            <a:r>
              <a:rPr lang="en-GB" sz="2400" b="1" dirty="0">
                <a:solidFill>
                  <a:prstClr val="black"/>
                </a:solidFill>
              </a:rPr>
              <a:t>DVALID</a:t>
            </a:r>
            <a:r>
              <a:rPr lang="en-GB" sz="2400" dirty="0">
                <a:solidFill>
                  <a:prstClr val="black"/>
                </a:solidFill>
              </a:rPr>
              <a:t> and </a:t>
            </a:r>
            <a:r>
              <a:rPr lang="en-GB" sz="2400" b="1" dirty="0">
                <a:solidFill>
                  <a:prstClr val="black"/>
                </a:solidFill>
              </a:rPr>
              <a:t>DCLK</a:t>
            </a:r>
            <a:r>
              <a:rPr lang="en-GB" sz="2400" dirty="0">
                <a:solidFill>
                  <a:prstClr val="black"/>
                </a:solidFill>
              </a:rPr>
              <a:t> signals across boards.</a:t>
            </a:r>
            <a:endParaRPr lang="en-GB" sz="2200" dirty="0">
              <a:solidFill>
                <a:prstClr val="black"/>
              </a:solidFill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prstClr val="black"/>
                </a:solidFill>
              </a:rPr>
              <a:t>Delay on the order of 2-3ns, not enough to create problems with </a:t>
            </a:r>
            <a:r>
              <a:rPr lang="en-GB" sz="2200" b="1" dirty="0">
                <a:solidFill>
                  <a:prstClr val="black"/>
                </a:solidFill>
              </a:rPr>
              <a:t>CLK</a:t>
            </a:r>
            <a:r>
              <a:rPr lang="en-GB" sz="2200" dirty="0">
                <a:solidFill>
                  <a:prstClr val="black"/>
                </a:solidFill>
              </a:rPr>
              <a:t> and </a:t>
            </a:r>
            <a:r>
              <a:rPr lang="en-GB" sz="2200" b="1" dirty="0">
                <a:solidFill>
                  <a:prstClr val="black"/>
                </a:solidFill>
              </a:rPr>
              <a:t>DCLK</a:t>
            </a:r>
            <a:r>
              <a:rPr lang="en-GB" sz="2200" dirty="0">
                <a:solidFill>
                  <a:prstClr val="black"/>
                </a:solidFill>
              </a:rPr>
              <a:t> at 10MHz and 20MHz, respectively.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prstClr val="black"/>
                </a:solidFill>
              </a:rPr>
              <a:t>Scope shows propagation of </a:t>
            </a:r>
            <a:r>
              <a:rPr lang="en-GB" sz="2200" b="1" dirty="0">
                <a:solidFill>
                  <a:prstClr val="black"/>
                </a:solidFill>
              </a:rPr>
              <a:t>DVALID</a:t>
            </a:r>
            <a:r>
              <a:rPr lang="en-GB" sz="2200" dirty="0">
                <a:solidFill>
                  <a:prstClr val="black"/>
                </a:solidFill>
              </a:rPr>
              <a:t> through OR gates across consecutive boards.</a:t>
            </a:r>
          </a:p>
          <a:p>
            <a:endParaRPr lang="en-GB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862458A-AC23-CB46-B27A-AC19CA28CB92}"/>
              </a:ext>
            </a:extLst>
          </p:cNvPr>
          <p:cNvCxnSpPr>
            <a:cxnSpLocks/>
          </p:cNvCxnSpPr>
          <p:nvPr/>
        </p:nvCxnSpPr>
        <p:spPr>
          <a:xfrm flipV="1">
            <a:off x="6630785" y="4457700"/>
            <a:ext cx="793000" cy="41346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0816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D48EC-5F0C-124E-9964-D2059B331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Assistance Requested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B9629-1F14-F54B-8883-03AB7A559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b="1" dirty="0"/>
              <a:t>Summary: While daisy-chain works as expected with 2 boards, we have problems adding any further boards. </a:t>
            </a:r>
          </a:p>
          <a:p>
            <a:pPr lvl="1"/>
            <a:r>
              <a:rPr lang="en-GB" dirty="0"/>
              <a:t>For some reason changes in light in board 1 affect readings in board 2 and vice versa. The </a:t>
            </a:r>
            <a:r>
              <a:rPr lang="en-GB" i="1" dirty="0"/>
              <a:t>serial</a:t>
            </a:r>
            <a:r>
              <a:rPr lang="en-GB" dirty="0"/>
              <a:t> data line is getting disordered somehow.</a:t>
            </a:r>
          </a:p>
          <a:p>
            <a:pPr lvl="1"/>
            <a:r>
              <a:rPr lang="en-GB" dirty="0"/>
              <a:t>Suspect that there may be some problem with how </a:t>
            </a:r>
            <a:r>
              <a:rPr lang="en-GB" b="1" dirty="0"/>
              <a:t>DIN</a:t>
            </a:r>
            <a:r>
              <a:rPr lang="en-GB" dirty="0"/>
              <a:t> and </a:t>
            </a:r>
            <a:r>
              <a:rPr lang="en-GB" b="1" dirty="0"/>
              <a:t>DOUT</a:t>
            </a:r>
            <a:r>
              <a:rPr lang="en-GB" dirty="0"/>
              <a:t> are chained, causing issues with 3 or more boards.</a:t>
            </a:r>
          </a:p>
          <a:p>
            <a:pPr lvl="1"/>
            <a:endParaRPr lang="en-GB" dirty="0"/>
          </a:p>
          <a:p>
            <a:r>
              <a:rPr lang="en-GB" dirty="0"/>
              <a:t>Looking at the interface schematics provided, is there any electronic reason that there should be a problem with daisy-chaining?</a:t>
            </a:r>
          </a:p>
          <a:p>
            <a:r>
              <a:rPr lang="en-GB" dirty="0"/>
              <a:t>Is there anything we should test ourselves to further diagnose the problem?</a:t>
            </a:r>
          </a:p>
          <a:p>
            <a:r>
              <a:rPr lang="en-GB" dirty="0"/>
              <a:t>Thank you for your help!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CC3D5-5102-6F4E-8D46-B3385B676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8C53-3661-5F45-82D3-8BEBBAFA44E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065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E0FC7-A073-4141-A9E6-93875A70D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Detector 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16859-4E9A-E341-A0C8-E2C056784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8C53-3661-5F45-82D3-8BEBBAFA44E6}" type="slidenum">
              <a:rPr lang="en-GB" smtClean="0"/>
              <a:t>2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501CAA-75CA-F24B-9C67-857BF58B8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6055" y="1752318"/>
            <a:ext cx="6206719" cy="4351338"/>
          </a:xfrm>
        </p:spPr>
        <p:txBody>
          <a:bodyPr/>
          <a:lstStyle/>
          <a:p>
            <a:r>
              <a:rPr lang="en-US" dirty="0"/>
              <a:t>Stack of plastic scintillator sheets.</a:t>
            </a:r>
          </a:p>
          <a:p>
            <a:r>
              <a:rPr lang="en-US" dirty="0"/>
              <a:t>The light produced in each sheet is detected by a Si photodiode.</a:t>
            </a:r>
          </a:p>
          <a:p>
            <a:r>
              <a:rPr lang="en-US" dirty="0"/>
              <a:t>Each photodiode is read independently using a current-input ADC.</a:t>
            </a:r>
          </a:p>
          <a:p>
            <a:r>
              <a:rPr lang="en-US" dirty="0"/>
              <a:t>Modular design: custom electronics designed to read-out 32 channels. </a:t>
            </a:r>
          </a:p>
          <a:p>
            <a:r>
              <a:rPr lang="en-US" dirty="0"/>
              <a:t>Several modules are daisy-chained to cover the full detector area.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E3C67B-DA47-B248-9ECE-32E9D5EB6B38}"/>
              </a:ext>
            </a:extLst>
          </p:cNvPr>
          <p:cNvGrpSpPr/>
          <p:nvPr/>
        </p:nvGrpSpPr>
        <p:grpSpPr>
          <a:xfrm>
            <a:off x="508226" y="2403562"/>
            <a:ext cx="4476383" cy="2918813"/>
            <a:chOff x="967663" y="1826182"/>
            <a:chExt cx="4476383" cy="291881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8FFE9B7-9DE8-3C46-BF27-BD99E1B6A831}"/>
                </a:ext>
              </a:extLst>
            </p:cNvPr>
            <p:cNvGrpSpPr/>
            <p:nvPr/>
          </p:nvGrpSpPr>
          <p:grpSpPr>
            <a:xfrm>
              <a:off x="967663" y="1826182"/>
              <a:ext cx="4476383" cy="2918813"/>
              <a:chOff x="3833856" y="1664409"/>
              <a:chExt cx="4223567" cy="2170088"/>
            </a:xfrm>
            <a:solidFill>
              <a:schemeClr val="accent5">
                <a:lumMod val="40000"/>
                <a:lumOff val="60000"/>
                <a:alpha val="30000"/>
              </a:schemeClr>
            </a:solidFill>
          </p:grpSpPr>
          <p:sp>
            <p:nvSpPr>
              <p:cNvPr id="25" name="Cube 24">
                <a:extLst>
                  <a:ext uri="{FF2B5EF4-FFF2-40B4-BE49-F238E27FC236}">
                    <a16:creationId xmlns:a16="http://schemas.microsoft.com/office/drawing/2014/main" id="{C36989D3-8A6C-6449-87DC-84DE63D2E05F}"/>
                  </a:ext>
                </a:extLst>
              </p:cNvPr>
              <p:cNvSpPr/>
              <p:nvPr/>
            </p:nvSpPr>
            <p:spPr>
              <a:xfrm rot="10800000" flipV="1">
                <a:off x="7254232" y="1665622"/>
                <a:ext cx="803191" cy="2168863"/>
              </a:xfrm>
              <a:prstGeom prst="cube">
                <a:avLst>
                  <a:gd name="adj" fmla="val 75280"/>
                </a:avLst>
              </a:prstGeom>
              <a:solidFill>
                <a:schemeClr val="tx2">
                  <a:lumMod val="60000"/>
                  <a:lumOff val="40000"/>
                  <a:alpha val="70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 prstMaterial="legacyWirefram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dirty="0"/>
              </a:p>
            </p:txBody>
          </p:sp>
          <p:sp>
            <p:nvSpPr>
              <p:cNvPr id="26" name="Cube 25">
                <a:extLst>
                  <a:ext uri="{FF2B5EF4-FFF2-40B4-BE49-F238E27FC236}">
                    <a16:creationId xmlns:a16="http://schemas.microsoft.com/office/drawing/2014/main" id="{075A9A59-955B-F246-9E0B-B74AF0DE740D}"/>
                  </a:ext>
                </a:extLst>
              </p:cNvPr>
              <p:cNvSpPr/>
              <p:nvPr/>
            </p:nvSpPr>
            <p:spPr>
              <a:xfrm rot="10800000" flipV="1">
                <a:off x="7053869" y="1665624"/>
                <a:ext cx="803191" cy="2168863"/>
              </a:xfrm>
              <a:prstGeom prst="cube">
                <a:avLst>
                  <a:gd name="adj" fmla="val 75280"/>
                </a:avLst>
              </a:prstGeom>
              <a:solidFill>
                <a:schemeClr val="tx2">
                  <a:lumMod val="60000"/>
                  <a:lumOff val="40000"/>
                  <a:alpha val="70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 prstMaterial="legacyWirefram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dirty="0"/>
              </a:p>
            </p:txBody>
          </p:sp>
          <p:sp>
            <p:nvSpPr>
              <p:cNvPr id="27" name="Cube 26">
                <a:extLst>
                  <a:ext uri="{FF2B5EF4-FFF2-40B4-BE49-F238E27FC236}">
                    <a16:creationId xmlns:a16="http://schemas.microsoft.com/office/drawing/2014/main" id="{5781DCD3-AD50-104D-9F29-CB370072BB00}"/>
                  </a:ext>
                </a:extLst>
              </p:cNvPr>
              <p:cNvSpPr/>
              <p:nvPr/>
            </p:nvSpPr>
            <p:spPr>
              <a:xfrm rot="10800000" flipV="1">
                <a:off x="6849983" y="1665626"/>
                <a:ext cx="803191" cy="2168863"/>
              </a:xfrm>
              <a:prstGeom prst="cube">
                <a:avLst>
                  <a:gd name="adj" fmla="val 75280"/>
                </a:avLst>
              </a:prstGeom>
              <a:solidFill>
                <a:schemeClr val="tx2">
                  <a:lumMod val="60000"/>
                  <a:lumOff val="40000"/>
                  <a:alpha val="70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 prstMaterial="legacyWirefram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dirty="0"/>
              </a:p>
            </p:txBody>
          </p:sp>
          <p:sp>
            <p:nvSpPr>
              <p:cNvPr id="28" name="Cube 27">
                <a:extLst>
                  <a:ext uri="{FF2B5EF4-FFF2-40B4-BE49-F238E27FC236}">
                    <a16:creationId xmlns:a16="http://schemas.microsoft.com/office/drawing/2014/main" id="{04BAD85C-EFBF-164E-B90B-CBE644641AE9}"/>
                  </a:ext>
                </a:extLst>
              </p:cNvPr>
              <p:cNvSpPr/>
              <p:nvPr/>
            </p:nvSpPr>
            <p:spPr>
              <a:xfrm rot="10800000" flipV="1">
                <a:off x="6648158" y="1665626"/>
                <a:ext cx="803191" cy="2168863"/>
              </a:xfrm>
              <a:prstGeom prst="cube">
                <a:avLst>
                  <a:gd name="adj" fmla="val 75280"/>
                </a:avLst>
              </a:prstGeom>
              <a:solidFill>
                <a:schemeClr val="tx2">
                  <a:lumMod val="60000"/>
                  <a:lumOff val="40000"/>
                  <a:alpha val="70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 prstMaterial="legacyWirefram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dirty="0"/>
              </a:p>
            </p:txBody>
          </p:sp>
          <p:sp>
            <p:nvSpPr>
              <p:cNvPr id="29" name="Cube 28">
                <a:extLst>
                  <a:ext uri="{FF2B5EF4-FFF2-40B4-BE49-F238E27FC236}">
                    <a16:creationId xmlns:a16="http://schemas.microsoft.com/office/drawing/2014/main" id="{64EF4DAE-DAAA-294A-A447-9299BEDF4583}"/>
                  </a:ext>
                </a:extLst>
              </p:cNvPr>
              <p:cNvSpPr/>
              <p:nvPr/>
            </p:nvSpPr>
            <p:spPr>
              <a:xfrm rot="10800000" flipV="1">
                <a:off x="6446928" y="1665628"/>
                <a:ext cx="803191" cy="2168863"/>
              </a:xfrm>
              <a:prstGeom prst="cube">
                <a:avLst>
                  <a:gd name="adj" fmla="val 75280"/>
                </a:avLst>
              </a:prstGeom>
              <a:solidFill>
                <a:schemeClr val="tx2">
                  <a:lumMod val="60000"/>
                  <a:lumOff val="40000"/>
                  <a:alpha val="50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 prstMaterial="legacyWirefram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dirty="0"/>
              </a:p>
            </p:txBody>
          </p:sp>
          <p:sp>
            <p:nvSpPr>
              <p:cNvPr id="30" name="Cube 29">
                <a:extLst>
                  <a:ext uri="{FF2B5EF4-FFF2-40B4-BE49-F238E27FC236}">
                    <a16:creationId xmlns:a16="http://schemas.microsoft.com/office/drawing/2014/main" id="{F1112568-BEA4-7B48-96C0-343594B83CC0}"/>
                  </a:ext>
                </a:extLst>
              </p:cNvPr>
              <p:cNvSpPr/>
              <p:nvPr/>
            </p:nvSpPr>
            <p:spPr>
              <a:xfrm rot="10800000" flipV="1">
                <a:off x="6245102" y="1665628"/>
                <a:ext cx="803191" cy="2168863"/>
              </a:xfrm>
              <a:prstGeom prst="cube">
                <a:avLst>
                  <a:gd name="adj" fmla="val 75280"/>
                </a:avLst>
              </a:prstGeom>
              <a:solidFill>
                <a:schemeClr val="tx2">
                  <a:lumMod val="60000"/>
                  <a:lumOff val="40000"/>
                  <a:alpha val="70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 prstMaterial="legacyWirefram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dirty="0"/>
              </a:p>
            </p:txBody>
          </p:sp>
          <p:sp>
            <p:nvSpPr>
              <p:cNvPr id="31" name="Cube 30">
                <a:extLst>
                  <a:ext uri="{FF2B5EF4-FFF2-40B4-BE49-F238E27FC236}">
                    <a16:creationId xmlns:a16="http://schemas.microsoft.com/office/drawing/2014/main" id="{4071CAC3-9DA9-1549-B8ED-358543F157AB}"/>
                  </a:ext>
                </a:extLst>
              </p:cNvPr>
              <p:cNvSpPr/>
              <p:nvPr/>
            </p:nvSpPr>
            <p:spPr>
              <a:xfrm rot="10800000" flipV="1">
                <a:off x="6041815" y="1665630"/>
                <a:ext cx="803191" cy="2168863"/>
              </a:xfrm>
              <a:prstGeom prst="cube">
                <a:avLst>
                  <a:gd name="adj" fmla="val 75280"/>
                </a:avLst>
              </a:prstGeom>
              <a:solidFill>
                <a:schemeClr val="tx2">
                  <a:lumMod val="60000"/>
                  <a:lumOff val="40000"/>
                  <a:alpha val="70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 prstMaterial="legacyWirefram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dirty="0"/>
              </a:p>
            </p:txBody>
          </p:sp>
          <p:sp>
            <p:nvSpPr>
              <p:cNvPr id="32" name="Cube 31">
                <a:extLst>
                  <a:ext uri="{FF2B5EF4-FFF2-40B4-BE49-F238E27FC236}">
                    <a16:creationId xmlns:a16="http://schemas.microsoft.com/office/drawing/2014/main" id="{0FFFC0D2-4A61-E24F-9C52-2B84817DDBBB}"/>
                  </a:ext>
                </a:extLst>
              </p:cNvPr>
              <p:cNvSpPr/>
              <p:nvPr/>
            </p:nvSpPr>
            <p:spPr>
              <a:xfrm rot="10800000" flipV="1">
                <a:off x="5844106" y="1665632"/>
                <a:ext cx="803191" cy="2168863"/>
              </a:xfrm>
              <a:prstGeom prst="cube">
                <a:avLst>
                  <a:gd name="adj" fmla="val 75280"/>
                </a:avLst>
              </a:prstGeom>
              <a:solidFill>
                <a:schemeClr val="tx2">
                  <a:lumMod val="60000"/>
                  <a:lumOff val="40000"/>
                  <a:alpha val="50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 prstMaterial="legacyWirefram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dirty="0"/>
              </a:p>
            </p:txBody>
          </p:sp>
          <p:sp>
            <p:nvSpPr>
              <p:cNvPr id="33" name="Cube 32">
                <a:extLst>
                  <a:ext uri="{FF2B5EF4-FFF2-40B4-BE49-F238E27FC236}">
                    <a16:creationId xmlns:a16="http://schemas.microsoft.com/office/drawing/2014/main" id="{13847FFC-8FAB-C545-9CAA-3B8A62F41D3A}"/>
                  </a:ext>
                </a:extLst>
              </p:cNvPr>
              <p:cNvSpPr/>
              <p:nvPr/>
            </p:nvSpPr>
            <p:spPr>
              <a:xfrm rot="10800000" flipV="1">
                <a:off x="5643738" y="1665634"/>
                <a:ext cx="803191" cy="2168863"/>
              </a:xfrm>
              <a:prstGeom prst="cube">
                <a:avLst>
                  <a:gd name="adj" fmla="val 75280"/>
                </a:avLst>
              </a:prstGeom>
              <a:solidFill>
                <a:srgbClr val="0431FD">
                  <a:alpha val="56000"/>
                </a:srgb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 prstMaterial="legacyWirefram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dirty="0"/>
              </a:p>
            </p:txBody>
          </p:sp>
          <p:sp>
            <p:nvSpPr>
              <p:cNvPr id="34" name="Cube 33">
                <a:extLst>
                  <a:ext uri="{FF2B5EF4-FFF2-40B4-BE49-F238E27FC236}">
                    <a16:creationId xmlns:a16="http://schemas.microsoft.com/office/drawing/2014/main" id="{FEFC1B65-F1F3-B44F-B8C1-57619A3535B5}"/>
                  </a:ext>
                </a:extLst>
              </p:cNvPr>
              <p:cNvSpPr/>
              <p:nvPr/>
            </p:nvSpPr>
            <p:spPr>
              <a:xfrm rot="10800000" flipV="1">
                <a:off x="5443971" y="1665634"/>
                <a:ext cx="803191" cy="2168863"/>
              </a:xfrm>
              <a:prstGeom prst="cube">
                <a:avLst>
                  <a:gd name="adj" fmla="val 75280"/>
                </a:avLst>
              </a:prstGeom>
              <a:solidFill>
                <a:schemeClr val="tx2">
                  <a:lumMod val="60000"/>
                  <a:lumOff val="40000"/>
                  <a:alpha val="20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 prstMaterial="legacyWirefram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dirty="0"/>
              </a:p>
            </p:txBody>
          </p:sp>
          <p:sp>
            <p:nvSpPr>
              <p:cNvPr id="35" name="Cube 34">
                <a:extLst>
                  <a:ext uri="{FF2B5EF4-FFF2-40B4-BE49-F238E27FC236}">
                    <a16:creationId xmlns:a16="http://schemas.microsoft.com/office/drawing/2014/main" id="{B1E1990C-B4A6-3C49-B1E9-6529FB9CC0D6}"/>
                  </a:ext>
                </a:extLst>
              </p:cNvPr>
              <p:cNvSpPr/>
              <p:nvPr/>
            </p:nvSpPr>
            <p:spPr>
              <a:xfrm rot="10800000" flipV="1">
                <a:off x="5242145" y="1665634"/>
                <a:ext cx="803191" cy="2168863"/>
              </a:xfrm>
              <a:prstGeom prst="cube">
                <a:avLst>
                  <a:gd name="adj" fmla="val 75280"/>
                </a:avLst>
              </a:prstGeom>
              <a:solidFill>
                <a:schemeClr val="tx2">
                  <a:lumMod val="60000"/>
                  <a:lumOff val="40000"/>
                  <a:alpha val="20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 prstMaterial="legacyWirefram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dirty="0"/>
              </a:p>
            </p:txBody>
          </p:sp>
          <p:sp>
            <p:nvSpPr>
              <p:cNvPr id="36" name="Cube 35">
                <a:extLst>
                  <a:ext uri="{FF2B5EF4-FFF2-40B4-BE49-F238E27FC236}">
                    <a16:creationId xmlns:a16="http://schemas.microsoft.com/office/drawing/2014/main" id="{7C97AC81-0345-5342-9CA8-FC8E0A629C02}"/>
                  </a:ext>
                </a:extLst>
              </p:cNvPr>
              <p:cNvSpPr/>
              <p:nvPr/>
            </p:nvSpPr>
            <p:spPr>
              <a:xfrm rot="10800000" flipV="1">
                <a:off x="5042377" y="1665634"/>
                <a:ext cx="803191" cy="2168863"/>
              </a:xfrm>
              <a:prstGeom prst="cube">
                <a:avLst>
                  <a:gd name="adj" fmla="val 75280"/>
                </a:avLst>
              </a:prstGeom>
              <a:solidFill>
                <a:schemeClr val="tx2">
                  <a:lumMod val="60000"/>
                  <a:lumOff val="40000"/>
                  <a:alpha val="20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 prstMaterial="legacyWirefram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dirty="0"/>
              </a:p>
            </p:txBody>
          </p:sp>
          <p:sp>
            <p:nvSpPr>
              <p:cNvPr id="37" name="Cube 36">
                <a:extLst>
                  <a:ext uri="{FF2B5EF4-FFF2-40B4-BE49-F238E27FC236}">
                    <a16:creationId xmlns:a16="http://schemas.microsoft.com/office/drawing/2014/main" id="{23D382EB-4AA5-7E43-963D-8545986D31CD}"/>
                  </a:ext>
                </a:extLst>
              </p:cNvPr>
              <p:cNvSpPr/>
              <p:nvPr/>
            </p:nvSpPr>
            <p:spPr>
              <a:xfrm rot="10800000" flipV="1">
                <a:off x="4840550" y="1665634"/>
                <a:ext cx="803191" cy="2168863"/>
              </a:xfrm>
              <a:prstGeom prst="cube">
                <a:avLst>
                  <a:gd name="adj" fmla="val 75280"/>
                </a:avLst>
              </a:prstGeom>
              <a:solidFill>
                <a:schemeClr val="tx2">
                  <a:lumMod val="60000"/>
                  <a:lumOff val="40000"/>
                  <a:alpha val="10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 prstMaterial="legacyWirefram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dirty="0"/>
              </a:p>
            </p:txBody>
          </p:sp>
          <p:sp>
            <p:nvSpPr>
              <p:cNvPr id="38" name="Cube 37">
                <a:extLst>
                  <a:ext uri="{FF2B5EF4-FFF2-40B4-BE49-F238E27FC236}">
                    <a16:creationId xmlns:a16="http://schemas.microsoft.com/office/drawing/2014/main" id="{38F3FC5B-0D24-5343-8F29-36A666182011}"/>
                  </a:ext>
                </a:extLst>
              </p:cNvPr>
              <p:cNvSpPr/>
              <p:nvPr/>
            </p:nvSpPr>
            <p:spPr>
              <a:xfrm rot="10800000" flipV="1">
                <a:off x="4642840" y="1665634"/>
                <a:ext cx="803191" cy="2168863"/>
              </a:xfrm>
              <a:prstGeom prst="cube">
                <a:avLst>
                  <a:gd name="adj" fmla="val 75280"/>
                </a:avLst>
              </a:prstGeom>
              <a:solidFill>
                <a:schemeClr val="tx2">
                  <a:lumMod val="60000"/>
                  <a:lumOff val="40000"/>
                  <a:alpha val="10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 prstMaterial="legacyWirefram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dirty="0"/>
              </a:p>
            </p:txBody>
          </p:sp>
          <p:sp>
            <p:nvSpPr>
              <p:cNvPr id="39" name="Cube 38">
                <a:extLst>
                  <a:ext uri="{FF2B5EF4-FFF2-40B4-BE49-F238E27FC236}">
                    <a16:creationId xmlns:a16="http://schemas.microsoft.com/office/drawing/2014/main" id="{1DB52D05-33C0-3141-92EE-E0C22B5861C4}"/>
                  </a:ext>
                </a:extLst>
              </p:cNvPr>
              <p:cNvSpPr/>
              <p:nvPr/>
            </p:nvSpPr>
            <p:spPr>
              <a:xfrm rot="10800000" flipV="1">
                <a:off x="4441013" y="1665634"/>
                <a:ext cx="803191" cy="2168863"/>
              </a:xfrm>
              <a:prstGeom prst="cube">
                <a:avLst>
                  <a:gd name="adj" fmla="val 75280"/>
                </a:avLst>
              </a:prstGeom>
              <a:solidFill>
                <a:schemeClr val="tx2">
                  <a:lumMod val="60000"/>
                  <a:lumOff val="40000"/>
                  <a:alpha val="10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 prstMaterial="legacyWirefram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dirty="0"/>
              </a:p>
            </p:txBody>
          </p:sp>
          <p:sp>
            <p:nvSpPr>
              <p:cNvPr id="40" name="Cube 39">
                <a:extLst>
                  <a:ext uri="{FF2B5EF4-FFF2-40B4-BE49-F238E27FC236}">
                    <a16:creationId xmlns:a16="http://schemas.microsoft.com/office/drawing/2014/main" id="{BC4B30B6-D454-494A-89CE-6E455317E4F0}"/>
                  </a:ext>
                </a:extLst>
              </p:cNvPr>
              <p:cNvSpPr/>
              <p:nvPr/>
            </p:nvSpPr>
            <p:spPr>
              <a:xfrm rot="10800000" flipV="1">
                <a:off x="4237291" y="1664409"/>
                <a:ext cx="803191" cy="2168863"/>
              </a:xfrm>
              <a:prstGeom prst="cube">
                <a:avLst>
                  <a:gd name="adj" fmla="val 75280"/>
                </a:avLst>
              </a:prstGeom>
              <a:solidFill>
                <a:schemeClr val="tx2">
                  <a:lumMod val="60000"/>
                  <a:lumOff val="40000"/>
                  <a:alpha val="10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 prstMaterial="legacyWirefram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dirty="0"/>
              </a:p>
            </p:txBody>
          </p:sp>
          <p:sp>
            <p:nvSpPr>
              <p:cNvPr id="41" name="Cube 40">
                <a:extLst>
                  <a:ext uri="{FF2B5EF4-FFF2-40B4-BE49-F238E27FC236}">
                    <a16:creationId xmlns:a16="http://schemas.microsoft.com/office/drawing/2014/main" id="{5175B07C-9B6B-1546-9F11-B1DAF659AD26}"/>
                  </a:ext>
                </a:extLst>
              </p:cNvPr>
              <p:cNvSpPr/>
              <p:nvPr/>
            </p:nvSpPr>
            <p:spPr>
              <a:xfrm rot="10800000" flipV="1">
                <a:off x="4036329" y="1664410"/>
                <a:ext cx="803191" cy="2168863"/>
              </a:xfrm>
              <a:prstGeom prst="cube">
                <a:avLst>
                  <a:gd name="adj" fmla="val 75280"/>
                </a:avLst>
              </a:prstGeom>
              <a:solidFill>
                <a:schemeClr val="tx2">
                  <a:lumMod val="60000"/>
                  <a:lumOff val="40000"/>
                  <a:alpha val="10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 prstMaterial="legacyWirefram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dirty="0"/>
              </a:p>
            </p:txBody>
          </p:sp>
          <p:sp>
            <p:nvSpPr>
              <p:cNvPr id="42" name="Cube 41">
                <a:extLst>
                  <a:ext uri="{FF2B5EF4-FFF2-40B4-BE49-F238E27FC236}">
                    <a16:creationId xmlns:a16="http://schemas.microsoft.com/office/drawing/2014/main" id="{DF555C84-5998-6A49-8151-6BF9C4892AC7}"/>
                  </a:ext>
                </a:extLst>
              </p:cNvPr>
              <p:cNvSpPr/>
              <p:nvPr/>
            </p:nvSpPr>
            <p:spPr>
              <a:xfrm rot="10800000" flipV="1">
                <a:off x="3833856" y="1664410"/>
                <a:ext cx="803191" cy="2168863"/>
              </a:xfrm>
              <a:prstGeom prst="cube">
                <a:avLst>
                  <a:gd name="adj" fmla="val 75280"/>
                </a:avLst>
              </a:prstGeom>
              <a:solidFill>
                <a:schemeClr val="tx2">
                  <a:lumMod val="60000"/>
                  <a:lumOff val="40000"/>
                  <a:alpha val="10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>
                  <a:rot lat="0" lon="0" rev="0"/>
                </a:lightRig>
              </a:scene3d>
              <a:sp3d prstMaterial="legacyWirefram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dirty="0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ED2E99B-4618-1F4A-BF99-BACE107A2464}"/>
                </a:ext>
              </a:extLst>
            </p:cNvPr>
            <p:cNvSpPr/>
            <p:nvPr/>
          </p:nvSpPr>
          <p:spPr>
            <a:xfrm>
              <a:off x="1668847" y="3284763"/>
              <a:ext cx="100055" cy="452349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5B3061B-F357-3A43-937C-1821E2DCA5B0}"/>
                </a:ext>
              </a:extLst>
            </p:cNvPr>
            <p:cNvSpPr/>
            <p:nvPr/>
          </p:nvSpPr>
          <p:spPr>
            <a:xfrm>
              <a:off x="1867190" y="3284763"/>
              <a:ext cx="100055" cy="452349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91E11F6-14CF-2E45-BCC6-F45EBB1CC836}"/>
                </a:ext>
              </a:extLst>
            </p:cNvPr>
            <p:cNvSpPr/>
            <p:nvPr/>
          </p:nvSpPr>
          <p:spPr>
            <a:xfrm>
              <a:off x="2084629" y="3284762"/>
              <a:ext cx="100055" cy="452349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623144-F1B9-434E-8D9B-341245826058}"/>
                </a:ext>
              </a:extLst>
            </p:cNvPr>
            <p:cNvSpPr/>
            <p:nvPr/>
          </p:nvSpPr>
          <p:spPr>
            <a:xfrm>
              <a:off x="2308933" y="3284761"/>
              <a:ext cx="100055" cy="452349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C214F00-2610-3C47-B92F-A760331F6ECA}"/>
                </a:ext>
              </a:extLst>
            </p:cNvPr>
            <p:cNvSpPr/>
            <p:nvPr/>
          </p:nvSpPr>
          <p:spPr>
            <a:xfrm>
              <a:off x="2510262" y="3284761"/>
              <a:ext cx="100055" cy="452349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E22D46B-6E36-8F4C-B941-53F7B037476F}"/>
                </a:ext>
              </a:extLst>
            </p:cNvPr>
            <p:cNvSpPr/>
            <p:nvPr/>
          </p:nvSpPr>
          <p:spPr>
            <a:xfrm>
              <a:off x="2735054" y="3284761"/>
              <a:ext cx="100055" cy="452349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22555A3-E099-7C4F-A95B-B551121DEBB4}"/>
                </a:ext>
              </a:extLst>
            </p:cNvPr>
            <p:cNvSpPr/>
            <p:nvPr/>
          </p:nvSpPr>
          <p:spPr>
            <a:xfrm>
              <a:off x="2933715" y="3284761"/>
              <a:ext cx="100055" cy="452349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121D938-2A4E-A640-AF05-5EF8DF49BE4F}"/>
                </a:ext>
              </a:extLst>
            </p:cNvPr>
            <p:cNvSpPr/>
            <p:nvPr/>
          </p:nvSpPr>
          <p:spPr>
            <a:xfrm>
              <a:off x="3160203" y="3284760"/>
              <a:ext cx="100055" cy="452349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7080432-3486-4247-957B-DCCEAA8FB74F}"/>
                </a:ext>
              </a:extLst>
            </p:cNvPr>
            <p:cNvSpPr/>
            <p:nvPr/>
          </p:nvSpPr>
          <p:spPr>
            <a:xfrm>
              <a:off x="3371155" y="3284760"/>
              <a:ext cx="100055" cy="452349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7DD2126-D4C1-2145-BFCB-BD0B9E3E190F}"/>
                </a:ext>
              </a:extLst>
            </p:cNvPr>
            <p:cNvSpPr/>
            <p:nvPr/>
          </p:nvSpPr>
          <p:spPr>
            <a:xfrm>
              <a:off x="3582591" y="3284759"/>
              <a:ext cx="100055" cy="452349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B636248-CD0A-3E4F-A7D6-131CAD333EA0}"/>
                </a:ext>
              </a:extLst>
            </p:cNvPr>
            <p:cNvSpPr/>
            <p:nvPr/>
          </p:nvSpPr>
          <p:spPr>
            <a:xfrm>
              <a:off x="3795090" y="3284759"/>
              <a:ext cx="100055" cy="452349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DB763B0-66F0-0441-B85F-3D7D5CD7F29C}"/>
                </a:ext>
              </a:extLst>
            </p:cNvPr>
            <p:cNvSpPr/>
            <p:nvPr/>
          </p:nvSpPr>
          <p:spPr>
            <a:xfrm>
              <a:off x="4007446" y="3284759"/>
              <a:ext cx="100055" cy="452349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338B0BD-E094-5846-B86A-405B2C7C678A}"/>
                </a:ext>
              </a:extLst>
            </p:cNvPr>
            <p:cNvSpPr/>
            <p:nvPr/>
          </p:nvSpPr>
          <p:spPr>
            <a:xfrm>
              <a:off x="4218747" y="3284759"/>
              <a:ext cx="100055" cy="452349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D8CCC9E-95C9-E545-9EBA-7E9975567F3D}"/>
                </a:ext>
              </a:extLst>
            </p:cNvPr>
            <p:cNvSpPr/>
            <p:nvPr/>
          </p:nvSpPr>
          <p:spPr>
            <a:xfrm>
              <a:off x="4442254" y="3284759"/>
              <a:ext cx="100055" cy="452349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AE18CF3-6ED2-8B4E-901F-DA0A4CA19600}"/>
                </a:ext>
              </a:extLst>
            </p:cNvPr>
            <p:cNvSpPr/>
            <p:nvPr/>
          </p:nvSpPr>
          <p:spPr>
            <a:xfrm>
              <a:off x="4656476" y="3284759"/>
              <a:ext cx="100055" cy="452349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BB8CB33-C283-CE4A-A91C-FE548C13C20B}"/>
                </a:ext>
              </a:extLst>
            </p:cNvPr>
            <p:cNvSpPr/>
            <p:nvPr/>
          </p:nvSpPr>
          <p:spPr>
            <a:xfrm>
              <a:off x="4856111" y="3284759"/>
              <a:ext cx="100055" cy="452349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8C48EA20-AEB9-0A4B-AA78-A1D9D2AF10A8}"/>
              </a:ext>
            </a:extLst>
          </p:cNvPr>
          <p:cNvSpPr/>
          <p:nvPr/>
        </p:nvSpPr>
        <p:spPr>
          <a:xfrm>
            <a:off x="1920093" y="5921228"/>
            <a:ext cx="2645273" cy="5868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8DA72FD-41CB-E042-BC17-C764E5F18B69}"/>
              </a:ext>
            </a:extLst>
          </p:cNvPr>
          <p:cNvSpPr txBox="1"/>
          <p:nvPr/>
        </p:nvSpPr>
        <p:spPr>
          <a:xfrm>
            <a:off x="2476375" y="6029989"/>
            <a:ext cx="1579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32-ch. </a:t>
            </a:r>
            <a:r>
              <a:rPr lang="en-GB" dirty="0"/>
              <a:t>DDC232</a:t>
            </a:r>
            <a:endParaRPr lang="en-US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25DDD94-AD2A-0749-944D-09D0B4CE1835}"/>
              </a:ext>
            </a:extLst>
          </p:cNvPr>
          <p:cNvCxnSpPr>
            <a:cxnSpLocks/>
          </p:cNvCxnSpPr>
          <p:nvPr/>
        </p:nvCxnSpPr>
        <p:spPr>
          <a:xfrm flipH="1">
            <a:off x="1465693" y="4086929"/>
            <a:ext cx="1" cy="1688478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6127FA2-C187-4C42-BFF3-AFB733EACF10}"/>
              </a:ext>
            </a:extLst>
          </p:cNvPr>
          <p:cNvCxnSpPr>
            <a:cxnSpLocks/>
          </p:cNvCxnSpPr>
          <p:nvPr/>
        </p:nvCxnSpPr>
        <p:spPr>
          <a:xfrm flipH="1">
            <a:off x="1276765" y="4095169"/>
            <a:ext cx="1" cy="1826059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A3522F3-3DA9-FD41-892D-B06DD479825B}"/>
              </a:ext>
            </a:extLst>
          </p:cNvPr>
          <p:cNvCxnSpPr>
            <a:cxnSpLocks/>
            <a:endCxn id="43" idx="1"/>
          </p:cNvCxnSpPr>
          <p:nvPr/>
        </p:nvCxnSpPr>
        <p:spPr>
          <a:xfrm>
            <a:off x="1269456" y="5919086"/>
            <a:ext cx="650637" cy="295569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AA236F8-3E9D-634E-8273-4536386C6778}"/>
              </a:ext>
            </a:extLst>
          </p:cNvPr>
          <p:cNvCxnSpPr>
            <a:cxnSpLocks/>
          </p:cNvCxnSpPr>
          <p:nvPr/>
        </p:nvCxnSpPr>
        <p:spPr>
          <a:xfrm>
            <a:off x="1269455" y="5917438"/>
            <a:ext cx="650638" cy="439248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0881EFC-BC4A-7049-8D2D-2287E936D832}"/>
              </a:ext>
            </a:extLst>
          </p:cNvPr>
          <p:cNvCxnSpPr>
            <a:cxnSpLocks/>
          </p:cNvCxnSpPr>
          <p:nvPr/>
        </p:nvCxnSpPr>
        <p:spPr>
          <a:xfrm>
            <a:off x="1461762" y="5767690"/>
            <a:ext cx="449023" cy="159113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A4DC609-4793-4846-AF92-E97EA57A231D}"/>
              </a:ext>
            </a:extLst>
          </p:cNvPr>
          <p:cNvCxnSpPr>
            <a:cxnSpLocks/>
          </p:cNvCxnSpPr>
          <p:nvPr/>
        </p:nvCxnSpPr>
        <p:spPr>
          <a:xfrm>
            <a:off x="1461761" y="5766042"/>
            <a:ext cx="465641" cy="263947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A3E0A72-D50D-614D-B5AF-AF0BFDD62E55}"/>
              </a:ext>
            </a:extLst>
          </p:cNvPr>
          <p:cNvCxnSpPr>
            <a:cxnSpLocks/>
          </p:cNvCxnSpPr>
          <p:nvPr/>
        </p:nvCxnSpPr>
        <p:spPr>
          <a:xfrm flipH="1">
            <a:off x="1650421" y="4076740"/>
            <a:ext cx="16168" cy="1424352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AE1E4F0-A671-884E-A56E-F0B0B88DBA3B}"/>
              </a:ext>
            </a:extLst>
          </p:cNvPr>
          <p:cNvCxnSpPr>
            <a:cxnSpLocks/>
          </p:cNvCxnSpPr>
          <p:nvPr/>
        </p:nvCxnSpPr>
        <p:spPr>
          <a:xfrm>
            <a:off x="1654622" y="5493685"/>
            <a:ext cx="579611" cy="436908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5314F99-4E57-0744-8B84-09A3C68B8D00}"/>
              </a:ext>
            </a:extLst>
          </p:cNvPr>
          <p:cNvCxnSpPr>
            <a:cxnSpLocks/>
          </p:cNvCxnSpPr>
          <p:nvPr/>
        </p:nvCxnSpPr>
        <p:spPr>
          <a:xfrm>
            <a:off x="1654621" y="5492037"/>
            <a:ext cx="390685" cy="423753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661FA2D-0C80-C54C-B5A3-913A8283C6FA}"/>
              </a:ext>
            </a:extLst>
          </p:cNvPr>
          <p:cNvSpPr txBox="1"/>
          <p:nvPr/>
        </p:nvSpPr>
        <p:spPr>
          <a:xfrm>
            <a:off x="2177398" y="3902263"/>
            <a:ext cx="1827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Photodiode Array</a:t>
            </a:r>
          </a:p>
        </p:txBody>
      </p:sp>
    </p:spTree>
    <p:extLst>
      <p:ext uri="{BB962C8B-B14F-4D97-AF65-F5344CB8AC3E}">
        <p14:creationId xmlns:p14="http://schemas.microsoft.com/office/powerpoint/2010/main" val="3581253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E0FC7-A073-4141-A9E6-93875A70D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Presentation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36604-418C-5F40-9B84-CF054B4E7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Introduce the main concepts of the DDC232 operation.</a:t>
            </a:r>
          </a:p>
          <a:p>
            <a:r>
              <a:rPr lang="en-GB" dirty="0"/>
              <a:t>Show custom circuit board housing the DDC232 chip.</a:t>
            </a:r>
          </a:p>
          <a:p>
            <a:r>
              <a:rPr lang="en-GB" dirty="0"/>
              <a:t>Describe issues faced with “daisy-chaining” several boards.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Useful documentation (both attached to email):</a:t>
            </a:r>
          </a:p>
          <a:p>
            <a:r>
              <a:rPr lang="en-GB" dirty="0">
                <a:hlinkClick r:id="rId2"/>
              </a:rPr>
              <a:t>DDC232 datasheet</a:t>
            </a:r>
            <a:r>
              <a:rPr lang="en-GB" dirty="0"/>
              <a:t> </a:t>
            </a:r>
          </a:p>
          <a:p>
            <a:r>
              <a:rPr lang="en-GB" dirty="0"/>
              <a:t>DDC232 custom circuit board schematic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16859-4E9A-E341-A0C8-E2C056784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8C53-3661-5F45-82D3-8BEBBAFA44E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3223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0A38076-CC2D-5B47-B0E9-84EE800FE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5756" y="583586"/>
            <a:ext cx="3620237" cy="56908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5D05B1-B1BF-A647-BC04-C0386AB30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Texas Instruments DDC232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8C1A8-CBB5-7A40-9D26-FE9BE5394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016433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20-bit, 32-channel current-input analog-to-digital converter (ADC).</a:t>
            </a:r>
          </a:p>
          <a:p>
            <a:r>
              <a:rPr lang="en-GB" dirty="0"/>
              <a:t>Integration times between 166.5us – 1s with 7 different dynamic ranges.</a:t>
            </a:r>
          </a:p>
          <a:p>
            <a:r>
              <a:rPr lang="en-GB" dirty="0"/>
              <a:t>Each input has two integrators to allow continuous measurements.</a:t>
            </a:r>
          </a:p>
          <a:p>
            <a:r>
              <a:rPr lang="en-GB" dirty="0"/>
              <a:t>Housed on custom circuit board housing 16 photodiodes, where each is split across 2 inputs.</a:t>
            </a:r>
          </a:p>
          <a:p>
            <a:r>
              <a:rPr lang="en-GB" dirty="0"/>
              <a:t>Configured and read by FPGA (Artix-7 on </a:t>
            </a:r>
            <a:r>
              <a:rPr lang="en-GB" dirty="0" err="1"/>
              <a:t>Nexys</a:t>
            </a:r>
            <a:r>
              <a:rPr lang="en-GB" dirty="0"/>
              <a:t> Video), which sends data to PC.</a:t>
            </a:r>
          </a:p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075C2-E223-0D44-8140-10F359584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8C53-3661-5F45-82D3-8BEBBAFA44E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641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6A8C2-55DB-B345-A3F8-A3AF16480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I/O Signals (FPGA-DDC232)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27216-30A0-D540-B3D9-9FE6453857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7772400" cy="4351338"/>
              </a:xfrm>
            </p:spPr>
            <p:txBody>
              <a:bodyPr>
                <a:normAutofit/>
              </a:bodyPr>
              <a:lstStyle/>
              <a:p>
                <a:pPr lvl="0"/>
                <a:r>
                  <a:rPr lang="en-GB" dirty="0"/>
                  <a:t>System (master) clock: </a:t>
                </a:r>
                <a:r>
                  <a:rPr lang="en-GB" b="1" dirty="0"/>
                  <a:t>CLK</a:t>
                </a:r>
                <a:r>
                  <a:rPr lang="en-GB" dirty="0"/>
                  <a:t> (10 MHz input)</a:t>
                </a:r>
              </a:p>
              <a:p>
                <a:r>
                  <a:rPr lang="en-GB" dirty="0"/>
                  <a:t>Configuration reg. clock: </a:t>
                </a:r>
                <a:r>
                  <a:rPr lang="en-GB" b="1" dirty="0"/>
                  <a:t>CLK_CFG </a:t>
                </a:r>
                <a:r>
                  <a:rPr lang="en-GB" dirty="0"/>
                  <a:t>(20 MHz input)</a:t>
                </a:r>
              </a:p>
              <a:p>
                <a:pPr lvl="0"/>
                <a:r>
                  <a:rPr lang="en-GB" dirty="0"/>
                  <a:t>Configuration register input: </a:t>
                </a:r>
                <a:r>
                  <a:rPr lang="en-GB" b="1" dirty="0"/>
                  <a:t>DIN_CFG </a:t>
                </a:r>
                <a:r>
                  <a:rPr lang="en-GB" dirty="0"/>
                  <a:t>(input)</a:t>
                </a:r>
              </a:p>
              <a:p>
                <a:pPr lvl="0"/>
                <a:r>
                  <a:rPr lang="en-GB" dirty="0"/>
                  <a:t>Serial data clock: </a:t>
                </a:r>
                <a:r>
                  <a:rPr lang="en-GB" b="1" dirty="0"/>
                  <a:t>DCLK </a:t>
                </a:r>
                <a:r>
                  <a:rPr lang="en-GB" dirty="0"/>
                  <a:t>(20 MHz input)</a:t>
                </a:r>
              </a:p>
              <a:p>
                <a:pPr lvl="0"/>
                <a:r>
                  <a:rPr lang="en-GB" dirty="0"/>
                  <a:t>Serial data output: </a:t>
                </a:r>
                <a:r>
                  <a:rPr lang="en-GB" b="1" dirty="0"/>
                  <a:t>DOUT </a:t>
                </a:r>
                <a:r>
                  <a:rPr lang="en-GB" dirty="0"/>
                  <a:t>(output)</a:t>
                </a:r>
              </a:p>
              <a:p>
                <a:pPr lvl="0"/>
                <a:r>
                  <a:rPr lang="en-GB" dirty="0"/>
                  <a:t>Conversion control input: </a:t>
                </a:r>
                <a:r>
                  <a:rPr lang="en-GB" b="1" dirty="0"/>
                  <a:t>CONV </a:t>
                </a:r>
                <a:r>
                  <a:rPr lang="en-GB" dirty="0"/>
                  <a:t>(6 kHz input)</a:t>
                </a:r>
              </a:p>
              <a:p>
                <a:pPr lvl="0"/>
                <a:r>
                  <a:rPr lang="en-GB" dirty="0"/>
                  <a:t>Data valid output: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1" i="0">
                            <a:latin typeface="Cambria Math" panose="02040503050406030204" pitchFamily="18" charset="0"/>
                          </a:rPr>
                          <m:t>𝐃𝐕𝐀𝐋𝐈𝐃</m:t>
                        </m:r>
                      </m:e>
                    </m:acc>
                  </m:oMath>
                </a14:m>
                <a:r>
                  <a:rPr lang="en-GB" dirty="0"/>
                  <a:t> (output)</a:t>
                </a:r>
              </a:p>
              <a:p>
                <a:pPr lvl="0"/>
                <a:r>
                  <a:rPr lang="en-GB" dirty="0"/>
                  <a:t>Digital reset: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1" i="0">
                            <a:latin typeface="Cambria Math" panose="02040503050406030204" pitchFamily="18" charset="0"/>
                          </a:rPr>
                          <m:t>𝐑𝐄𝐒𝐄𝐓</m:t>
                        </m:r>
                      </m:e>
                    </m:acc>
                  </m:oMath>
                </a14:m>
                <a:r>
                  <a:rPr lang="en-GB" dirty="0"/>
                  <a:t> (input)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27216-30A0-D540-B3D9-9FE6453857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7772400" cy="4351338"/>
              </a:xfrm>
              <a:blipFill>
                <a:blip r:embed="rId2"/>
                <a:stretch>
                  <a:fillRect l="-1468" t="-23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1" descr="page2image38147568">
            <a:extLst>
              <a:ext uri="{FF2B5EF4-FFF2-40B4-BE49-F238E27FC236}">
                <a16:creationId xmlns:a16="http://schemas.microsoft.com/office/drawing/2014/main" id="{8D3E39A5-ADA6-C748-9A8C-A939F68C4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305" y="1820595"/>
            <a:ext cx="3736665" cy="383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9BD867-0C72-0C43-BE66-8720334E3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8C53-3661-5F45-82D3-8BEBBAFA44E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376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026C27-F9D6-D947-8DF2-A4B09535B0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4306" y="1366478"/>
            <a:ext cx="7663388" cy="5491522"/>
          </a:xfr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092C7D5-95D0-D945-8E28-CE7EE88EB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8C53-3661-5F45-82D3-8BEBBAFA44E6}" type="slidenum">
              <a:rPr lang="en-GB" smtClean="0"/>
              <a:t>6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15EDFE1-84C9-264B-AB95-F9C535408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Custom Circuit Board Schematic</a:t>
            </a:r>
          </a:p>
        </p:txBody>
      </p:sp>
    </p:spTree>
    <p:extLst>
      <p:ext uri="{BB962C8B-B14F-4D97-AF65-F5344CB8AC3E}">
        <p14:creationId xmlns:p14="http://schemas.microsoft.com/office/powerpoint/2010/main" val="3113348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DF8DE-D9BE-C94E-A705-59FDAF3BA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 of Operation – Configuration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E42C4-7688-4E4D-BEDD-AE3EDD0B2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689" y="2182108"/>
            <a:ext cx="4797500" cy="3697831"/>
          </a:xfrm>
        </p:spPr>
        <p:txBody>
          <a:bodyPr>
            <a:normAutofit/>
          </a:bodyPr>
          <a:lstStyle/>
          <a:p>
            <a:r>
              <a:rPr lang="en-GB" dirty="0"/>
              <a:t>12-bit pattern sent to DDC232 along </a:t>
            </a:r>
            <a:r>
              <a:rPr lang="en-GB" b="1" dirty="0"/>
              <a:t>DIN_CFG.</a:t>
            </a:r>
            <a:r>
              <a:rPr lang="en-GB" dirty="0"/>
              <a:t> </a:t>
            </a:r>
          </a:p>
          <a:p>
            <a:r>
              <a:rPr lang="en-GB" dirty="0"/>
              <a:t>640-bit readback pattern sent from DDC232 along </a:t>
            </a:r>
            <a:r>
              <a:rPr lang="en-GB" b="1" dirty="0"/>
              <a:t>DOUT</a:t>
            </a:r>
            <a:r>
              <a:rPr lang="en-GB" dirty="0"/>
              <a:t> to confirm correct configuration and readout.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06110-0FA9-7C45-A7D4-3AB7A5DD3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8C53-3661-5F45-82D3-8BEBBAFA44E6}" type="slidenum">
              <a:rPr lang="en-GB" smtClean="0"/>
              <a:t>7</a:t>
            </a:fld>
            <a:endParaRPr lang="en-GB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EC134A27-23E5-984E-AD42-528AA7810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4189" y="1771627"/>
            <a:ext cx="6917812" cy="396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80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4738AB77-7910-9648-A1AB-65ABC2DE9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3477" y="2433345"/>
            <a:ext cx="6700806" cy="21699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6DF8DE-D9BE-C94E-A705-59FDAF3BA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 of Operation – Integration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E42C4-7688-4E4D-BEDD-AE3EDD0B2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641" y="1910103"/>
            <a:ext cx="5243126" cy="4446247"/>
          </a:xfrm>
        </p:spPr>
        <p:txBody>
          <a:bodyPr>
            <a:normAutofit/>
          </a:bodyPr>
          <a:lstStyle/>
          <a:p>
            <a:r>
              <a:rPr lang="en-GB" b="1" dirty="0"/>
              <a:t>CONV</a:t>
            </a:r>
            <a:r>
              <a:rPr lang="en-GB" dirty="0"/>
              <a:t> toggles between dual-switched integrators to give a measurement every </a:t>
            </a:r>
            <a:r>
              <a:rPr lang="en-GB" b="1" dirty="0"/>
              <a:t>t</a:t>
            </a:r>
            <a:r>
              <a:rPr lang="en-GB" b="1" baseline="-25000" dirty="0"/>
              <a:t>INT</a:t>
            </a:r>
            <a:r>
              <a:rPr lang="en-GB" dirty="0"/>
              <a:t>.</a:t>
            </a:r>
          </a:p>
          <a:p>
            <a:r>
              <a:rPr lang="en-GB" dirty="0"/>
              <a:t>When </a:t>
            </a:r>
            <a:r>
              <a:rPr lang="en-GB" b="1" dirty="0"/>
              <a:t>DVALID</a:t>
            </a:r>
            <a:r>
              <a:rPr lang="en-GB" dirty="0"/>
              <a:t> is received, data is shifted out on </a:t>
            </a:r>
            <a:r>
              <a:rPr lang="en-GB" b="1" dirty="0"/>
              <a:t>DOUT</a:t>
            </a:r>
            <a:r>
              <a:rPr lang="en-GB" dirty="0"/>
              <a:t> using </a:t>
            </a:r>
            <a:r>
              <a:rPr lang="en-GB" b="1" dirty="0"/>
              <a:t>DCLK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Note: </a:t>
            </a:r>
            <a:r>
              <a:rPr lang="en-GB" b="1" dirty="0"/>
              <a:t>DCLK</a:t>
            </a:r>
            <a:r>
              <a:rPr lang="en-GB" dirty="0"/>
              <a:t> is paused around </a:t>
            </a:r>
            <a:r>
              <a:rPr lang="en-GB" b="1" dirty="0"/>
              <a:t>CONV</a:t>
            </a:r>
            <a:r>
              <a:rPr lang="en-GB" dirty="0"/>
              <a:t> toggles to minimise noise.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06110-0FA9-7C45-A7D4-3AB7A5DD3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8C53-3661-5F45-82D3-8BEBBAFA44E6}" type="slidenum">
              <a:rPr lang="en-GB" smtClean="0"/>
              <a:t>8</a:t>
            </a:fld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9CE87F-CDCF-2C40-9525-A940554D432C}"/>
              </a:ext>
            </a:extLst>
          </p:cNvPr>
          <p:cNvSpPr txBox="1"/>
          <p:nvPr/>
        </p:nvSpPr>
        <p:spPr>
          <a:xfrm>
            <a:off x="532641" y="4831907"/>
            <a:ext cx="11360346" cy="1660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prstClr val="black"/>
                </a:solidFill>
              </a:rPr>
              <a:t>Must ensure all data is shifted out before next </a:t>
            </a:r>
            <a:r>
              <a:rPr lang="en-GB" sz="2800" b="1" dirty="0">
                <a:solidFill>
                  <a:prstClr val="black"/>
                </a:solidFill>
              </a:rPr>
              <a:t>DVALID</a:t>
            </a:r>
            <a:r>
              <a:rPr lang="en-GB" sz="2800" dirty="0">
                <a:solidFill>
                  <a:prstClr val="black"/>
                </a:solidFill>
              </a:rPr>
              <a:t>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prstClr val="black"/>
                </a:solidFill>
              </a:rPr>
              <a:t>Duration of </a:t>
            </a:r>
            <a:r>
              <a:rPr lang="en-GB" sz="2800" b="1" dirty="0">
                <a:solidFill>
                  <a:prstClr val="black"/>
                </a:solidFill>
              </a:rPr>
              <a:t>DCLK</a:t>
            </a:r>
            <a:r>
              <a:rPr lang="en-GB" sz="2800" dirty="0">
                <a:solidFill>
                  <a:prstClr val="black"/>
                </a:solidFill>
              </a:rPr>
              <a:t> dependent on number of bits to shift out, i.e. number of DDC232s.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2099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C222F29D-5EE6-4E4C-9A5E-A6145F458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244" y="1549399"/>
            <a:ext cx="5688755" cy="15565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6DF8DE-D9BE-C94E-A705-59FDAF3BA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Daisy-Chaining DDC232s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E42C4-7688-4E4D-BEDD-AE3EDD0B2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641" y="1910103"/>
            <a:ext cx="6193913" cy="4446247"/>
          </a:xfrm>
        </p:spPr>
        <p:txBody>
          <a:bodyPr>
            <a:normAutofit/>
          </a:bodyPr>
          <a:lstStyle/>
          <a:p>
            <a:r>
              <a:rPr lang="en-GB" dirty="0"/>
              <a:t>DDC232 designed to minimise overhead to chain multiple chips together to allow for more inputs.</a:t>
            </a:r>
          </a:p>
          <a:p>
            <a:r>
              <a:rPr lang="en-GB" dirty="0"/>
              <a:t>Uses </a:t>
            </a:r>
            <a:r>
              <a:rPr lang="en-GB" b="1" dirty="0"/>
              <a:t>DIN</a:t>
            </a:r>
            <a:r>
              <a:rPr lang="en-GB" dirty="0"/>
              <a:t> pin connected to </a:t>
            </a:r>
            <a:r>
              <a:rPr lang="en-GB" b="1" dirty="0"/>
              <a:t>DOUT</a:t>
            </a:r>
            <a:r>
              <a:rPr lang="en-GB" dirty="0"/>
              <a:t> of the next board in chain.</a:t>
            </a:r>
          </a:p>
          <a:p>
            <a:r>
              <a:rPr lang="en-GB" b="1" dirty="0"/>
              <a:t>DCLK</a:t>
            </a:r>
            <a:r>
              <a:rPr lang="en-GB" dirty="0"/>
              <a:t> shifts data in both </a:t>
            </a:r>
            <a:r>
              <a:rPr lang="en-GB" b="1" dirty="0"/>
              <a:t>DIN</a:t>
            </a:r>
            <a:r>
              <a:rPr lang="en-GB" dirty="0"/>
              <a:t> and </a:t>
            </a:r>
            <a:r>
              <a:rPr lang="en-GB" b="1" dirty="0"/>
              <a:t>DOUT</a:t>
            </a:r>
            <a:r>
              <a:rPr lang="en-GB" dirty="0"/>
              <a:t>.</a:t>
            </a:r>
          </a:p>
          <a:p>
            <a:r>
              <a:rPr lang="en-GB" b="1" dirty="0"/>
              <a:t>DVALID</a:t>
            </a:r>
            <a:r>
              <a:rPr lang="en-GB" dirty="0"/>
              <a:t> is propagated across boards using logic OR gates, ensures that all boards have data-ready when </a:t>
            </a:r>
            <a:r>
              <a:rPr lang="en-GB" b="1" dirty="0"/>
              <a:t>DVALID</a:t>
            </a:r>
            <a:r>
              <a:rPr lang="en-GB" dirty="0"/>
              <a:t> reaches FPGA.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06110-0FA9-7C45-A7D4-3AB7A5DD3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8C53-3661-5F45-82D3-8BEBBAFA44E6}" type="slidenum">
              <a:rPr lang="en-GB" smtClean="0"/>
              <a:t>9</a:t>
            </a:fld>
            <a:endParaRPr lang="en-GB" dirty="0"/>
          </a:p>
        </p:txBody>
      </p:sp>
      <p:pic>
        <p:nvPicPr>
          <p:cNvPr id="8" name="Picture 7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65A6C706-0E82-BB40-BAE8-0734716D0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119" y="3234506"/>
            <a:ext cx="5453219" cy="244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15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880</Words>
  <Application>Microsoft Macintosh PowerPoint</Application>
  <PresentationFormat>Widescreen</PresentationFormat>
  <Paragraphs>100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Cambria Math</vt:lpstr>
      <vt:lpstr>Office Theme</vt:lpstr>
      <vt:lpstr>DDC232 Daisy-Chain</vt:lpstr>
      <vt:lpstr>Detector Introduction</vt:lpstr>
      <vt:lpstr>Presentation Objectives</vt:lpstr>
      <vt:lpstr>Texas Instruments DDC232</vt:lpstr>
      <vt:lpstr>I/O Signals (FPGA-DDC232)</vt:lpstr>
      <vt:lpstr>Custom Circuit Board Schematic</vt:lpstr>
      <vt:lpstr>Overview of Operation – Configuration</vt:lpstr>
      <vt:lpstr>Overview of Operation – Integration</vt:lpstr>
      <vt:lpstr>Daisy-Chaining DDC232s</vt:lpstr>
      <vt:lpstr>The Problem</vt:lpstr>
      <vt:lpstr>2 Boards vs. 3 Boards</vt:lpstr>
      <vt:lpstr>Steps Taken So Far</vt:lpstr>
      <vt:lpstr>Assistance Requested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DDC232 Daisy-Chain</dc:title>
  <dc:creator>Shaikh, Saad</dc:creator>
  <cp:lastModifiedBy>Shaikh, Saad</cp:lastModifiedBy>
  <cp:revision>73</cp:revision>
  <dcterms:created xsi:type="dcterms:W3CDTF">2021-01-25T14:18:15Z</dcterms:created>
  <dcterms:modified xsi:type="dcterms:W3CDTF">2021-01-26T10:06:43Z</dcterms:modified>
</cp:coreProperties>
</file>