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1" r:id="rId13"/>
    <p:sldId id="312" r:id="rId14"/>
    <p:sldId id="268" r:id="rId15"/>
    <p:sldId id="267" r:id="rId16"/>
    <p:sldId id="314" r:id="rId17"/>
    <p:sldId id="265" r:id="rId18"/>
    <p:sldId id="315" r:id="rId19"/>
    <p:sldId id="316" r:id="rId20"/>
    <p:sldId id="317" r:id="rId21"/>
    <p:sldId id="318" r:id="rId22"/>
    <p:sldId id="272" r:id="rId23"/>
    <p:sldId id="277" r:id="rId24"/>
    <p:sldId id="305" r:id="rId25"/>
    <p:sldId id="276" r:id="rId26"/>
    <p:sldId id="275" r:id="rId27"/>
    <p:sldId id="308" r:id="rId28"/>
    <p:sldId id="309" r:id="rId29"/>
    <p:sldId id="310" r:id="rId30"/>
    <p:sldId id="311" r:id="rId31"/>
    <p:sldId id="307" r:id="rId32"/>
    <p:sldId id="306" r:id="rId33"/>
    <p:sldId id="319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9"/>
    <p:restoredTop sz="94834"/>
  </p:normalViewPr>
  <p:slideViewPr>
    <p:cSldViewPr snapToGrid="0" snapToObjects="1">
      <p:cViewPr varScale="1">
        <p:scale>
          <a:sx n="135" d="100"/>
          <a:sy n="135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02645-7AAE-CF4F-BB3C-0A9AC615C571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1C6DF-5F57-404B-84B7-670B516E5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1C6DF-5F57-404B-84B7-670B516E5E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3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4FD6F-8E4A-5341-AE4E-A772A8DAAAE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7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E6CF-072F-6446-A964-06785297D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D8B80-46BA-4147-846F-EFEB9DAAA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C8924-D253-9943-9051-59D6B84E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6EED-759C-2041-B83A-838D33FAA599}" type="datetime1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9F78-7833-994E-A4A6-14923573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6C2BE-7329-0540-BDFE-2B61AF98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0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E13B-95C9-7C49-910A-9CB1BE2B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787CE-3051-2B49-9162-D62D7E98F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BFF4A-BBF6-DC41-AD97-652E75F1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510-7345-E644-A585-73A8865B4A85}" type="datetime1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1E247-941A-3E4F-B00E-EBD96143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6AB13-ED0F-2F42-8A34-D0367EB5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17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E263D-0603-8443-BBDB-6A854D7D1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6BBF1-0739-8D45-B961-80DE812C9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D612-31A4-734D-99FA-A7AFB840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36AF-1CCB-F847-AC16-89AA5B2366AD}" type="datetime1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1D2E-0CC7-174A-B524-7290DADE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720AE-30EC-C244-B13D-FF5AEB3F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9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495A-5CF8-0F48-9F9E-1980AEFB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587B-3EF2-5F4E-ADC0-100F93EC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397A-DF86-1946-ABBA-E0488921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D32-0FB4-A943-AFD8-034CE698BC67}" type="datetime1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2C7B7-1262-274E-AB76-EA7217AC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74A1-D018-E149-B6EA-645E17CC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7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9045-8087-9E40-8B49-9AA58647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475D5-7473-C84D-8CBD-B7D2F7061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4E81-EFF6-B94E-A87A-3A06D3B8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8FB-B75A-8040-B27F-4FE67200B13C}" type="datetime1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37513-809E-B745-A744-51EDC422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3A2FF-4E31-F140-BC6C-3A7CEC20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3E80-274E-4545-88A9-60CE0512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BE2D-968A-CE49-9B58-C926EA498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14279-4ABB-0644-9C61-716A5172C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F7CC5-1120-9443-B79B-3989B407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5226-0979-B24A-843D-9B364E6D1189}" type="datetime1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9F922-3E2D-0145-B2E4-EBCD818B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0B90-1A58-0B48-B3B6-263094C8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4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5712-4D88-E045-9225-82E3419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0FAB-C8DA-E344-98FF-048814386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3E1FB-64D8-364E-AEC4-C51110FB2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45F05-0398-D04B-9724-009600FBC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A643C-4C03-D94B-BB68-20CAA6958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D2AE1-05B4-C143-8A58-028A7EC2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E5FA-EDFA-284F-9A73-6B1E8E08FDF0}" type="datetime1">
              <a:rPr lang="en-GB" smtClean="0"/>
              <a:t>09/12/2021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8F70C-2EA0-2E45-977F-86E60D9E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D37DC-E099-A64D-96D3-DE9EAE4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5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B1FB-3F40-1442-ADE2-274C64F5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54366-40C0-F047-A653-FB325BB1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8D6D-99E6-A149-8219-98864D7C02CA}" type="datetime1">
              <a:rPr lang="en-GB" smtClean="0"/>
              <a:t>09/12/2021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13BD2-CA4B-3240-B1B2-815AB69C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28ACE-022A-3242-99EE-ED5A5ABD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9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D4159-386D-FE49-9402-8C7EB23B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6345-2193-3B41-A797-AF600F30CDE9}" type="datetime1">
              <a:rPr lang="en-GB" smtClean="0"/>
              <a:t>09/12/2021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43466-903F-0E4E-BF81-0FAE555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43FE8-186F-A443-A79B-0DD23129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9F49-540F-8845-8BFC-01449D69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06B2-1CEB-DB4F-ADD6-C74F9ED2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2F04D-0FD8-674B-A6F6-FB34FFE22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BD776-623E-8E4D-B31D-6D05A03B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4BC-2FC7-524A-8760-359F40FDA9D7}" type="datetime1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7C06-DE61-934B-B66A-C42A9113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35DB9-E504-E14C-997B-A37A8232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1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F7B6-C0A2-D141-86A8-491C1A05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CB477-D363-7F4B-925F-6C0C0D4B5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13E41-F279-DA41-A9BE-A40EEC833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5D54E-ADB0-A847-8B2D-F85A4489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B32-BFAC-2B47-B2EB-C10A2F5D16C6}" type="datetime1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9CF0E-65C7-4948-9FEB-80996496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2638F-92C5-9040-A5C5-D9CAA7A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12EBC-C7CC-8A45-BEBF-9EA46DF7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C0B53-A1B5-7543-9633-1AC6C98D4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1B0B9-4183-1A4B-B965-A4B3C9F13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6FE5-0F21-1049-9EC8-C76BB549BCA7}" type="datetime1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797C9-DDFC-1044-9E5F-827CEECE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CF5FB-6974-1744-B8A6-DF24712A8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98BF-C4AF-0242-B8E6-CA368575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8DB1-3CC9-C440-BAD7-45EAC37F6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UCLH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EB3F-E655-9D4B-8886-CC219611B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April 2021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36149-1F4F-B144-86AD-7C482987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9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AF18-BBA2-A944-983A-B5E209DC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52" y="209046"/>
            <a:ext cx="1167331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Analysis (Run 7, 105MeV, 300nA, 12.5pC, 170us)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B6368-C5FE-3248-8692-E9954A3D59D0}"/>
              </a:ext>
            </a:extLst>
          </p:cNvPr>
          <p:cNvSpPr txBox="1"/>
          <p:nvPr/>
        </p:nvSpPr>
        <p:spPr>
          <a:xfrm>
            <a:off x="2292375" y="6110740"/>
            <a:ext cx="21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Reversed, Calibrated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70CCD-5A60-9046-976E-9573E03D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D0C66854-B0DA-7D49-B195-010542EA0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99"/>
          <a:stretch/>
        </p:blipFill>
        <p:spPr>
          <a:xfrm>
            <a:off x="5974231" y="1329961"/>
            <a:ext cx="6149537" cy="48245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DFA0C0-408E-0349-87B4-574638815A68}"/>
              </a:ext>
            </a:extLst>
          </p:cNvPr>
          <p:cNvSpPr txBox="1"/>
          <p:nvPr/>
        </p:nvSpPr>
        <p:spPr>
          <a:xfrm>
            <a:off x="7765272" y="5892581"/>
            <a:ext cx="256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Reversed, Background Subtracted, Calibrated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5A6842A-D90B-5147-87CC-DBD09D06D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82"/>
          <a:stretch/>
        </p:blipFill>
        <p:spPr>
          <a:xfrm>
            <a:off x="14945" y="1286191"/>
            <a:ext cx="6095758" cy="4912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E57DDF-94B6-FC4D-BA74-53A78070B093}"/>
              </a:ext>
            </a:extLst>
          </p:cNvPr>
          <p:cNvSpPr txBox="1"/>
          <p:nvPr/>
        </p:nvSpPr>
        <p:spPr>
          <a:xfrm>
            <a:off x="7543994" y="6436039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(Ignore large error bars)</a:t>
            </a:r>
          </a:p>
        </p:txBody>
      </p:sp>
    </p:spTree>
    <p:extLst>
      <p:ext uri="{BB962C8B-B14F-4D97-AF65-F5344CB8AC3E}">
        <p14:creationId xmlns:p14="http://schemas.microsoft.com/office/powerpoint/2010/main" val="402468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9389-66BF-3849-A473-ABD6244F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UCLH Reference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3BAF-91CA-FB4A-8027-CC42D4E7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060"/>
            <a:ext cx="5083921" cy="2187879"/>
          </a:xfrm>
        </p:spPr>
        <p:txBody>
          <a:bodyPr>
            <a:normAutofit/>
          </a:bodyPr>
          <a:lstStyle/>
          <a:p>
            <a:r>
              <a:rPr lang="en-GB" dirty="0"/>
              <a:t>When comparing to photodiode data, subtract WET of first sheet in stack, since this was not covered by photodiode (sheet 25).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46C86-A0E3-9E40-95FF-5075CE4A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8250E-DC4E-C24A-96C7-335AE0E7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97"/>
          <a:stretch/>
        </p:blipFill>
        <p:spPr>
          <a:xfrm rot="5400000">
            <a:off x="6534053" y="691054"/>
            <a:ext cx="4737159" cy="60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AF18-BBA2-A944-983A-B5E209DC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52" y="209046"/>
            <a:ext cx="1167331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Analysis (105 MeV, 12.5pC, 170us)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B6368-C5FE-3248-8692-E9954A3D59D0}"/>
              </a:ext>
            </a:extLst>
          </p:cNvPr>
          <p:cNvSpPr txBox="1"/>
          <p:nvPr/>
        </p:nvSpPr>
        <p:spPr>
          <a:xfrm>
            <a:off x="7816117" y="5241948"/>
            <a:ext cx="240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Reversed, Calibrated, 300nA (Run 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70CCD-5A60-9046-976E-9573E03D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12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AF726-5B3D-784B-9E69-BDB40017BBEA}"/>
              </a:ext>
            </a:extLst>
          </p:cNvPr>
          <p:cNvSpPr txBox="1"/>
          <p:nvPr/>
        </p:nvSpPr>
        <p:spPr>
          <a:xfrm>
            <a:off x="1786884" y="5241948"/>
            <a:ext cx="240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Reversed, Calibrated, 150nA (Run 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F1825-7441-BB48-BE77-E2BFF827E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7" b="1880"/>
          <a:stretch/>
        </p:blipFill>
        <p:spPr>
          <a:xfrm rot="5400000">
            <a:off x="1209611" y="437002"/>
            <a:ext cx="3757969" cy="6014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5FB31-D5F0-C34C-8A31-F7DC70B64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7"/>
          <a:stretch/>
        </p:blipFill>
        <p:spPr>
          <a:xfrm rot="5400000">
            <a:off x="7053201" y="609539"/>
            <a:ext cx="3771516" cy="56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4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23C0-6A3F-854E-ACB7-55BDE7FB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Calibrated PDL &amp; Fit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03518-227E-B24F-A88E-D255D4E65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Photodiodes vs. CMOS Sensor (vs. UCLH Reference)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DA954-5BD1-4E4F-AF3F-28D8F373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7C14A-5A12-CE47-8700-F83E0F2647E2}"/>
              </a:ext>
            </a:extLst>
          </p:cNvPr>
          <p:cNvSpPr txBox="1"/>
          <p:nvPr/>
        </p:nvSpPr>
        <p:spPr>
          <a:xfrm>
            <a:off x="831850" y="5345085"/>
            <a:ext cx="1036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Note: Additional sheet in front of stack not covered by PDs – reference curve shifted back in x-direction by </a:t>
            </a:r>
            <a:r>
              <a:rPr lang="en-GB" sz="2000" b="1" dirty="0">
                <a:solidFill>
                  <a:srgbClr val="FF0000"/>
                </a:solidFill>
              </a:rPr>
              <a:t>2.63 mm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9818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96700-713F-C64C-A096-1BF93DA2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14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AD3DFA-ACA6-0647-BDE3-4AAC72F26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9" r="2646" b="3758"/>
          <a:stretch/>
        </p:blipFill>
        <p:spPr>
          <a:xfrm rot="5400000">
            <a:off x="328301" y="748248"/>
            <a:ext cx="5781453" cy="64380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E0B7D6-0A03-7548-887D-A2FFF363DD3A}"/>
              </a:ext>
            </a:extLst>
          </p:cNvPr>
          <p:cNvSpPr txBox="1"/>
          <p:nvPr/>
        </p:nvSpPr>
        <p:spPr>
          <a:xfrm>
            <a:off x="3958668" y="1079645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26, 600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01DAC-ACC0-C045-90D9-E86750C3F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0" b="2282"/>
          <a:stretch/>
        </p:blipFill>
        <p:spPr>
          <a:xfrm rot="5400000">
            <a:off x="7714656" y="2380658"/>
            <a:ext cx="3458481" cy="5496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496B49-61D4-C148-B30F-8A6F924DFA14}"/>
              </a:ext>
            </a:extLst>
          </p:cNvPr>
          <p:cNvSpPr txBox="1"/>
          <p:nvPr/>
        </p:nvSpPr>
        <p:spPr>
          <a:xfrm>
            <a:off x="7276254" y="3789245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59073-9017-D948-8481-67DEC814D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2" b="1865"/>
          <a:stretch/>
        </p:blipFill>
        <p:spPr>
          <a:xfrm rot="5400000">
            <a:off x="7728352" y="-1026887"/>
            <a:ext cx="3436761" cy="5490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102EA3-AB76-924C-87C6-2911E18899C8}"/>
              </a:ext>
            </a:extLst>
          </p:cNvPr>
          <p:cNvSpPr txBox="1"/>
          <p:nvPr/>
        </p:nvSpPr>
        <p:spPr>
          <a:xfrm>
            <a:off x="7276254" y="34013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F82A656-C532-274A-8BF7-B336D5B2D67A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75 MeV Pencil Beam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35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7E6AC-D8C6-1C44-A0B5-8CA56FA2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15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53372-6A07-154F-A760-D71C45ADE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40" r="2523" b="4064"/>
          <a:stretch/>
        </p:blipFill>
        <p:spPr>
          <a:xfrm rot="5400000">
            <a:off x="306326" y="800349"/>
            <a:ext cx="5751327" cy="6363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1FFEC-FC10-5E4B-87E2-6BADF0ABB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" b="2185"/>
          <a:stretch/>
        </p:blipFill>
        <p:spPr>
          <a:xfrm rot="5400000">
            <a:off x="7713181" y="-1022502"/>
            <a:ext cx="3456315" cy="55013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64CD38-3083-2545-B7D8-79D7F74EDC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5" b="2118"/>
          <a:stretch/>
        </p:blipFill>
        <p:spPr>
          <a:xfrm rot="5400000">
            <a:off x="7715740" y="2381742"/>
            <a:ext cx="3456313" cy="5496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C9461B-EDDF-934E-BEAF-1D16CD65D9B5}"/>
              </a:ext>
            </a:extLst>
          </p:cNvPr>
          <p:cNvSpPr txBox="1"/>
          <p:nvPr/>
        </p:nvSpPr>
        <p:spPr>
          <a:xfrm>
            <a:off x="7276254" y="3789245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029D2-9287-4B48-B188-ADC4EB5B6B17}"/>
              </a:ext>
            </a:extLst>
          </p:cNvPr>
          <p:cNvSpPr txBox="1"/>
          <p:nvPr/>
        </p:nvSpPr>
        <p:spPr>
          <a:xfrm>
            <a:off x="7276254" y="34013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05C7874E-C8CE-9D41-ABEE-F8D84ECCEDF3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80 MeV Pencil Beam Fit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F4BDA-6318-BF42-8E58-495FAC3ACE7F}"/>
              </a:ext>
            </a:extLst>
          </p:cNvPr>
          <p:cNvSpPr txBox="1"/>
          <p:nvPr/>
        </p:nvSpPr>
        <p:spPr>
          <a:xfrm>
            <a:off x="3397803" y="1032996"/>
            <a:ext cx="393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25, 500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r>
              <a:rPr lang="en-GB" b="1" dirty="0">
                <a:solidFill>
                  <a:srgbClr val="FF0000"/>
                </a:solidFill>
              </a:rPr>
              <a:t>, 1000 us</a:t>
            </a:r>
          </a:p>
        </p:txBody>
      </p:sp>
    </p:spTree>
    <p:extLst>
      <p:ext uri="{BB962C8B-B14F-4D97-AF65-F5344CB8AC3E}">
        <p14:creationId xmlns:p14="http://schemas.microsoft.com/office/powerpoint/2010/main" val="209114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A4142-CA9A-8F4D-9E31-E8941DB3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55FB6-D2C2-D040-AFA4-29592B90B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7" r="2756" b="4116"/>
          <a:stretch/>
        </p:blipFill>
        <p:spPr>
          <a:xfrm rot="5400000">
            <a:off x="313371" y="733317"/>
            <a:ext cx="5807668" cy="6441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442978-538E-DC47-A5DF-843D103DBD1E}"/>
              </a:ext>
            </a:extLst>
          </p:cNvPr>
          <p:cNvSpPr txBox="1"/>
          <p:nvPr/>
        </p:nvSpPr>
        <p:spPr>
          <a:xfrm>
            <a:off x="3627726" y="1045815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23, 500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5C7608-ED69-E745-AF45-536D16D6A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" b="1774"/>
          <a:stretch/>
        </p:blipFill>
        <p:spPr>
          <a:xfrm rot="5400000">
            <a:off x="7719580" y="-1028905"/>
            <a:ext cx="3443515" cy="5501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CC7D2A-349C-7648-902C-1D0662DA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8" b="1917"/>
          <a:stretch/>
        </p:blipFill>
        <p:spPr>
          <a:xfrm rot="5400000">
            <a:off x="7716387" y="2382387"/>
            <a:ext cx="3449903" cy="5501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2E9A28-4DB8-C744-9FFD-0F64EE41C625}"/>
              </a:ext>
            </a:extLst>
          </p:cNvPr>
          <p:cNvSpPr txBox="1"/>
          <p:nvPr/>
        </p:nvSpPr>
        <p:spPr>
          <a:xfrm>
            <a:off x="7276254" y="3789245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50BC3-A6DC-EA44-865F-9EA047AF06C2}"/>
              </a:ext>
            </a:extLst>
          </p:cNvPr>
          <p:cNvSpPr txBox="1"/>
          <p:nvPr/>
        </p:nvSpPr>
        <p:spPr>
          <a:xfrm>
            <a:off x="7276254" y="34013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8FF7E193-D4AD-4645-A026-443BAFA55308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85 MeV Pencil Beam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49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93676-E068-4B4D-A924-41804953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17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63B01-D7E8-994F-908F-11E64A545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1" r="2710" b="3975"/>
          <a:stretch/>
        </p:blipFill>
        <p:spPr>
          <a:xfrm rot="5400000">
            <a:off x="325727" y="717548"/>
            <a:ext cx="5814727" cy="6466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5F085B-7BF0-2348-90DC-A326B51C6061}"/>
              </a:ext>
            </a:extLst>
          </p:cNvPr>
          <p:cNvSpPr txBox="1"/>
          <p:nvPr/>
        </p:nvSpPr>
        <p:spPr>
          <a:xfrm>
            <a:off x="3568419" y="1043273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12, 400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0F591D-DC43-2148-9668-D6CCEF8AB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8" b="1776"/>
          <a:stretch/>
        </p:blipFill>
        <p:spPr>
          <a:xfrm rot="5400000">
            <a:off x="7718888" y="2399419"/>
            <a:ext cx="3444896" cy="55013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905D0F-F46C-6942-9BC5-FE7B29B792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0" b="2094"/>
          <a:stretch/>
        </p:blipFill>
        <p:spPr>
          <a:xfrm rot="5400000">
            <a:off x="7713179" y="-1022504"/>
            <a:ext cx="3456316" cy="5501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FEC66C-320C-224F-8E62-177DEEAA7F52}"/>
              </a:ext>
            </a:extLst>
          </p:cNvPr>
          <p:cNvSpPr txBox="1"/>
          <p:nvPr/>
        </p:nvSpPr>
        <p:spPr>
          <a:xfrm>
            <a:off x="7276254" y="3789245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3E9799-DE23-1049-AD64-B40BE6B885BA}"/>
              </a:ext>
            </a:extLst>
          </p:cNvPr>
          <p:cNvSpPr txBox="1"/>
          <p:nvPr/>
        </p:nvSpPr>
        <p:spPr>
          <a:xfrm>
            <a:off x="7276254" y="34013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20" name="Title 15">
            <a:extLst>
              <a:ext uri="{FF2B5EF4-FFF2-40B4-BE49-F238E27FC236}">
                <a16:creationId xmlns:a16="http://schemas.microsoft.com/office/drawing/2014/main" id="{0473D6BC-83F2-1548-9F3C-9EA2DC72C4ED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90 MeV Pencil Beam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10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EA011-5C32-D443-B882-BE2662F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E8B4B-0C5C-8749-B3F2-10EBE700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1" r="2756" b="4153"/>
          <a:stretch/>
        </p:blipFill>
        <p:spPr>
          <a:xfrm rot="5400000">
            <a:off x="320352" y="729059"/>
            <a:ext cx="5808589" cy="6449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C33FC-1D3E-B442-A880-F29BBC3D7929}"/>
              </a:ext>
            </a:extLst>
          </p:cNvPr>
          <p:cNvSpPr txBox="1"/>
          <p:nvPr/>
        </p:nvSpPr>
        <p:spPr>
          <a:xfrm>
            <a:off x="3813130" y="1045815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20, 400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A459B-144F-4F40-B3A6-0E1B5669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" b="2116"/>
          <a:stretch/>
        </p:blipFill>
        <p:spPr>
          <a:xfrm rot="5400000">
            <a:off x="7713175" y="-1022504"/>
            <a:ext cx="3456318" cy="5501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D6CB-0A8E-2D46-BE5B-FD98427F66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0" b="1774"/>
          <a:stretch/>
        </p:blipFill>
        <p:spPr>
          <a:xfrm rot="5400000">
            <a:off x="7705508" y="2371509"/>
            <a:ext cx="3456318" cy="5516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F2AD84-BF25-6244-B630-DBB06A083DFB}"/>
              </a:ext>
            </a:extLst>
          </p:cNvPr>
          <p:cNvSpPr txBox="1"/>
          <p:nvPr/>
        </p:nvSpPr>
        <p:spPr>
          <a:xfrm>
            <a:off x="7276254" y="3789245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BF955-FFF5-FB4F-AF1D-949FCBB2A624}"/>
              </a:ext>
            </a:extLst>
          </p:cNvPr>
          <p:cNvSpPr txBox="1"/>
          <p:nvPr/>
        </p:nvSpPr>
        <p:spPr>
          <a:xfrm>
            <a:off x="7276254" y="34013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19E0D9C9-130B-6743-BC3B-D5300C5B274F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95 MeV Pencil Beam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1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B4FB8-3E17-DB47-8248-5D6F50B0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19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8E664-EFED-AE4D-A929-5356B82DA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7" r="2646" b="3848"/>
          <a:stretch/>
        </p:blipFill>
        <p:spPr>
          <a:xfrm rot="5400000">
            <a:off x="309923" y="729871"/>
            <a:ext cx="5808162" cy="6448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89C50E-F23B-8245-AA04-161B258C0177}"/>
              </a:ext>
            </a:extLst>
          </p:cNvPr>
          <p:cNvSpPr txBox="1"/>
          <p:nvPr/>
        </p:nvSpPr>
        <p:spPr>
          <a:xfrm>
            <a:off x="3806169" y="1045815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18, 200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619992-5FA2-F244-8B93-C50C45F23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8" b="1917"/>
          <a:stretch/>
        </p:blipFill>
        <p:spPr>
          <a:xfrm rot="5400000">
            <a:off x="7705506" y="-1030173"/>
            <a:ext cx="3456320" cy="5516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114C0E-96E5-C947-A777-94D4D8F23B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8" b="1917"/>
          <a:stretch/>
        </p:blipFill>
        <p:spPr>
          <a:xfrm rot="5400000">
            <a:off x="7703901" y="2369902"/>
            <a:ext cx="3459528" cy="55166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BAD546-44FE-3B46-BE15-57AB5B9A75C2}"/>
              </a:ext>
            </a:extLst>
          </p:cNvPr>
          <p:cNvSpPr txBox="1"/>
          <p:nvPr/>
        </p:nvSpPr>
        <p:spPr>
          <a:xfrm>
            <a:off x="7276254" y="3789245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2655A-5290-854F-AB79-0F336532051A}"/>
              </a:ext>
            </a:extLst>
          </p:cNvPr>
          <p:cNvSpPr txBox="1"/>
          <p:nvPr/>
        </p:nvSpPr>
        <p:spPr>
          <a:xfrm>
            <a:off x="7276254" y="34013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95B3F64E-43CA-2442-A5D5-90623F844A5C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100 MeV Pencil Beam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7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02EE-60ED-EE4A-AA6F-FEA96298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FSR: 12.5pC vs. 350pC (Background Measurement)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E0D49-4574-924C-BF68-7165A27667A7}"/>
              </a:ext>
            </a:extLst>
          </p:cNvPr>
          <p:cNvSpPr txBox="1"/>
          <p:nvPr/>
        </p:nvSpPr>
        <p:spPr>
          <a:xfrm>
            <a:off x="2774738" y="5978700"/>
            <a:ext cx="144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Run 0: 350pC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9CA70-8857-6D40-AA06-5EC0AD339E99}"/>
              </a:ext>
            </a:extLst>
          </p:cNvPr>
          <p:cNvSpPr txBox="1"/>
          <p:nvPr/>
        </p:nvSpPr>
        <p:spPr>
          <a:xfrm>
            <a:off x="8213556" y="5978700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Run 1: 12.5pC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7A72C8-D030-754A-8C92-A83B4A7A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6FDCCFB-C97C-DB40-9B93-C8813583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21"/>
          <a:stretch/>
        </p:blipFill>
        <p:spPr>
          <a:xfrm>
            <a:off x="657353" y="1609692"/>
            <a:ext cx="5497112" cy="4472647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8F101E7-7BC8-AC47-BBFA-3687FBF40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07"/>
          <a:stretch/>
        </p:blipFill>
        <p:spPr>
          <a:xfrm>
            <a:off x="6224310" y="1602732"/>
            <a:ext cx="5497112" cy="44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8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0DA30-3BAC-8844-9693-525C9DB0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BC92F-AE1B-9540-8C49-24B2FBBAA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7" r="2975" b="3759"/>
          <a:stretch/>
        </p:blipFill>
        <p:spPr>
          <a:xfrm rot="5400000">
            <a:off x="334368" y="712006"/>
            <a:ext cx="5811626" cy="648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76056-17FD-0D44-8B6B-607942342EA7}"/>
              </a:ext>
            </a:extLst>
          </p:cNvPr>
          <p:cNvSpPr txBox="1"/>
          <p:nvPr/>
        </p:nvSpPr>
        <p:spPr>
          <a:xfrm>
            <a:off x="3665320" y="1045815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7, 300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57025-4A9A-654B-908E-9A08A7870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7" b="1888"/>
          <a:stretch/>
        </p:blipFill>
        <p:spPr>
          <a:xfrm rot="5400000">
            <a:off x="7703900" y="-1028572"/>
            <a:ext cx="3459527" cy="5516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281D09-8CE7-D440-9BF1-378DA9C0B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25" b="2006"/>
          <a:stretch/>
        </p:blipFill>
        <p:spPr>
          <a:xfrm rot="5400000">
            <a:off x="7484283" y="2587640"/>
            <a:ext cx="3461404" cy="5079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CE8FA-ECEE-244F-82D6-DBEC052A47AB}"/>
              </a:ext>
            </a:extLst>
          </p:cNvPr>
          <p:cNvSpPr txBox="1"/>
          <p:nvPr/>
        </p:nvSpPr>
        <p:spPr>
          <a:xfrm>
            <a:off x="8592701" y="374676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E8487-5F6D-1A45-8D80-5FF15A1D5308}"/>
              </a:ext>
            </a:extLst>
          </p:cNvPr>
          <p:cNvSpPr txBox="1"/>
          <p:nvPr/>
        </p:nvSpPr>
        <p:spPr>
          <a:xfrm>
            <a:off x="7276254" y="34013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</a:t>
            </a:r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DFF79E17-3A32-FE49-993E-ED042D1B09F8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105 MeV Pencil Beam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15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C8E98-0BEA-0F4F-A60A-2927E52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5260C-C894-A34E-8FD5-F5A458136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9" r="3218" b="3937"/>
          <a:stretch/>
        </p:blipFill>
        <p:spPr>
          <a:xfrm rot="5400000">
            <a:off x="347145" y="732192"/>
            <a:ext cx="5778663" cy="6472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FA20FC-FB56-5A47-8E53-5DEC878DF3D1}"/>
              </a:ext>
            </a:extLst>
          </p:cNvPr>
          <p:cNvSpPr txBox="1"/>
          <p:nvPr/>
        </p:nvSpPr>
        <p:spPr>
          <a:xfrm>
            <a:off x="3897875" y="1079337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Run 16, 150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5FF03-8456-6B4E-9C7A-0E40BB267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03" b="1775"/>
          <a:stretch/>
        </p:blipFill>
        <p:spPr>
          <a:xfrm rot="5400000">
            <a:off x="7512217" y="-836890"/>
            <a:ext cx="3428999" cy="5102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843E9-2B08-C44D-B267-78DDA59F1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03" b="2006"/>
          <a:stretch/>
        </p:blipFill>
        <p:spPr>
          <a:xfrm rot="5400000">
            <a:off x="7475532" y="2603936"/>
            <a:ext cx="3445766" cy="5046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AC1A39-B543-1249-8E91-2B68A9AC0A2E}"/>
              </a:ext>
            </a:extLst>
          </p:cNvPr>
          <p:cNvSpPr txBox="1"/>
          <p:nvPr/>
        </p:nvSpPr>
        <p:spPr>
          <a:xfrm>
            <a:off x="8592701" y="3746764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PD Black Sheets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5AB07-83D9-AA41-95AF-1283EBF91D8F}"/>
              </a:ext>
            </a:extLst>
          </p:cNvPr>
          <p:cNvSpPr txBox="1"/>
          <p:nvPr/>
        </p:nvSpPr>
        <p:spPr>
          <a:xfrm>
            <a:off x="8853441" y="338409"/>
            <a:ext cx="181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CMOS Black Sheets</a:t>
            </a:r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409B38D8-55E5-CA43-B08A-2B35DF9B398D}"/>
              </a:ext>
            </a:extLst>
          </p:cNvPr>
          <p:cNvSpPr txBox="1">
            <a:spLocks/>
          </p:cNvSpPr>
          <p:nvPr/>
        </p:nvSpPr>
        <p:spPr>
          <a:xfrm>
            <a:off x="373840" y="3830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110 MeV Pencil Beam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4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23C0-6A3F-854E-ACB7-55BDE7FB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CMOS Fit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03518-227E-B24F-A88E-D255D4E65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Comparison of CMOS fit with CMOS photodiode approximation fit.</a:t>
            </a:r>
          </a:p>
          <a:p>
            <a:r>
              <a:rPr lang="en-GB" dirty="0"/>
              <a:t>CMOS PD approx.: take 6 mm central stripe of image and average central 1 mm within each sheet.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DA954-5BD1-4E4F-AF3F-28D8F373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09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A7851-0F1D-1645-8592-24BCE9BF5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6" b="2147"/>
          <a:stretch/>
        </p:blipFill>
        <p:spPr>
          <a:xfrm rot="5400000">
            <a:off x="1129398" y="872756"/>
            <a:ext cx="3830552" cy="6102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70 MeV Pencil Beam Fit (Run 27)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C4BF6-ECD5-3D4D-8F15-84DAC8BEC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8" b="2007"/>
          <a:stretch/>
        </p:blipFill>
        <p:spPr>
          <a:xfrm rot="5400000">
            <a:off x="7210496" y="857853"/>
            <a:ext cx="3842046" cy="61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6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75 MeV Pencil Beam Fit (Run 26)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86A46-D7B8-C94C-8BD5-B7B67CB3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" b="1985"/>
          <a:stretch/>
        </p:blipFill>
        <p:spPr>
          <a:xfrm rot="5400000">
            <a:off x="1132437" y="929636"/>
            <a:ext cx="3826377" cy="6091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5D58D-AC1F-C145-A42B-A5460A66F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" b="1917"/>
          <a:stretch/>
        </p:blipFill>
        <p:spPr>
          <a:xfrm rot="5400000">
            <a:off x="7238216" y="934668"/>
            <a:ext cx="3816312" cy="60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5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 MeV Pencil Beam Fit (Run 24)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58451-E366-B743-AE27-FA554E49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6" b="2147"/>
          <a:stretch/>
        </p:blipFill>
        <p:spPr>
          <a:xfrm rot="5400000">
            <a:off x="1143008" y="911327"/>
            <a:ext cx="3802973" cy="6053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9734B-8140-5542-810A-E3C7511D1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 b="1857"/>
          <a:stretch/>
        </p:blipFill>
        <p:spPr>
          <a:xfrm rot="5400000">
            <a:off x="7234765" y="900074"/>
            <a:ext cx="3802975" cy="60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1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85 MeV Pencil Beam Fit (Run 23)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26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FC382-19B8-C340-8B6A-114A287AA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9" b="2095"/>
          <a:stretch/>
        </p:blipFill>
        <p:spPr>
          <a:xfrm rot="5400000">
            <a:off x="1136585" y="917833"/>
            <a:ext cx="3822829" cy="609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1F2A1-1959-C54A-9999-E0161418E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" b="2006"/>
          <a:stretch/>
        </p:blipFill>
        <p:spPr>
          <a:xfrm rot="5400000">
            <a:off x="7232585" y="917833"/>
            <a:ext cx="3822829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90 MeV Pencil Beam Fit (Run 21)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27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C52E4-782C-9A45-AF35-913014408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6" b="2059"/>
          <a:stretch/>
        </p:blipFill>
        <p:spPr>
          <a:xfrm rot="5400000">
            <a:off x="7252898" y="913593"/>
            <a:ext cx="3807175" cy="6071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1AF8B-FF6D-5244-9A4D-D32B0A14E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8" b="2005"/>
          <a:stretch/>
        </p:blipFill>
        <p:spPr>
          <a:xfrm rot="5400000">
            <a:off x="1129116" y="916408"/>
            <a:ext cx="3807175" cy="60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95 MeV Pencil Beam Fit (Run 20)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B7245-210D-A64E-ACD4-E2E7E353A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" b="2237"/>
          <a:stretch/>
        </p:blipFill>
        <p:spPr>
          <a:xfrm rot="5400000">
            <a:off x="1133032" y="914282"/>
            <a:ext cx="3829933" cy="6095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F9F51-46DC-6F46-B663-86F97D7A0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" b="1864"/>
          <a:stretch/>
        </p:blipFill>
        <p:spPr>
          <a:xfrm rot="5400000">
            <a:off x="7234354" y="919604"/>
            <a:ext cx="3819287" cy="609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CA8432-89CA-DA4A-8BCF-5DF465514D2A}"/>
              </a:ext>
            </a:extLst>
          </p:cNvPr>
          <p:cNvSpPr txBox="1"/>
          <p:nvPr/>
        </p:nvSpPr>
        <p:spPr>
          <a:xfrm>
            <a:off x="6552097" y="2572930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Image is saturated!</a:t>
            </a:r>
          </a:p>
        </p:txBody>
      </p:sp>
    </p:spTree>
    <p:extLst>
      <p:ext uri="{BB962C8B-B14F-4D97-AF65-F5344CB8AC3E}">
        <p14:creationId xmlns:p14="http://schemas.microsoft.com/office/powerpoint/2010/main" val="3561993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 MeV Pencil Beam Fit (Run 18)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29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C8C7B-ED4B-FB4B-B251-5C6CD30B7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9" b="2074"/>
          <a:stretch/>
        </p:blipFill>
        <p:spPr>
          <a:xfrm rot="5400000">
            <a:off x="1130927" y="923506"/>
            <a:ext cx="3822814" cy="6084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BD11A-E066-2B4B-9E20-5D9D8197C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" b="1774"/>
          <a:stretch/>
        </p:blipFill>
        <p:spPr>
          <a:xfrm rot="5400000">
            <a:off x="7226949" y="912196"/>
            <a:ext cx="3822814" cy="61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E733CB-DCE0-E049-BF83-71ADD01A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22" y="1450843"/>
            <a:ext cx="6293596" cy="4720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4B02EE-60ED-EE4A-AA6F-FEA96298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FSR: 12.5pC vs. 350pC (Background Measurement)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9CA70-8857-6D40-AA06-5EC0AD339E99}"/>
              </a:ext>
            </a:extLst>
          </p:cNvPr>
          <p:cNvSpPr txBox="1"/>
          <p:nvPr/>
        </p:nvSpPr>
        <p:spPr>
          <a:xfrm>
            <a:off x="8445116" y="5980586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Run 1: 12.5pC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951B9-5FED-3C48-BD44-72DADA61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06700"/>
            <a:ext cx="6293595" cy="4720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E0D49-4574-924C-BF68-7165A27667A7}"/>
              </a:ext>
            </a:extLst>
          </p:cNvPr>
          <p:cNvSpPr txBox="1"/>
          <p:nvPr/>
        </p:nvSpPr>
        <p:spPr>
          <a:xfrm>
            <a:off x="2498314" y="5978700"/>
            <a:ext cx="144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Run 0: 350pC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7D600-67BE-4E46-A59C-6AD6356A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75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105 MeV Pencil Beam Fit (Run 8)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30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75062-3411-3F4C-A774-A6DED95FB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" b="1967"/>
          <a:stretch/>
        </p:blipFill>
        <p:spPr>
          <a:xfrm rot="5400000">
            <a:off x="1132359" y="907818"/>
            <a:ext cx="3806320" cy="6071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C48501-DFE0-FE4E-ADA5-2851D483B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6" b="2118"/>
          <a:stretch/>
        </p:blipFill>
        <p:spPr>
          <a:xfrm rot="5400000">
            <a:off x="7208710" y="902505"/>
            <a:ext cx="3845617" cy="61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5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BB487-CAFA-FF40-9DA8-13147838AABA}"/>
              </a:ext>
            </a:extLst>
          </p:cNvPr>
          <p:cNvSpPr txBox="1"/>
          <p:nvPr/>
        </p:nvSpPr>
        <p:spPr>
          <a:xfrm>
            <a:off x="7565710" y="5777422"/>
            <a:ext cx="33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Photodiode Approx.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EA093-100B-E846-B410-AB373ED32F79}"/>
              </a:ext>
            </a:extLst>
          </p:cNvPr>
          <p:cNvSpPr txBox="1"/>
          <p:nvPr/>
        </p:nvSpPr>
        <p:spPr>
          <a:xfrm>
            <a:off x="216992" y="5777422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Fit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94E71-5D3D-0F41-9709-5595E8B9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110 MeV Pencil Beam Fit (Run 16)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7EF93B-1AD5-A940-9A45-3E0CC88E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31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93FCD-FAB7-F142-8375-DA056EA9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7" b="2059"/>
          <a:stretch/>
        </p:blipFill>
        <p:spPr>
          <a:xfrm rot="5400000">
            <a:off x="1055941" y="795802"/>
            <a:ext cx="4091856" cy="6071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E35B3B-F758-B74E-AC41-1E919A183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41" b="1827"/>
          <a:stretch/>
        </p:blipFill>
        <p:spPr>
          <a:xfrm rot="5400000">
            <a:off x="7114623" y="800724"/>
            <a:ext cx="4083715" cy="60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2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F6D72F-7108-9E4A-B79F-55F84B4B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91784" y="-65363"/>
            <a:ext cx="5608432" cy="82382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04672F-937C-0842-A1B5-36CBA143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CMOS Range Difference vs. Energy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948DA-F306-734C-9C74-75A7BA60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0E36-0F8F-744D-9AEE-CF745BB21B5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41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A960-25C0-AC49-8EF3-67790D34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Field Treatment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EE1F6-8A59-9F41-8932-484DD2A6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33</a:t>
            </a:fld>
            <a:endParaRPr lang="en-GB"/>
          </a:p>
        </p:txBody>
      </p:sp>
      <p:pic>
        <p:nvPicPr>
          <p:cNvPr id="5" name="Run030 Replay Calibrated Half-Speed" descr="Run030 Replay Calibrated Half-Speed">
            <a:hlinkClick r:id="" action="ppaction://media"/>
            <a:extLst>
              <a:ext uri="{FF2B5EF4-FFF2-40B4-BE49-F238E27FC236}">
                <a16:creationId xmlns:a16="http://schemas.microsoft.com/office/drawing/2014/main" id="{41EB3F43-581F-6D4A-9147-C7370F657D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9896" y="1344858"/>
            <a:ext cx="7112208" cy="5513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E967B-047D-6C45-9849-AF430895CAE3}"/>
              </a:ext>
            </a:extLst>
          </p:cNvPr>
          <p:cNvSpPr txBox="1"/>
          <p:nvPr/>
        </p:nvSpPr>
        <p:spPr>
          <a:xfrm>
            <a:off x="9483364" y="2901100"/>
            <a:ext cx="261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Observe strange ”shoulder” after Bragg peak. Unclear why this occurs.</a:t>
            </a:r>
          </a:p>
        </p:txBody>
      </p:sp>
    </p:spTree>
    <p:extLst>
      <p:ext uri="{BB962C8B-B14F-4D97-AF65-F5344CB8AC3E}">
        <p14:creationId xmlns:p14="http://schemas.microsoft.com/office/powerpoint/2010/main" val="10058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9389-66BF-3849-A473-ABD6244F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3BAF-91CA-FB4A-8027-CC42D4E7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10815797" cy="45307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Lower FSR has greater precision therefore larger std. dev.</a:t>
            </a:r>
          </a:p>
          <a:p>
            <a:r>
              <a:rPr lang="en-GB" dirty="0"/>
              <a:t>Significant electronic noise present in photodiode data!</a:t>
            </a:r>
          </a:p>
          <a:p>
            <a:pPr lvl="1"/>
            <a:r>
              <a:rPr lang="en-GB" dirty="0"/>
              <a:t>Better to not perform background subtraction.</a:t>
            </a:r>
          </a:p>
          <a:p>
            <a:pPr lvl="1"/>
            <a:r>
              <a:rPr lang="en-GB" dirty="0"/>
              <a:t>Still able to get reasonable fit results.</a:t>
            </a:r>
          </a:p>
          <a:p>
            <a:r>
              <a:rPr lang="en-GB" dirty="0"/>
              <a:t>Similar range reconstruction between low and high currents.</a:t>
            </a:r>
          </a:p>
          <a:p>
            <a:r>
              <a:rPr lang="en-GB" dirty="0"/>
              <a:t>Good match between CMOS and PD PDLs.</a:t>
            </a:r>
          </a:p>
          <a:p>
            <a:r>
              <a:rPr lang="en-GB" dirty="0"/>
              <a:t>CMOS sensor fits excellent across all energies – PD fits mixed: affected by electronic noise after Bragg peak.</a:t>
            </a:r>
          </a:p>
          <a:p>
            <a:r>
              <a:rPr lang="en-GB" dirty="0"/>
              <a:t>Photodiode approximation does not impact fitting in CMOS images, provided there is no saturation.</a:t>
            </a:r>
          </a:p>
          <a:p>
            <a:r>
              <a:rPr lang="en-GB" dirty="0"/>
              <a:t>Appear to have a systematic range offset of about -0.56mm.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46C86-A0E3-9E40-95FF-5075CE4A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F5C90-C3CE-3E4B-B8EB-4A217B2C8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91" y="2235575"/>
            <a:ext cx="4247117" cy="3054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B8835-06DC-D048-96EA-200E697B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20" y="2339603"/>
            <a:ext cx="4007471" cy="2882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4B02EE-60ED-EE4A-AA6F-FEA96298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UCLH vs. Lab vs. Home (Dark Measurement)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9CA70-8857-6D40-AA06-5EC0AD339E99}"/>
              </a:ext>
            </a:extLst>
          </p:cNvPr>
          <p:cNvSpPr txBox="1"/>
          <p:nvPr/>
        </p:nvSpPr>
        <p:spPr>
          <a:xfrm>
            <a:off x="9136121" y="5105854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Home 350pC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951B9-5FED-3C48-BD44-72DADA614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22" y="2227861"/>
            <a:ext cx="4035972" cy="3026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E0D49-4574-924C-BF68-7165A27667A7}"/>
              </a:ext>
            </a:extLst>
          </p:cNvPr>
          <p:cNvSpPr txBox="1"/>
          <p:nvPr/>
        </p:nvSpPr>
        <p:spPr>
          <a:xfrm>
            <a:off x="1286708" y="5105854"/>
            <a:ext cx="144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UCLH 350pC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41BE7D-20B5-DC4D-A7BA-BBD3DC6EA0E9}"/>
              </a:ext>
            </a:extLst>
          </p:cNvPr>
          <p:cNvSpPr txBox="1"/>
          <p:nvPr/>
        </p:nvSpPr>
        <p:spPr>
          <a:xfrm>
            <a:off x="5176261" y="5105854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D27 350pC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ED90-57B7-6549-9B80-7825A330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0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02EE-60ED-EE4A-AA6F-FEA96298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FSR: 12.5pC vs. 350pC (Home PD Unplugged)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9CA70-8857-6D40-AA06-5EC0AD339E99}"/>
              </a:ext>
            </a:extLst>
          </p:cNvPr>
          <p:cNvSpPr txBox="1"/>
          <p:nvPr/>
        </p:nvSpPr>
        <p:spPr>
          <a:xfrm>
            <a:off x="8521929" y="5931981"/>
            <a:ext cx="87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12.5pC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E0D49-4574-924C-BF68-7165A27667A7}"/>
              </a:ext>
            </a:extLst>
          </p:cNvPr>
          <p:cNvSpPr txBox="1"/>
          <p:nvPr/>
        </p:nvSpPr>
        <p:spPr>
          <a:xfrm>
            <a:off x="2636107" y="5978700"/>
            <a:ext cx="80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350pC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45BC5-2724-4249-9D89-D08096EF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6550"/>
            <a:ext cx="6078355" cy="4372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B3687-064F-1941-A507-26EC4F2D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648" y="1764204"/>
            <a:ext cx="5692021" cy="409426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DAE89F-773F-C249-97CA-A342729E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8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DE0D49-4574-924C-BF68-7165A27667A7}"/>
              </a:ext>
            </a:extLst>
          </p:cNvPr>
          <p:cNvSpPr txBox="1"/>
          <p:nvPr/>
        </p:nvSpPr>
        <p:spPr>
          <a:xfrm>
            <a:off x="10629644" y="1889425"/>
            <a:ext cx="144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Run 0: 350pC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8F2E1-51B8-7340-85A8-900EA60E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CBCBE-828C-564B-9CD6-084DF434E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2" r="9288"/>
          <a:stretch/>
        </p:blipFill>
        <p:spPr>
          <a:xfrm>
            <a:off x="1318114" y="3624621"/>
            <a:ext cx="9374628" cy="3233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B7241-19CC-6B4E-8675-89AD99998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" r="9329"/>
          <a:stretch/>
        </p:blipFill>
        <p:spPr>
          <a:xfrm>
            <a:off x="1318112" y="479488"/>
            <a:ext cx="9374630" cy="3196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4B02EE-60ED-EE4A-AA6F-FEA96298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42" y="7650"/>
            <a:ext cx="10515600" cy="1189038"/>
          </a:xfrm>
        </p:spPr>
        <p:txBody>
          <a:bodyPr>
            <a:normAutofit/>
          </a:bodyPr>
          <a:lstStyle/>
          <a:p>
            <a:r>
              <a:rPr lang="en-GB" sz="4000" dirty="0"/>
              <a:t>Pulsing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C7395-8D17-EF4B-BFF6-3B8936C5A523}"/>
              </a:ext>
            </a:extLst>
          </p:cNvPr>
          <p:cNvSpPr txBox="1"/>
          <p:nvPr/>
        </p:nvSpPr>
        <p:spPr>
          <a:xfrm>
            <a:off x="10629644" y="5058791"/>
            <a:ext cx="15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Run 3: 12.5pC</a:t>
            </a:r>
          </a:p>
        </p:txBody>
      </p:sp>
    </p:spTree>
    <p:extLst>
      <p:ext uri="{BB962C8B-B14F-4D97-AF65-F5344CB8AC3E}">
        <p14:creationId xmlns:p14="http://schemas.microsoft.com/office/powerpoint/2010/main" val="237866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75AC63F-0E06-8A47-BC46-81D9BF7B1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35"/>
          <a:stretch/>
        </p:blipFill>
        <p:spPr>
          <a:xfrm>
            <a:off x="2476238" y="982504"/>
            <a:ext cx="3591393" cy="2909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2AF18-BBA2-A944-983A-B5E209DC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83" y="-42575"/>
            <a:ext cx="1167331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Analysis (Run 7, 105MeV, 300nA, 12.5pC, 170us)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8D0AB-8255-5740-AE0F-F21F0F9DACF9}"/>
              </a:ext>
            </a:extLst>
          </p:cNvPr>
          <p:cNvSpPr txBox="1"/>
          <p:nvPr/>
        </p:nvSpPr>
        <p:spPr>
          <a:xfrm>
            <a:off x="669513" y="2137065"/>
            <a:ext cx="144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Raw Average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B6368-C5FE-3248-8692-E9954A3D59D0}"/>
              </a:ext>
            </a:extLst>
          </p:cNvPr>
          <p:cNvSpPr txBox="1"/>
          <p:nvPr/>
        </p:nvSpPr>
        <p:spPr>
          <a:xfrm>
            <a:off x="807189" y="5068716"/>
            <a:ext cx="13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C0036A-7899-644F-92E1-F41EC7E48AF3}"/>
              </a:ext>
            </a:extLst>
          </p:cNvPr>
          <p:cNvSpPr txBox="1"/>
          <p:nvPr/>
        </p:nvSpPr>
        <p:spPr>
          <a:xfrm>
            <a:off x="9863948" y="2137065"/>
            <a:ext cx="13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Back 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CB16D-4996-E64E-87C0-37CBDBC2544C}"/>
              </a:ext>
            </a:extLst>
          </p:cNvPr>
          <p:cNvSpPr txBox="1"/>
          <p:nvPr/>
        </p:nvSpPr>
        <p:spPr>
          <a:xfrm>
            <a:off x="9863948" y="5138926"/>
            <a:ext cx="13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Front ST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EBC9B9-9E97-3E42-8F4A-9AC6CF03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7</a:t>
            </a:fld>
            <a:endParaRPr lang="en-GB"/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2BBAEA78-E1A7-2F4D-B132-932E6E4A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68"/>
          <a:stretch/>
        </p:blipFill>
        <p:spPr>
          <a:xfrm>
            <a:off x="6021436" y="1002506"/>
            <a:ext cx="3552497" cy="2907682"/>
          </a:xfrm>
          <a:prstGeom prst="rect">
            <a:avLst/>
          </a:prstGeom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0694CB7-F56C-624A-8720-AE10B6C3D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86"/>
          <a:stretch/>
        </p:blipFill>
        <p:spPr>
          <a:xfrm>
            <a:off x="6090504" y="3891391"/>
            <a:ext cx="3483430" cy="2830084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F3A75971-B23B-2B45-BDFA-83C8BC1DF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10"/>
          <a:stretch/>
        </p:blipFill>
        <p:spPr>
          <a:xfrm>
            <a:off x="2476238" y="3820403"/>
            <a:ext cx="3614265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8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AF18-BBA2-A944-983A-B5E209DC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39" y="385691"/>
            <a:ext cx="1167331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Analysis (Run 7, 105MeV, 300nA, 12.5pC, 170us)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B6368-C5FE-3248-8692-E9954A3D59D0}"/>
              </a:ext>
            </a:extLst>
          </p:cNvPr>
          <p:cNvSpPr txBox="1"/>
          <p:nvPr/>
        </p:nvSpPr>
        <p:spPr>
          <a:xfrm>
            <a:off x="1668793" y="5070084"/>
            <a:ext cx="97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Back 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C0036A-7899-644F-92E1-F41EC7E48AF3}"/>
              </a:ext>
            </a:extLst>
          </p:cNvPr>
          <p:cNvSpPr txBox="1"/>
          <p:nvPr/>
        </p:nvSpPr>
        <p:spPr>
          <a:xfrm>
            <a:off x="8799095" y="5055342"/>
            <a:ext cx="289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Normalised + Averaged 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CB16D-4996-E64E-87C0-37CBDBC2544C}"/>
              </a:ext>
            </a:extLst>
          </p:cNvPr>
          <p:cNvSpPr txBox="1"/>
          <p:nvPr/>
        </p:nvSpPr>
        <p:spPr>
          <a:xfrm>
            <a:off x="5578055" y="5070084"/>
            <a:ext cx="10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Front 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B879A0-8427-5848-B7EF-EFA1CDE2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8</a:t>
            </a:fld>
            <a:endParaRPr lang="en-GB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BD45E1CA-AA1C-034F-B22A-9EE304726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68"/>
          <a:stretch/>
        </p:blipFill>
        <p:spPr>
          <a:xfrm>
            <a:off x="258535" y="2032917"/>
            <a:ext cx="3798718" cy="3109211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4D950A8D-67B4-E64F-A668-8A6B4CC5E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1"/>
          <a:stretch/>
        </p:blipFill>
        <p:spPr>
          <a:xfrm>
            <a:off x="4196641" y="2032917"/>
            <a:ext cx="3798718" cy="3107612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0B10F6B-5976-4640-A012-C44A8D49A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81"/>
          <a:stretch/>
        </p:blipFill>
        <p:spPr>
          <a:xfrm>
            <a:off x="8007034" y="2032917"/>
            <a:ext cx="3877544" cy="31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8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AF18-BBA2-A944-983A-B5E209DC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52" y="209046"/>
            <a:ext cx="1167331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Analysis (Run 7, 105MeV, 300nA, 12.5pC, 170us)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B6368-C5FE-3248-8692-E9954A3D59D0}"/>
              </a:ext>
            </a:extLst>
          </p:cNvPr>
          <p:cNvSpPr txBox="1"/>
          <p:nvPr/>
        </p:nvSpPr>
        <p:spPr>
          <a:xfrm>
            <a:off x="4620076" y="5143758"/>
            <a:ext cx="34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Background Subtracted, Reversed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1D3D0D4-4B02-3C4B-B5F3-51B2E991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4" y="1936847"/>
            <a:ext cx="4376154" cy="32273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70CCD-5A60-9046-976E-9573E03D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98BF-C4AF-0242-B8E6-CA3685759282}" type="slidenum">
              <a:rPr lang="en-GB" smtClean="0"/>
              <a:t>9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AF726-5B3D-784B-9E69-BDB40017BBEA}"/>
              </a:ext>
            </a:extLst>
          </p:cNvPr>
          <p:cNvSpPr txBox="1"/>
          <p:nvPr/>
        </p:nvSpPr>
        <p:spPr>
          <a:xfrm>
            <a:off x="1542888" y="5143758"/>
            <a:ext cx="154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Raw Average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19456-0F54-9045-A5BD-F8472826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57"/>
          <a:stretch/>
        </p:blipFill>
        <p:spPr>
          <a:xfrm>
            <a:off x="8080315" y="1936846"/>
            <a:ext cx="4043453" cy="3229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DFA0C0-408E-0349-87B4-574638815A68}"/>
              </a:ext>
            </a:extLst>
          </p:cNvPr>
          <p:cNvSpPr txBox="1"/>
          <p:nvPr/>
        </p:nvSpPr>
        <p:spPr>
          <a:xfrm>
            <a:off x="9093662" y="5005258"/>
            <a:ext cx="256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Background Subtracted, Reversed, Calibrated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65BD7196-CB90-BF4F-8DC3-11A87DBFD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35"/>
          <a:stretch/>
        </p:blipFill>
        <p:spPr>
          <a:xfrm>
            <a:off x="42156" y="1889905"/>
            <a:ext cx="4099034" cy="33211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28E50E-B315-F04E-A22D-DAE712ED320A}"/>
              </a:ext>
            </a:extLst>
          </p:cNvPr>
          <p:cNvSpPr txBox="1"/>
          <p:nvPr/>
        </p:nvSpPr>
        <p:spPr>
          <a:xfrm>
            <a:off x="6898827" y="5576532"/>
            <a:ext cx="30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(Ignore large error bars)</a:t>
            </a:r>
          </a:p>
        </p:txBody>
      </p:sp>
    </p:spTree>
    <p:extLst>
      <p:ext uri="{BB962C8B-B14F-4D97-AF65-F5344CB8AC3E}">
        <p14:creationId xmlns:p14="http://schemas.microsoft.com/office/powerpoint/2010/main" val="100608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700</Words>
  <Application>Microsoft Macintosh PowerPoint</Application>
  <PresentationFormat>Widescreen</PresentationFormat>
  <Paragraphs>156</Paragraphs>
  <Slides>34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UCLH Analysis</vt:lpstr>
      <vt:lpstr>FSR: 12.5pC vs. 350pC (Background Measurement)</vt:lpstr>
      <vt:lpstr>FSR: 12.5pC vs. 350pC (Background Measurement)</vt:lpstr>
      <vt:lpstr>UCLH vs. Lab vs. Home (Dark Measurement)</vt:lpstr>
      <vt:lpstr>FSR: 12.5pC vs. 350pC (Home PD Unplugged)</vt:lpstr>
      <vt:lpstr>Pulsing</vt:lpstr>
      <vt:lpstr>Analysis (Run 7, 105MeV, 300nA, 12.5pC, 170us)</vt:lpstr>
      <vt:lpstr>Analysis (Run 7, 105MeV, 300nA, 12.5pC, 170us)</vt:lpstr>
      <vt:lpstr>Analysis (Run 7, 105MeV, 300nA, 12.5pC, 170us)</vt:lpstr>
      <vt:lpstr>Analysis (Run 7, 105MeV, 300nA, 12.5pC, 170us)</vt:lpstr>
      <vt:lpstr>UCLH Reference Curves</vt:lpstr>
      <vt:lpstr>Analysis (105 MeV, 12.5pC, 170us)</vt:lpstr>
      <vt:lpstr>Calibrated PDL &amp; Fit Comparisons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CMOS Fit Comparisons</vt:lpstr>
      <vt:lpstr>70 MeV Pencil Beam Fit (Run 27)</vt:lpstr>
      <vt:lpstr>75 MeV Pencil Beam Fit (Run 26)</vt:lpstr>
      <vt:lpstr>80 MeV Pencil Beam Fit (Run 24)</vt:lpstr>
      <vt:lpstr>85 MeV Pencil Beam Fit (Run 23)</vt:lpstr>
      <vt:lpstr>90 MeV Pencil Beam Fit (Run 21)</vt:lpstr>
      <vt:lpstr>95 MeV Pencil Beam Fit (Run 20)</vt:lpstr>
      <vt:lpstr>100 MeV Pencil Beam Fit (Run 18)</vt:lpstr>
      <vt:lpstr>105 MeV Pencil Beam Fit (Run 8)</vt:lpstr>
      <vt:lpstr>110 MeV Pencil Beam Fit (Run 16)</vt:lpstr>
      <vt:lpstr>CMOS Range Difference vs. Energy</vt:lpstr>
      <vt:lpstr>Box Field Treatment Plan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UCLH Analysis</dc:title>
  <dc:creator>Shaikh, Saad</dc:creator>
  <cp:lastModifiedBy>Shaikh, Saad</cp:lastModifiedBy>
  <cp:revision>81</cp:revision>
  <dcterms:created xsi:type="dcterms:W3CDTF">2021-04-21T11:16:27Z</dcterms:created>
  <dcterms:modified xsi:type="dcterms:W3CDTF">2021-12-09T17:18:12Z</dcterms:modified>
</cp:coreProperties>
</file>