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9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5" r:id="rId9"/>
    <p:sldId id="264" r:id="rId10"/>
    <p:sldId id="269" r:id="rId11"/>
    <p:sldId id="267" r:id="rId12"/>
    <p:sldId id="268" r:id="rId13"/>
    <p:sldId id="266" r:id="rId14"/>
    <p:sldId id="271" r:id="rId15"/>
    <p:sldId id="272" r:id="rId16"/>
    <p:sldId id="273" r:id="rId17"/>
    <p:sldId id="274" r:id="rId18"/>
    <p:sldId id="278" r:id="rId19"/>
    <p:sldId id="277" r:id="rId20"/>
    <p:sldId id="276" r:id="rId21"/>
    <p:sldId id="279" r:id="rId22"/>
    <p:sldId id="275" r:id="rId23"/>
    <p:sldId id="280" r:id="rId2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9BA438-2407-8E40-ACB2-F8B596606278}" v="3" dt="2021-07-13T10:08:31.7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28" autoAdjust="0"/>
    <p:restoredTop sz="96208"/>
  </p:normalViewPr>
  <p:slideViewPr>
    <p:cSldViewPr snapToGrid="0" snapToObjects="1">
      <p:cViewPr varScale="1">
        <p:scale>
          <a:sx n="219" d="100"/>
          <a:sy n="219" d="100"/>
        </p:scale>
        <p:origin x="1416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ikh, Saad" userId="60e93764-17a8-4990-acd3-c678d7eb80c5" providerId="ADAL" clId="{469BA438-2407-8E40-ACB2-F8B596606278}"/>
    <pc:docChg chg="undo custSel modSld">
      <pc:chgData name="Shaikh, Saad" userId="60e93764-17a8-4990-acd3-c678d7eb80c5" providerId="ADAL" clId="{469BA438-2407-8E40-ACB2-F8B596606278}" dt="2021-07-13T10:09:12.546" v="50" actId="732"/>
      <pc:docMkLst>
        <pc:docMk/>
      </pc:docMkLst>
      <pc:sldChg chg="modSp mod">
        <pc:chgData name="Shaikh, Saad" userId="60e93764-17a8-4990-acd3-c678d7eb80c5" providerId="ADAL" clId="{469BA438-2407-8E40-ACB2-F8B596606278}" dt="2021-07-13T09:57:14.044" v="43" actId="27636"/>
        <pc:sldMkLst>
          <pc:docMk/>
          <pc:sldMk cId="1615947237" sldId="256"/>
        </pc:sldMkLst>
        <pc:spChg chg="mod">
          <ac:chgData name="Shaikh, Saad" userId="60e93764-17a8-4990-acd3-c678d7eb80c5" providerId="ADAL" clId="{469BA438-2407-8E40-ACB2-F8B596606278}" dt="2021-07-13T09:57:14.044" v="43" actId="27636"/>
          <ac:spMkLst>
            <pc:docMk/>
            <pc:sldMk cId="1615947237" sldId="256"/>
            <ac:spMk id="11" creationId="{48915168-8299-4F44-BF84-88229D67DCD6}"/>
          </ac:spMkLst>
        </pc:spChg>
      </pc:sldChg>
      <pc:sldChg chg="addSp delSp modSp mod delAnim modAnim">
        <pc:chgData name="Shaikh, Saad" userId="60e93764-17a8-4990-acd3-c678d7eb80c5" providerId="ADAL" clId="{469BA438-2407-8E40-ACB2-F8B596606278}" dt="2021-07-13T10:09:12.546" v="50" actId="732"/>
        <pc:sldMkLst>
          <pc:docMk/>
          <pc:sldMk cId="870739745" sldId="279"/>
        </pc:sldMkLst>
        <pc:picChg chg="del">
          <ac:chgData name="Shaikh, Saad" userId="60e93764-17a8-4990-acd3-c678d7eb80c5" providerId="ADAL" clId="{469BA438-2407-8E40-ACB2-F8B596606278}" dt="2021-07-13T10:08:29.285" v="44" actId="478"/>
          <ac:picMkLst>
            <pc:docMk/>
            <pc:sldMk cId="870739745" sldId="279"/>
            <ac:picMk id="3" creationId="{54B9F8EC-8ABD-7249-A696-10203D4A2895}"/>
          </ac:picMkLst>
        </pc:picChg>
        <pc:picChg chg="add mod modCrop">
          <ac:chgData name="Shaikh, Saad" userId="60e93764-17a8-4990-acd3-c678d7eb80c5" providerId="ADAL" clId="{469BA438-2407-8E40-ACB2-F8B596606278}" dt="2021-07-13T10:09:12.546" v="50" actId="732"/>
          <ac:picMkLst>
            <pc:docMk/>
            <pc:sldMk cId="870739745" sldId="279"/>
            <ac:picMk id="5" creationId="{DC021435-A808-5D43-8A2F-2B5E5104C5E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9B173D-BDE1-334A-A54B-AB7416F088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A8520C-8460-0D42-86C9-D0794A4B3E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85B03-F712-974C-A1D8-1F9A468F5B60}" type="datetimeFigureOut">
              <a:rPr lang="en-US" smtClean="0"/>
              <a:t>7/13/21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5F3C87-CBF7-CC4C-8F0D-1EB8B06357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9DA787-5DE4-CD4A-B75E-AC89ED789C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74958-CA5E-0C46-B182-67DF590DF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69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3EF3F-35E2-3B43-BF81-CFC248C52316}" type="datetimeFigureOut">
              <a:rPr lang="en-US" smtClean="0"/>
              <a:t>7/13/21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03F89-1949-E64B-AC42-D3BE5974B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65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CL Branding background">
            <a:extLst>
              <a:ext uri="{FF2B5EF4-FFF2-40B4-BE49-F238E27FC236}">
                <a16:creationId xmlns:a16="http://schemas.microsoft.com/office/drawing/2014/main" id="{EA4C8DDC-D29E-5E43-9BC2-FD84B2117884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3" name="Faculty, Department title">
            <a:extLst>
              <a:ext uri="{FF2B5EF4-FFF2-40B4-BE49-F238E27FC236}">
                <a16:creationId xmlns:a16="http://schemas.microsoft.com/office/drawing/2014/main" id="{7B844C1D-C9E2-A040-B3FD-0E3861E051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9" name="Main image" descr="Image">
            <a:extLst>
              <a:ext uri="{FF2B5EF4-FFF2-40B4-BE49-F238E27FC236}">
                <a16:creationId xmlns:a16="http://schemas.microsoft.com/office/drawing/2014/main" id="{FD55159A-63D1-334F-B344-448B05BC84B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0000"/>
            <a:ext cx="12192000" cy="5421086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Main Headline" descr="Headline">
            <a:extLst>
              <a:ext uri="{FF2B5EF4-FFF2-40B4-BE49-F238E27FC236}">
                <a16:creationId xmlns:a16="http://schemas.microsoft.com/office/drawing/2014/main" id="{6D1BEB54-27B8-4348-8671-D93B41DC5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49105"/>
            <a:ext cx="7560000" cy="234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</p:spTree>
    <p:extLst>
      <p:ext uri="{BB962C8B-B14F-4D97-AF65-F5344CB8AC3E}">
        <p14:creationId xmlns:p14="http://schemas.microsoft.com/office/powerpoint/2010/main" val="2079837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7" name="Text" descr="Text">
            <a:extLst>
              <a:ext uri="{FF2B5EF4-FFF2-40B4-BE49-F238E27FC236}">
                <a16:creationId xmlns:a16="http://schemas.microsoft.com/office/drawing/2014/main" id="{2D2A157B-B06B-5E44-8987-B8F38A7435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5399088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35F69D9D-B78C-6D4D-8B1E-AB31E336A5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40000" y="2412000"/>
            <a:ext cx="5399088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627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8" name="Text" descr="Text">
            <a:extLst>
              <a:ext uri="{FF2B5EF4-FFF2-40B4-BE49-F238E27FC236}">
                <a16:creationId xmlns:a16="http://schemas.microsoft.com/office/drawing/2014/main" id="{83D66963-CB2B-4B4F-BCF3-CFD7FD192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71450">
              <a:buFont typeface="Arial" panose="020B0604020202020204" pitchFamily="34" charset="0"/>
              <a:buChar char="•"/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7085F07-56B0-4443-841E-837562823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BB07EA65-C349-F04B-BF09-CC2483489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774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4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5" name="Text" descr="Text">
            <a:extLst>
              <a:ext uri="{FF2B5EF4-FFF2-40B4-BE49-F238E27FC236}">
                <a16:creationId xmlns:a16="http://schemas.microsoft.com/office/drawing/2014/main" id="{23293D9A-92DE-2745-A551-12503D5B38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11753E1-8533-844D-B406-655C6C9330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8768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562D057E-84DA-844C-8F30-A88C629E1D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6800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" descr="Text">
            <a:extLst>
              <a:ext uri="{FF2B5EF4-FFF2-40B4-BE49-F238E27FC236}">
                <a16:creationId xmlns:a16="http://schemas.microsoft.com/office/drawing/2014/main" id="{3FA6CE8B-790A-C44A-B1D0-DA5AC754A4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4832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334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4 column colour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in Headline" descr="Headline">
            <a:extLst>
              <a:ext uri="{FF2B5EF4-FFF2-40B4-BE49-F238E27FC236}">
                <a16:creationId xmlns:a16="http://schemas.microsoft.com/office/drawing/2014/main" id="{5CB62203-BCF9-3241-9684-0F4402446F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pPr lvl="0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8" name="background">
            <a:extLst>
              <a:ext uri="{FF2B5EF4-FFF2-40B4-BE49-F238E27FC236}">
                <a16:creationId xmlns:a16="http://schemas.microsoft.com/office/drawing/2014/main" id="{E0051C4D-5840-9846-A6CC-052B1F915D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86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9" name="Picture" descr="Image">
            <a:extLst>
              <a:ext uri="{FF2B5EF4-FFF2-40B4-BE49-F238E27FC236}">
                <a16:creationId xmlns:a16="http://schemas.microsoft.com/office/drawing/2014/main" id="{7D295661-D9DD-8D43-9041-6814DE8FF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5624" y="1290917"/>
            <a:ext cx="1328200" cy="1557617"/>
          </a:xfrm>
          <a:prstGeom prst="rect">
            <a:avLst/>
          </a:prstGeom>
        </p:spPr>
      </p:pic>
      <p:sp>
        <p:nvSpPr>
          <p:cNvPr id="13" name="Text" descr="Text">
            <a:extLst>
              <a:ext uri="{FF2B5EF4-FFF2-40B4-BE49-F238E27FC236}">
                <a16:creationId xmlns:a16="http://schemas.microsoft.com/office/drawing/2014/main" id="{73CED3B5-33C7-894B-9D58-FC396998F4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03712" y="307340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E69AB749-3152-6149-94E2-0485941817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1" name="Picture" descr="Image">
            <a:extLst>
              <a:ext uri="{FF2B5EF4-FFF2-40B4-BE49-F238E27FC236}">
                <a16:creationId xmlns:a16="http://schemas.microsoft.com/office/drawing/2014/main" id="{34669171-BF23-B54C-8D3F-B1C89E122C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0096" y="1292400"/>
            <a:ext cx="1328200" cy="1557617"/>
          </a:xfrm>
          <a:prstGeom prst="rect">
            <a:avLst/>
          </a:prstGeom>
        </p:spPr>
      </p:pic>
      <p:sp>
        <p:nvSpPr>
          <p:cNvPr id="14" name="Text" descr="Text">
            <a:extLst>
              <a:ext uri="{FF2B5EF4-FFF2-40B4-BE49-F238E27FC236}">
                <a16:creationId xmlns:a16="http://schemas.microsoft.com/office/drawing/2014/main" id="{87F3A240-3369-0145-B540-5A60FA0848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6040" y="307340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background">
            <a:extLst>
              <a:ext uri="{FF2B5EF4-FFF2-40B4-BE49-F238E27FC236}">
                <a16:creationId xmlns:a16="http://schemas.microsoft.com/office/drawing/2014/main" id="{F708712F-D0E9-B94A-A9B7-F258F0F10A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90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2" name="Picture" descr="Image">
            <a:extLst>
              <a:ext uri="{FF2B5EF4-FFF2-40B4-BE49-F238E27FC236}">
                <a16:creationId xmlns:a16="http://schemas.microsoft.com/office/drawing/2014/main" id="{8073F21E-F4EF-B246-B7E8-4FA799EC37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0416" y="1290917"/>
            <a:ext cx="1328200" cy="1557617"/>
          </a:xfrm>
          <a:prstGeom prst="rect">
            <a:avLst/>
          </a:prstGeom>
        </p:spPr>
      </p:pic>
      <p:sp>
        <p:nvSpPr>
          <p:cNvPr id="16" name="Text" descr="Text">
            <a:extLst>
              <a:ext uri="{FF2B5EF4-FFF2-40B4-BE49-F238E27FC236}">
                <a16:creationId xmlns:a16="http://schemas.microsoft.com/office/drawing/2014/main" id="{5387EEB0-9F43-E241-9EDB-010FB36582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08368" y="306896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373E51-46F8-B446-A241-A5395388A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BCFD4B-BF38-E841-868E-C9F3BBC72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88DCC-68B7-D349-B50E-BEE3CC1D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836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wo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5400000" cy="2325802"/>
          </a:xfrm>
        </p:spPr>
        <p:txBody>
          <a:bodyPr/>
          <a:lstStyle>
            <a:lvl1pPr>
              <a:defRPr sz="3600" b="0"/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96CC15FA-5D3D-604E-8882-80A2838906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3618500"/>
            <a:ext cx="5399088" cy="2617200"/>
          </a:xfrm>
        </p:spPr>
        <p:txBody>
          <a:bodyPr/>
          <a:lstStyle>
            <a:lvl1pPr marL="180975" marR="0" indent="-18097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" descr="Image">
            <a:extLst>
              <a:ext uri="{FF2B5EF4-FFF2-40B4-BE49-F238E27FC236}">
                <a16:creationId xmlns:a16="http://schemas.microsoft.com/office/drawing/2014/main" id="{C443FA27-F0DB-1840-998D-206100BED38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40000" y="900000"/>
            <a:ext cx="5400000" cy="5344683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215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hree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" descr="Image">
            <a:extLst>
              <a:ext uri="{FF2B5EF4-FFF2-40B4-BE49-F238E27FC236}">
                <a16:creationId xmlns:a16="http://schemas.microsoft.com/office/drawing/2014/main" id="{935F83AB-29A1-EF49-B6EC-5214A87545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6000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8" name="Text" descr="Text">
            <a:extLst>
              <a:ext uri="{FF2B5EF4-FFF2-40B4-BE49-F238E27FC236}">
                <a16:creationId xmlns:a16="http://schemas.microsoft.com/office/drawing/2014/main" id="{83D66963-CB2B-4B4F-BCF3-CFD7FD192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icture" descr="Image">
            <a:extLst>
              <a:ext uri="{FF2B5EF4-FFF2-40B4-BE49-F238E27FC236}">
                <a16:creationId xmlns:a16="http://schemas.microsoft.com/office/drawing/2014/main" id="{E95E3DE4-2C02-DF4D-871A-130A912A3E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9580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7085F07-56B0-4443-841E-837562823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0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" descr="Image">
            <a:extLst>
              <a:ext uri="{FF2B5EF4-FFF2-40B4-BE49-F238E27FC236}">
                <a16:creationId xmlns:a16="http://schemas.microsoft.com/office/drawing/2014/main" id="{08A0AD7D-724B-E44B-89BE-D93B46E6BC8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25624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BB07EA65-C349-F04B-BF09-CC2483489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0218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858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1" name="Table" descr="Text / Table">
            <a:extLst>
              <a:ext uri="{FF2B5EF4-FFF2-40B4-BE49-F238E27FC236}">
                <a16:creationId xmlns:a16="http://schemas.microsoft.com/office/drawing/2014/main" id="{4DEFD8C9-6C2B-9C49-9F6F-5A35A2B747AF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360363" y="2286001"/>
            <a:ext cx="11553825" cy="4073524"/>
          </a:xfrm>
        </p:spPr>
        <p:txBody>
          <a:bodyPr/>
          <a:lstStyle/>
          <a:p>
            <a:r>
              <a:rPr lang="en-GB" dirty="0"/>
              <a:t>Click to add table</a:t>
            </a:r>
            <a:endParaRPr lang="en-US" dirty="0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D31E44D0-02C4-914B-B5F4-F5B0F5862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66454" y="2414430"/>
            <a:ext cx="2557322" cy="2623913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063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7" name="Table" descr="Text / Table">
            <a:extLst>
              <a:ext uri="{FF2B5EF4-FFF2-40B4-BE49-F238E27FC236}">
                <a16:creationId xmlns:a16="http://schemas.microsoft.com/office/drawing/2014/main" id="{01422A73-1E05-8B44-93EA-70AD3FCEEC9E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360363" y="2286001"/>
            <a:ext cx="11553825" cy="4073524"/>
          </a:xfrm>
        </p:spPr>
        <p:txBody>
          <a:bodyPr/>
          <a:lstStyle/>
          <a:p>
            <a:r>
              <a:rPr lang="en-GB" dirty="0"/>
              <a:t>Click to add table</a:t>
            </a:r>
            <a:endParaRPr lang="en-US" dirty="0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AD015BAE-CDFB-0848-8398-8E01CAEBAA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3451091"/>
            <a:ext cx="2610000" cy="2894291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706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Contact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GB" dirty="0"/>
              <a:t>Useful links &amp; contact details</a:t>
            </a:r>
            <a:endParaRPr lang="en-US" dirty="0"/>
          </a:p>
        </p:txBody>
      </p:sp>
      <p:sp>
        <p:nvSpPr>
          <p:cNvPr id="21" name="Text" descr="Text">
            <a:extLst>
              <a:ext uri="{FF2B5EF4-FFF2-40B4-BE49-F238E27FC236}">
                <a16:creationId xmlns:a16="http://schemas.microsoft.com/office/drawing/2014/main" id="{82579D70-1A08-DC42-8CE8-ACA8360A7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5399088" cy="3600000"/>
          </a:xfrm>
        </p:spPr>
        <p:txBody>
          <a:bodyPr/>
          <a:lstStyle>
            <a:lvl1pPr marL="180975" indent="-169863">
              <a:tabLst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" descr="Text">
            <a:extLst>
              <a:ext uri="{FF2B5EF4-FFF2-40B4-BE49-F238E27FC236}">
                <a16:creationId xmlns:a16="http://schemas.microsoft.com/office/drawing/2014/main" id="{82B359B7-CB0C-544C-88EE-891FC732EE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2412000"/>
            <a:ext cx="5399088" cy="3600000"/>
          </a:xfrm>
        </p:spPr>
        <p:txBody>
          <a:bodyPr/>
          <a:lstStyle>
            <a:lvl1pPr marL="180975" indent="-169863">
              <a:tabLst/>
              <a:defRPr sz="2400">
                <a:latin typeface="+mn-lt"/>
              </a:defRPr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331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>
            <a:extLst>
              <a:ext uri="{FF2B5EF4-FFF2-40B4-BE49-F238E27FC236}">
                <a16:creationId xmlns:a16="http://schemas.microsoft.com/office/drawing/2014/main" id="{7E0FC6D2-4499-5C4C-8C93-C7590708B796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1" name="Picture" descr="Image">
            <a:extLst>
              <a:ext uri="{FF2B5EF4-FFF2-40B4-BE49-F238E27FC236}">
                <a16:creationId xmlns:a16="http://schemas.microsoft.com/office/drawing/2014/main" id="{D7C34FC0-F8B1-D041-9578-733D7F3C687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40000"/>
            <a:ext cx="12192000" cy="5421086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Main Headline" descr="Headline">
            <a:extLst>
              <a:ext uri="{FF2B5EF4-FFF2-40B4-BE49-F238E27FC236}">
                <a16:creationId xmlns:a16="http://schemas.microsoft.com/office/drawing/2014/main" id="{5F848594-69CD-DA4E-BB25-23F671A7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49105"/>
            <a:ext cx="7560000" cy="234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  <p:sp>
        <p:nvSpPr>
          <p:cNvPr id="5" name="Sub Heading" descr="Sub heading">
            <a:extLst>
              <a:ext uri="{FF2B5EF4-FFF2-40B4-BE49-F238E27FC236}">
                <a16:creationId xmlns:a16="http://schemas.microsoft.com/office/drawing/2014/main" id="{D5AB2EC5-97D3-8D44-BB0B-9125E87D1F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3239999"/>
            <a:ext cx="6840000" cy="651777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3695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slide 2 - single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</a:extLst>
          </p:cNvPr>
          <p:cNvSpPr/>
          <p:nvPr userDrawn="1"/>
        </p:nvSpPr>
        <p:spPr>
          <a:xfrm>
            <a:off x="0" y="-1"/>
            <a:ext cx="12192000" cy="25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0" name="Main Headline" descr="Headline">
            <a:extLst>
              <a:ext uri="{FF2B5EF4-FFF2-40B4-BE49-F238E27FC236}">
                <a16:creationId xmlns:a16="http://schemas.microsoft.com/office/drawing/2014/main" id="{14916FEE-2CA1-274A-AB9A-27AE550ED61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1620000"/>
            <a:ext cx="10800690" cy="81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1" name="Picture " descr="Image">
            <a:extLst>
              <a:ext uri="{FF2B5EF4-FFF2-40B4-BE49-F238E27FC236}">
                <a16:creationId xmlns:a16="http://schemas.microsoft.com/office/drawing/2014/main" id="{7AAB61C2-2ECC-1549-9211-9297F9B818D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05456"/>
            <a:ext cx="12192000" cy="4352544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697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- Double line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271759B8-0ABB-3643-884B-0A918443C549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440000"/>
            <a:ext cx="12192000" cy="167926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ain Headline" descr="Headline">
            <a:extLst>
              <a:ext uri="{FF2B5EF4-FFF2-40B4-BE49-F238E27FC236}">
                <a16:creationId xmlns:a16="http://schemas.microsoft.com/office/drawing/2014/main" id="{0AFC6B55-24BD-7545-82A9-DD37164DF15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1620000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0" name="Sub Heading" descr="Sub heading">
            <a:extLst>
              <a:ext uri="{FF2B5EF4-FFF2-40B4-BE49-F238E27FC236}">
                <a16:creationId xmlns:a16="http://schemas.microsoft.com/office/drawing/2014/main" id="{790EF792-5BFA-7942-944E-20B5F5BA6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3420000"/>
            <a:ext cx="9000000" cy="1908000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6255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 - Double line -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>
            <a:extLst>
              <a:ext uri="{FF2B5EF4-FFF2-40B4-BE49-F238E27FC236}">
                <a16:creationId xmlns:a16="http://schemas.microsoft.com/office/drawing/2014/main" id="{59606069-DCB2-E341-97E0-98600856E2E5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2" name="Picture" descr="Image">
            <a:extLst>
              <a:ext uri="{FF2B5EF4-FFF2-40B4-BE49-F238E27FC236}">
                <a16:creationId xmlns:a16="http://schemas.microsoft.com/office/drawing/2014/main" id="{A724F846-9E16-0743-9A5C-ED2946248F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36914"/>
            <a:ext cx="12192000" cy="1682804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3122579"/>
            <a:ext cx="12192000" cy="37354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ain Headline" descr="Headline">
            <a:extLst>
              <a:ext uri="{FF2B5EF4-FFF2-40B4-BE49-F238E27FC236}">
                <a16:creationId xmlns:a16="http://schemas.microsoft.com/office/drawing/2014/main" id="{F393605F-7BBC-284E-8DAE-0B5B8411382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3470479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0" name="Sub Heading" descr="Sub heading">
            <a:extLst>
              <a:ext uri="{FF2B5EF4-FFF2-40B4-BE49-F238E27FC236}">
                <a16:creationId xmlns:a16="http://schemas.microsoft.com/office/drawing/2014/main" id="{790EF792-5BFA-7942-944E-20B5F5BA6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4950000"/>
            <a:ext cx="9000000" cy="1908000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71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section 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008000"/>
            <a:ext cx="10080000" cy="288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 Arial 44pt bold</a:t>
            </a:r>
          </a:p>
        </p:txBody>
      </p:sp>
      <p:sp>
        <p:nvSpPr>
          <p:cNvPr id="11" name="Sub Heading" descr="Sub heading">
            <a:extLst>
              <a:ext uri="{FF2B5EF4-FFF2-40B4-BE49-F238E27FC236}">
                <a16:creationId xmlns:a16="http://schemas.microsoft.com/office/drawing/2014/main" id="{169F44E5-11A5-074E-ADAE-05ACB4110A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228" y="2308225"/>
            <a:ext cx="8719457" cy="1447800"/>
          </a:xfrm>
        </p:spPr>
        <p:txBody>
          <a:bodyPr/>
          <a:lstStyle>
            <a:lvl1pPr marL="11112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Large text size, Arial 36 point</a:t>
            </a:r>
          </a:p>
        </p:txBody>
      </p:sp>
      <p:sp>
        <p:nvSpPr>
          <p:cNvPr id="3" name="Text" descr="Main text">
            <a:extLst>
              <a:ext uri="{FF2B5EF4-FFF2-40B4-BE49-F238E27FC236}">
                <a16:creationId xmlns:a16="http://schemas.microsoft.com/office/drawing/2014/main" id="{2EF862B8-1DA8-F84D-B71C-ED32E4C1E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176077"/>
            <a:ext cx="5400000" cy="1483200"/>
          </a:xfrm>
        </p:spPr>
        <p:txBody>
          <a:bodyPr/>
          <a:lstStyle>
            <a:lvl1pPr marL="225425" indent="-215900"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10" name="Text" descr="Main text">
            <a:extLst>
              <a:ext uri="{FF2B5EF4-FFF2-40B4-BE49-F238E27FC236}">
                <a16:creationId xmlns:a16="http://schemas.microsoft.com/office/drawing/2014/main" id="{C2A66C45-730D-F54A-A6B0-8A42E75C38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4176077"/>
            <a:ext cx="5400000" cy="1483200"/>
          </a:xfrm>
        </p:spPr>
        <p:txBody>
          <a:bodyPr/>
          <a:lstStyle>
            <a:lvl1pPr marL="180975" marR="0" indent="-18097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9912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section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008000"/>
            <a:ext cx="10080000" cy="2880000"/>
          </a:xfrm>
          <a:solidFill>
            <a:schemeClr val="tx2"/>
          </a:solidFill>
        </p:spPr>
        <p:txBody>
          <a:bodyPr lIns="360000" tIns="18000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headline, Arial 44pt bold</a:t>
            </a:r>
          </a:p>
        </p:txBody>
      </p:sp>
      <p:sp>
        <p:nvSpPr>
          <p:cNvPr id="4" name="Sub Heading">
            <a:extLst>
              <a:ext uri="{FF2B5EF4-FFF2-40B4-BE49-F238E27FC236}">
                <a16:creationId xmlns:a16="http://schemas.microsoft.com/office/drawing/2014/main" id="{7EFF5C86-B7E9-E24F-A032-A4DF63C9C4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9228" y="2308225"/>
            <a:ext cx="8719457" cy="1447800"/>
          </a:xfrm>
        </p:spPr>
        <p:txBody>
          <a:bodyPr/>
          <a:lstStyle>
            <a:lvl1pPr marL="11112" indent="0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" descr="Main text">
            <a:extLst>
              <a:ext uri="{FF2B5EF4-FFF2-40B4-BE49-F238E27FC236}">
                <a16:creationId xmlns:a16="http://schemas.microsoft.com/office/drawing/2014/main" id="{2EF862B8-1DA8-F84D-B71C-ED32E4C1E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176077"/>
            <a:ext cx="5400000" cy="1483200"/>
          </a:xfrm>
        </p:spPr>
        <p:txBody>
          <a:bodyPr/>
          <a:lstStyle>
            <a:lvl1pPr marL="11112" indent="0">
              <a:buNone/>
              <a:defRPr sz="2400"/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10" name="Text" descr="Main text">
            <a:extLst>
              <a:ext uri="{FF2B5EF4-FFF2-40B4-BE49-F238E27FC236}">
                <a16:creationId xmlns:a16="http://schemas.microsoft.com/office/drawing/2014/main" id="{C2A66C45-730D-F54A-A6B0-8A42E75C38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4176077"/>
            <a:ext cx="5400000" cy="14832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aseline="0"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1977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section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">
            <a:extLst>
              <a:ext uri="{FF2B5EF4-FFF2-40B4-BE49-F238E27FC236}">
                <a16:creationId xmlns:a16="http://schemas.microsoft.com/office/drawing/2014/main" id="{F9ECF375-EFC6-8846-9FEE-E3BEC7506D8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6616" y="900000"/>
            <a:ext cx="7534656" cy="5448518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440000"/>
            <a:ext cx="6480000" cy="2880000"/>
          </a:xfrm>
          <a:solidFill>
            <a:schemeClr val="bg1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 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  <p:sp>
        <p:nvSpPr>
          <p:cNvPr id="8" name="Picture " descr="Image">
            <a:extLst>
              <a:ext uri="{FF2B5EF4-FFF2-40B4-BE49-F238E27FC236}">
                <a16:creationId xmlns:a16="http://schemas.microsoft.com/office/drawing/2014/main" id="{9390C092-D95C-EF41-9B4C-B77F203C0B0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266715" y="900000"/>
            <a:ext cx="3536848" cy="2906486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9" name="Text" descr="Text">
            <a:extLst>
              <a:ext uri="{FF2B5EF4-FFF2-40B4-BE49-F238E27FC236}">
                <a16:creationId xmlns:a16="http://schemas.microsoft.com/office/drawing/2014/main" id="{B97104E0-DC3E-EB49-A0B8-75D9C6ED8E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62900" y="4164600"/>
            <a:ext cx="3542400" cy="2287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7144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single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2" name="Text" descr="Text">
            <a:extLst>
              <a:ext uri="{FF2B5EF4-FFF2-40B4-BE49-F238E27FC236}">
                <a16:creationId xmlns:a16="http://schemas.microsoft.com/office/drawing/2014/main" id="{52E39625-6121-A140-A00B-27BF9DA232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10439064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862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CL branding brackground">
            <a:extLst>
              <a:ext uri="{FF2B5EF4-FFF2-40B4-BE49-F238E27FC236}">
                <a16:creationId xmlns:a16="http://schemas.microsoft.com/office/drawing/2014/main" id="{66A102D5-ABE3-9744-AE9F-9AF93B04B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641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UCL Branding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073" cy="545593"/>
          </a:xfrm>
          <a:prstGeom prst="rect">
            <a:avLst/>
          </a:prstGeom>
        </p:spPr>
      </p:pic>
      <p:sp>
        <p:nvSpPr>
          <p:cNvPr id="1026" name="Title Headline" descr="Headline">
            <a:extLst>
              <a:ext uri="{FF2B5EF4-FFF2-40B4-BE49-F238E27FC236}">
                <a16:creationId xmlns:a16="http://schemas.microsoft.com/office/drawing/2014/main" id="{1389B5D6-B2B6-B044-8F75-8C9E18FFF8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899999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Main headline</a:t>
            </a:r>
            <a:r>
              <a:rPr lang="en-GB" altLang="en-US" dirty="0"/>
              <a:t>, Arial 44pt bold</a:t>
            </a:r>
            <a:endParaRPr lang="en-US" altLang="en-US" dirty="0"/>
          </a:p>
        </p:txBody>
      </p:sp>
      <p:sp>
        <p:nvSpPr>
          <p:cNvPr id="1027" name="Text" descr="Main text">
            <a:extLst>
              <a:ext uri="{FF2B5EF4-FFF2-40B4-BE49-F238E27FC236}">
                <a16:creationId xmlns:a16="http://schemas.microsoft.com/office/drawing/2014/main" id="{840A67E7-10FC-DE4B-8222-DBD366537B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376000"/>
            <a:ext cx="10800690" cy="37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4"/>
            <a:endParaRPr lang="en-US" dirty="0"/>
          </a:p>
        </p:txBody>
      </p:sp>
      <p:sp>
        <p:nvSpPr>
          <p:cNvPr id="4" name="Date " descr="Date">
            <a:extLst>
              <a:ext uri="{FF2B5EF4-FFF2-40B4-BE49-F238E27FC236}">
                <a16:creationId xmlns:a16="http://schemas.microsoft.com/office/drawing/2014/main" id="{BC7573E6-5C96-F54E-8C6A-D81E27BE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2211" y="6480000"/>
            <a:ext cx="27432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" descr="Footer title">
            <a:extLst>
              <a:ext uri="{FF2B5EF4-FFF2-40B4-BE49-F238E27FC236}">
                <a16:creationId xmlns:a16="http://schemas.microsoft.com/office/drawing/2014/main" id="{1B01C4CC-C66F-714D-B313-340C31FA7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0" y="6480000"/>
            <a:ext cx="6480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" descr="Page number">
            <a:extLst>
              <a:ext uri="{FF2B5EF4-FFF2-40B4-BE49-F238E27FC236}">
                <a16:creationId xmlns:a16="http://schemas.microsoft.com/office/drawing/2014/main" id="{D2C68658-D4C2-394E-8334-67AC9BE3F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3111" y="6480000"/>
            <a:ext cx="769307" cy="2699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2" r:id="rId2"/>
    <p:sldLayoutId id="2147483723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2250" marR="0" indent="-211138" algn="l" defTabSz="914400" rtl="0" eaLnBrk="1" fontAlgn="base" latinLnBrk="0" hangingPunct="1">
        <a:lnSpc>
          <a:spcPct val="100000"/>
        </a:lnSpc>
        <a:spcBef>
          <a:spcPts val="10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tabLst/>
        <a:defRPr sz="3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22250" indent="-211138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SzPct val="80000"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22250" indent="-211138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SzPct val="80000"/>
        <a:buFont typeface="Arial" panose="020B0604020202020204" pitchFamily="34" charset="0"/>
        <a:buChar char="•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112" marR="0" indent="0" algn="l" defTabSz="914400" rtl="0" eaLnBrk="1" fontAlgn="base" latinLnBrk="0" hangingPunct="1">
        <a:lnSpc>
          <a:spcPct val="100000"/>
        </a:lnSpc>
        <a:spcBef>
          <a:spcPts val="500"/>
        </a:spcBef>
        <a:spcAft>
          <a:spcPct val="0"/>
        </a:spcAft>
        <a:buClrTx/>
        <a:buSzPct val="80000"/>
        <a:buFont typeface="Arial" panose="020B0604020202020204" pitchFamily="34" charset="0"/>
        <a:buNone/>
        <a:tabLst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0975" marR="0" indent="-180975" algn="l" defTabSz="914400" rtl="0" eaLnBrk="1" fontAlgn="base" latinLnBrk="0" hangingPunct="1">
        <a:lnSpc>
          <a:spcPct val="100000"/>
        </a:lnSpc>
        <a:spcBef>
          <a:spcPts val="5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tabLst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7" Type="http://schemas.openxmlformats.org/officeDocument/2006/relationships/image" Target="../media/image24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3.mo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5.mov"/><Relationship Id="rId7" Type="http://schemas.openxmlformats.org/officeDocument/2006/relationships/image" Target="../media/image29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5.mo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7" Type="http://schemas.openxmlformats.org/officeDocument/2006/relationships/image" Target="../media/image38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8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0.mov"/><Relationship Id="rId1" Type="http://schemas.microsoft.com/office/2007/relationships/media" Target="../media/media10.mov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doi.org/10.1088/1361-6560/ab6e52" TargetMode="External"/><Relationship Id="rId5" Type="http://schemas.openxmlformats.org/officeDocument/2006/relationships/hyperlink" Target="https://doi.org/10.1002/mp.14099" TargetMode="External"/><Relationship Id="rId4" Type="http://schemas.openxmlformats.org/officeDocument/2006/relationships/hyperlink" Target="https://doi.org/10.1088/1361-6560/ab9415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DEPARTMENT OF PHYSICS &amp; ASTRONOMY</a:t>
            </a:r>
            <a:endParaRPr lang="en-GB" dirty="0"/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A3F49EC5-29AF-4C41-BD42-D1B5C699227E}"/>
              </a:ext>
            </a:extLst>
          </p:cNvPr>
          <p:cNvSpPr txBox="1">
            <a:spLocks/>
          </p:cNvSpPr>
          <p:nvPr/>
        </p:nvSpPr>
        <p:spPr>
          <a:xfrm>
            <a:off x="634437" y="1900639"/>
            <a:ext cx="10517770" cy="128818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285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charset="0"/>
                <a:cs typeface="Arial" charset="0"/>
              </a:rPr>
              <a:t>QuARC – A Quality Assurance Range Calorimeter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48915168-8299-4F44-BF84-88229D67DCD6}"/>
              </a:ext>
            </a:extLst>
          </p:cNvPr>
          <p:cNvSpPr txBox="1">
            <a:spLocks/>
          </p:cNvSpPr>
          <p:nvPr/>
        </p:nvSpPr>
        <p:spPr>
          <a:xfrm>
            <a:off x="634436" y="3339274"/>
            <a:ext cx="10054783" cy="24245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90000" indent="-900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0000" indent="-90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0000" indent="-90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0000" indent="-90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90000" indent="-90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Update on New Developments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lvl="0" indent="0" fontAlgn="auto">
              <a:spcAft>
                <a:spcPts val="0"/>
              </a:spcAft>
              <a:buNone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Saad Shaikh</a:t>
            </a:r>
            <a:r>
              <a:rPr kumimoji="0" lang="en-US" b="1" i="0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</a:t>
            </a:r>
            <a:r>
              <a:rPr lang="en-US" dirty="0">
                <a:solidFill>
                  <a:sysClr val="windowText" lastClr="000000"/>
                </a:solidFill>
              </a:rPr>
              <a:t>, Simon Jolly, Raffaella Radogna,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Fern Pannell, </a:t>
            </a:r>
          </a:p>
          <a:p>
            <a:pPr marL="0" lvl="0" indent="0" fontAlgn="auto">
              <a:spcAft>
                <a:spcPts val="0"/>
              </a:spcAft>
              <a:buNone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Spyros Manolopoulos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saad.shaikh.15@ucl.ac.uk</a:t>
            </a:r>
            <a:endParaRPr kumimoji="0" lang="en-US" sz="1800" b="1" i="0" u="none" strike="noStrike" kern="120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947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Notes on Data Acquisition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91460F-4A87-1344-A239-B0446D98B5C8}"/>
              </a:ext>
            </a:extLst>
          </p:cNvPr>
          <p:cNvSpPr txBox="1">
            <a:spLocks/>
          </p:cNvSpPr>
          <p:nvPr/>
        </p:nvSpPr>
        <p:spPr>
          <a:xfrm>
            <a:off x="383526" y="1949275"/>
            <a:ext cx="11019120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Photodiode ADC has 7 dynamic ranges to choose from, varying between 12.5 – 350pC.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20-bit resolution between 0pC and upper dynamic range limit.</a:t>
            </a:r>
          </a:p>
          <a:p>
            <a:pPr lvl="1"/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Chose 12.5pC due to low light levels.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Each photodiode is split across two ADC inputs and then summed during analysis.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Choose fastest integration time (170us) and target display frame-rate of 50Hz.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Take approximately 30000 measurements for pencil beams.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Total exposure time around 5s.</a:t>
            </a:r>
          </a:p>
          <a:p>
            <a:endParaRPr lang="en-GB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23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Average" descr="Background Average">
            <a:hlinkClick r:id="" action="ppaction://media"/>
            <a:extLst>
              <a:ext uri="{FF2B5EF4-FFF2-40B4-BE49-F238E27FC236}">
                <a16:creationId xmlns:a16="http://schemas.microsoft.com/office/drawing/2014/main" id="{F6A665E8-24FA-4040-9DB0-AFACB88CAF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393" y="1728709"/>
            <a:ext cx="5642250" cy="4373680"/>
          </a:xfrm>
          <a:prstGeom prst="rect">
            <a:avLst/>
          </a:prstGeom>
        </p:spPr>
      </p:pic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Results (Background)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6A0454-2648-5D48-B194-99FF969C2963}"/>
              </a:ext>
            </a:extLst>
          </p:cNvPr>
          <p:cNvSpPr txBox="1"/>
          <p:nvPr/>
        </p:nvSpPr>
        <p:spPr>
          <a:xfrm>
            <a:off x="1797830" y="5958001"/>
            <a:ext cx="327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/>
              <a:t>Background (50Hz average)</a:t>
            </a:r>
          </a:p>
        </p:txBody>
      </p:sp>
      <p:pic>
        <p:nvPicPr>
          <p:cNvPr id="7" name="Background Step" descr="Background Step">
            <a:hlinkClick r:id="" action="ppaction://media"/>
            <a:extLst>
              <a:ext uri="{FF2B5EF4-FFF2-40B4-BE49-F238E27FC236}">
                <a16:creationId xmlns:a16="http://schemas.microsoft.com/office/drawing/2014/main" id="{A1E11893-E425-CA4D-86D8-119974C197B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997" t="530" r="1988" b="2390"/>
          <a:stretch/>
        </p:blipFill>
        <p:spPr>
          <a:xfrm>
            <a:off x="6153150" y="1760497"/>
            <a:ext cx="5530850" cy="4310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FB09E4-3B33-9D46-9C31-AC55D54140BF}"/>
              </a:ext>
            </a:extLst>
          </p:cNvPr>
          <p:cNvSpPr txBox="1"/>
          <p:nvPr/>
        </p:nvSpPr>
        <p:spPr>
          <a:xfrm>
            <a:off x="8452013" y="5949253"/>
            <a:ext cx="2244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/>
              <a:t>Background (Step)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6E4738E-C683-4449-9C49-BB0EB3143BE5}"/>
              </a:ext>
            </a:extLst>
          </p:cNvPr>
          <p:cNvCxnSpPr>
            <a:cxnSpLocks/>
          </p:cNvCxnSpPr>
          <p:nvPr/>
        </p:nvCxnSpPr>
        <p:spPr>
          <a:xfrm flipV="1">
            <a:off x="6623718" y="5903089"/>
            <a:ext cx="270060" cy="40763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3401801-C8B6-864D-93DC-208153DC5584}"/>
              </a:ext>
            </a:extLst>
          </p:cNvPr>
          <p:cNvSpPr txBox="1"/>
          <p:nvPr/>
        </p:nvSpPr>
        <p:spPr>
          <a:xfrm>
            <a:off x="6038126" y="6289653"/>
            <a:ext cx="1261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/>
              <a:t>Very noisy!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F6E5D0E-9637-2C4E-A6B9-1D2D28D5ECFF}"/>
              </a:ext>
            </a:extLst>
          </p:cNvPr>
          <p:cNvCxnSpPr>
            <a:cxnSpLocks/>
          </p:cNvCxnSpPr>
          <p:nvPr/>
        </p:nvCxnSpPr>
        <p:spPr>
          <a:xfrm flipH="1" flipV="1">
            <a:off x="5754624" y="5987166"/>
            <a:ext cx="335019" cy="32355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14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6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C45AD7C0-C10E-F641-ABC5-A4AB4C307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24" y="2115314"/>
            <a:ext cx="4307349" cy="3230512"/>
          </a:xfrm>
          <a:prstGeom prst="rect">
            <a:avLst/>
          </a:prstGeom>
        </p:spPr>
      </p:pic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Results (245 MeV Shoot-through)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21391D-2EE3-674B-A421-1A2B5C58B535}"/>
              </a:ext>
            </a:extLst>
          </p:cNvPr>
          <p:cNvSpPr txBox="1"/>
          <p:nvPr/>
        </p:nvSpPr>
        <p:spPr>
          <a:xfrm>
            <a:off x="1568275" y="5290003"/>
            <a:ext cx="1099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Back 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85B181-412B-DA42-AAF9-18C80F97444F}"/>
              </a:ext>
            </a:extLst>
          </p:cNvPr>
          <p:cNvSpPr txBox="1"/>
          <p:nvPr/>
        </p:nvSpPr>
        <p:spPr>
          <a:xfrm>
            <a:off x="5568027" y="5290003"/>
            <a:ext cx="1203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Front 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694305-3CAF-9947-8D52-EF6023E2473E}"/>
              </a:ext>
            </a:extLst>
          </p:cNvPr>
          <p:cNvSpPr txBox="1"/>
          <p:nvPr/>
        </p:nvSpPr>
        <p:spPr>
          <a:xfrm>
            <a:off x="7934997" y="3595592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rgbClr val="FF0000"/>
                </a:solidFill>
              </a:rPr>
              <a:t>=</a:t>
            </a:r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97C24537-FC79-4C4E-ADD8-6BF3A2E06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542" y="2120223"/>
            <a:ext cx="4326845" cy="32451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222465-EDF4-2543-929D-F500C1990159}"/>
              </a:ext>
            </a:extLst>
          </p:cNvPr>
          <p:cNvSpPr txBox="1"/>
          <p:nvPr/>
        </p:nvSpPr>
        <p:spPr>
          <a:xfrm>
            <a:off x="3946967" y="3595592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rgbClr val="FF0000"/>
                </a:solidFill>
              </a:rPr>
              <a:t>+</a:t>
            </a:r>
          </a:p>
        </p:txBody>
      </p:sp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B5C1A767-491B-A948-8A45-6171609656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685"/>
          <a:stretch/>
        </p:blipFill>
        <p:spPr>
          <a:xfrm>
            <a:off x="8177633" y="2128886"/>
            <a:ext cx="4007420" cy="32364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366BAE-EB0A-E545-8BD2-47B4FC550D4F}"/>
              </a:ext>
            </a:extLst>
          </p:cNvPr>
          <p:cNvSpPr txBox="1"/>
          <p:nvPr/>
        </p:nvSpPr>
        <p:spPr>
          <a:xfrm>
            <a:off x="8634682" y="5245914"/>
            <a:ext cx="3093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Normalised + Averaged 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BBC0F2-C2CE-9A4D-BA2C-595494CF5EF9}"/>
              </a:ext>
            </a:extLst>
          </p:cNvPr>
          <p:cNvSpPr txBox="1"/>
          <p:nvPr/>
        </p:nvSpPr>
        <p:spPr>
          <a:xfrm>
            <a:off x="8090069" y="3604255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3584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6" grpId="0"/>
      <p:bldP spid="3" grpId="0"/>
      <p:bldP spid="11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un007 Replay Calibrated" descr="Run007 Replay Calibrated">
            <a:hlinkClick r:id="" action="ppaction://media"/>
            <a:extLst>
              <a:ext uri="{FF2B5EF4-FFF2-40B4-BE49-F238E27FC236}">
                <a16:creationId xmlns:a16="http://schemas.microsoft.com/office/drawing/2014/main" id="{A2A62C2C-C983-E04C-B854-13ACA7B150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90647" y="1648763"/>
            <a:ext cx="5639282" cy="4371380"/>
          </a:xfrm>
          <a:prstGeom prst="rect">
            <a:avLst/>
          </a:prstGeom>
        </p:spPr>
      </p:pic>
      <p:pic>
        <p:nvPicPr>
          <p:cNvPr id="8" name="Run007 Replay" descr="Run007 Replay">
            <a:hlinkClick r:id="" action="ppaction://media"/>
            <a:extLst>
              <a:ext uri="{FF2B5EF4-FFF2-40B4-BE49-F238E27FC236}">
                <a16:creationId xmlns:a16="http://schemas.microsoft.com/office/drawing/2014/main" id="{8C54FE01-DC26-1A4C-A03F-77192924084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3891" y="1648763"/>
            <a:ext cx="5639282" cy="4371380"/>
          </a:xfrm>
          <a:prstGeom prst="rect">
            <a:avLst/>
          </a:prstGeom>
        </p:spPr>
      </p:pic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Results (105 MeV Pencil Beam)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981B3-C831-5A4E-8007-652988F9C22E}"/>
              </a:ext>
            </a:extLst>
          </p:cNvPr>
          <p:cNvSpPr txBox="1"/>
          <p:nvPr/>
        </p:nvSpPr>
        <p:spPr>
          <a:xfrm>
            <a:off x="2630091" y="5835477"/>
            <a:ext cx="1235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/>
              <a:t>Raw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152F89-EC2F-2B43-A701-9FEF06270C1A}"/>
              </a:ext>
            </a:extLst>
          </p:cNvPr>
          <p:cNvSpPr txBox="1"/>
          <p:nvPr/>
        </p:nvSpPr>
        <p:spPr>
          <a:xfrm>
            <a:off x="7376265" y="5824262"/>
            <a:ext cx="3041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Shoot-through Calibrated (and reversed)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CBEA433-B21C-1544-8BF7-96C93B6C80D4}"/>
              </a:ext>
            </a:extLst>
          </p:cNvPr>
          <p:cNvCxnSpPr>
            <a:cxnSpLocks/>
          </p:cNvCxnSpPr>
          <p:nvPr/>
        </p:nvCxnSpPr>
        <p:spPr>
          <a:xfrm flipH="1">
            <a:off x="1017824" y="2583981"/>
            <a:ext cx="862313" cy="1388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4C10B97-27AB-D247-B33A-61260D2549AB}"/>
              </a:ext>
            </a:extLst>
          </p:cNvPr>
          <p:cNvSpPr txBox="1"/>
          <p:nvPr/>
        </p:nvSpPr>
        <p:spPr>
          <a:xfrm>
            <a:off x="1817225" y="2399315"/>
            <a:ext cx="3374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/>
              <a:t>Not even close to 350pC maximum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46C2E27-8F1E-454D-861D-4A66932B2F4A}"/>
              </a:ext>
            </a:extLst>
          </p:cNvPr>
          <p:cNvCxnSpPr>
            <a:cxnSpLocks/>
          </p:cNvCxnSpPr>
          <p:nvPr/>
        </p:nvCxnSpPr>
        <p:spPr>
          <a:xfrm>
            <a:off x="8952962" y="3601388"/>
            <a:ext cx="184777" cy="8155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3A7E8AA-4767-D946-AE7F-8933023BB0EE}"/>
              </a:ext>
            </a:extLst>
          </p:cNvPr>
          <p:cNvSpPr txBox="1"/>
          <p:nvPr/>
        </p:nvSpPr>
        <p:spPr>
          <a:xfrm>
            <a:off x="6927449" y="3222160"/>
            <a:ext cx="3096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/>
              <a:t>Jumpy due to background noise</a:t>
            </a:r>
          </a:p>
        </p:txBody>
      </p:sp>
    </p:spTree>
    <p:extLst>
      <p:ext uri="{BB962C8B-B14F-4D97-AF65-F5344CB8AC3E}">
        <p14:creationId xmlns:p14="http://schemas.microsoft.com/office/powerpoint/2010/main" val="271228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7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9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/>
      <p:bldP spid="7" grpId="0"/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F0DAF5AA-9DA6-0647-B87F-1A8EFF215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592" y="1630932"/>
            <a:ext cx="6101992" cy="4500066"/>
          </a:xfrm>
          <a:prstGeom prst="rect">
            <a:avLst/>
          </a:prstGeom>
        </p:spPr>
      </p:pic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Results (105 MeV Pencil Beam)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981B3-C831-5A4E-8007-652988F9C22E}"/>
              </a:ext>
            </a:extLst>
          </p:cNvPr>
          <p:cNvSpPr txBox="1"/>
          <p:nvPr/>
        </p:nvSpPr>
        <p:spPr>
          <a:xfrm>
            <a:off x="1701378" y="6157079"/>
            <a:ext cx="294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Reversed, Calibrated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152F89-EC2F-2B43-A701-9FEF06270C1A}"/>
              </a:ext>
            </a:extLst>
          </p:cNvPr>
          <p:cNvSpPr txBox="1"/>
          <p:nvPr/>
        </p:nvSpPr>
        <p:spPr>
          <a:xfrm>
            <a:off x="7449487" y="6018580"/>
            <a:ext cx="3041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Reversed, Calibrated and Background Subtracted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77C1F91-00CF-864F-9514-318F820D1699}"/>
              </a:ext>
            </a:extLst>
          </p:cNvPr>
          <p:cNvCxnSpPr>
            <a:cxnSpLocks/>
          </p:cNvCxnSpPr>
          <p:nvPr/>
        </p:nvCxnSpPr>
        <p:spPr>
          <a:xfrm>
            <a:off x="8534350" y="2788040"/>
            <a:ext cx="626566" cy="11958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81A72E2-A6CF-AC43-9091-DFAD9437FD3C}"/>
              </a:ext>
            </a:extLst>
          </p:cNvPr>
          <p:cNvSpPr txBox="1"/>
          <p:nvPr/>
        </p:nvSpPr>
        <p:spPr>
          <a:xfrm>
            <a:off x="7000691" y="2420658"/>
            <a:ext cx="3374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/>
              <a:t>Shape is worse with background subtraction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E4BDEF50-6CF8-3F4C-BD27-6D1FB3E265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06"/>
          <a:stretch/>
        </p:blipFill>
        <p:spPr>
          <a:xfrm>
            <a:off x="274915" y="1630932"/>
            <a:ext cx="5728677" cy="457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1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Results (105 MeV Pencil Beam)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16547C-7211-9742-8147-99E234A6E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16239" y="284218"/>
            <a:ext cx="4670668" cy="7720900"/>
          </a:xfrm>
          <a:prstGeom prst="rect">
            <a:avLst/>
          </a:prstGeom>
        </p:spPr>
      </p:pic>
      <p:pic>
        <p:nvPicPr>
          <p:cNvPr id="11" name="Picture 10" descr="A close up of a wood surface&#10;&#10;Description automatically generated with low confidence">
            <a:extLst>
              <a:ext uri="{FF2B5EF4-FFF2-40B4-BE49-F238E27FC236}">
                <a16:creationId xmlns:a16="http://schemas.microsoft.com/office/drawing/2014/main" id="{27FEB7E1-C699-A64B-86D8-0709D48BE3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128"/>
          <a:stretch/>
        </p:blipFill>
        <p:spPr>
          <a:xfrm>
            <a:off x="7948259" y="2022512"/>
            <a:ext cx="3959972" cy="42443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9864A5-4843-0945-9324-9088A2269B02}"/>
              </a:ext>
            </a:extLst>
          </p:cNvPr>
          <p:cNvSpPr txBox="1"/>
          <p:nvPr/>
        </p:nvSpPr>
        <p:spPr>
          <a:xfrm>
            <a:off x="2680433" y="6156834"/>
            <a:ext cx="2942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Light output comparison (normalised to first PD)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860456-DC78-4E40-BF58-167D199C0771}"/>
              </a:ext>
            </a:extLst>
          </p:cNvPr>
          <p:cNvSpPr txBox="1"/>
          <p:nvPr/>
        </p:nvSpPr>
        <p:spPr>
          <a:xfrm>
            <a:off x="8565485" y="6262120"/>
            <a:ext cx="294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CMOS image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1416FD5-6CB7-0844-BA1E-09E19F2A1E8E}"/>
              </a:ext>
            </a:extLst>
          </p:cNvPr>
          <p:cNvCxnSpPr>
            <a:cxnSpLocks/>
          </p:cNvCxnSpPr>
          <p:nvPr/>
        </p:nvCxnSpPr>
        <p:spPr>
          <a:xfrm>
            <a:off x="9928244" y="1972491"/>
            <a:ext cx="108380" cy="9906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06FC63-5E29-454A-8EF7-8BF30FE66136}"/>
              </a:ext>
            </a:extLst>
          </p:cNvPr>
          <p:cNvSpPr txBox="1"/>
          <p:nvPr/>
        </p:nvSpPr>
        <p:spPr>
          <a:xfrm>
            <a:off x="8565486" y="1633003"/>
            <a:ext cx="2748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/>
              <a:t>Might be saturating slightly</a:t>
            </a:r>
          </a:p>
        </p:txBody>
      </p:sp>
    </p:spTree>
    <p:extLst>
      <p:ext uri="{BB962C8B-B14F-4D97-AF65-F5344CB8AC3E}">
        <p14:creationId xmlns:p14="http://schemas.microsoft.com/office/powerpoint/2010/main" val="402100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9397462" cy="795692"/>
          </a:xfrm>
        </p:spPr>
        <p:txBody>
          <a:bodyPr/>
          <a:lstStyle/>
          <a:p>
            <a:r>
              <a:rPr lang="en-GB" dirty="0"/>
              <a:t>Results (105 MeV Fit)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310EC6-9F45-4D42-BFD8-B71ED9C48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17769" y="-49514"/>
            <a:ext cx="5156461" cy="852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76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9397462" cy="795692"/>
          </a:xfrm>
        </p:spPr>
        <p:txBody>
          <a:bodyPr/>
          <a:lstStyle/>
          <a:p>
            <a:r>
              <a:rPr lang="en-GB" dirty="0"/>
              <a:t>Results (70 MeV Fit)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E3C233-8922-A34C-AB79-8DA2BD6DE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08867" y="-113906"/>
            <a:ext cx="5174267" cy="855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83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un030 Replay Calibrated Half-Speed" descr="Run030 Replay Calibrated Half-Speed">
            <a:hlinkClick r:id="" action="ppaction://media"/>
            <a:extLst>
              <a:ext uri="{FF2B5EF4-FFF2-40B4-BE49-F238E27FC236}">
                <a16:creationId xmlns:a16="http://schemas.microsoft.com/office/drawing/2014/main" id="{FD233D44-1A19-5E49-A712-E775165867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8506" y="1293412"/>
            <a:ext cx="7039145" cy="5456506"/>
          </a:xfrm>
          <a:prstGeom prst="rect">
            <a:avLst/>
          </a:prstGeom>
        </p:spPr>
      </p:pic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9397462" cy="795692"/>
          </a:xfrm>
        </p:spPr>
        <p:txBody>
          <a:bodyPr/>
          <a:lstStyle/>
          <a:p>
            <a:r>
              <a:rPr lang="en-GB" dirty="0"/>
              <a:t>Treatment Plan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1916780-D1F3-B144-B8D6-2A2E3E63A3CF}"/>
              </a:ext>
            </a:extLst>
          </p:cNvPr>
          <p:cNvSpPr txBox="1">
            <a:spLocks/>
          </p:cNvSpPr>
          <p:nvPr/>
        </p:nvSpPr>
        <p:spPr>
          <a:xfrm>
            <a:off x="383526" y="1949275"/>
            <a:ext cx="4582013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ysClr val="windowText" lastClr="000000"/>
                </a:solidFill>
              </a:rPr>
              <a:t>3cm × 3cm × 3cm box field, 6Gy.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Calibrated, reversed and played at half-speed.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Strange “shoulder” after Bragg Peak.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Suspected to be due to direct proton hits in photodiodes as beam is steered closer to edges.</a:t>
            </a:r>
          </a:p>
          <a:p>
            <a:endParaRPr lang="en-GB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60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6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9397462" cy="795692"/>
          </a:xfrm>
        </p:spPr>
        <p:txBody>
          <a:bodyPr/>
          <a:lstStyle/>
          <a:p>
            <a:r>
              <a:rPr lang="en-GB" dirty="0"/>
              <a:t>Diagnosing Background Noise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6" name="Run001" descr="Run001">
            <a:hlinkClick r:id="" action="ppaction://media"/>
            <a:extLst>
              <a:ext uri="{FF2B5EF4-FFF2-40B4-BE49-F238E27FC236}">
                <a16:creationId xmlns:a16="http://schemas.microsoft.com/office/drawing/2014/main" id="{45432599-5D64-5A42-9F48-287E408BCB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508" t="305" r="1204" b="1700"/>
          <a:stretch/>
        </p:blipFill>
        <p:spPr>
          <a:xfrm>
            <a:off x="168590" y="1709502"/>
            <a:ext cx="5675874" cy="4449998"/>
          </a:xfrm>
          <a:prstGeom prst="rect">
            <a:avLst/>
          </a:prstGeom>
        </p:spPr>
      </p:pic>
      <p:pic>
        <p:nvPicPr>
          <p:cNvPr id="9" name="Run012" descr="Run012">
            <a:hlinkClick r:id="" action="ppaction://media"/>
            <a:extLst>
              <a:ext uri="{FF2B5EF4-FFF2-40B4-BE49-F238E27FC236}">
                <a16:creationId xmlns:a16="http://schemas.microsoft.com/office/drawing/2014/main" id="{D36D30CD-6E30-BB48-800C-9D5CBC4C94A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207" t="1092" r="1207" b="2786"/>
          <a:stretch/>
        </p:blipFill>
        <p:spPr>
          <a:xfrm>
            <a:off x="6095999" y="1758949"/>
            <a:ext cx="5675875" cy="43517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1962A9-8EC2-5D4A-B93E-55B909398500}"/>
              </a:ext>
            </a:extLst>
          </p:cNvPr>
          <p:cNvSpPr txBox="1"/>
          <p:nvPr/>
        </p:nvSpPr>
        <p:spPr>
          <a:xfrm>
            <a:off x="1144790" y="6110668"/>
            <a:ext cx="372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CMOS sensor on, no grounding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23E9C8-79F1-A54B-8D5F-B09778C2E14E}"/>
              </a:ext>
            </a:extLst>
          </p:cNvPr>
          <p:cNvSpPr txBox="1"/>
          <p:nvPr/>
        </p:nvSpPr>
        <p:spPr>
          <a:xfrm>
            <a:off x="6277335" y="6110668"/>
            <a:ext cx="5746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CMOS sensor off, detector enclosure grounded</a:t>
            </a:r>
          </a:p>
        </p:txBody>
      </p:sp>
    </p:spTree>
    <p:extLst>
      <p:ext uri="{BB962C8B-B14F-4D97-AF65-F5344CB8AC3E}">
        <p14:creationId xmlns:p14="http://schemas.microsoft.com/office/powerpoint/2010/main" val="53068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5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Proton Therapy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91460F-4A87-1344-A239-B0446D98B5C8}"/>
              </a:ext>
            </a:extLst>
          </p:cNvPr>
          <p:cNvSpPr txBox="1">
            <a:spLocks/>
          </p:cNvSpPr>
          <p:nvPr/>
        </p:nvSpPr>
        <p:spPr>
          <a:xfrm>
            <a:off x="383527" y="1949275"/>
            <a:ext cx="6283491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Offers superior dose conformity to conventional X-ray radiotherapy.</a:t>
            </a:r>
          </a:p>
          <a:p>
            <a:r>
              <a:rPr lang="en-GB" dirty="0"/>
              <a:t>Range uncertainties remain one of the largest technical difficulties.</a:t>
            </a:r>
          </a:p>
          <a:p>
            <a:r>
              <a:rPr lang="en-GB" dirty="0"/>
              <a:t>Prevents from taking full advantage of proton therapy benefits.</a:t>
            </a:r>
          </a:p>
          <a:p>
            <a:pPr lvl="1"/>
            <a:r>
              <a:rPr lang="en-GB" dirty="0"/>
              <a:t>Treatment planning </a:t>
            </a:r>
          </a:p>
          <a:p>
            <a:pPr lvl="2"/>
            <a:r>
              <a:rPr lang="en-GB" dirty="0"/>
              <a:t>Treatment angles, regions, etc.</a:t>
            </a:r>
          </a:p>
          <a:p>
            <a:pPr lvl="1"/>
            <a:r>
              <a:rPr lang="en-GB" b="1" dirty="0"/>
              <a:t>Daily Quality Assurance (QA) </a:t>
            </a:r>
          </a:p>
          <a:p>
            <a:pPr lvl="2"/>
            <a:r>
              <a:rPr lang="en-GB" dirty="0"/>
              <a:t>Time consuming, laborious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1B6AA-2EF3-4141-A540-EDEA7D42A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196" y="2355448"/>
            <a:ext cx="5375222" cy="293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7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t Clip" descr="Fit Clip">
            <a:hlinkClick r:id="" action="ppaction://media"/>
            <a:extLst>
              <a:ext uri="{FF2B5EF4-FFF2-40B4-BE49-F238E27FC236}">
                <a16:creationId xmlns:a16="http://schemas.microsoft.com/office/drawing/2014/main" id="{648FBBB7-A5DF-8B48-AFD7-DE770A5856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39" b="1170"/>
          <a:stretch/>
        </p:blipFill>
        <p:spPr>
          <a:xfrm>
            <a:off x="0" y="1881218"/>
            <a:ext cx="12192000" cy="4362328"/>
          </a:xfrm>
          <a:prstGeom prst="rect">
            <a:avLst/>
          </a:prstGeom>
        </p:spPr>
      </p:pic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9397462" cy="795692"/>
          </a:xfrm>
        </p:spPr>
        <p:txBody>
          <a:bodyPr/>
          <a:lstStyle/>
          <a:p>
            <a:r>
              <a:rPr lang="en-GB" dirty="0"/>
              <a:t>Live Fitting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B24AB8-5864-634A-9DEA-0843CAA42616}"/>
              </a:ext>
            </a:extLst>
          </p:cNvPr>
          <p:cNvSpPr/>
          <p:nvPr/>
        </p:nvSpPr>
        <p:spPr>
          <a:xfrm>
            <a:off x="0" y="5352444"/>
            <a:ext cx="4927276" cy="1020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1EFFF-1314-7245-8E28-D1556C3A0CDD}"/>
              </a:ext>
            </a:extLst>
          </p:cNvPr>
          <p:cNvSpPr txBox="1"/>
          <p:nvPr/>
        </p:nvSpPr>
        <p:spPr>
          <a:xfrm>
            <a:off x="968223" y="5422739"/>
            <a:ext cx="294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Incoming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B9D699-9BC2-A444-96B3-39151676CCD3}"/>
              </a:ext>
            </a:extLst>
          </p:cNvPr>
          <p:cNvSpPr txBox="1"/>
          <p:nvPr/>
        </p:nvSpPr>
        <p:spPr>
          <a:xfrm>
            <a:off x="7313274" y="6295334"/>
            <a:ext cx="294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Live Fit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A026EC-642E-174D-B3D8-B6EC7EA5746A}"/>
              </a:ext>
            </a:extLst>
          </p:cNvPr>
          <p:cNvSpPr txBox="1"/>
          <p:nvPr/>
        </p:nvSpPr>
        <p:spPr>
          <a:xfrm>
            <a:off x="123608" y="6038608"/>
            <a:ext cx="4984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Note: without ROOT GUI showing fit result, achieve fit rate of approx. 35Hz</a:t>
            </a:r>
          </a:p>
        </p:txBody>
      </p:sp>
    </p:spTree>
    <p:extLst>
      <p:ext uri="{BB962C8B-B14F-4D97-AF65-F5344CB8AC3E}">
        <p14:creationId xmlns:p14="http://schemas.microsoft.com/office/powerpoint/2010/main" val="294157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1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9397462" cy="795692"/>
          </a:xfrm>
        </p:spPr>
        <p:txBody>
          <a:bodyPr/>
          <a:lstStyle/>
          <a:p>
            <a:r>
              <a:rPr lang="en-GB" dirty="0"/>
              <a:t>Web GUI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0F92061-48D7-4A40-9FB3-4FA4DD48406D}"/>
              </a:ext>
            </a:extLst>
          </p:cNvPr>
          <p:cNvSpPr txBox="1">
            <a:spLocks/>
          </p:cNvSpPr>
          <p:nvPr/>
        </p:nvSpPr>
        <p:spPr>
          <a:xfrm>
            <a:off x="383527" y="1949275"/>
            <a:ext cx="4483628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ysClr val="windowText" lastClr="000000"/>
                </a:solidFill>
              </a:rPr>
              <a:t>Developed in JavaScript by MSci student Fern Pannell.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DAQ device hosts web-page on LAN, to allow any device on network to access live display.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Plan to add facility to allow detector control.</a:t>
            </a:r>
          </a:p>
          <a:p>
            <a:endParaRPr lang="en-GB" dirty="0">
              <a:solidFill>
                <a:sysClr val="windowText" lastClr="00000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pic>
        <p:nvPicPr>
          <p:cNvPr id="5" name="GUI Clip 2" descr="GUI Clip 2">
            <a:hlinkClick r:id="" action="ppaction://media"/>
            <a:extLst>
              <a:ext uri="{FF2B5EF4-FFF2-40B4-BE49-F238E27FC236}">
                <a16:creationId xmlns:a16="http://schemas.microsoft.com/office/drawing/2014/main" id="{DC021435-A808-5D43-8A2F-2B5E5104C5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53"/>
          <a:stretch/>
        </p:blipFill>
        <p:spPr>
          <a:xfrm>
            <a:off x="4685753" y="2370450"/>
            <a:ext cx="7506247" cy="329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3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Conclusions &amp; Next Steps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91460F-4A87-1344-A239-B0446D98B5C8}"/>
              </a:ext>
            </a:extLst>
          </p:cNvPr>
          <p:cNvSpPr txBox="1">
            <a:spLocks/>
          </p:cNvSpPr>
          <p:nvPr/>
        </p:nvSpPr>
        <p:spPr>
          <a:xfrm>
            <a:off x="383526" y="1949275"/>
            <a:ext cx="11019120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ysClr val="windowText" lastClr="000000"/>
                </a:solidFill>
              </a:rPr>
              <a:t>Despite poor data quality, still able to reconstruct Bragg curve well.</a:t>
            </a:r>
          </a:p>
          <a:p>
            <a:r>
              <a:rPr lang="en-GB" b="1" dirty="0">
                <a:solidFill>
                  <a:sysClr val="windowText" lastClr="000000"/>
                </a:solidFill>
              </a:rPr>
              <a:t>Need to improve signal-to-noise ratio!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Cut down electronic noise: </a:t>
            </a:r>
          </a:p>
          <a:p>
            <a:pPr lvl="2"/>
            <a:r>
              <a:rPr lang="en-GB" dirty="0">
                <a:solidFill>
                  <a:sysClr val="windowText" lastClr="000000"/>
                </a:solidFill>
              </a:rPr>
              <a:t>Better electronic design of ADC boards (already being designed).</a:t>
            </a:r>
          </a:p>
          <a:p>
            <a:pPr lvl="2"/>
            <a:r>
              <a:rPr lang="en-GB" dirty="0">
                <a:solidFill>
                  <a:sysClr val="windowText" lastClr="000000"/>
                </a:solidFill>
              </a:rPr>
              <a:t>Grounding of detector enclosure.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Increase scintillator light output:</a:t>
            </a:r>
          </a:p>
          <a:p>
            <a:pPr lvl="2"/>
            <a:r>
              <a:rPr lang="en-GB" dirty="0">
                <a:solidFill>
                  <a:sysClr val="windowText" lastClr="000000"/>
                </a:solidFill>
              </a:rPr>
              <a:t>Paint scintillator sheets white rather than black (potential 5-7x increase in light).</a:t>
            </a:r>
          </a:p>
          <a:p>
            <a:pPr lvl="2"/>
            <a:r>
              <a:rPr lang="en-GB" dirty="0">
                <a:solidFill>
                  <a:sysClr val="windowText" lastClr="000000"/>
                </a:solidFill>
              </a:rPr>
              <a:t>More accurate scintillator sheet thickness.</a:t>
            </a:r>
          </a:p>
          <a:p>
            <a:pPr lvl="2"/>
            <a:r>
              <a:rPr lang="en-GB" dirty="0">
                <a:solidFill>
                  <a:sysClr val="windowText" lastClr="000000"/>
                </a:solidFill>
              </a:rPr>
              <a:t>Optical gel between photodiodes and scintillator.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Investigate treatment plan “shoulder” after Bragg peak.</a:t>
            </a:r>
          </a:p>
        </p:txBody>
      </p:sp>
    </p:spTree>
    <p:extLst>
      <p:ext uri="{BB962C8B-B14F-4D97-AF65-F5344CB8AC3E}">
        <p14:creationId xmlns:p14="http://schemas.microsoft.com/office/powerpoint/2010/main" val="167591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612228" y="3109427"/>
            <a:ext cx="8999900" cy="639146"/>
          </a:xfrm>
        </p:spPr>
        <p:txBody>
          <a:bodyPr/>
          <a:lstStyle/>
          <a:p>
            <a:r>
              <a:rPr lang="en-GB" dirty="0"/>
              <a:t>Thank you for listening!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DFBE6C-24BD-2A42-AEDE-DEA8137D1133}"/>
              </a:ext>
            </a:extLst>
          </p:cNvPr>
          <p:cNvSpPr txBox="1"/>
          <p:nvPr/>
        </p:nvSpPr>
        <p:spPr>
          <a:xfrm>
            <a:off x="612228" y="3888273"/>
            <a:ext cx="3879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i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09230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Current Methods of Daily QA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91460F-4A87-1344-A239-B0446D98B5C8}"/>
              </a:ext>
            </a:extLst>
          </p:cNvPr>
          <p:cNvSpPr txBox="1">
            <a:spLocks/>
          </p:cNvSpPr>
          <p:nvPr/>
        </p:nvSpPr>
        <p:spPr>
          <a:xfrm>
            <a:off x="383527" y="1949275"/>
            <a:ext cx="6613369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ysClr val="windowText" lastClr="000000"/>
                </a:solidFill>
              </a:rPr>
              <a:t>Detectors used: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lvl="1"/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IBA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Sphin</a:t>
            </a:r>
            <a:r>
              <a:rPr lang="en-GB" dirty="0">
                <a:solidFill>
                  <a:sysClr val="windowText" lastClr="000000"/>
                </a:solidFill>
              </a:rPr>
              <a:t>x/Lynx</a:t>
            </a:r>
          </a:p>
          <a:p>
            <a:pPr lvl="1"/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IBA Giraffe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IBA Zebra</a:t>
            </a:r>
          </a:p>
          <a:p>
            <a:pPr lvl="1"/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PTW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Peakfinder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r>
              <a:rPr lang="en-GB" dirty="0">
                <a:solidFill>
                  <a:sysClr val="windowText" lastClr="000000"/>
                </a:solidFill>
              </a:rPr>
              <a:t>Do the job but are expensive and can be slow and difficult to set up.</a:t>
            </a:r>
          </a:p>
          <a:p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Speed often tied with requirement of  repeated beam delivery.</a:t>
            </a:r>
          </a:p>
          <a:p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WET measurements not guaranteed.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23F87A7-6A0F-4E4A-9491-77CDB46FF0C8}"/>
              </a:ext>
            </a:extLst>
          </p:cNvPr>
          <p:cNvGrpSpPr/>
          <p:nvPr/>
        </p:nvGrpSpPr>
        <p:grpSpPr>
          <a:xfrm>
            <a:off x="6852214" y="1587783"/>
            <a:ext cx="5144706" cy="4836166"/>
            <a:chOff x="5702078" y="365125"/>
            <a:chExt cx="5995091" cy="5587425"/>
          </a:xfrm>
        </p:grpSpPr>
        <p:pic>
          <p:nvPicPr>
            <p:cNvPr id="7" name="Picture 6" descr="A close up of a device&#10;&#10;Description automatically generated">
              <a:extLst>
                <a:ext uri="{FF2B5EF4-FFF2-40B4-BE49-F238E27FC236}">
                  <a16:creationId xmlns:a16="http://schemas.microsoft.com/office/drawing/2014/main" id="{6502B6EB-FA4A-0940-B508-89BFBD534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6063" y="2969030"/>
              <a:ext cx="2983520" cy="2983520"/>
            </a:xfrm>
            <a:prstGeom prst="rect">
              <a:avLst/>
            </a:prstGeom>
          </p:spPr>
        </p:pic>
        <p:pic>
          <p:nvPicPr>
            <p:cNvPr id="8" name="Picture 7" descr="A close up of a box&#10;&#10;Description automatically generated">
              <a:extLst>
                <a:ext uri="{FF2B5EF4-FFF2-40B4-BE49-F238E27FC236}">
                  <a16:creationId xmlns:a16="http://schemas.microsoft.com/office/drawing/2014/main" id="{FEF54E0B-4926-2745-BE5F-5FD8E5042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02078" y="365125"/>
              <a:ext cx="2983519" cy="2942650"/>
            </a:xfrm>
            <a:prstGeom prst="rect">
              <a:avLst/>
            </a:prstGeom>
          </p:spPr>
        </p:pic>
        <p:pic>
          <p:nvPicPr>
            <p:cNvPr id="9" name="Picture 8" descr="A picture containing sitting, car, front, truck&#10;&#10;Description automatically generated">
              <a:extLst>
                <a:ext uri="{FF2B5EF4-FFF2-40B4-BE49-F238E27FC236}">
                  <a16:creationId xmlns:a16="http://schemas.microsoft.com/office/drawing/2014/main" id="{1B5670C6-4209-D044-AA4D-2CAF4562D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13649" y="3384262"/>
              <a:ext cx="2983520" cy="2568288"/>
            </a:xfrm>
            <a:prstGeom prst="rect">
              <a:avLst/>
            </a:prstGeom>
          </p:spPr>
        </p:pic>
        <p:pic>
          <p:nvPicPr>
            <p:cNvPr id="10" name="Picture 9" descr="A picture containing road, standing, sitting, street&#10;&#10;Description automatically generated">
              <a:extLst>
                <a:ext uri="{FF2B5EF4-FFF2-40B4-BE49-F238E27FC236}">
                  <a16:creationId xmlns:a16="http://schemas.microsoft.com/office/drawing/2014/main" id="{18F93429-ECE5-054B-AE8D-511ED3EC3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13648" y="400743"/>
              <a:ext cx="2983519" cy="2983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503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QuARC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91460F-4A87-1344-A239-B0446D98B5C8}"/>
              </a:ext>
            </a:extLst>
          </p:cNvPr>
          <p:cNvSpPr txBox="1">
            <a:spLocks/>
          </p:cNvSpPr>
          <p:nvPr/>
        </p:nvSpPr>
        <p:spPr>
          <a:xfrm>
            <a:off x="383527" y="1949275"/>
            <a:ext cx="7921308" cy="46309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Detector is a series of optically isolated polystyrene scintillator sheets of size: </a:t>
            </a:r>
            <a:r>
              <a:rPr lang="en-GB" dirty="0">
                <a:solidFill>
                  <a:sysClr val="windowText" lastClr="000000"/>
                </a:solidFill>
              </a:rPr>
              <a:t>10 cm × 10 cm × 2.8 cm.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Measure light output of each sheet and reconstruct Bragg curve to recover proton range.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Fit data to analytical depth-light model.</a:t>
            </a:r>
          </a:p>
          <a:p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Key </a:t>
            </a:r>
            <a:r>
              <a:rPr lang="en-GB" b="1" dirty="0">
                <a:solidFill>
                  <a:sysClr val="windowText" lastClr="000000"/>
                </a:solidFill>
              </a:rPr>
              <a:t>benefits:</a:t>
            </a:r>
          </a:p>
          <a:p>
            <a:pPr lvl="1"/>
            <a:r>
              <a:rPr lang="en-GB" b="1" dirty="0">
                <a:solidFill>
                  <a:sysClr val="windowText" lastClr="000000"/>
                </a:solidFill>
              </a:rPr>
              <a:t>Plastic scintillator is inexpensive and water-equivalent.</a:t>
            </a:r>
          </a:p>
          <a:p>
            <a:pPr lvl="1"/>
            <a:r>
              <a:rPr lang="en-GB" b="1" dirty="0">
                <a:solidFill>
                  <a:sysClr val="windowText" lastClr="000000"/>
                </a:solidFill>
              </a:rPr>
              <a:t>Range can be reconstructed with single beam delivery.</a:t>
            </a:r>
          </a:p>
          <a:p>
            <a:pPr lvl="1"/>
            <a:r>
              <a:rPr lang="en-GB" b="1" dirty="0">
                <a:solidFill>
                  <a:sysClr val="windowText" lastClr="000000"/>
                </a:solidFill>
              </a:rPr>
              <a:t>Detector is easy to setup.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First prototype used a large-area CMOS sensor to take images of the scintillator stack.</a:t>
            </a:r>
          </a:p>
        </p:txBody>
      </p:sp>
      <p:pic>
        <p:nvPicPr>
          <p:cNvPr id="12" name="Picture 11" descr="A picture containing indoor, counter, kitchen, sitting&#10;&#10;Description automatically generated">
            <a:extLst>
              <a:ext uri="{FF2B5EF4-FFF2-40B4-BE49-F238E27FC236}">
                <a16:creationId xmlns:a16="http://schemas.microsoft.com/office/drawing/2014/main" id="{D1EA0E77-3762-1B47-A259-CD47C29BB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2208" y="3925825"/>
            <a:ext cx="3237992" cy="25181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029BD7-044E-9B4C-8AFC-6BC23CD05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916" y="1280367"/>
            <a:ext cx="3262510" cy="262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7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0701AC4-2F02-4D4B-A054-AEE3D753B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664" y="4971323"/>
            <a:ext cx="4910393" cy="1039236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44A8900-8D14-B64C-8B8B-0DC93E4640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871"/>
          <a:stretch/>
        </p:blipFill>
        <p:spPr>
          <a:xfrm>
            <a:off x="7106287" y="3665623"/>
            <a:ext cx="4914681" cy="940744"/>
          </a:xfrm>
          <a:prstGeom prst="rect">
            <a:avLst/>
          </a:prstGeom>
        </p:spPr>
      </p:pic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Achievements So Far…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91460F-4A87-1344-A239-B0446D98B5C8}"/>
              </a:ext>
            </a:extLst>
          </p:cNvPr>
          <p:cNvSpPr txBox="1">
            <a:spLocks/>
          </p:cNvSpPr>
          <p:nvPr/>
        </p:nvSpPr>
        <p:spPr>
          <a:xfrm>
            <a:off x="383528" y="1949275"/>
            <a:ext cx="7909734" cy="45307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Publication about first prototype:</a:t>
            </a:r>
          </a:p>
          <a:p>
            <a:pPr lvl="1"/>
            <a:r>
              <a:rPr lang="en-GB" dirty="0">
                <a:hlinkClick r:id="rId4"/>
              </a:rPr>
              <a:t>https://doi.org/10.1088/1361-6560/ab9415</a:t>
            </a:r>
            <a:endParaRPr lang="en-GB" dirty="0"/>
          </a:p>
          <a:p>
            <a:pPr lvl="1"/>
            <a:endParaRPr lang="en-GB" dirty="0">
              <a:solidFill>
                <a:sysClr val="windowText" lastClr="000000"/>
              </a:solidFill>
            </a:endParaRPr>
          </a:p>
          <a:p>
            <a:r>
              <a:rPr lang="en-GB" dirty="0">
                <a:solidFill>
                  <a:sysClr val="windowText" lastClr="000000"/>
                </a:solidFill>
              </a:rPr>
              <a:t>Analytical model to fit depth-light data – Bortfeld Bragg model with scintillator quenching corrections:</a:t>
            </a:r>
          </a:p>
          <a:p>
            <a:pPr lvl="1"/>
            <a:r>
              <a:rPr lang="en-GB" dirty="0">
                <a:hlinkClick r:id="rId5"/>
              </a:rPr>
              <a:t>https://doi.org/10.1002/mp.14099</a:t>
            </a:r>
            <a:endParaRPr lang="en-GB" dirty="0"/>
          </a:p>
          <a:p>
            <a:pPr lvl="1"/>
            <a:endParaRPr lang="en-GB" dirty="0">
              <a:solidFill>
                <a:sysClr val="windowText" lastClr="000000"/>
              </a:solidFill>
            </a:endParaRPr>
          </a:p>
          <a:p>
            <a:r>
              <a:rPr lang="en-GB" dirty="0">
                <a:solidFill>
                  <a:sysClr val="windowText" lastClr="000000"/>
                </a:solidFill>
              </a:rPr>
              <a:t>Applications in real-time treatment range verification using mixed He-C beams:</a:t>
            </a:r>
          </a:p>
          <a:p>
            <a:pPr lvl="1"/>
            <a:r>
              <a:rPr lang="en-GB" dirty="0">
                <a:hlinkClick r:id="rId6"/>
              </a:rPr>
              <a:t>https://doi.org/10.1088/1361-6560/ab6e52</a:t>
            </a:r>
            <a:endParaRPr lang="en-GB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FD0C976-E7FB-C043-8F6D-1AEF0242B1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8782" y="2000663"/>
            <a:ext cx="4702186" cy="1160540"/>
          </a:xfrm>
          <a:prstGeom prst="rect">
            <a:avLst/>
          </a:prstGeom>
        </p:spPr>
      </p:pic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BAAF616-1788-BF44-83A1-2D66574F661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50" r="10378"/>
          <a:stretch/>
        </p:blipFill>
        <p:spPr>
          <a:xfrm rot="5400000">
            <a:off x="8871396" y="630097"/>
            <a:ext cx="1405263" cy="123309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D5F6FFF-B566-9C42-90A6-AEF3F87AAABF}"/>
              </a:ext>
            </a:extLst>
          </p:cNvPr>
          <p:cNvCxnSpPr>
            <a:cxnSpLocks/>
          </p:cNvCxnSpPr>
          <p:nvPr/>
        </p:nvCxnSpPr>
        <p:spPr>
          <a:xfrm flipV="1">
            <a:off x="8657864" y="1949274"/>
            <a:ext cx="370389" cy="66707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20F135-C07A-1D4D-A4FD-49395483F026}"/>
              </a:ext>
            </a:extLst>
          </p:cNvPr>
          <p:cNvCxnSpPr>
            <a:cxnSpLocks/>
          </p:cNvCxnSpPr>
          <p:nvPr/>
        </p:nvCxnSpPr>
        <p:spPr>
          <a:xfrm flipV="1">
            <a:off x="8866208" y="1949275"/>
            <a:ext cx="324091" cy="23834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3E29A81-B6B2-2F4C-9F8F-2D094B28DCEA}"/>
              </a:ext>
            </a:extLst>
          </p:cNvPr>
          <p:cNvCxnSpPr>
            <a:cxnSpLocks/>
          </p:cNvCxnSpPr>
          <p:nvPr/>
        </p:nvCxnSpPr>
        <p:spPr>
          <a:xfrm flipV="1">
            <a:off x="7980745" y="1949275"/>
            <a:ext cx="1128531" cy="37570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92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836A9B-A2F8-2148-96CC-B4D1580ED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027281" y="1450241"/>
            <a:ext cx="3907517" cy="6421920"/>
          </a:xfrm>
          <a:prstGeom prst="rect">
            <a:avLst/>
          </a:prstGeom>
        </p:spPr>
      </p:pic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Achievements So Far…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91460F-4A87-1344-A239-B0446D98B5C8}"/>
              </a:ext>
            </a:extLst>
          </p:cNvPr>
          <p:cNvSpPr txBox="1">
            <a:spLocks/>
          </p:cNvSpPr>
          <p:nvPr/>
        </p:nvSpPr>
        <p:spPr>
          <a:xfrm>
            <a:off x="383528" y="1949275"/>
            <a:ext cx="5826290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In short… the detector works!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Able to consistently and accurately reconstruct proton ranges across clinical energies.</a:t>
            </a:r>
          </a:p>
          <a:p>
            <a:r>
              <a:rPr lang="en-GB" dirty="0">
                <a:solidFill>
                  <a:sysClr val="windowText" lastClr="000000"/>
                </a:solidFill>
                <a:latin typeface="Calibri" panose="020F0502020204030204"/>
              </a:rPr>
              <a:t>Improvements to be made:</a:t>
            </a:r>
          </a:p>
          <a:p>
            <a:pPr lvl="1"/>
            <a:r>
              <a:rPr lang="en-GB" dirty="0"/>
              <a:t>CMOS sensor is delicate and expensive.</a:t>
            </a:r>
          </a:p>
          <a:p>
            <a:pPr lvl="1"/>
            <a:r>
              <a:rPr lang="en-GB" dirty="0"/>
              <a:t>Sheet number limited by size of sensor. </a:t>
            </a:r>
          </a:p>
          <a:p>
            <a:pPr lvl="2"/>
            <a:r>
              <a:rPr lang="en-GB" dirty="0"/>
              <a:t>Max 50 sheets – need 160 in total!</a:t>
            </a:r>
          </a:p>
          <a:p>
            <a:pPr lvl="1"/>
            <a:r>
              <a:rPr lang="en-GB" dirty="0"/>
              <a:t>Image analysis is slow and involved.</a:t>
            </a:r>
          </a:p>
          <a:p>
            <a:pPr lvl="1"/>
            <a:endParaRPr lang="en-GB" dirty="0"/>
          </a:p>
        </p:txBody>
      </p:sp>
      <p:pic>
        <p:nvPicPr>
          <p:cNvPr id="7" name="Picture 6" descr="Run0033_cropped.gif">
            <a:extLst>
              <a:ext uri="{FF2B5EF4-FFF2-40B4-BE49-F238E27FC236}">
                <a16:creationId xmlns:a16="http://schemas.microsoft.com/office/drawing/2014/main" id="{8B2A48E1-37F8-104C-A789-DA8B570C8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594" y="787574"/>
            <a:ext cx="3389946" cy="206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3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QuARC 2.0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91460F-4A87-1344-A239-B0446D98B5C8}"/>
              </a:ext>
            </a:extLst>
          </p:cNvPr>
          <p:cNvSpPr txBox="1">
            <a:spLocks/>
          </p:cNvSpPr>
          <p:nvPr/>
        </p:nvSpPr>
        <p:spPr>
          <a:xfrm>
            <a:off x="383526" y="1949275"/>
            <a:ext cx="7134231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Replace CMOS with photodiodes.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Each sheet coupled to one photodiode.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Custom modular circuit board designed by CosyLab housing Texas Instruments DDC232.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32-channel ADC with zero-deadtime readout over 5kHz.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My tasks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FPGA design to transfer digitised data to PC and control DDC232.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C++ analysis with ROOT to process and display data live and perform fit.</a:t>
            </a:r>
          </a:p>
          <a:p>
            <a:pPr lvl="1"/>
            <a:endParaRPr lang="en-GB" dirty="0">
              <a:solidFill>
                <a:sysClr val="windowText" lastClr="00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D03982-F980-6840-95E3-D2B67DD44CFD}"/>
              </a:ext>
            </a:extLst>
          </p:cNvPr>
          <p:cNvGrpSpPr/>
          <p:nvPr/>
        </p:nvGrpSpPr>
        <p:grpSpPr>
          <a:xfrm>
            <a:off x="7584843" y="1880355"/>
            <a:ext cx="4223631" cy="2084883"/>
            <a:chOff x="8221128" y="4487119"/>
            <a:chExt cx="3860571" cy="1876751"/>
          </a:xfrm>
        </p:grpSpPr>
        <p:pic>
          <p:nvPicPr>
            <p:cNvPr id="9" name="Picture 8" descr="A circuit board&#10;&#10;Description automatically generated">
              <a:extLst>
                <a:ext uri="{FF2B5EF4-FFF2-40B4-BE49-F238E27FC236}">
                  <a16:creationId xmlns:a16="http://schemas.microsoft.com/office/drawing/2014/main" id="{4EBD1D3D-606E-AC49-B802-EB5086492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9951"/>
            <a:stretch/>
          </p:blipFill>
          <p:spPr>
            <a:xfrm>
              <a:off x="10125271" y="4487119"/>
              <a:ext cx="1956428" cy="1876751"/>
            </a:xfrm>
            <a:prstGeom prst="rect">
              <a:avLst/>
            </a:prstGeom>
          </p:spPr>
        </p:pic>
        <p:pic>
          <p:nvPicPr>
            <p:cNvPr id="10" name="Picture 9" descr="A circuit board&#10;&#10;Description automatically generated">
              <a:extLst>
                <a:ext uri="{FF2B5EF4-FFF2-40B4-BE49-F238E27FC236}">
                  <a16:creationId xmlns:a16="http://schemas.microsoft.com/office/drawing/2014/main" id="{C4663D9C-99FF-7842-BE17-D0FEBE5E0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9943"/>
            <a:stretch/>
          </p:blipFill>
          <p:spPr>
            <a:xfrm>
              <a:off x="8221128" y="4487119"/>
              <a:ext cx="1904143" cy="1826871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8F75C70-0DBA-404B-A4DD-DC2A189DD6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9" t="37638" b="9356"/>
          <a:stretch/>
        </p:blipFill>
        <p:spPr>
          <a:xfrm>
            <a:off x="7579100" y="4054757"/>
            <a:ext cx="4229374" cy="190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7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Photodiode Live Display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Plot Clip" descr="Plot Clip">
            <a:hlinkClick r:id="" action="ppaction://media"/>
            <a:extLst>
              <a:ext uri="{FF2B5EF4-FFF2-40B4-BE49-F238E27FC236}">
                <a16:creationId xmlns:a16="http://schemas.microsoft.com/office/drawing/2014/main" id="{185742B6-E9BB-5348-BE76-09675C925E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7972" y="1617946"/>
            <a:ext cx="6798728" cy="524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AEC7B5AD-8F1A-C54A-A907-F3C34B47C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537" y="3941208"/>
            <a:ext cx="4964224" cy="2792376"/>
          </a:xfrm>
          <a:prstGeom prst="rect">
            <a:avLst/>
          </a:prstGeom>
        </p:spPr>
      </p:pic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UCLH Beam Test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91460F-4A87-1344-A239-B0446D98B5C8}"/>
              </a:ext>
            </a:extLst>
          </p:cNvPr>
          <p:cNvSpPr txBox="1">
            <a:spLocks/>
          </p:cNvSpPr>
          <p:nvPr/>
        </p:nvSpPr>
        <p:spPr>
          <a:xfrm>
            <a:off x="383526" y="1949275"/>
            <a:ext cx="6481011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Short test at UCLH to evaluate performance of photodiodes vs. CMOS sensor.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Use 32 sheets (2 DDC232 boards) to test pencil beam energies between 70-110 MeV.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Deliver 3 cm × 3 cm × 3 cm treatment plan to test speed of photodiode DAQ.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Establish light levels for photodiodes.</a:t>
            </a:r>
          </a:p>
          <a:p>
            <a:endParaRPr lang="en-GB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4A7C079-0EED-AF4F-BD2D-66FD158ED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374" y="1076446"/>
            <a:ext cx="3797905" cy="284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4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CL_Mid_Blue_Slide_Theme">
  <a:themeElements>
    <a:clrScheme name="UCL Mid Blue Theme">
      <a:dk1>
        <a:srgbClr val="000000"/>
      </a:dk1>
      <a:lt1>
        <a:srgbClr val="FFFFFF"/>
      </a:lt1>
      <a:dk2>
        <a:srgbClr val="002855"/>
      </a:dk2>
      <a:lt2>
        <a:srgbClr val="CCD4DD"/>
      </a:lt2>
      <a:accent1>
        <a:srgbClr val="E03C31"/>
      </a:accent1>
      <a:accent2>
        <a:srgbClr val="BBC592"/>
      </a:accent2>
      <a:accent3>
        <a:srgbClr val="EA7600"/>
      </a:accent3>
      <a:accent4>
        <a:srgbClr val="0097A9"/>
      </a:accent4>
      <a:accent5>
        <a:srgbClr val="A4DBE8"/>
      </a:accent5>
      <a:accent6>
        <a:srgbClr val="B5BD00"/>
      </a:accent6>
      <a:hlink>
        <a:srgbClr val="0097A9"/>
      </a:hlink>
      <a:folHlink>
        <a:srgbClr val="0097A9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custClrLst>
    <a:custClr name="name of colour">
      <a:srgbClr val="000000"/>
    </a:custClr>
  </a:custClrLst>
  <a:extLst>
    <a:ext uri="{05A4C25C-085E-4340-85A3-A5531E510DB2}">
      <thm15:themeFamily xmlns:thm15="http://schemas.microsoft.com/office/thememl/2012/main" name="UCL_Slide_Master_Black.potx" id="{3034991F-2A20-46E2-8C7B-1FA72590779C}" vid="{EFEF51F0-3C92-44B8-A75F-6D4CA060389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UCL Mid Blue Slide Theme</Template>
  <TotalTime>1030</TotalTime>
  <Words>904</Words>
  <Application>Microsoft Macintosh PowerPoint</Application>
  <PresentationFormat>Widescreen</PresentationFormat>
  <Paragraphs>150</Paragraphs>
  <Slides>23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UCL_Mid_Blue_Slide_Theme</vt:lpstr>
      <vt:lpstr>PowerPoint Presentation</vt:lpstr>
      <vt:lpstr>Proton Therapy</vt:lpstr>
      <vt:lpstr>Current Methods of Daily QA</vt:lpstr>
      <vt:lpstr>QuARC</vt:lpstr>
      <vt:lpstr>Achievements So Far…</vt:lpstr>
      <vt:lpstr>Achievements So Far…</vt:lpstr>
      <vt:lpstr>QuARC 2.0</vt:lpstr>
      <vt:lpstr>Photodiode Live Display</vt:lpstr>
      <vt:lpstr>UCLH Beam Test</vt:lpstr>
      <vt:lpstr>Notes on Data Acquisition</vt:lpstr>
      <vt:lpstr>Results (Background)</vt:lpstr>
      <vt:lpstr>Results (245 MeV Shoot-through)</vt:lpstr>
      <vt:lpstr>Results (105 MeV Pencil Beam)</vt:lpstr>
      <vt:lpstr>Results (105 MeV Pencil Beam)</vt:lpstr>
      <vt:lpstr>Results (105 MeV Pencil Beam)</vt:lpstr>
      <vt:lpstr>Results (105 MeV Fit)</vt:lpstr>
      <vt:lpstr>Results (70 MeV Fit)</vt:lpstr>
      <vt:lpstr>Treatment Plan</vt:lpstr>
      <vt:lpstr>Diagnosing Background Noise</vt:lpstr>
      <vt:lpstr>Live Fitting</vt:lpstr>
      <vt:lpstr>Web GUI</vt:lpstr>
      <vt:lpstr>Conclusions &amp; Next Steps</vt:lpstr>
      <vt:lpstr>Thank you for listening!</vt:lpstr>
    </vt:vector>
  </TitlesOfParts>
  <Company>University College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Petterson, Helen</dc:creator>
  <cp:lastModifiedBy>Shaikh, Saad</cp:lastModifiedBy>
  <cp:revision>114</cp:revision>
  <dcterms:created xsi:type="dcterms:W3CDTF">2020-09-15T10:09:39Z</dcterms:created>
  <dcterms:modified xsi:type="dcterms:W3CDTF">2021-07-13T10:09:30Z</dcterms:modified>
</cp:coreProperties>
</file>