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93" r:id="rId5"/>
    <p:sldId id="259" r:id="rId6"/>
    <p:sldId id="260" r:id="rId7"/>
    <p:sldId id="268" r:id="rId8"/>
    <p:sldId id="277" r:id="rId9"/>
    <p:sldId id="267" r:id="rId10"/>
    <p:sldId id="294" r:id="rId11"/>
    <p:sldId id="266" r:id="rId12"/>
    <p:sldId id="295" r:id="rId13"/>
    <p:sldId id="265" r:id="rId14"/>
    <p:sldId id="296" r:id="rId15"/>
    <p:sldId id="264" r:id="rId16"/>
    <p:sldId id="297" r:id="rId17"/>
    <p:sldId id="263" r:id="rId18"/>
    <p:sldId id="298" r:id="rId19"/>
    <p:sldId id="262" r:id="rId20"/>
    <p:sldId id="299" r:id="rId21"/>
    <p:sldId id="261" r:id="rId22"/>
    <p:sldId id="300" r:id="rId23"/>
    <p:sldId id="278" r:id="rId24"/>
    <p:sldId id="279" r:id="rId25"/>
    <p:sldId id="282" r:id="rId26"/>
    <p:sldId id="283" r:id="rId27"/>
    <p:sldId id="280" r:id="rId28"/>
    <p:sldId id="284" r:id="rId29"/>
    <p:sldId id="286" r:id="rId30"/>
    <p:sldId id="287" r:id="rId31"/>
    <p:sldId id="281" r:id="rId32"/>
    <p:sldId id="288" r:id="rId33"/>
    <p:sldId id="289" r:id="rId34"/>
    <p:sldId id="285" r:id="rId35"/>
    <p:sldId id="290" r:id="rId36"/>
    <p:sldId id="291" r:id="rId37"/>
    <p:sldId id="292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93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4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E3DBE-CC9D-224E-BCF1-65BDDD43DBCC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4FD6F-8E4A-5341-AE4E-A772A8DAAA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2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4FD6F-8E4A-5341-AE4E-A772A8DAAAE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7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4FD6F-8E4A-5341-AE4E-A772A8DAAAE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56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3B61-7C82-424C-A463-78C7C69D4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34F34-7A3D-1A47-88FA-5C19CC789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E395B-195E-214D-BD42-C238EFC3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D799-9F27-EE47-A2AA-B32C7627C8F8}" type="datetime1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00792-6ADC-F145-B766-1CDBE6EB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8F9C-ED65-ED40-9E47-019A8423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27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3FFE3-7BB2-854F-BB70-E30A65C5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DB898-814E-8246-975E-53E5934FC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1B7A7-36D8-AF45-96BA-33C966FF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17DB-CAF4-3945-8650-E758465A8063}" type="datetime1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E3DAC-07A8-8F4F-B4EE-C008AB83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C3C2C-BBD8-C940-96F5-AFA20989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53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6C6421-CF32-7646-88AF-9F71ECAF0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9F9CD-A94D-864E-BA4A-F0110AE5B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5D092-C73E-F74D-B2E7-0D65EF10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3207-823A-2F49-B2C4-625F31B1009B}" type="datetime1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471FD-AC7A-AC4D-BFF5-1B108F98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BD52-5401-EE4D-BE2D-23C57995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83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AECEB-6258-AB46-9F52-704626A1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C83DE-C366-5A40-9ABF-19B47D25B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787E6-4937-404F-8940-4B5DE778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EA12-59BD-454D-B7A0-8D3D96DB8499}" type="datetime1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E531F-3726-2943-875D-8562993F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8677A-F8F2-3543-8B60-BEC9DE639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0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7D9E-6CFF-4746-A753-510737AE1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CD4C9-E80C-3D49-9D6B-3B6FFFECC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24064-EF82-624B-BB4F-2311CDEDB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726AB-A8AE-F142-AF91-6162674451AE}" type="datetime1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E4B22-1537-E849-AB8A-1263734A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01CD-76F6-EA4F-990F-ED078BB6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01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81C3-5021-BD4B-8446-22523B54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3DB9-D119-7F42-82D7-9C592F033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AB23D-8E6F-0944-B08A-4D7792317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3DA50-DAC4-3C42-B7F5-3BD84B4DB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0A8E-2C64-584A-952E-B123B8690B85}" type="datetime1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C9A19-AF7F-654E-B648-162FC573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03C43-B2CA-A74F-98A4-C5BC4489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0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D8E4F-A49D-934C-A0DA-0773CD21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6296-12A9-C443-84E4-9F94AA7F6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915E4-2EDC-F84F-A5D9-2A69F0074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8E54E6-CF20-7348-902F-B080E1AB0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E89BFD-E958-704B-9165-11C82FA51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FFBD1-64B6-644A-88D8-9ACF419B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B526-86F3-894A-B95F-61B60AEA6E0B}" type="datetime1">
              <a:rPr lang="en-GB" smtClean="0"/>
              <a:t>08/12/2021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405B8-F49B-024F-8A2E-C1DBE610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B5AD92-0BF1-6844-A9B5-C067BC8A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5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AA0-F472-7A45-95ED-FE7A39EC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D3A06-E5F9-2E4A-8590-7CF7D575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9367-B1F8-774F-A426-4628E1CBF967}" type="datetime1">
              <a:rPr lang="en-GB" smtClean="0"/>
              <a:t>08/12/2021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03151-F7A7-E04A-8B0D-9430512D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0EFBE-3428-1741-ACE2-8FE40A8F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87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CD178-3026-6A44-B39B-7F060D76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9022-13AD-7C41-A19B-6499ABE34221}" type="datetime1">
              <a:rPr lang="en-GB" smtClean="0"/>
              <a:t>08/12/2021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6A9CF3-8553-BC4A-83AE-A68CA6FAC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6378B-D760-6741-8DBB-8ABE5A69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14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7B70-54F8-9148-BFC0-E2C54A8F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A0AB4-37C6-4840-A687-749CBAD30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D3254-F28B-9548-B011-A8C512B49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E5640-D889-DC4B-9CB5-3B8773A0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8D2-278B-EB4E-9D7B-B946A26F6A8C}" type="datetime1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2D1CA-934B-E346-94F0-EF553296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5085-3DCF-A44D-84A5-D19A052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21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49141-3175-C74D-86F5-8BEF8912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D27C6-41A8-5443-A0EF-D0B2D0CAA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9E75E-9D84-8248-940E-2190ED0AC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8BCA6-5EAB-9E49-817F-31F1902B6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4B17A-9821-874E-86B6-D66E8DB047CF}" type="datetime1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8C01B-342A-114A-A78C-6728D7950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E5A2E-6701-7547-B4ED-85A30175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01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40F78A-FF08-A243-9E70-8CCE5513C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92EE5-3347-594D-BC57-87B961EE8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6FB5E-0854-294B-B670-3BB922B38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26A21-DB90-8946-AAB2-B04D7D124710}" type="datetime1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6303F-FC8C-BE49-8FFF-633C4B649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DDFEC-DF8B-BE47-BC03-0E1EB4C17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60E36-0F8F-744D-9AEE-CF745BB21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54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60156-B55B-614B-9B50-2059B5BA12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UCLH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C6608-115C-7B44-9F84-3E25F84D65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November 2021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7A184-7CA5-2B4C-8C80-F9C3BFC4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42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5933B7-CD0F-8B49-94BB-952F8D5E8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7" b="2018"/>
          <a:stretch/>
        </p:blipFill>
        <p:spPr>
          <a:xfrm rot="5400000">
            <a:off x="1254263" y="1421587"/>
            <a:ext cx="4192124" cy="6680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A1BDD-FEDF-474F-946D-9A393DEE7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8" b="2185"/>
          <a:stretch/>
        </p:blipFill>
        <p:spPr>
          <a:xfrm rot="5400000">
            <a:off x="7713181" y="-1022502"/>
            <a:ext cx="3456315" cy="5501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092B18-727D-8847-B675-5EA576BE6D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5" b="2118"/>
          <a:stretch/>
        </p:blipFill>
        <p:spPr>
          <a:xfrm rot="5400000">
            <a:off x="7715740" y="2381742"/>
            <a:ext cx="3456313" cy="5496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851930" y="3178700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White Sheets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373840" y="1398300"/>
            <a:ext cx="572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Note: Additional sheet in front of stack not covered by PDs Black Sheets – reference curve shifted back in x-direction by </a:t>
            </a:r>
            <a:r>
              <a:rPr lang="en-GB" sz="1600" b="1" dirty="0">
                <a:solidFill>
                  <a:srgbClr val="FF0000"/>
                </a:solidFill>
              </a:rPr>
              <a:t>2.63 mm</a:t>
            </a:r>
            <a:endParaRPr lang="en-GB" sz="1600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10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421D-7268-6741-9693-0F22EE1BA6CE}"/>
              </a:ext>
            </a:extLst>
          </p:cNvPr>
          <p:cNvSpPr txBox="1"/>
          <p:nvPr/>
        </p:nvSpPr>
        <p:spPr>
          <a:xfrm>
            <a:off x="7276254" y="3789245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Black Sheets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10017-34DB-FA42-92F5-00648ABF7D94}"/>
              </a:ext>
            </a:extLst>
          </p:cNvPr>
          <p:cNvSpPr txBox="1"/>
          <p:nvPr/>
        </p:nvSpPr>
        <p:spPr>
          <a:xfrm>
            <a:off x="7276254" y="340134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CMOS Black Sheets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8BCF033-794D-2649-A801-01F0A2DA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40" y="383034"/>
            <a:ext cx="10515600" cy="1325563"/>
          </a:xfrm>
        </p:spPr>
        <p:txBody>
          <a:bodyPr/>
          <a:lstStyle/>
          <a:p>
            <a:r>
              <a:rPr lang="en-GB" dirty="0"/>
              <a:t>80 MeV Pencil Beam Fit</a:t>
            </a:r>
          </a:p>
        </p:txBody>
      </p:sp>
    </p:spTree>
    <p:extLst>
      <p:ext uri="{BB962C8B-B14F-4D97-AF65-F5344CB8AC3E}">
        <p14:creationId xmlns:p14="http://schemas.microsoft.com/office/powerpoint/2010/main" val="3894213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A4142-CA9A-8F4D-9E31-E8941DB3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11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93C76-26E0-6740-86B2-8E0948455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1" r="2926" b="3885"/>
          <a:stretch/>
        </p:blipFill>
        <p:spPr>
          <a:xfrm rot="5400000">
            <a:off x="6409174" y="380999"/>
            <a:ext cx="5469653" cy="609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55FB6-D2C2-D040-AFA4-29592B90B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87" r="2756" b="4116"/>
          <a:stretch/>
        </p:blipFill>
        <p:spPr>
          <a:xfrm rot="5400000">
            <a:off x="300002" y="380999"/>
            <a:ext cx="5495996" cy="609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459B00-2F6E-A649-8112-10A1727B6F43}"/>
              </a:ext>
            </a:extLst>
          </p:cNvPr>
          <p:cNvSpPr txBox="1"/>
          <p:nvPr/>
        </p:nvSpPr>
        <p:spPr>
          <a:xfrm>
            <a:off x="7466801" y="6068963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White Sheets (Run 15, 350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42978-538E-DC47-A5DF-843D103DBD1E}"/>
              </a:ext>
            </a:extLst>
          </p:cNvPr>
          <p:cNvSpPr txBox="1"/>
          <p:nvPr/>
        </p:nvSpPr>
        <p:spPr>
          <a:xfrm>
            <a:off x="1541175" y="6068963"/>
            <a:ext cx="301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Black Sheets (Run 23, 500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0495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C576146-A29B-5B4B-8F95-9CDB2D92D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" b="1774"/>
          <a:stretch/>
        </p:blipFill>
        <p:spPr>
          <a:xfrm rot="5400000">
            <a:off x="7719579" y="-1028905"/>
            <a:ext cx="3443515" cy="5501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39CFA-4879-A443-ABCD-48ED2F6D4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8" b="1917"/>
          <a:stretch/>
        </p:blipFill>
        <p:spPr>
          <a:xfrm rot="5400000">
            <a:off x="7716387" y="2382387"/>
            <a:ext cx="3449903" cy="5501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1C175-748D-E44B-B27C-F9B306110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1" b="2074"/>
          <a:stretch/>
        </p:blipFill>
        <p:spPr>
          <a:xfrm rot="5400000">
            <a:off x="1247460" y="1414786"/>
            <a:ext cx="4195753" cy="6690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851930" y="3178700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White Sheets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373840" y="1398300"/>
            <a:ext cx="572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Note: Additional sheet in front of stack not covered by PDs Black Sheets – reference curve shifted back in x-direction by </a:t>
            </a:r>
            <a:r>
              <a:rPr lang="en-GB" sz="1600" b="1" dirty="0">
                <a:solidFill>
                  <a:srgbClr val="FF0000"/>
                </a:solidFill>
              </a:rPr>
              <a:t>2.63 mm</a:t>
            </a:r>
            <a:endParaRPr lang="en-GB" sz="1600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12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421D-7268-6741-9693-0F22EE1BA6CE}"/>
              </a:ext>
            </a:extLst>
          </p:cNvPr>
          <p:cNvSpPr txBox="1"/>
          <p:nvPr/>
        </p:nvSpPr>
        <p:spPr>
          <a:xfrm>
            <a:off x="7276254" y="3789245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Black Sheets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10017-34DB-FA42-92F5-00648ABF7D94}"/>
              </a:ext>
            </a:extLst>
          </p:cNvPr>
          <p:cNvSpPr txBox="1"/>
          <p:nvPr/>
        </p:nvSpPr>
        <p:spPr>
          <a:xfrm>
            <a:off x="7276254" y="340134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CMOS Black Sheets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8BCF033-794D-2649-A801-01F0A2DA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40" y="383034"/>
            <a:ext cx="10515600" cy="1325563"/>
          </a:xfrm>
        </p:spPr>
        <p:txBody>
          <a:bodyPr/>
          <a:lstStyle/>
          <a:p>
            <a:r>
              <a:rPr lang="en-GB" dirty="0"/>
              <a:t>85 MeV Pencil Beam Fit</a:t>
            </a:r>
          </a:p>
        </p:txBody>
      </p:sp>
    </p:spTree>
    <p:extLst>
      <p:ext uri="{BB962C8B-B14F-4D97-AF65-F5344CB8AC3E}">
        <p14:creationId xmlns:p14="http://schemas.microsoft.com/office/powerpoint/2010/main" val="3720925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93676-E068-4B4D-A924-41804953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827498-4A61-A94C-A7A6-01B75E98F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4" r="2756" b="4012"/>
          <a:stretch/>
        </p:blipFill>
        <p:spPr>
          <a:xfrm rot="5400000">
            <a:off x="6401601" y="381000"/>
            <a:ext cx="5484799" cy="60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363B01-D7E8-994F-908F-11E64A545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1" r="2710" b="3975"/>
          <a:stretch/>
        </p:blipFill>
        <p:spPr>
          <a:xfrm rot="5400000">
            <a:off x="303958" y="379356"/>
            <a:ext cx="5484797" cy="6099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2D5F99-D45C-6748-8AFA-95ACF9BBF571}"/>
              </a:ext>
            </a:extLst>
          </p:cNvPr>
          <p:cNvSpPr txBox="1"/>
          <p:nvPr/>
        </p:nvSpPr>
        <p:spPr>
          <a:xfrm>
            <a:off x="7466801" y="6068963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White Sheets (Run 14, 350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F085B-7BF0-2348-90DC-A326B51C6061}"/>
              </a:ext>
            </a:extLst>
          </p:cNvPr>
          <p:cNvSpPr txBox="1"/>
          <p:nvPr/>
        </p:nvSpPr>
        <p:spPr>
          <a:xfrm>
            <a:off x="1541175" y="6068963"/>
            <a:ext cx="301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Black Sheets (Run 12, 400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7101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4497847-397C-9144-A224-33B718837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" b="1790"/>
          <a:stretch/>
        </p:blipFill>
        <p:spPr>
          <a:xfrm rot="5400000">
            <a:off x="1253282" y="1420612"/>
            <a:ext cx="4184106" cy="6690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1D1FD6-0473-7A4D-B36D-9CB91A794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8" b="1776"/>
          <a:stretch/>
        </p:blipFill>
        <p:spPr>
          <a:xfrm rot="5400000">
            <a:off x="7718888" y="2399419"/>
            <a:ext cx="3444896" cy="5501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040B0-50F0-BD44-89AB-23EE15B71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0" b="2094"/>
          <a:stretch/>
        </p:blipFill>
        <p:spPr>
          <a:xfrm rot="5400000">
            <a:off x="7713179" y="-1022504"/>
            <a:ext cx="3456316" cy="5501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851930" y="3178700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White Sheets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373840" y="1398300"/>
            <a:ext cx="572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Note: Additional sheet in front of stack not covered by PDs Black Sheets – reference curve shifted back in x-direction by </a:t>
            </a:r>
            <a:r>
              <a:rPr lang="en-GB" sz="1600" b="1" dirty="0">
                <a:solidFill>
                  <a:srgbClr val="FF0000"/>
                </a:solidFill>
              </a:rPr>
              <a:t>2.63 mm</a:t>
            </a:r>
            <a:endParaRPr lang="en-GB" sz="1600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14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421D-7268-6741-9693-0F22EE1BA6CE}"/>
              </a:ext>
            </a:extLst>
          </p:cNvPr>
          <p:cNvSpPr txBox="1"/>
          <p:nvPr/>
        </p:nvSpPr>
        <p:spPr>
          <a:xfrm>
            <a:off x="7276254" y="3789245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Black Sheets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10017-34DB-FA42-92F5-00648ABF7D94}"/>
              </a:ext>
            </a:extLst>
          </p:cNvPr>
          <p:cNvSpPr txBox="1"/>
          <p:nvPr/>
        </p:nvSpPr>
        <p:spPr>
          <a:xfrm>
            <a:off x="7276254" y="340134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CMOS Black Sheets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8BCF033-794D-2649-A801-01F0A2DA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40" y="383034"/>
            <a:ext cx="10515600" cy="1325563"/>
          </a:xfrm>
        </p:spPr>
        <p:txBody>
          <a:bodyPr/>
          <a:lstStyle/>
          <a:p>
            <a:r>
              <a:rPr lang="en-GB" dirty="0"/>
              <a:t>90 MeV Pencil Beam Fit</a:t>
            </a:r>
          </a:p>
        </p:txBody>
      </p:sp>
    </p:spTree>
    <p:extLst>
      <p:ext uri="{BB962C8B-B14F-4D97-AF65-F5344CB8AC3E}">
        <p14:creationId xmlns:p14="http://schemas.microsoft.com/office/powerpoint/2010/main" val="372946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EA011-5C32-D443-B882-BE2662F0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E8B4B-0C5C-8749-B3F2-10EBE7000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1" r="2756" b="4153"/>
          <a:stretch/>
        </p:blipFill>
        <p:spPr>
          <a:xfrm rot="5400000">
            <a:off x="302805" y="381001"/>
            <a:ext cx="5490390" cy="6095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5D405-A9CE-924D-BE25-CE034FB97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51" r="2536" b="4154"/>
          <a:stretch/>
        </p:blipFill>
        <p:spPr>
          <a:xfrm rot="5400000">
            <a:off x="6389783" y="381000"/>
            <a:ext cx="5508434" cy="609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2150A-4A11-CC4C-9C16-C3AD2C17D294}"/>
              </a:ext>
            </a:extLst>
          </p:cNvPr>
          <p:cNvSpPr txBox="1"/>
          <p:nvPr/>
        </p:nvSpPr>
        <p:spPr>
          <a:xfrm>
            <a:off x="7466801" y="6068963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White Sheets (Run 13, 350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6C33FC-1D3E-B442-A880-F29BBC3D7929}"/>
              </a:ext>
            </a:extLst>
          </p:cNvPr>
          <p:cNvSpPr txBox="1"/>
          <p:nvPr/>
        </p:nvSpPr>
        <p:spPr>
          <a:xfrm>
            <a:off x="1541175" y="6068963"/>
            <a:ext cx="301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Black Sheets (Run 20, 400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3411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80698B-6AAD-2846-A4F5-06A6A16C7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 b="2116"/>
          <a:stretch/>
        </p:blipFill>
        <p:spPr>
          <a:xfrm rot="5400000">
            <a:off x="7713175" y="-1022504"/>
            <a:ext cx="3456318" cy="5501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27507-9602-6143-9425-83B7A1D2D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0" b="1774"/>
          <a:stretch/>
        </p:blipFill>
        <p:spPr>
          <a:xfrm rot="5400000">
            <a:off x="7705508" y="2371509"/>
            <a:ext cx="3456318" cy="5516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2AB4B-F3D3-BF49-9C91-487AE5B46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6" b="2059"/>
          <a:stretch/>
        </p:blipFill>
        <p:spPr>
          <a:xfrm rot="5400000">
            <a:off x="1247461" y="1414791"/>
            <a:ext cx="4195750" cy="6690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851930" y="3178700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White Sheets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373840" y="1398300"/>
            <a:ext cx="572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Note: Additional sheet in front of stack not covered by PDs Black Sheets – reference curve shifted back in x-direction by </a:t>
            </a:r>
            <a:r>
              <a:rPr lang="en-GB" sz="1600" b="1" dirty="0">
                <a:solidFill>
                  <a:srgbClr val="FF0000"/>
                </a:solidFill>
              </a:rPr>
              <a:t>2.63 mm</a:t>
            </a:r>
            <a:endParaRPr lang="en-GB" sz="1600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16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421D-7268-6741-9693-0F22EE1BA6CE}"/>
              </a:ext>
            </a:extLst>
          </p:cNvPr>
          <p:cNvSpPr txBox="1"/>
          <p:nvPr/>
        </p:nvSpPr>
        <p:spPr>
          <a:xfrm>
            <a:off x="7276254" y="3789245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Black Sheets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10017-34DB-FA42-92F5-00648ABF7D94}"/>
              </a:ext>
            </a:extLst>
          </p:cNvPr>
          <p:cNvSpPr txBox="1"/>
          <p:nvPr/>
        </p:nvSpPr>
        <p:spPr>
          <a:xfrm>
            <a:off x="7276254" y="340134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CMOS Black Sheets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8BCF033-794D-2649-A801-01F0A2DA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40" y="383034"/>
            <a:ext cx="10515600" cy="1325563"/>
          </a:xfrm>
        </p:spPr>
        <p:txBody>
          <a:bodyPr/>
          <a:lstStyle/>
          <a:p>
            <a:r>
              <a:rPr lang="en-GB" dirty="0"/>
              <a:t>95 MeV Pencil Beam Fit</a:t>
            </a:r>
          </a:p>
        </p:txBody>
      </p:sp>
    </p:spTree>
    <p:extLst>
      <p:ext uri="{BB962C8B-B14F-4D97-AF65-F5344CB8AC3E}">
        <p14:creationId xmlns:p14="http://schemas.microsoft.com/office/powerpoint/2010/main" val="3234750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B4FB8-3E17-DB47-8248-5D6F50B00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17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6ABEA-67DB-DC43-8405-789C0DE1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4" r="2485" b="4012"/>
          <a:stretch/>
        </p:blipFill>
        <p:spPr>
          <a:xfrm rot="5400000">
            <a:off x="6393973" y="381000"/>
            <a:ext cx="5500055" cy="609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8E664-EFED-AE4D-A929-5356B82DA1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77" r="2646" b="3848"/>
          <a:stretch/>
        </p:blipFill>
        <p:spPr>
          <a:xfrm rot="5400000">
            <a:off x="302994" y="375979"/>
            <a:ext cx="5500055" cy="6106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77522D-808E-2A46-999D-7CA5D9886496}"/>
              </a:ext>
            </a:extLst>
          </p:cNvPr>
          <p:cNvSpPr txBox="1"/>
          <p:nvPr/>
        </p:nvSpPr>
        <p:spPr>
          <a:xfrm>
            <a:off x="7466801" y="6068963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White Sheets (Run 12, 350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9C50E-F23B-8245-AA04-161B258C0177}"/>
              </a:ext>
            </a:extLst>
          </p:cNvPr>
          <p:cNvSpPr txBox="1"/>
          <p:nvPr/>
        </p:nvSpPr>
        <p:spPr>
          <a:xfrm>
            <a:off x="1541175" y="6068963"/>
            <a:ext cx="301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Black Sheets (Run 18, 200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0778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869C6A-B955-9F4E-8A70-9BC4D78CC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8" b="1917"/>
          <a:stretch/>
        </p:blipFill>
        <p:spPr>
          <a:xfrm rot="5400000">
            <a:off x="7705506" y="-1030173"/>
            <a:ext cx="3456320" cy="55166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AC118C-EEA2-2E4D-B139-051A2A008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8" b="1917"/>
          <a:stretch/>
        </p:blipFill>
        <p:spPr>
          <a:xfrm rot="5400000">
            <a:off x="7703901" y="2369902"/>
            <a:ext cx="3459528" cy="5516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68F38B-E242-164A-99FD-8D0282105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9" b="1968"/>
          <a:stretch/>
        </p:blipFill>
        <p:spPr>
          <a:xfrm rot="5400000">
            <a:off x="1254263" y="1436931"/>
            <a:ext cx="4166805" cy="6675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851930" y="3178700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White Sheets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373840" y="1398300"/>
            <a:ext cx="572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Note: Additional sheet in front of stack not covered by PDs Black Sheets – reference curve shifted back in x-direction by </a:t>
            </a:r>
            <a:r>
              <a:rPr lang="en-GB" sz="1600" b="1" dirty="0">
                <a:solidFill>
                  <a:srgbClr val="FF0000"/>
                </a:solidFill>
              </a:rPr>
              <a:t>2.63 mm</a:t>
            </a:r>
            <a:endParaRPr lang="en-GB" sz="1600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18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421D-7268-6741-9693-0F22EE1BA6CE}"/>
              </a:ext>
            </a:extLst>
          </p:cNvPr>
          <p:cNvSpPr txBox="1"/>
          <p:nvPr/>
        </p:nvSpPr>
        <p:spPr>
          <a:xfrm>
            <a:off x="7276254" y="3789245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Black Sheets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10017-34DB-FA42-92F5-00648ABF7D94}"/>
              </a:ext>
            </a:extLst>
          </p:cNvPr>
          <p:cNvSpPr txBox="1"/>
          <p:nvPr/>
        </p:nvSpPr>
        <p:spPr>
          <a:xfrm>
            <a:off x="7276254" y="340134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CMOS Black Sheets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8BCF033-794D-2649-A801-01F0A2DA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40" y="383034"/>
            <a:ext cx="10515600" cy="1325563"/>
          </a:xfrm>
        </p:spPr>
        <p:txBody>
          <a:bodyPr/>
          <a:lstStyle/>
          <a:p>
            <a:r>
              <a:rPr lang="en-GB" dirty="0"/>
              <a:t>100 MeV Pencil Beam Fit</a:t>
            </a:r>
          </a:p>
        </p:txBody>
      </p:sp>
    </p:spTree>
    <p:extLst>
      <p:ext uri="{BB962C8B-B14F-4D97-AF65-F5344CB8AC3E}">
        <p14:creationId xmlns:p14="http://schemas.microsoft.com/office/powerpoint/2010/main" val="2891197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0DA30-3BAC-8844-9693-525C9DB0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19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11438-79E4-7940-89D1-D3AA715DE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92" r="2866" b="4012"/>
          <a:stretch/>
        </p:blipFill>
        <p:spPr>
          <a:xfrm rot="5400000">
            <a:off x="6399113" y="380999"/>
            <a:ext cx="5489773" cy="609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BC92F-AE1B-9540-8C49-24B2FBBAA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7" r="2975" b="3759"/>
          <a:stretch/>
        </p:blipFill>
        <p:spPr>
          <a:xfrm rot="5400000">
            <a:off x="314536" y="381000"/>
            <a:ext cx="5466926" cy="6095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59AB49-DFB3-A845-8318-D8F8DB2961FD}"/>
              </a:ext>
            </a:extLst>
          </p:cNvPr>
          <p:cNvSpPr txBox="1"/>
          <p:nvPr/>
        </p:nvSpPr>
        <p:spPr>
          <a:xfrm>
            <a:off x="7466801" y="6068963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White Sheets (Run 12, 350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576056-17FD-0D44-8B6B-607942342EA7}"/>
              </a:ext>
            </a:extLst>
          </p:cNvPr>
          <p:cNvSpPr txBox="1"/>
          <p:nvPr/>
        </p:nvSpPr>
        <p:spPr>
          <a:xfrm>
            <a:off x="1541175" y="6068963"/>
            <a:ext cx="301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Black Sheets (Run 7, 300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0151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E40E2CE-2749-814F-B58B-BF4B7CF8A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7827"/>
          <a:stretch/>
        </p:blipFill>
        <p:spPr>
          <a:xfrm>
            <a:off x="0" y="1690688"/>
            <a:ext cx="6038719" cy="4401192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A91DABD-BDDE-B44C-AFEB-A83F693F6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69" r="8188"/>
          <a:stretch/>
        </p:blipFill>
        <p:spPr>
          <a:xfrm>
            <a:off x="6038721" y="1690688"/>
            <a:ext cx="6050995" cy="4409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CC82E8-D8AE-9C45-9B9C-478692F2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3EAB1-FEE6-184E-8DBA-135C51EDA60B}"/>
              </a:ext>
            </a:extLst>
          </p:cNvPr>
          <p:cNvSpPr txBox="1"/>
          <p:nvPr/>
        </p:nvSpPr>
        <p:spPr>
          <a:xfrm>
            <a:off x="7388840" y="59159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(no CMOS sensor)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0E6BE-FB84-9B49-9846-DFE7A8225551}"/>
              </a:ext>
            </a:extLst>
          </p:cNvPr>
          <p:cNvSpPr txBox="1"/>
          <p:nvPr/>
        </p:nvSpPr>
        <p:spPr>
          <a:xfrm>
            <a:off x="1764359" y="5921997"/>
            <a:ext cx="25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E4943-E101-0B4A-B448-E36329C774C5}"/>
              </a:ext>
            </a:extLst>
          </p:cNvPr>
          <p:cNvSpPr txBox="1"/>
          <p:nvPr/>
        </p:nvSpPr>
        <p:spPr>
          <a:xfrm>
            <a:off x="4406617" y="6033184"/>
            <a:ext cx="326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Approx. factor of 10 reduction in background noise!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A22F2F-2244-0F4D-9D04-BF5A34EF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927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DD453F-DDFD-FA44-9CD3-E124AF0D5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7" b="1888"/>
          <a:stretch/>
        </p:blipFill>
        <p:spPr>
          <a:xfrm rot="5400000">
            <a:off x="7703900" y="-1028572"/>
            <a:ext cx="3459527" cy="5516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0F1F72-D4CF-7F4B-87ED-2FE20575A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25" b="2006"/>
          <a:stretch/>
        </p:blipFill>
        <p:spPr>
          <a:xfrm rot="5400000">
            <a:off x="7484283" y="2587640"/>
            <a:ext cx="3461404" cy="5079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165578-0E33-2245-91ED-CB1BC70B0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72" b="2058"/>
          <a:stretch/>
        </p:blipFill>
        <p:spPr>
          <a:xfrm rot="5400000">
            <a:off x="1070024" y="1252695"/>
            <a:ext cx="4543463" cy="6667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1214008" y="3902855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White Sheets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373840" y="1398300"/>
            <a:ext cx="572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Note: Additional sheet in front of stack not covered by PDs Black Sheets – reference curve shifted back in x-direction by </a:t>
            </a:r>
            <a:r>
              <a:rPr lang="en-GB" sz="1600" b="1" dirty="0">
                <a:solidFill>
                  <a:srgbClr val="FF0000"/>
                </a:solidFill>
              </a:rPr>
              <a:t>2.63 mm</a:t>
            </a:r>
            <a:endParaRPr lang="en-GB" sz="1600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20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421D-7268-6741-9693-0F22EE1BA6CE}"/>
              </a:ext>
            </a:extLst>
          </p:cNvPr>
          <p:cNvSpPr txBox="1"/>
          <p:nvPr/>
        </p:nvSpPr>
        <p:spPr>
          <a:xfrm>
            <a:off x="8592701" y="3746764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Black Sheets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10017-34DB-FA42-92F5-00648ABF7D94}"/>
              </a:ext>
            </a:extLst>
          </p:cNvPr>
          <p:cNvSpPr txBox="1"/>
          <p:nvPr/>
        </p:nvSpPr>
        <p:spPr>
          <a:xfrm>
            <a:off x="7276254" y="340134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CMOS Black Sheets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8BCF033-794D-2649-A801-01F0A2DA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40" y="383034"/>
            <a:ext cx="10515600" cy="1325563"/>
          </a:xfrm>
        </p:spPr>
        <p:txBody>
          <a:bodyPr/>
          <a:lstStyle/>
          <a:p>
            <a:r>
              <a:rPr lang="en-GB" dirty="0"/>
              <a:t>105 MeV Pencil Beam Fit</a:t>
            </a:r>
          </a:p>
        </p:txBody>
      </p:sp>
    </p:spTree>
    <p:extLst>
      <p:ext uri="{BB962C8B-B14F-4D97-AF65-F5344CB8AC3E}">
        <p14:creationId xmlns:p14="http://schemas.microsoft.com/office/powerpoint/2010/main" val="110691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C8E98-0BEA-0F4F-A60A-2927E520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1EA76-669E-514B-B193-7B3579659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1" r="2756" b="4064"/>
          <a:stretch/>
        </p:blipFill>
        <p:spPr>
          <a:xfrm rot="5400000">
            <a:off x="6393029" y="377961"/>
            <a:ext cx="5495865" cy="6102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5260C-C894-A34E-8FD5-F5A458136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19" r="3218" b="3937"/>
          <a:stretch/>
        </p:blipFill>
        <p:spPr>
          <a:xfrm rot="5400000">
            <a:off x="369251" y="406569"/>
            <a:ext cx="5396485" cy="6044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819046-B5ED-4843-BE08-A92D34C6E3A5}"/>
              </a:ext>
            </a:extLst>
          </p:cNvPr>
          <p:cNvSpPr txBox="1"/>
          <p:nvPr/>
        </p:nvSpPr>
        <p:spPr>
          <a:xfrm>
            <a:off x="7466801" y="6068963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White Sheets (Run 11, 350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FA20FC-FB56-5A47-8E53-5DEC878DF3D1}"/>
              </a:ext>
            </a:extLst>
          </p:cNvPr>
          <p:cNvSpPr txBox="1"/>
          <p:nvPr/>
        </p:nvSpPr>
        <p:spPr>
          <a:xfrm>
            <a:off x="1541175" y="6068963"/>
            <a:ext cx="301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Black Sheets (Run 16, 150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442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DB0ACB-A7C0-9A46-A4A3-DD4E0B59B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0" b="2237"/>
          <a:stretch/>
        </p:blipFill>
        <p:spPr>
          <a:xfrm rot="5400000">
            <a:off x="1042704" y="1281984"/>
            <a:ext cx="4533312" cy="6618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D16EA1-8EF5-8747-91E7-23770BABD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03" b="1775"/>
          <a:stretch/>
        </p:blipFill>
        <p:spPr>
          <a:xfrm rot="5400000">
            <a:off x="7512217" y="-836890"/>
            <a:ext cx="3428999" cy="5102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081FF-B012-814D-B0ED-6DD00A24A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03" b="2006"/>
          <a:stretch/>
        </p:blipFill>
        <p:spPr>
          <a:xfrm rot="5400000">
            <a:off x="7475532" y="2603936"/>
            <a:ext cx="3445766" cy="5046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1214008" y="3902855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White Sheets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373840" y="1398300"/>
            <a:ext cx="572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Note: Additional sheet in front of stack not covered by PDs Black Sheets – reference curve shifted back in x-direction by </a:t>
            </a:r>
            <a:r>
              <a:rPr lang="en-GB" sz="1600" b="1" dirty="0">
                <a:solidFill>
                  <a:srgbClr val="FF0000"/>
                </a:solidFill>
              </a:rPr>
              <a:t>2.63 mm</a:t>
            </a:r>
            <a:endParaRPr lang="en-GB" sz="1600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22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421D-7268-6741-9693-0F22EE1BA6CE}"/>
              </a:ext>
            </a:extLst>
          </p:cNvPr>
          <p:cNvSpPr txBox="1"/>
          <p:nvPr/>
        </p:nvSpPr>
        <p:spPr>
          <a:xfrm>
            <a:off x="8592701" y="3746764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Black Sheets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10017-34DB-FA42-92F5-00648ABF7D94}"/>
              </a:ext>
            </a:extLst>
          </p:cNvPr>
          <p:cNvSpPr txBox="1"/>
          <p:nvPr/>
        </p:nvSpPr>
        <p:spPr>
          <a:xfrm>
            <a:off x="8853441" y="338409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CMOS Black Sheets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8BCF033-794D-2649-A801-01F0A2DA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40" y="383034"/>
            <a:ext cx="10515600" cy="1325563"/>
          </a:xfrm>
        </p:spPr>
        <p:txBody>
          <a:bodyPr/>
          <a:lstStyle/>
          <a:p>
            <a:r>
              <a:rPr lang="en-GB" dirty="0"/>
              <a:t>110 MeV Pencil Beam Fit</a:t>
            </a:r>
          </a:p>
        </p:txBody>
      </p:sp>
    </p:spTree>
    <p:extLst>
      <p:ext uri="{BB962C8B-B14F-4D97-AF65-F5344CB8AC3E}">
        <p14:creationId xmlns:p14="http://schemas.microsoft.com/office/powerpoint/2010/main" val="2901676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64895-1D78-7A41-AA95-18042259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Reconstructed-Reference Range Difference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6860F-BDB7-9C40-BD9B-90EF1BDF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F5EE8F-253A-7643-A2A3-69AC438E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64018" y="124607"/>
            <a:ext cx="5343950" cy="7849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66D585-AFAA-AF42-91D3-B63E384EC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15567" y="140800"/>
            <a:ext cx="5274887" cy="77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28A5-CC32-E741-9739-20D3BA9D5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Y-Shift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408FA-0DAB-8D40-8CC4-4C0A4D8DD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Influence on Range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9EE3F-547F-0447-909C-2548F515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0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ECF3B1-D5AD-4344-88E5-E602F131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17129" y="2303373"/>
            <a:ext cx="3433488" cy="5675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A0738C-49A1-584C-A546-63207820B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35135" y="2300305"/>
            <a:ext cx="3438192" cy="5683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C1A7EB-143A-AE46-B779-CE1F1EFE0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17127" y="-1125627"/>
            <a:ext cx="3433489" cy="5675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85A0B-B34D-8A45-807F-1BE95C03E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35135" y="-1131866"/>
            <a:ext cx="3438192" cy="56835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D64BF0-269C-9E42-9C0F-AA99F23B3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25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A0C19-7CD3-A04C-B386-8B463D36876D}"/>
              </a:ext>
            </a:extLst>
          </p:cNvPr>
          <p:cNvSpPr txBox="1"/>
          <p:nvPr/>
        </p:nvSpPr>
        <p:spPr>
          <a:xfrm>
            <a:off x="1537808" y="594720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+1 cm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82527-C25F-1042-A54A-56B0E136DEDD}"/>
              </a:ext>
            </a:extLst>
          </p:cNvPr>
          <p:cNvSpPr txBox="1"/>
          <p:nvPr/>
        </p:nvSpPr>
        <p:spPr>
          <a:xfrm>
            <a:off x="7484477" y="594720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+2 cm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3E905-F711-6F42-A94A-93CC15EFAB78}"/>
              </a:ext>
            </a:extLst>
          </p:cNvPr>
          <p:cNvSpPr txBox="1"/>
          <p:nvPr/>
        </p:nvSpPr>
        <p:spPr>
          <a:xfrm>
            <a:off x="1537809" y="3985596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+3 cm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85CC1-C4F6-8A4D-A63D-0396714E18D4}"/>
              </a:ext>
            </a:extLst>
          </p:cNvPr>
          <p:cNvSpPr txBox="1"/>
          <p:nvPr/>
        </p:nvSpPr>
        <p:spPr>
          <a:xfrm>
            <a:off x="7680858" y="3985596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+4 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186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6C38-4EA9-DA47-A503-92905E714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Y-Shift Influence on Range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36CD4-E697-234C-902B-8F868961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7E3B8-D952-6641-81D8-A33CB7AC8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44007" y="63571"/>
            <a:ext cx="5503986" cy="80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31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28A5-CC32-E741-9739-20D3BA9D5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X-Shift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408FA-0DAB-8D40-8CC4-4C0A4D8DD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Influence on Range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9EE3F-547F-0447-909C-2548F515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24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ECB87-9ADA-9444-B926-39CB06929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7323" y="-1119669"/>
            <a:ext cx="3428993" cy="5668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F6DD2-2D3C-7B4E-8760-7073F4E89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15660" y="-1119670"/>
            <a:ext cx="3428994" cy="5668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9BF7DC-D4AD-3046-B190-88CBCE329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47320" y="2309351"/>
            <a:ext cx="3428982" cy="56683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965728-5F4F-7F41-9F63-0A59CB1E8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15645" y="2309323"/>
            <a:ext cx="3429003" cy="56683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12DEE-34D2-3043-A697-E9A56926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4019A-BE17-8044-95BE-49F08FBCC7B2}"/>
              </a:ext>
            </a:extLst>
          </p:cNvPr>
          <p:cNvSpPr txBox="1"/>
          <p:nvPr/>
        </p:nvSpPr>
        <p:spPr>
          <a:xfrm>
            <a:off x="1537808" y="594720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-1 cm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2C72D-A598-FA45-8063-19C67BE516BF}"/>
              </a:ext>
            </a:extLst>
          </p:cNvPr>
          <p:cNvSpPr txBox="1"/>
          <p:nvPr/>
        </p:nvSpPr>
        <p:spPr>
          <a:xfrm>
            <a:off x="7484477" y="594720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-2 cm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A1E04-C990-2C45-A342-4D49019E9A2C}"/>
              </a:ext>
            </a:extLst>
          </p:cNvPr>
          <p:cNvSpPr txBox="1"/>
          <p:nvPr/>
        </p:nvSpPr>
        <p:spPr>
          <a:xfrm>
            <a:off x="1537809" y="3985596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-3 cm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8E5FE1-5B60-4446-90CF-878AD16CD103}"/>
              </a:ext>
            </a:extLst>
          </p:cNvPr>
          <p:cNvSpPr txBox="1"/>
          <p:nvPr/>
        </p:nvSpPr>
        <p:spPr>
          <a:xfrm>
            <a:off x="7484476" y="3985596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-4 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7397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CC9671-9CD2-5E43-8C28-A9E020E39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7329" y="-1119676"/>
            <a:ext cx="3428997" cy="5668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6E0B7-79D2-BB43-8B26-50F4494B3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15671" y="-1118029"/>
            <a:ext cx="3428997" cy="56683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52D38C-15D0-4343-A5D7-95C3A5F0E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47312" y="2309320"/>
            <a:ext cx="3429005" cy="56683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12DEE-34D2-3043-A697-E9A56926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29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88D18-CE41-5740-AE6A-F5BE36FB77B7}"/>
              </a:ext>
            </a:extLst>
          </p:cNvPr>
          <p:cNvSpPr txBox="1"/>
          <p:nvPr/>
        </p:nvSpPr>
        <p:spPr>
          <a:xfrm>
            <a:off x="1537808" y="594720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+1 cm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AE863C-85CC-9B4B-9136-232E50AA8D53}"/>
              </a:ext>
            </a:extLst>
          </p:cNvPr>
          <p:cNvSpPr txBox="1"/>
          <p:nvPr/>
        </p:nvSpPr>
        <p:spPr>
          <a:xfrm>
            <a:off x="7484477" y="594720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+2 cm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D99CF-1664-344C-9161-A9D5BCE26F8A}"/>
              </a:ext>
            </a:extLst>
          </p:cNvPr>
          <p:cNvSpPr txBox="1"/>
          <p:nvPr/>
        </p:nvSpPr>
        <p:spPr>
          <a:xfrm>
            <a:off x="1537809" y="3985596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+3 cm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B7BD0-57E2-1F43-A82D-A55F464AC58F}"/>
              </a:ext>
            </a:extLst>
          </p:cNvPr>
          <p:cNvSpPr txBox="1"/>
          <p:nvPr/>
        </p:nvSpPr>
        <p:spPr>
          <a:xfrm>
            <a:off x="7680858" y="3985596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+4 cm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2D2A38-E615-034E-A5FE-2F965C2D1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15667" y="2307680"/>
            <a:ext cx="3429003" cy="56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9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ABDF297D-47B8-FC42-80FE-4B313EF1A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7" r="8095"/>
          <a:stretch/>
        </p:blipFill>
        <p:spPr>
          <a:xfrm>
            <a:off x="5992674" y="1479456"/>
            <a:ext cx="6091118" cy="4490918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F871E61-74E6-C743-95A3-8F33C6426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4" r="8417"/>
          <a:stretch/>
        </p:blipFill>
        <p:spPr>
          <a:xfrm>
            <a:off x="-1" y="1497406"/>
            <a:ext cx="6096001" cy="4490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CC82E8-D8AE-9C45-9B9C-478692F2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3EAB1-FEE6-184E-8DBA-135C51EDA60B}"/>
              </a:ext>
            </a:extLst>
          </p:cNvPr>
          <p:cNvSpPr txBox="1"/>
          <p:nvPr/>
        </p:nvSpPr>
        <p:spPr>
          <a:xfrm>
            <a:off x="7356612" y="59159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(no CMOS sensor)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0E6BE-FB84-9B49-9846-DFE7A8225551}"/>
              </a:ext>
            </a:extLst>
          </p:cNvPr>
          <p:cNvSpPr txBox="1"/>
          <p:nvPr/>
        </p:nvSpPr>
        <p:spPr>
          <a:xfrm>
            <a:off x="1825382" y="5921997"/>
            <a:ext cx="25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F2ABDD-B1EC-1F4F-A502-F85C7034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85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1D754A-9276-C340-973B-900E44811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X-Shift Influence on Range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12DEE-34D2-3043-A697-E9A56926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A40BB-9913-A745-92F0-AA91326A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38612" y="50250"/>
            <a:ext cx="5514777" cy="81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61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28A5-CC32-E741-9739-20D3BA9D5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Angular Rotation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408FA-0DAB-8D40-8CC4-4C0A4D8DD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Influence on Range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9EE3F-547F-0447-909C-2548F515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642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8B9A618-7CAF-8047-BDC3-77B8E25F3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50133" y="2307452"/>
            <a:ext cx="3430414" cy="5670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A35039-A1AC-5D4F-AB03-708BEF7EA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49209" y="-1119208"/>
            <a:ext cx="3427582" cy="5666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AA17E-2FEC-C443-9BEC-2BAC1DCF0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20692" y="-1124692"/>
            <a:ext cx="3444373" cy="56937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75961-D945-4445-93EB-D0B40787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C454C-7E0E-7C40-89FE-C4CFC926066A}"/>
              </a:ext>
            </a:extLst>
          </p:cNvPr>
          <p:cNvSpPr txBox="1"/>
          <p:nvPr/>
        </p:nvSpPr>
        <p:spPr>
          <a:xfrm>
            <a:off x="1537809" y="594720"/>
            <a:ext cx="499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+0°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2E751A-F7C4-5B42-9939-1CEF87D48A7C}"/>
              </a:ext>
            </a:extLst>
          </p:cNvPr>
          <p:cNvSpPr txBox="1"/>
          <p:nvPr/>
        </p:nvSpPr>
        <p:spPr>
          <a:xfrm>
            <a:off x="7484477" y="594720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+2°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2EE9C4-701B-6C45-B9B7-6771655C3877}"/>
              </a:ext>
            </a:extLst>
          </p:cNvPr>
          <p:cNvSpPr txBox="1"/>
          <p:nvPr/>
        </p:nvSpPr>
        <p:spPr>
          <a:xfrm>
            <a:off x="1537809" y="3985596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+5°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9B8D1C-666A-6C42-BBC7-F3D27C5B4121}"/>
              </a:ext>
            </a:extLst>
          </p:cNvPr>
          <p:cNvSpPr txBox="1"/>
          <p:nvPr/>
        </p:nvSpPr>
        <p:spPr>
          <a:xfrm>
            <a:off x="7680858" y="3985596"/>
            <a:ext cx="77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+10°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D65B3D-B15E-2041-BACF-374D8BCDA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16135" y="2304625"/>
            <a:ext cx="3430412" cy="567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62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70D8EB-58A4-C248-8A90-4AA653B2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Angular Rotation Influence on Range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4C0C1-1F54-DA47-BB70-D3B225DEA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48ABD-0E8E-B244-B8B3-25303274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47683" y="72649"/>
            <a:ext cx="5496633" cy="80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1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1730-69A0-0D47-A4E3-DB041E2E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Live Fitting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D4B5B-E7D0-924B-9F16-779068D85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Range-Step Treatment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6F5E9-13B2-5B4B-BCF5-8F680B90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9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n024" descr="Run024">
            <a:hlinkClick r:id="" action="ppaction://media"/>
            <a:extLst>
              <a:ext uri="{FF2B5EF4-FFF2-40B4-BE49-F238E27FC236}">
                <a16:creationId xmlns:a16="http://schemas.microsoft.com/office/drawing/2014/main" id="{DFDF6EA6-5F08-1147-91CE-4FA74C1CD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29" r="1376"/>
          <a:stretch/>
        </p:blipFill>
        <p:spPr>
          <a:xfrm>
            <a:off x="618805" y="0"/>
            <a:ext cx="10954389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3F0B8E-1419-A040-91A6-8414704F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B47783-D24F-AB48-A377-FCAEE1FC0E5C}"/>
              </a:ext>
            </a:extLst>
          </p:cNvPr>
          <p:cNvSpPr txBox="1"/>
          <p:nvPr/>
        </p:nvSpPr>
        <p:spPr>
          <a:xfrm>
            <a:off x="8193801" y="85356"/>
            <a:ext cx="178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NON-BINNED FIT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69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n024 Binned Fit" descr="Run024 Binned Fit">
            <a:hlinkClick r:id="" action="ppaction://media"/>
            <a:extLst>
              <a:ext uri="{FF2B5EF4-FFF2-40B4-BE49-F238E27FC236}">
                <a16:creationId xmlns:a16="http://schemas.microsoft.com/office/drawing/2014/main" id="{E2D1F316-899B-A04E-BE28-FDE7FD9C2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98" r="1873"/>
          <a:stretch/>
        </p:blipFill>
        <p:spPr>
          <a:xfrm>
            <a:off x="643353" y="0"/>
            <a:ext cx="1090529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3F0B8E-1419-A040-91A6-8414704F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B47783-D24F-AB48-A377-FCAEE1FC0E5C}"/>
              </a:ext>
            </a:extLst>
          </p:cNvPr>
          <p:cNvSpPr txBox="1"/>
          <p:nvPr/>
        </p:nvSpPr>
        <p:spPr>
          <a:xfrm>
            <a:off x="8193801" y="85356"/>
            <a:ext cx="178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BINNED FIT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8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9533A-BE56-1D42-834B-9DB61490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39EB-A4E2-764F-9D2D-BD19D08B0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Slightly less absolute light output with white than black sheets.</a:t>
            </a:r>
          </a:p>
          <a:p>
            <a:pPr lvl="1"/>
            <a:r>
              <a:rPr lang="en-GB" dirty="0"/>
              <a:t>Background noise significantly reduced without CMOS sensor.</a:t>
            </a:r>
          </a:p>
          <a:p>
            <a:r>
              <a:rPr lang="en-GB" dirty="0"/>
              <a:t>Generally worse fits with white sheets than with black sheets.</a:t>
            </a:r>
          </a:p>
          <a:p>
            <a:pPr lvl="1"/>
            <a:r>
              <a:rPr lang="en-GB" dirty="0"/>
              <a:t>Sigma consistently too large and range underestimated.</a:t>
            </a:r>
          </a:p>
          <a:p>
            <a:pPr lvl="1"/>
            <a:r>
              <a:rPr lang="en-GB" dirty="0"/>
              <a:t>Observe consistent discrepancy in PDLs.</a:t>
            </a:r>
          </a:p>
          <a:p>
            <a:r>
              <a:rPr lang="en-GB" dirty="0"/>
              <a:t>Systematic offset of approx. 1mm compared to reference range.</a:t>
            </a:r>
          </a:p>
          <a:p>
            <a:pPr lvl="1"/>
            <a:r>
              <a:rPr lang="en-GB" dirty="0"/>
              <a:t>Tweaking starting value of R</a:t>
            </a:r>
            <a:r>
              <a:rPr lang="en-GB" baseline="-25000" dirty="0"/>
              <a:t>0</a:t>
            </a:r>
            <a:r>
              <a:rPr lang="en-GB" dirty="0"/>
              <a:t>/sigma either gives no change or causes fit to fail.</a:t>
            </a:r>
          </a:p>
          <a:p>
            <a:r>
              <a:rPr lang="en-GB" dirty="0"/>
              <a:t>Shifting beam in y-direction appears to not significantly affect range.</a:t>
            </a:r>
          </a:p>
          <a:p>
            <a:r>
              <a:rPr lang="en-GB" dirty="0"/>
              <a:t>Strong range dependence on rotation and shifts in x-direction.</a:t>
            </a:r>
          </a:p>
          <a:p>
            <a:r>
              <a:rPr lang="en-GB" dirty="0"/>
              <a:t>Live fitting much better with binned-fit, at the expense of frame-rate.</a:t>
            </a:r>
          </a:p>
          <a:p>
            <a:pPr lvl="1"/>
            <a:r>
              <a:rPr lang="en-GB" dirty="0"/>
              <a:t>Approx. 10x reduction in frame-rate (no ROOT GUI).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862C6-849C-A64B-9F16-4FA91C7F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004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285E-6E3C-F848-870A-20C1301F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Fit to Peak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0DE2D-E726-4A40-B7F5-FAD4B14D6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Fitting only around the Bragg 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57144-6020-844E-A62F-83F27819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032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8DDADB-E34C-984D-BB5D-40E4168A6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45593" y="-1120100"/>
            <a:ext cx="3430308" cy="5670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F7A5F8-1BBE-8046-99A2-18C32C47C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16098" y="-1120100"/>
            <a:ext cx="3430310" cy="5670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DB9208-C9F8-0249-8091-969B13590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16098" y="2307590"/>
            <a:ext cx="3430310" cy="5670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693A70-EAD4-DD47-ADB1-EBB8017DE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545591" y="2307592"/>
            <a:ext cx="3430308" cy="56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70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82E8-D8AE-9C45-9B9C-478692F2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Absolute Light Output Comparison (105 MeV)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3EAB1-FEE6-184E-8DBA-135C51EDA60B}"/>
              </a:ext>
            </a:extLst>
          </p:cNvPr>
          <p:cNvSpPr txBox="1"/>
          <p:nvPr/>
        </p:nvSpPr>
        <p:spPr>
          <a:xfrm>
            <a:off x="7356612" y="59159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(no CMOS sensor)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0E6BE-FB84-9B49-9846-DFE7A8225551}"/>
              </a:ext>
            </a:extLst>
          </p:cNvPr>
          <p:cNvSpPr txBox="1"/>
          <p:nvPr/>
        </p:nvSpPr>
        <p:spPr>
          <a:xfrm>
            <a:off x="1825382" y="5921997"/>
            <a:ext cx="25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E4943-E101-0B4A-B448-E36329C774C5}"/>
              </a:ext>
            </a:extLst>
          </p:cNvPr>
          <p:cNvSpPr txBox="1"/>
          <p:nvPr/>
        </p:nvSpPr>
        <p:spPr>
          <a:xfrm>
            <a:off x="4312714" y="6169709"/>
            <a:ext cx="356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Slightly less light with white sheets (both runs 300 </a:t>
            </a:r>
            <a:r>
              <a:rPr lang="en-GB" b="1" dirty="0" err="1">
                <a:solidFill>
                  <a:srgbClr val="FF0000"/>
                </a:solidFill>
              </a:rPr>
              <a:t>nA</a:t>
            </a:r>
            <a:r>
              <a:rPr lang="en-GB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F2ABDD-B1EC-1F4F-A502-F85C7034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6A51674-1AB1-DE42-BDF8-FAA11D858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838"/>
            <a:ext cx="6184758" cy="4561104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97872F65-883D-1A46-9F9D-D946EC247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464322"/>
            <a:ext cx="6036272" cy="4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29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66B808-5A3F-D240-8399-504BC9C2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023E2-2E01-B645-8361-AC8431AC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51334" y="-1115668"/>
            <a:ext cx="3425979" cy="5663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432F7-FE3B-B54E-8DDA-CAB41569E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10680" y="-1122696"/>
            <a:ext cx="3429000" cy="5668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CA300-5040-DE43-A089-E6A94E487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47328" y="2310838"/>
            <a:ext cx="3428999" cy="5668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DE189A-9B30-E444-9B0D-FE8A3DD32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09693" y="2313337"/>
            <a:ext cx="3425977" cy="566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9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7B54-E31B-2146-AECF-CB13FA7E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 Fit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8D68D-679D-7F4B-8032-E0AF10BFE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Using fixed “correct” values of sigma and range to fit kB and phi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0A946-9FE3-C745-A785-FFE0D93F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23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7565710" y="57774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(Photodiodes)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216992" y="5777422"/>
            <a:ext cx="58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694E71-5D3D-0F41-9709-5595E8B9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75 MeV Pencil Beam Fit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FC845-55EF-0445-B9CF-01B6F83E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1" b="1954"/>
          <a:stretch/>
        </p:blipFill>
        <p:spPr>
          <a:xfrm rot="5400000">
            <a:off x="7251127" y="836549"/>
            <a:ext cx="3810709" cy="6071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1254C-7F32-604D-B594-BC3429272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8" b="2185"/>
          <a:stretch/>
        </p:blipFill>
        <p:spPr>
          <a:xfrm rot="5400000">
            <a:off x="1129467" y="810889"/>
            <a:ext cx="3837066" cy="6095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C4AE94-5F25-E14C-A1E9-992D1AFAD1D6}"/>
              </a:ext>
            </a:extLst>
          </p:cNvPr>
          <p:cNvSpPr txBox="1"/>
          <p:nvPr/>
        </p:nvSpPr>
        <p:spPr>
          <a:xfrm>
            <a:off x="3144015" y="2467039"/>
            <a:ext cx="128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1.0</a:t>
            </a:r>
          </a:p>
          <a:p>
            <a:r>
              <a:rPr lang="en-GB" dirty="0"/>
              <a:t>R0 = 46.06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115055-15E8-C540-8EA7-25E7BA1B37B0}"/>
              </a:ext>
            </a:extLst>
          </p:cNvPr>
          <p:cNvSpPr txBox="1"/>
          <p:nvPr/>
        </p:nvSpPr>
        <p:spPr>
          <a:xfrm>
            <a:off x="9337824" y="2467039"/>
            <a:ext cx="1432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0.95</a:t>
            </a:r>
          </a:p>
          <a:p>
            <a:r>
              <a:rPr lang="en-GB" dirty="0"/>
              <a:t>R0 = 46.06</a:t>
            </a:r>
          </a:p>
        </p:txBody>
      </p:sp>
    </p:spTree>
    <p:extLst>
      <p:ext uri="{BB962C8B-B14F-4D97-AF65-F5344CB8AC3E}">
        <p14:creationId xmlns:p14="http://schemas.microsoft.com/office/powerpoint/2010/main" val="224564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7565710" y="57774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(Photodiodes)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216992" y="5777422"/>
            <a:ext cx="58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694E71-5D3D-0F41-9709-5595E8B9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80 MeV Pencil Beam Fit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FE4AE-98FE-3E4C-AD0A-57E158497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7" b="1828"/>
          <a:stretch/>
        </p:blipFill>
        <p:spPr>
          <a:xfrm rot="5400000">
            <a:off x="1138357" y="911832"/>
            <a:ext cx="3819286" cy="609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08547C-284B-D64E-960B-DADDEC153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9" b="2095"/>
          <a:stretch/>
        </p:blipFill>
        <p:spPr>
          <a:xfrm rot="5400000">
            <a:off x="7240008" y="917481"/>
            <a:ext cx="3819285" cy="6084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14D0F2-732E-C148-B773-B7A7F7D29263}"/>
              </a:ext>
            </a:extLst>
          </p:cNvPr>
          <p:cNvSpPr txBox="1"/>
          <p:nvPr/>
        </p:nvSpPr>
        <p:spPr>
          <a:xfrm>
            <a:off x="3395628" y="2782669"/>
            <a:ext cx="128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1.1</a:t>
            </a:r>
          </a:p>
          <a:p>
            <a:r>
              <a:rPr lang="en-GB" dirty="0"/>
              <a:t>R0 = 51.63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402381-0CCC-2548-9151-5A35AC0B5799}"/>
              </a:ext>
            </a:extLst>
          </p:cNvPr>
          <p:cNvSpPr txBox="1"/>
          <p:nvPr/>
        </p:nvSpPr>
        <p:spPr>
          <a:xfrm>
            <a:off x="9597029" y="2782668"/>
            <a:ext cx="137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1.05</a:t>
            </a:r>
          </a:p>
          <a:p>
            <a:r>
              <a:rPr lang="en-GB" dirty="0"/>
              <a:t>R0 = 51.63</a:t>
            </a:r>
          </a:p>
        </p:txBody>
      </p:sp>
    </p:spTree>
    <p:extLst>
      <p:ext uri="{BB962C8B-B14F-4D97-AF65-F5344CB8AC3E}">
        <p14:creationId xmlns:p14="http://schemas.microsoft.com/office/powerpoint/2010/main" val="3676387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6041D-8B54-2B4B-8DE3-D5DBAF823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" b="1880"/>
          <a:stretch/>
        </p:blipFill>
        <p:spPr>
          <a:xfrm rot="5400000">
            <a:off x="1138662" y="818454"/>
            <a:ext cx="3820306" cy="6097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7565710" y="57774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(Photodiodes)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216992" y="5777422"/>
            <a:ext cx="58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694E71-5D3D-0F41-9709-5595E8B9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85 MeV Pencil Beam Fit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44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0D1F5-48D9-4345-ABF2-8340E3FE7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8" b="2096"/>
          <a:stretch/>
        </p:blipFill>
        <p:spPr>
          <a:xfrm rot="5400000">
            <a:off x="7241509" y="826930"/>
            <a:ext cx="3820306" cy="6080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A3B7F1-ED16-FB4B-A6CF-87AE85BEA094}"/>
              </a:ext>
            </a:extLst>
          </p:cNvPr>
          <p:cNvSpPr txBox="1"/>
          <p:nvPr/>
        </p:nvSpPr>
        <p:spPr>
          <a:xfrm>
            <a:off x="7249609" y="2531056"/>
            <a:ext cx="128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1.2</a:t>
            </a:r>
          </a:p>
          <a:p>
            <a:r>
              <a:rPr lang="en-GB" dirty="0"/>
              <a:t>R0 = 57.70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1D6F49-1567-1648-9F62-2E73C2BAA45C}"/>
              </a:ext>
            </a:extLst>
          </p:cNvPr>
          <p:cNvSpPr txBox="1"/>
          <p:nvPr/>
        </p:nvSpPr>
        <p:spPr>
          <a:xfrm>
            <a:off x="1056441" y="2535175"/>
            <a:ext cx="140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1.25</a:t>
            </a:r>
          </a:p>
          <a:p>
            <a:r>
              <a:rPr lang="en-GB" dirty="0"/>
              <a:t>R0 = 57.70</a:t>
            </a:r>
          </a:p>
        </p:txBody>
      </p:sp>
    </p:spTree>
    <p:extLst>
      <p:ext uri="{BB962C8B-B14F-4D97-AF65-F5344CB8AC3E}">
        <p14:creationId xmlns:p14="http://schemas.microsoft.com/office/powerpoint/2010/main" val="1455942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7565710" y="57774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(Photodiodes)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216992" y="5777422"/>
            <a:ext cx="58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694E71-5D3D-0F41-9709-5595E8B9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90 MeV Pencil Beam Fit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0AA6F-E70F-B943-86CC-FE97E70CA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8" b="2006"/>
          <a:stretch/>
        </p:blipFill>
        <p:spPr>
          <a:xfrm rot="5400000">
            <a:off x="7219931" y="867287"/>
            <a:ext cx="3832583" cy="6111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972CE-FF2C-E14D-A92E-20A38FEE9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7" b="2047"/>
          <a:stretch/>
        </p:blipFill>
        <p:spPr>
          <a:xfrm rot="5400000">
            <a:off x="1139586" y="907905"/>
            <a:ext cx="3801274" cy="60616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8E4157-451D-914E-8208-626E07A4ED8A}"/>
              </a:ext>
            </a:extLst>
          </p:cNvPr>
          <p:cNvSpPr txBox="1"/>
          <p:nvPr/>
        </p:nvSpPr>
        <p:spPr>
          <a:xfrm>
            <a:off x="7249609" y="2531056"/>
            <a:ext cx="128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1.3</a:t>
            </a:r>
          </a:p>
          <a:p>
            <a:r>
              <a:rPr lang="en-GB" dirty="0"/>
              <a:t>R0 = 63.76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DEDE05-ACDD-6F4B-BF82-6CCD2841B598}"/>
              </a:ext>
            </a:extLst>
          </p:cNvPr>
          <p:cNvSpPr txBox="1"/>
          <p:nvPr/>
        </p:nvSpPr>
        <p:spPr>
          <a:xfrm>
            <a:off x="1062578" y="2609813"/>
            <a:ext cx="128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1.4</a:t>
            </a:r>
          </a:p>
          <a:p>
            <a:r>
              <a:rPr lang="en-GB" dirty="0"/>
              <a:t>R0 = 63.76</a:t>
            </a:r>
          </a:p>
        </p:txBody>
      </p:sp>
    </p:spTree>
    <p:extLst>
      <p:ext uri="{BB962C8B-B14F-4D97-AF65-F5344CB8AC3E}">
        <p14:creationId xmlns:p14="http://schemas.microsoft.com/office/powerpoint/2010/main" val="97113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7565710" y="57774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(Photodiodes)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216992" y="5777422"/>
            <a:ext cx="58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694E71-5D3D-0F41-9709-5595E8B9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95 MeV Pencil Beam Fit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342B5FE-884B-1945-8AA5-42A37BFD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10AB7-7DE5-CF4E-A5AB-A2D8E19D9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8" b="2275"/>
          <a:stretch/>
        </p:blipFill>
        <p:spPr>
          <a:xfrm rot="5400000">
            <a:off x="7228796" y="845186"/>
            <a:ext cx="3832303" cy="6094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E568E-977E-E84B-A9FB-A3DE35678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6" b="2059"/>
          <a:stretch/>
        </p:blipFill>
        <p:spPr>
          <a:xfrm rot="5400000">
            <a:off x="1130164" y="867515"/>
            <a:ext cx="3810710" cy="60710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EC3B1C-0A80-7142-9082-52F37E816BC1}"/>
              </a:ext>
            </a:extLst>
          </p:cNvPr>
          <p:cNvSpPr txBox="1"/>
          <p:nvPr/>
        </p:nvSpPr>
        <p:spPr>
          <a:xfrm>
            <a:off x="1062578" y="2609813"/>
            <a:ext cx="142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1.55</a:t>
            </a:r>
          </a:p>
          <a:p>
            <a:r>
              <a:rPr lang="en-GB" dirty="0"/>
              <a:t>R0 = 70.34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9ECD1C-3777-4E43-B392-CBFD4E8D700E}"/>
              </a:ext>
            </a:extLst>
          </p:cNvPr>
          <p:cNvSpPr txBox="1"/>
          <p:nvPr/>
        </p:nvSpPr>
        <p:spPr>
          <a:xfrm>
            <a:off x="7187728" y="2609813"/>
            <a:ext cx="142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1.45</a:t>
            </a:r>
          </a:p>
          <a:p>
            <a:r>
              <a:rPr lang="en-GB" dirty="0"/>
              <a:t>R0 = 70.34</a:t>
            </a:r>
          </a:p>
        </p:txBody>
      </p:sp>
    </p:spTree>
    <p:extLst>
      <p:ext uri="{BB962C8B-B14F-4D97-AF65-F5344CB8AC3E}">
        <p14:creationId xmlns:p14="http://schemas.microsoft.com/office/powerpoint/2010/main" val="2665161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7565710" y="57774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(Photodiodes)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216992" y="5777422"/>
            <a:ext cx="58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694E71-5D3D-0F41-9709-5595E8B9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100 MeV Pencil Beam Fit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00EEA7B-4BEB-4B47-9861-94DA43808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4C4A4-CC9E-C247-B303-4602270FD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8" b="2186"/>
          <a:stretch/>
        </p:blipFill>
        <p:spPr>
          <a:xfrm rot="5400000">
            <a:off x="7206921" y="854277"/>
            <a:ext cx="3849195" cy="6120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688B10-F057-7040-94D8-F353950A2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" b="1999"/>
          <a:stretch/>
        </p:blipFill>
        <p:spPr>
          <a:xfrm rot="5400000">
            <a:off x="1117537" y="872623"/>
            <a:ext cx="3787261" cy="60223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7F0267-5096-3F46-ACFC-4C43EB99CE8B}"/>
              </a:ext>
            </a:extLst>
          </p:cNvPr>
          <p:cNvSpPr txBox="1"/>
          <p:nvPr/>
        </p:nvSpPr>
        <p:spPr>
          <a:xfrm>
            <a:off x="1062578" y="2609813"/>
            <a:ext cx="142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1.7</a:t>
            </a:r>
          </a:p>
          <a:p>
            <a:r>
              <a:rPr lang="en-GB" dirty="0"/>
              <a:t>R0 = 76.84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A71882-AEF7-644E-8A71-5AE619466A04}"/>
              </a:ext>
            </a:extLst>
          </p:cNvPr>
          <p:cNvSpPr txBox="1"/>
          <p:nvPr/>
        </p:nvSpPr>
        <p:spPr>
          <a:xfrm>
            <a:off x="7124825" y="2609812"/>
            <a:ext cx="142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1.6</a:t>
            </a:r>
          </a:p>
          <a:p>
            <a:r>
              <a:rPr lang="en-GB" dirty="0"/>
              <a:t>R0 = 76.84</a:t>
            </a:r>
          </a:p>
        </p:txBody>
      </p:sp>
    </p:spTree>
    <p:extLst>
      <p:ext uri="{BB962C8B-B14F-4D97-AF65-F5344CB8AC3E}">
        <p14:creationId xmlns:p14="http://schemas.microsoft.com/office/powerpoint/2010/main" val="1507775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7565710" y="57774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(Photodiodes)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216992" y="5777422"/>
            <a:ext cx="58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694E71-5D3D-0F41-9709-5595E8B9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105 MeV Pencil Beam Fit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2FEB4FA-FAB4-E84C-8647-32EE8FFF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6DADD-EB80-8D4F-A55F-1CAF70E2A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3" b="2323"/>
          <a:stretch/>
        </p:blipFill>
        <p:spPr>
          <a:xfrm rot="5400000">
            <a:off x="1227337" y="702556"/>
            <a:ext cx="3967157" cy="630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B7A2C-BE92-3D4C-80E9-678685BCB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04" b="2185"/>
          <a:stretch/>
        </p:blipFill>
        <p:spPr>
          <a:xfrm rot="5400000">
            <a:off x="7251728" y="956779"/>
            <a:ext cx="3967158" cy="57979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5453C4-9C79-A348-BF0A-9B9648B5B338}"/>
              </a:ext>
            </a:extLst>
          </p:cNvPr>
          <p:cNvSpPr txBox="1"/>
          <p:nvPr/>
        </p:nvSpPr>
        <p:spPr>
          <a:xfrm>
            <a:off x="1062578" y="2609813"/>
            <a:ext cx="142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1.8</a:t>
            </a:r>
          </a:p>
          <a:p>
            <a:r>
              <a:rPr lang="en-GB" dirty="0"/>
              <a:t>R0 = 84.11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28497-7E38-DF4A-981E-832645FBDA37}"/>
              </a:ext>
            </a:extLst>
          </p:cNvPr>
          <p:cNvSpPr txBox="1"/>
          <p:nvPr/>
        </p:nvSpPr>
        <p:spPr>
          <a:xfrm>
            <a:off x="8984310" y="2400136"/>
            <a:ext cx="142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1.7</a:t>
            </a:r>
          </a:p>
          <a:p>
            <a:r>
              <a:rPr lang="en-GB" dirty="0"/>
              <a:t>R0 = 84.11</a:t>
            </a:r>
          </a:p>
        </p:txBody>
      </p:sp>
    </p:spTree>
    <p:extLst>
      <p:ext uri="{BB962C8B-B14F-4D97-AF65-F5344CB8AC3E}">
        <p14:creationId xmlns:p14="http://schemas.microsoft.com/office/powerpoint/2010/main" val="2365085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7471442" y="5777422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(no CMOS sensor)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241954" y="5777422"/>
            <a:ext cx="58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15</a:t>
            </a:r>
            <a:r>
              <a:rPr lang="en-GB" b="1" baseline="30000" dirty="0"/>
              <a:t>th</a:t>
            </a:r>
            <a:r>
              <a:rPr lang="en-GB" b="1" dirty="0"/>
              <a:t> April (CMOS sensor)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694E71-5D3D-0F41-9709-5595E8B9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110 MeV Pencil Beam Fit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0667979-DD0E-A14E-B0D4-3CFA70E2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49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84EEB9-74D6-7A49-8472-5781812C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8" b="2058"/>
          <a:stretch/>
        </p:blipFill>
        <p:spPr>
          <a:xfrm rot="5400000">
            <a:off x="1006396" y="685683"/>
            <a:ext cx="4148667" cy="6161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35001-5913-AF42-9C53-267600BF5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7" b="2006"/>
          <a:stretch/>
        </p:blipFill>
        <p:spPr>
          <a:xfrm rot="5400000">
            <a:off x="7071056" y="718413"/>
            <a:ext cx="4145885" cy="609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8D59AA-E422-2544-918F-4A0CBC4F2022}"/>
              </a:ext>
            </a:extLst>
          </p:cNvPr>
          <p:cNvSpPr txBox="1"/>
          <p:nvPr/>
        </p:nvSpPr>
        <p:spPr>
          <a:xfrm>
            <a:off x="2457541" y="2223188"/>
            <a:ext cx="142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1.9</a:t>
            </a:r>
          </a:p>
          <a:p>
            <a:r>
              <a:rPr lang="en-GB" dirty="0"/>
              <a:t>R0 = 91.13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94D58-0F11-A04C-AD0C-1C47615A07EC}"/>
              </a:ext>
            </a:extLst>
          </p:cNvPr>
          <p:cNvSpPr txBox="1"/>
          <p:nvPr/>
        </p:nvSpPr>
        <p:spPr>
          <a:xfrm>
            <a:off x="8875729" y="2223188"/>
            <a:ext cx="142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Sigma = 1.8</a:t>
            </a:r>
          </a:p>
          <a:p>
            <a:r>
              <a:rPr lang="en-GB" dirty="0"/>
              <a:t>R0 = 91.13</a:t>
            </a:r>
          </a:p>
        </p:txBody>
      </p:sp>
    </p:spTree>
    <p:extLst>
      <p:ext uri="{BB962C8B-B14F-4D97-AF65-F5344CB8AC3E}">
        <p14:creationId xmlns:p14="http://schemas.microsoft.com/office/powerpoint/2010/main" val="1162770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023EBA1-6D66-5145-80F1-E6CE2A67D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32"/>
          <a:stretch/>
        </p:blipFill>
        <p:spPr>
          <a:xfrm>
            <a:off x="6009962" y="1458864"/>
            <a:ext cx="6120858" cy="489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1D0AA0-6FB7-6547-B9F8-7981BA74D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Raw Data vs. Calibrated (105 MeV)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F9791E8-3336-D34C-BE2A-4161C23B3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80" r="8182"/>
          <a:stretch/>
        </p:blipFill>
        <p:spPr>
          <a:xfrm>
            <a:off x="0" y="1489731"/>
            <a:ext cx="6009962" cy="483586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D8B28-5D84-9248-9283-C3A58F4D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5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5BF25A-7B96-6346-A532-D5436CE7D250}"/>
              </a:ext>
            </a:extLst>
          </p:cNvPr>
          <p:cNvSpPr txBox="1"/>
          <p:nvPr/>
        </p:nvSpPr>
        <p:spPr>
          <a:xfrm>
            <a:off x="4420622" y="6308209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November (no CMOS sensor)</a:t>
            </a:r>
          </a:p>
        </p:txBody>
      </p:sp>
    </p:spTree>
    <p:extLst>
      <p:ext uri="{BB962C8B-B14F-4D97-AF65-F5344CB8AC3E}">
        <p14:creationId xmlns:p14="http://schemas.microsoft.com/office/powerpoint/2010/main" val="504802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223C0-6A3F-854E-ACB7-55BDE7FB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Calibrated PDL &amp; Fit Comparisons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03518-227E-B24F-A88E-D255D4E65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Black Sheets vs. White Sheets (vs. UCLH Reference)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DA954-5BD1-4E4F-AF3F-28D8F3738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09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96700-713F-C64C-A096-1BF93DA2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1A550-6E0B-6F4B-ABCF-67B9B7741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22" r="2595" b="3833"/>
          <a:stretch/>
        </p:blipFill>
        <p:spPr>
          <a:xfrm rot="5400000">
            <a:off x="6402047" y="379179"/>
            <a:ext cx="5480263" cy="6099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D3DFA-ACA6-0647-BDE3-4AAC72F26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9" r="2646" b="3758"/>
          <a:stretch/>
        </p:blipFill>
        <p:spPr>
          <a:xfrm rot="5400000">
            <a:off x="310673" y="378196"/>
            <a:ext cx="5471012" cy="60923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D8E43E-0540-994C-AC24-1159F53BB30D}"/>
              </a:ext>
            </a:extLst>
          </p:cNvPr>
          <p:cNvSpPr txBox="1"/>
          <p:nvPr/>
        </p:nvSpPr>
        <p:spPr>
          <a:xfrm>
            <a:off x="7466801" y="6068963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White Sheets (Run 17, 350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0B7D6-0A03-7548-887D-A2FFF363DD3A}"/>
              </a:ext>
            </a:extLst>
          </p:cNvPr>
          <p:cNvSpPr txBox="1"/>
          <p:nvPr/>
        </p:nvSpPr>
        <p:spPr>
          <a:xfrm>
            <a:off x="1541175" y="6068963"/>
            <a:ext cx="301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Black Sheets (Run 26, 600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935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C73DBED-802C-5A49-8FD9-9A1A77EC8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0" b="2282"/>
          <a:stretch/>
        </p:blipFill>
        <p:spPr>
          <a:xfrm rot="5400000">
            <a:off x="7714656" y="2380658"/>
            <a:ext cx="3458481" cy="5496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E9D233-8FF9-7C4C-A19F-593D15881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" b="2043"/>
          <a:stretch/>
        </p:blipFill>
        <p:spPr>
          <a:xfrm rot="5400000">
            <a:off x="1246467" y="1416957"/>
            <a:ext cx="4202862" cy="6695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BB487-CAFA-FF40-9DA8-13147838AABA}"/>
              </a:ext>
            </a:extLst>
          </p:cNvPr>
          <p:cNvSpPr txBox="1"/>
          <p:nvPr/>
        </p:nvSpPr>
        <p:spPr>
          <a:xfrm>
            <a:off x="851930" y="3178700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White Sheets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A093-100B-E846-B410-AB373ED32F79}"/>
              </a:ext>
            </a:extLst>
          </p:cNvPr>
          <p:cNvSpPr txBox="1"/>
          <p:nvPr/>
        </p:nvSpPr>
        <p:spPr>
          <a:xfrm>
            <a:off x="373840" y="1398300"/>
            <a:ext cx="572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Note: Additional sheet in front of stack not covered by PDs Black Sheets – reference curve shifted back in x-direction by </a:t>
            </a:r>
            <a:r>
              <a:rPr lang="en-GB" sz="1600" b="1" dirty="0">
                <a:solidFill>
                  <a:srgbClr val="FF0000"/>
                </a:solidFill>
              </a:rPr>
              <a:t>2.63 mm</a:t>
            </a:r>
            <a:endParaRPr lang="en-GB" sz="1600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EF93B-1AD5-A940-9A45-3E0CC88E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8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421D-7268-6741-9693-0F22EE1BA6CE}"/>
              </a:ext>
            </a:extLst>
          </p:cNvPr>
          <p:cNvSpPr txBox="1"/>
          <p:nvPr/>
        </p:nvSpPr>
        <p:spPr>
          <a:xfrm>
            <a:off x="7276254" y="3789245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PD Black Sheets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F87E59-D6CF-5147-8655-EF2E6B355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2" b="1865"/>
          <a:stretch/>
        </p:blipFill>
        <p:spPr>
          <a:xfrm rot="5400000">
            <a:off x="7728352" y="-1026887"/>
            <a:ext cx="3436761" cy="5490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510017-34DB-FA42-92F5-00648ABF7D94}"/>
              </a:ext>
            </a:extLst>
          </p:cNvPr>
          <p:cNvSpPr txBox="1"/>
          <p:nvPr/>
        </p:nvSpPr>
        <p:spPr>
          <a:xfrm>
            <a:off x="7276254" y="340134"/>
            <a:ext cx="18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CMOS Black Sheets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8BCF033-794D-2649-A801-01F0A2DA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40" y="383034"/>
            <a:ext cx="10515600" cy="1325563"/>
          </a:xfrm>
        </p:spPr>
        <p:txBody>
          <a:bodyPr/>
          <a:lstStyle/>
          <a:p>
            <a:r>
              <a:rPr lang="en-GB" dirty="0"/>
              <a:t>75 MeV Pencil Beam Fit</a:t>
            </a:r>
          </a:p>
        </p:txBody>
      </p:sp>
    </p:spTree>
    <p:extLst>
      <p:ext uri="{BB962C8B-B14F-4D97-AF65-F5344CB8AC3E}">
        <p14:creationId xmlns:p14="http://schemas.microsoft.com/office/powerpoint/2010/main" val="495869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E6AC-D8C6-1C44-A0B5-8CA56FA2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0E36-0F8F-744D-9AEE-CF745BB21B5A}" type="slidenum">
              <a:rPr lang="en-GB" smtClean="0"/>
              <a:t>9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28D2C-EAE0-7B4B-A267-76ABDE289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1" r="2513" b="3975"/>
          <a:stretch/>
        </p:blipFill>
        <p:spPr>
          <a:xfrm rot="5400000">
            <a:off x="6397534" y="381000"/>
            <a:ext cx="5492932" cy="609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31A34D-8658-6146-A961-A43B8AF4C347}"/>
              </a:ext>
            </a:extLst>
          </p:cNvPr>
          <p:cNvSpPr txBox="1"/>
          <p:nvPr/>
        </p:nvSpPr>
        <p:spPr>
          <a:xfrm>
            <a:off x="7466801" y="6068963"/>
            <a:ext cx="335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White Sheets (Run 16, 350 </a:t>
            </a:r>
            <a:r>
              <a:rPr lang="en-GB" b="1" dirty="0" err="1"/>
              <a:t>nA</a:t>
            </a:r>
            <a:r>
              <a:rPr lang="en-GB" b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F4BDA-6318-BF42-8E58-495FAC3ACE7F}"/>
              </a:ext>
            </a:extLst>
          </p:cNvPr>
          <p:cNvSpPr txBox="1"/>
          <p:nvPr/>
        </p:nvSpPr>
        <p:spPr>
          <a:xfrm>
            <a:off x="1541175" y="6068963"/>
            <a:ext cx="3010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Black Sheets (Run 25, 500 </a:t>
            </a:r>
            <a:r>
              <a:rPr lang="en-GB" b="1" dirty="0" err="1"/>
              <a:t>nA</a:t>
            </a:r>
            <a:r>
              <a:rPr lang="en-GB" b="1" dirty="0"/>
              <a:t>, 1000 us)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353372-6A07-154F-A760-D71C45AD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40" r="2523" b="4064"/>
          <a:stretch/>
        </p:blipFill>
        <p:spPr>
          <a:xfrm rot="5400000">
            <a:off x="289785" y="372896"/>
            <a:ext cx="5509145" cy="60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44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1072</Words>
  <Application>Microsoft Macintosh PowerPoint</Application>
  <PresentationFormat>Widescreen</PresentationFormat>
  <Paragraphs>225</Paragraphs>
  <Slides>49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UCLH Analysis</vt:lpstr>
      <vt:lpstr>Background Comparison</vt:lpstr>
      <vt:lpstr>Calibration Comparison</vt:lpstr>
      <vt:lpstr>Absolute Light Output Comparison (105 MeV)</vt:lpstr>
      <vt:lpstr>Raw Data vs. Calibrated (105 MeV)</vt:lpstr>
      <vt:lpstr>Calibrated PDL &amp; Fit Comparisons</vt:lpstr>
      <vt:lpstr>PowerPoint Presentation</vt:lpstr>
      <vt:lpstr>75 MeV Pencil Beam Fit</vt:lpstr>
      <vt:lpstr>PowerPoint Presentation</vt:lpstr>
      <vt:lpstr>80 MeV Pencil Beam Fit</vt:lpstr>
      <vt:lpstr>PowerPoint Presentation</vt:lpstr>
      <vt:lpstr>85 MeV Pencil Beam Fit</vt:lpstr>
      <vt:lpstr>PowerPoint Presentation</vt:lpstr>
      <vt:lpstr>90 MeV Pencil Beam Fit</vt:lpstr>
      <vt:lpstr>PowerPoint Presentation</vt:lpstr>
      <vt:lpstr>95 MeV Pencil Beam Fit</vt:lpstr>
      <vt:lpstr>PowerPoint Presentation</vt:lpstr>
      <vt:lpstr>100 MeV Pencil Beam Fit</vt:lpstr>
      <vt:lpstr>PowerPoint Presentation</vt:lpstr>
      <vt:lpstr>105 MeV Pencil Beam Fit</vt:lpstr>
      <vt:lpstr>PowerPoint Presentation</vt:lpstr>
      <vt:lpstr>110 MeV Pencil Beam Fit</vt:lpstr>
      <vt:lpstr>Reconstructed-Reference Range Difference</vt:lpstr>
      <vt:lpstr>Y-Shift</vt:lpstr>
      <vt:lpstr>PowerPoint Presentation</vt:lpstr>
      <vt:lpstr>Y-Shift Influence on Range</vt:lpstr>
      <vt:lpstr>X-Shift</vt:lpstr>
      <vt:lpstr>PowerPoint Presentation</vt:lpstr>
      <vt:lpstr>PowerPoint Presentation</vt:lpstr>
      <vt:lpstr>X-Shift Influence on Range</vt:lpstr>
      <vt:lpstr>Angular Rotation</vt:lpstr>
      <vt:lpstr>PowerPoint Presentation</vt:lpstr>
      <vt:lpstr>Angular Rotation Influence on Range</vt:lpstr>
      <vt:lpstr>Live Fitting</vt:lpstr>
      <vt:lpstr>PowerPoint Presentation</vt:lpstr>
      <vt:lpstr>PowerPoint Presentation</vt:lpstr>
      <vt:lpstr>Conclusions</vt:lpstr>
      <vt:lpstr>Fit to Peak</vt:lpstr>
      <vt:lpstr>PowerPoint Presentation</vt:lpstr>
      <vt:lpstr>PowerPoint Presentation</vt:lpstr>
      <vt:lpstr>Reference Fit</vt:lpstr>
      <vt:lpstr>75 MeV Pencil Beam Fit</vt:lpstr>
      <vt:lpstr>80 MeV Pencil Beam Fit</vt:lpstr>
      <vt:lpstr>85 MeV Pencil Beam Fit</vt:lpstr>
      <vt:lpstr>90 MeV Pencil Beam Fit</vt:lpstr>
      <vt:lpstr>95 MeV Pencil Beam Fit</vt:lpstr>
      <vt:lpstr>100 MeV Pencil Beam Fit</vt:lpstr>
      <vt:lpstr>105 MeV Pencil Beam Fit</vt:lpstr>
      <vt:lpstr>110 MeV Pencil Beam Fit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UCLH Analysis</dc:title>
  <dc:creator>Shaikh, Saad</dc:creator>
  <cp:lastModifiedBy>Shaikh, Saad</cp:lastModifiedBy>
  <cp:revision>154</cp:revision>
  <dcterms:created xsi:type="dcterms:W3CDTF">2021-11-08T11:37:32Z</dcterms:created>
  <dcterms:modified xsi:type="dcterms:W3CDTF">2021-12-08T18:51:24Z</dcterms:modified>
</cp:coreProperties>
</file>