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1"/>
    <p:restoredTop sz="94720"/>
  </p:normalViewPr>
  <p:slideViewPr>
    <p:cSldViewPr snapToGrid="0" snapToObjects="1">
      <p:cViewPr varScale="1">
        <p:scale>
          <a:sx n="207" d="100"/>
          <a:sy n="207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8DBE-36BF-784B-B142-20CAE72B2353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37EB-1594-4642-AB62-6425998BE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36F4-CAAF-D888-7E65-4BF94EC2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250B5-47D2-CF50-D8A1-A78A0032C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D1E36-D868-1B3D-D21D-EB8FB94C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A42C-FC8C-B741-AAD8-A0EDE28FB65A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E918-02C0-506A-99A0-70BFCCB0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44A0D-4D9A-E397-24E2-5A8C3B76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413-074A-2BF2-B37E-FF27CAC3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CE7C-6F65-AEDA-2419-9F3109D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44EA-553D-E2B4-1A67-15D914DD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2BCE-DECE-1440-93B5-47C79CC3932D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B9BE-8CD2-7803-9246-6B0C2977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70E5-AC63-E1CF-BD0C-CD43DB78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2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62E33-7042-F952-12CA-927AEBD8B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8A8D1-5FFF-A90B-D164-A5A89713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40DD-499B-D98B-C80B-D42217B1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C3D-AF23-7743-8633-F6F92FE447D2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32A4-7C05-77D9-62FF-E052EA56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5F5A-18F5-ABD6-F0B3-24941840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0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420F-A74A-4BF5-17D4-B4FA3BA5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F7712-8B4D-593E-71B9-9AED644F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2CDB-FE50-573A-A3AB-F2705859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AB1-B5C4-6F41-9DC2-4CA5F3FFFDBF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77D8B-9872-0ACA-9EA4-047F48B3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8E54-BAA4-899A-DEC9-50A9833A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7DA1-FC0F-86EE-7C7A-95B52A3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5FAC0-D401-3B9A-1F24-74F72983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5ED8-FE09-A647-A561-E1D6576F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E1AE-40FF-414D-80CA-6814BE39C5CB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8C9A0-B1F2-84CC-FC0F-3D876043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CF69-6285-EC0B-78D5-927F55F3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084D-1E23-A8AB-571A-BA2D6961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BED5-0420-6FDD-7DB9-84DB7C991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3E88D-D834-49DD-1456-0095C6CD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69834-38AB-71DF-9B61-15895A60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BC88-5CF6-7D4A-A70F-D7F3681DF21B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95B86-06AF-7955-775C-0A2F8F62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6F30C-CCDD-9AD7-7B6E-223054D3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2C03-8A0B-511A-A25E-1E594A67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E8BF1-678D-763B-4045-69DF3052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1169-4743-B75C-8CCB-3FA7CA5FD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7767F-1E0A-AFE5-D817-6BF61F47F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52753-BBA4-CBA4-E3A5-325C5CD6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7F767-E63C-3584-9384-C99247DE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67C3-4C4E-0445-AEED-EAFB459D83AB}" type="datetime1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5A5E7-704C-F37C-F0EC-261973B0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083A9-ABBD-1B7D-6015-04FA2AB9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8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495-62A4-1587-06B1-71985A97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A891-76EB-B7AA-B29F-63EDCE82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8CFB-08AE-6445-8786-C6259883B274}" type="datetime1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3393-87E3-77E8-99B2-05C72D5C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47B77-1196-6718-9E36-32FC8B22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4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FFB5F-BB5F-63C0-3A6C-C05456AE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189-EC53-654C-8847-3A9DE5FC2C37}" type="datetime1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3F2F3-ED09-BCB4-6AEB-985A4EF1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B2202-9B46-7739-2A91-00206D92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1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665D-82F4-B455-E2BC-E4790323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8C2A-99DB-381D-1E17-2232117F3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5A2F3-2ECB-5AAB-932C-D0083A2C6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77A35-5250-4D5F-A4EB-2CDDB5AF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4B80-ED14-DC44-B022-A016A5E255E3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74B21-6130-B065-CD5B-2B08C379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9B2A8-DFA2-F13E-64C4-66675C72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040B-36CC-625F-8BBD-20658677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AF145-C620-AD7C-ED8C-1D4C5FC2A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39092-7ACB-1A95-20EA-A23AD792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ACAB9-16A4-1EB2-DFE7-3A917F3A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D27B-1FD2-2642-84A0-EB70AB4FC920}" type="datetime1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71089-3B19-C37F-4CDD-DB70F2EB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BE6DC-F489-79F5-02E2-D44F34B1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4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A2BE4-A5E3-C1EC-2680-E8E4F351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BDBA3-30F0-A8DC-E7B2-682EE5F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074E-7EDC-78BC-12A7-EE44BF90A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3E4D-CAD4-414A-88B0-2863FF378462}" type="datetime1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65DD-11BE-B6CD-26E7-431D9AA8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2E853-2FE0-F2C2-A7E3-90800AAB5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A48A-8439-3E4B-B579-6605DE647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7535-8817-42C5-D85B-0499C21DF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LED Lab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C414A-5799-8F91-7678-E293EA395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Optical Isolation Tests to Measure Light Levels and Cross-Talk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7913F-001E-C022-3B59-3FEF1399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87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025C-1D02-459A-DEAF-692A8828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&amp; Optical Gel Light Levels (Smear)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7115F-6442-7140-D1D2-CC1BD660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89AC46E-2B31-CBFB-B27F-6F3D5C77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4" r="9517"/>
          <a:stretch/>
        </p:blipFill>
        <p:spPr>
          <a:xfrm>
            <a:off x="5998129" y="1714028"/>
            <a:ext cx="6016540" cy="4532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389A0-1B7E-755C-18E3-689204AE81A8}"/>
              </a:ext>
            </a:extLst>
          </p:cNvPr>
          <p:cNvSpPr txBox="1"/>
          <p:nvPr/>
        </p:nvSpPr>
        <p:spPr>
          <a:xfrm>
            <a:off x="2492883" y="612354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Gel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D06CA-9B6F-8FB6-2241-F43DFC562C36}"/>
              </a:ext>
            </a:extLst>
          </p:cNvPr>
          <p:cNvSpPr txBox="1"/>
          <p:nvPr/>
        </p:nvSpPr>
        <p:spPr>
          <a:xfrm>
            <a:off x="8591520" y="612354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Gel Smear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3110EE6-3594-F938-FFD8-CB01E54A1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3" r="9275"/>
          <a:stretch/>
        </p:blipFill>
        <p:spPr>
          <a:xfrm>
            <a:off x="0" y="1667348"/>
            <a:ext cx="6016540" cy="45791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DEC91-597F-8B14-0042-B93BBA2808A3}"/>
              </a:ext>
            </a:extLst>
          </p:cNvPr>
          <p:cNvCxnSpPr/>
          <p:nvPr/>
        </p:nvCxnSpPr>
        <p:spPr>
          <a:xfrm>
            <a:off x="6664687" y="3270974"/>
            <a:ext cx="53022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4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BED-F7A4-F3C4-296B-37A28639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1E44-FDF8-A4A0-40D2-A1D28A10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56071" cy="4573271"/>
          </a:xfrm>
        </p:spPr>
        <p:txBody>
          <a:bodyPr>
            <a:normAutofit fontScale="92500"/>
          </a:bodyPr>
          <a:lstStyle/>
          <a:p>
            <a:r>
              <a:rPr lang="en-GB" dirty="0"/>
              <a:t>Unpainted sheets are </a:t>
            </a:r>
            <a:r>
              <a:rPr lang="en-GB" i="1" dirty="0"/>
              <a:t>10-20 times</a:t>
            </a:r>
            <a:r>
              <a:rPr lang="en-GB" dirty="0"/>
              <a:t> brighter than white repainted sheets.</a:t>
            </a:r>
          </a:p>
          <a:p>
            <a:r>
              <a:rPr lang="en-GB" dirty="0"/>
              <a:t>Optical isolation </a:t>
            </a:r>
            <a:r>
              <a:rPr lang="en-GB" i="1" dirty="0"/>
              <a:t>is</a:t>
            </a:r>
            <a:r>
              <a:rPr lang="en-GB" dirty="0"/>
              <a:t> necessary with photodiodes, but no method presented gives perfect results.</a:t>
            </a:r>
          </a:p>
          <a:p>
            <a:pPr lvl="1"/>
            <a:r>
              <a:rPr lang="en-GB" dirty="0"/>
              <a:t>Mylar foil gives best results in terms of signal/cross-talk ratio.</a:t>
            </a:r>
          </a:p>
          <a:p>
            <a:pPr lvl="1"/>
            <a:r>
              <a:rPr lang="en-GB" dirty="0"/>
              <a:t>Is not terrible to handle!</a:t>
            </a:r>
          </a:p>
          <a:p>
            <a:pPr lvl="1"/>
            <a:r>
              <a:rPr lang="en-GB" dirty="0"/>
              <a:t>Cross-talk likely due to light leaking around edges of sheet – black holder could help?</a:t>
            </a:r>
          </a:p>
          <a:p>
            <a:r>
              <a:rPr lang="en-GB" dirty="0"/>
              <a:t>Optical gel provides 20-30% boost to signal level with little change to cross-talk.</a:t>
            </a:r>
          </a:p>
        </p:txBody>
      </p:sp>
      <p:pic>
        <p:nvPicPr>
          <p:cNvPr id="5" name="Picture 4" descr="A picture containing text, indoor, monitor, screen&#10;&#10;Description automatically generated">
            <a:extLst>
              <a:ext uri="{FF2B5EF4-FFF2-40B4-BE49-F238E27FC236}">
                <a16:creationId xmlns:a16="http://schemas.microsoft.com/office/drawing/2014/main" id="{11D8326B-9CB7-818D-7303-E148DAD2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44" y="1027906"/>
            <a:ext cx="4028243" cy="5370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AA963-0539-35D8-1BAA-906F72D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F4B9-7CC7-2121-4789-3B067FB4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1E2C-D144-7E83-CBF3-6A9E6978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Testing optical isolation of stack of </a:t>
            </a:r>
            <a:r>
              <a:rPr lang="en-GB" b="1" dirty="0"/>
              <a:t>unpainted</a:t>
            </a:r>
            <a:r>
              <a:rPr lang="en-GB" dirty="0"/>
              <a:t> scintillator sheets using layers of material between sheets.</a:t>
            </a:r>
          </a:p>
          <a:p>
            <a:r>
              <a:rPr lang="en-GB" dirty="0"/>
              <a:t>Mechanically easier than wrapping and do not risk damage to scintillator sheets from painting.</a:t>
            </a:r>
          </a:p>
          <a:p>
            <a:r>
              <a:rPr lang="en-GB" dirty="0"/>
              <a:t>Materials used: </a:t>
            </a:r>
          </a:p>
          <a:p>
            <a:pPr lvl="1"/>
            <a:r>
              <a:rPr lang="en-GB" dirty="0"/>
              <a:t>White Paper (0.1 mm thick)</a:t>
            </a:r>
          </a:p>
          <a:p>
            <a:pPr lvl="1"/>
            <a:r>
              <a:rPr lang="en-GB" dirty="0"/>
              <a:t>Black Card (0.2 mm thick)</a:t>
            </a:r>
          </a:p>
          <a:p>
            <a:pPr lvl="1"/>
            <a:r>
              <a:rPr lang="en-GB" dirty="0"/>
              <a:t>Mylar Foil (0.006 mm thick)</a:t>
            </a:r>
          </a:p>
          <a:p>
            <a:r>
              <a:rPr lang="en-GB" dirty="0"/>
              <a:t>Inject light with LED fibre: 500 kHz, 6 V amplitude, 300 ns width.</a:t>
            </a:r>
          </a:p>
          <a:p>
            <a:pPr lvl="1"/>
            <a:r>
              <a:rPr lang="en-GB" dirty="0"/>
              <a:t>Inject parallel and perpendicular to photodiode face.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7292D-FFBC-70F6-4A32-DA55AF1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C3AF-F760-E38F-6C5B-1D9B3E35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0B9DF-19AD-AF5B-0B0F-3002FFAF41BC}"/>
              </a:ext>
            </a:extLst>
          </p:cNvPr>
          <p:cNvGrpSpPr/>
          <p:nvPr/>
        </p:nvGrpSpPr>
        <p:grpSpPr>
          <a:xfrm>
            <a:off x="3954215" y="1690688"/>
            <a:ext cx="4283569" cy="4044228"/>
            <a:chOff x="3157693" y="1561842"/>
            <a:chExt cx="4283569" cy="4044228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6F3A70B6-CB45-B760-5C0D-6CC8E95418DD}"/>
                </a:ext>
              </a:extLst>
            </p:cNvPr>
            <p:cNvSpPr/>
            <p:nvPr/>
          </p:nvSpPr>
          <p:spPr>
            <a:xfrm>
              <a:off x="4145737" y="1561843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88CEA358-0F06-995C-B98E-46D7DAC0663B}"/>
                </a:ext>
              </a:extLst>
            </p:cNvPr>
            <p:cNvSpPr/>
            <p:nvPr/>
          </p:nvSpPr>
          <p:spPr>
            <a:xfrm>
              <a:off x="5133781" y="1561845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1F6DB597-B0ED-DD26-2F15-E2575D3DECDF}"/>
                </a:ext>
              </a:extLst>
            </p:cNvPr>
            <p:cNvSpPr/>
            <p:nvPr/>
          </p:nvSpPr>
          <p:spPr>
            <a:xfrm>
              <a:off x="3651715" y="1561843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E07FE513-5355-4433-A3B1-CE7DF5C0A3AA}"/>
                </a:ext>
              </a:extLst>
            </p:cNvPr>
            <p:cNvSpPr/>
            <p:nvPr/>
          </p:nvSpPr>
          <p:spPr>
            <a:xfrm>
              <a:off x="4639759" y="1561843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249CDEC-8146-2939-50CC-49292501D18D}"/>
                </a:ext>
              </a:extLst>
            </p:cNvPr>
            <p:cNvSpPr/>
            <p:nvPr/>
          </p:nvSpPr>
          <p:spPr>
            <a:xfrm>
              <a:off x="6615847" y="1561844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591A6E9C-389B-1A61-C2C3-AED0B241973B}"/>
                </a:ext>
              </a:extLst>
            </p:cNvPr>
            <p:cNvSpPr/>
            <p:nvPr/>
          </p:nvSpPr>
          <p:spPr>
            <a:xfrm>
              <a:off x="5627803" y="1561845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EBC11A5A-7A2A-B89E-150A-8CB1099DDF68}"/>
                </a:ext>
              </a:extLst>
            </p:cNvPr>
            <p:cNvSpPr/>
            <p:nvPr/>
          </p:nvSpPr>
          <p:spPr>
            <a:xfrm>
              <a:off x="6121825" y="1561845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077E7C31-FD26-5F68-D929-B7EE58B2706F}"/>
                </a:ext>
              </a:extLst>
            </p:cNvPr>
            <p:cNvSpPr/>
            <p:nvPr/>
          </p:nvSpPr>
          <p:spPr>
            <a:xfrm>
              <a:off x="7109869" y="1561844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FEFD3F35-B145-4301-D552-1DC6E92E597D}"/>
                </a:ext>
              </a:extLst>
            </p:cNvPr>
            <p:cNvSpPr/>
            <p:nvPr/>
          </p:nvSpPr>
          <p:spPr>
            <a:xfrm>
              <a:off x="3157693" y="1561842"/>
              <a:ext cx="331393" cy="4044225"/>
            </a:xfrm>
            <a:prstGeom prst="cube">
              <a:avLst>
                <a:gd name="adj" fmla="val 879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Graphic 14" descr="Torch outline">
            <a:extLst>
              <a:ext uri="{FF2B5EF4-FFF2-40B4-BE49-F238E27FC236}">
                <a16:creationId xmlns:a16="http://schemas.microsoft.com/office/drawing/2014/main" id="{FA198F20-1DFA-81E8-AC3D-400DE17F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1500">
            <a:off x="5804496" y="763244"/>
            <a:ext cx="914400" cy="914400"/>
          </a:xfrm>
          <a:prstGeom prst="rect">
            <a:avLst/>
          </a:prstGeom>
        </p:spPr>
      </p:pic>
      <p:pic>
        <p:nvPicPr>
          <p:cNvPr id="17" name="Graphic 16" descr="Torch outline">
            <a:extLst>
              <a:ext uri="{FF2B5EF4-FFF2-40B4-BE49-F238E27FC236}">
                <a16:creationId xmlns:a16="http://schemas.microsoft.com/office/drawing/2014/main" id="{FC94C6A4-1036-15F4-E506-A3E5B7B1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34249" y="2632963"/>
            <a:ext cx="914400" cy="9144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BB5841-B292-2780-4D20-88B0C1B9B6F8}"/>
              </a:ext>
            </a:extLst>
          </p:cNvPr>
          <p:cNvCxnSpPr/>
          <p:nvPr/>
        </p:nvCxnSpPr>
        <p:spPr>
          <a:xfrm flipV="1">
            <a:off x="4285608" y="5669279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6B2E8A-FB03-7707-1BAB-22493FF5F6D7}"/>
              </a:ext>
            </a:extLst>
          </p:cNvPr>
          <p:cNvCxnSpPr/>
          <p:nvPr/>
        </p:nvCxnSpPr>
        <p:spPr>
          <a:xfrm flipV="1">
            <a:off x="4779630" y="5669280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48AB77-76FC-95E2-CE7A-BF04367C2416}"/>
              </a:ext>
            </a:extLst>
          </p:cNvPr>
          <p:cNvCxnSpPr/>
          <p:nvPr/>
        </p:nvCxnSpPr>
        <p:spPr>
          <a:xfrm flipV="1">
            <a:off x="5278397" y="5669278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855E0F-D9E5-8BD7-B3A3-AD40C2BFA534}"/>
              </a:ext>
            </a:extLst>
          </p:cNvPr>
          <p:cNvCxnSpPr/>
          <p:nvPr/>
        </p:nvCxnSpPr>
        <p:spPr>
          <a:xfrm flipV="1">
            <a:off x="5767674" y="5669277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28E55-F3E5-792E-D1AB-7EA6E2821490}"/>
              </a:ext>
            </a:extLst>
          </p:cNvPr>
          <p:cNvCxnSpPr/>
          <p:nvPr/>
        </p:nvCxnSpPr>
        <p:spPr>
          <a:xfrm flipV="1">
            <a:off x="6265390" y="5669276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745946-FF64-9D13-198B-DC836FBF3300}"/>
              </a:ext>
            </a:extLst>
          </p:cNvPr>
          <p:cNvCxnSpPr/>
          <p:nvPr/>
        </p:nvCxnSpPr>
        <p:spPr>
          <a:xfrm flipV="1">
            <a:off x="6755718" y="5669275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F3A1A1-559B-66D7-2124-779D7D055FEF}"/>
              </a:ext>
            </a:extLst>
          </p:cNvPr>
          <p:cNvCxnSpPr/>
          <p:nvPr/>
        </p:nvCxnSpPr>
        <p:spPr>
          <a:xfrm flipV="1">
            <a:off x="7249740" y="5669274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56BD0F-BB38-ACD1-6D95-3FD6A20E56E8}"/>
              </a:ext>
            </a:extLst>
          </p:cNvPr>
          <p:cNvCxnSpPr/>
          <p:nvPr/>
        </p:nvCxnSpPr>
        <p:spPr>
          <a:xfrm flipV="1">
            <a:off x="7760068" y="5669273"/>
            <a:ext cx="0" cy="510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F969D0-8DEB-E1CC-E914-2FD914389F25}"/>
              </a:ext>
            </a:extLst>
          </p:cNvPr>
          <p:cNvSpPr txBox="1"/>
          <p:nvPr/>
        </p:nvSpPr>
        <p:spPr>
          <a:xfrm>
            <a:off x="5528568" y="6123543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MATERIAL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09CBED76-98D4-550F-1BF5-B4679C47B68A}"/>
              </a:ext>
            </a:extLst>
          </p:cNvPr>
          <p:cNvSpPr/>
          <p:nvPr/>
        </p:nvSpPr>
        <p:spPr>
          <a:xfrm rot="19414696">
            <a:off x="3307208" y="4433263"/>
            <a:ext cx="636927" cy="208104"/>
          </a:xfrm>
          <a:prstGeom prst="rightArrow">
            <a:avLst>
              <a:gd name="adj1" fmla="val 25757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AF4DF9-8F71-5401-797C-7B6ABC443803}"/>
              </a:ext>
            </a:extLst>
          </p:cNvPr>
          <p:cNvSpPr txBox="1"/>
          <p:nvPr/>
        </p:nvSpPr>
        <p:spPr>
          <a:xfrm>
            <a:off x="2220957" y="4699635"/>
            <a:ext cx="15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PHOTODIODES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F1BC81-B9F9-383A-77C1-4DE3B027D41D}"/>
              </a:ext>
            </a:extLst>
          </p:cNvPr>
          <p:cNvSpPr txBox="1"/>
          <p:nvPr/>
        </p:nvSpPr>
        <p:spPr>
          <a:xfrm>
            <a:off x="6366021" y="94237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LED FIBRE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B2C8B0-C80E-27C0-F592-16F8DAAEFBC5}"/>
              </a:ext>
            </a:extLst>
          </p:cNvPr>
          <p:cNvSpPr txBox="1"/>
          <p:nvPr/>
        </p:nvSpPr>
        <p:spPr>
          <a:xfrm>
            <a:off x="8618388" y="305966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LED FIBRE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342E4DFA-7753-C7CE-2A20-CFFEB496D976}"/>
              </a:ext>
            </a:extLst>
          </p:cNvPr>
          <p:cNvSpPr/>
          <p:nvPr/>
        </p:nvSpPr>
        <p:spPr>
          <a:xfrm>
            <a:off x="8400413" y="3699601"/>
            <a:ext cx="1185567" cy="274467"/>
          </a:xfrm>
          <a:prstGeom prst="rightArrow">
            <a:avLst>
              <a:gd name="adj1" fmla="val 31619"/>
              <a:gd name="adj2" fmla="val 10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0213A9-6962-F058-DABD-C6A3A15B655E}"/>
              </a:ext>
            </a:extLst>
          </p:cNvPr>
          <p:cNvSpPr txBox="1"/>
          <p:nvPr/>
        </p:nvSpPr>
        <p:spPr>
          <a:xfrm>
            <a:off x="8325068" y="3941640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MISC. SHEETS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5B18955D-A862-3A7B-CBAF-8B85A0AC9D5D}"/>
              </a:ext>
            </a:extLst>
          </p:cNvPr>
          <p:cNvSpPr/>
          <p:nvPr/>
        </p:nvSpPr>
        <p:spPr>
          <a:xfrm rot="10800000">
            <a:off x="2396207" y="3653137"/>
            <a:ext cx="1185567" cy="274467"/>
          </a:xfrm>
          <a:prstGeom prst="rightArrow">
            <a:avLst>
              <a:gd name="adj1" fmla="val 31619"/>
              <a:gd name="adj2" fmla="val 10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C24E72-CBD7-F90F-8BEF-3576F61BB809}"/>
              </a:ext>
            </a:extLst>
          </p:cNvPr>
          <p:cNvSpPr txBox="1"/>
          <p:nvPr/>
        </p:nvSpPr>
        <p:spPr>
          <a:xfrm>
            <a:off x="2320862" y="3895176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MISC. SHEETS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CABD2-17D9-8767-426D-FB68B7EA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1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02B-95D4-B6F5-87F1-F50B5768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45939"/>
          </a:xfrm>
        </p:spPr>
        <p:txBody>
          <a:bodyPr/>
          <a:lstStyle/>
          <a:p>
            <a:pPr algn="ctr"/>
            <a:r>
              <a:rPr lang="en-GB" dirty="0"/>
              <a:t>Cross-Talk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3C5BA18-6A2A-2BF7-4674-2B5CF251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2" r="9081"/>
          <a:stretch/>
        </p:blipFill>
        <p:spPr>
          <a:xfrm>
            <a:off x="2098826" y="822438"/>
            <a:ext cx="3997176" cy="304993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2AFA921-B832-8C35-5F9E-D8A68E31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6" r="9494"/>
          <a:stretch/>
        </p:blipFill>
        <p:spPr>
          <a:xfrm>
            <a:off x="6095999" y="845939"/>
            <a:ext cx="3981640" cy="302643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429A5A0-93CF-E467-27DE-1395CCB92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39" r="9005"/>
          <a:stretch/>
        </p:blipFill>
        <p:spPr>
          <a:xfrm>
            <a:off x="2067786" y="3808069"/>
            <a:ext cx="4028213" cy="3049931"/>
          </a:xfrm>
          <a:prstGeom prst="rect">
            <a:avLst/>
          </a:prstGeom>
        </p:spPr>
      </p:pic>
      <p:pic>
        <p:nvPicPr>
          <p:cNvPr id="11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D29EBF74-064A-072D-7D2F-78A1168B4E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27" r="9211"/>
          <a:stretch/>
        </p:blipFill>
        <p:spPr>
          <a:xfrm>
            <a:off x="6095999" y="3804979"/>
            <a:ext cx="3997175" cy="3046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EF432-E443-3CD2-C6AB-47BD4CF77CA5}"/>
              </a:ext>
            </a:extLst>
          </p:cNvPr>
          <p:cNvSpPr txBox="1"/>
          <p:nvPr/>
        </p:nvSpPr>
        <p:spPr>
          <a:xfrm>
            <a:off x="838199" y="217448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Material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29218-3212-C860-2388-B528E3EE3806}"/>
              </a:ext>
            </a:extLst>
          </p:cNvPr>
          <p:cNvSpPr txBox="1"/>
          <p:nvPr/>
        </p:nvSpPr>
        <p:spPr>
          <a:xfrm>
            <a:off x="937867" y="513661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Black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A88E7-A841-3089-7128-581406049ECD}"/>
              </a:ext>
            </a:extLst>
          </p:cNvPr>
          <p:cNvSpPr txBox="1"/>
          <p:nvPr/>
        </p:nvSpPr>
        <p:spPr>
          <a:xfrm>
            <a:off x="10182549" y="2174488"/>
            <a:ext cx="13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White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A1360-AE35-9CA9-9CD9-1BC89CCEFACF}"/>
              </a:ext>
            </a:extLst>
          </p:cNvPr>
          <p:cNvSpPr txBox="1"/>
          <p:nvPr/>
        </p:nvSpPr>
        <p:spPr>
          <a:xfrm>
            <a:off x="10240930" y="5148368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CAACB-B9E1-C310-0880-DD5A62FC2CAD}"/>
              </a:ext>
            </a:extLst>
          </p:cNvPr>
          <p:cNvSpPr txBox="1"/>
          <p:nvPr/>
        </p:nvSpPr>
        <p:spPr>
          <a:xfrm>
            <a:off x="9737236" y="3070929"/>
            <a:ext cx="2454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Mylar and Black card have similar cross-talk levels, but mylar has 10-20% more signal.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A18016-34AF-10D0-C3F7-AB77E80A84CF}"/>
              </a:ext>
            </a:extLst>
          </p:cNvPr>
          <p:cNvCxnSpPr/>
          <p:nvPr/>
        </p:nvCxnSpPr>
        <p:spPr>
          <a:xfrm>
            <a:off x="1239656" y="6370119"/>
            <a:ext cx="9769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AC61D-532F-4E28-3335-BF7D4C54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02B-95D4-B6F5-87F1-F50B5768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45939"/>
          </a:xfrm>
        </p:spPr>
        <p:txBody>
          <a:bodyPr/>
          <a:lstStyle/>
          <a:p>
            <a:pPr algn="ctr"/>
            <a:r>
              <a:rPr lang="en-GB" dirty="0"/>
              <a:t>Light Levels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EF432-E443-3CD2-C6AB-47BD4CF77CA5}"/>
              </a:ext>
            </a:extLst>
          </p:cNvPr>
          <p:cNvSpPr txBox="1"/>
          <p:nvPr/>
        </p:nvSpPr>
        <p:spPr>
          <a:xfrm>
            <a:off x="838199" y="217448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Material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29218-3212-C860-2388-B528E3EE3806}"/>
              </a:ext>
            </a:extLst>
          </p:cNvPr>
          <p:cNvSpPr txBox="1"/>
          <p:nvPr/>
        </p:nvSpPr>
        <p:spPr>
          <a:xfrm>
            <a:off x="937867" y="513661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Black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A88E7-A841-3089-7128-581406049ECD}"/>
              </a:ext>
            </a:extLst>
          </p:cNvPr>
          <p:cNvSpPr txBox="1"/>
          <p:nvPr/>
        </p:nvSpPr>
        <p:spPr>
          <a:xfrm>
            <a:off x="10182549" y="2174488"/>
            <a:ext cx="13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White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A1360-AE35-9CA9-9CD9-1BC89CCEFACF}"/>
              </a:ext>
            </a:extLst>
          </p:cNvPr>
          <p:cNvSpPr txBox="1"/>
          <p:nvPr/>
        </p:nvSpPr>
        <p:spPr>
          <a:xfrm>
            <a:off x="10240930" y="5148368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CAACB-B9E1-C310-0880-DD5A62FC2CAD}"/>
              </a:ext>
            </a:extLst>
          </p:cNvPr>
          <p:cNvSpPr txBox="1"/>
          <p:nvPr/>
        </p:nvSpPr>
        <p:spPr>
          <a:xfrm>
            <a:off x="9737236" y="3070929"/>
            <a:ext cx="2454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Mylar and Black card have similar cross-talk levels, but mylar has 10-20% more signal.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DD526EB-5035-0FB2-DE9E-01474DF0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9" r="8839"/>
          <a:stretch/>
        </p:blipFill>
        <p:spPr>
          <a:xfrm>
            <a:off x="2098825" y="828995"/>
            <a:ext cx="3997173" cy="299494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69C7837-4524-BB78-9A67-FBAE58FDA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7" r="8356"/>
          <a:stretch/>
        </p:blipFill>
        <p:spPr>
          <a:xfrm>
            <a:off x="6095997" y="805918"/>
            <a:ext cx="3955317" cy="2994945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825A14BA-4A7A-378F-F821-B735FC48B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09" r="9415"/>
          <a:stretch/>
        </p:blipFill>
        <p:spPr>
          <a:xfrm>
            <a:off x="2100828" y="3788589"/>
            <a:ext cx="3982894" cy="3020356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611098BC-57E7-2303-13FE-70F8ACEC2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33" r="9275"/>
          <a:stretch/>
        </p:blipFill>
        <p:spPr>
          <a:xfrm>
            <a:off x="6082884" y="3783252"/>
            <a:ext cx="3955317" cy="30103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8BA49-4BE2-3CED-8F54-6A4B7BD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02B-95D4-B6F5-87F1-F50B5768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45939"/>
          </a:xfrm>
        </p:spPr>
        <p:txBody>
          <a:bodyPr/>
          <a:lstStyle/>
          <a:p>
            <a:pPr algn="ctr"/>
            <a:r>
              <a:rPr lang="en-GB" dirty="0"/>
              <a:t>Light Levels 90°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EF432-E443-3CD2-C6AB-47BD4CF77CA5}"/>
              </a:ext>
            </a:extLst>
          </p:cNvPr>
          <p:cNvSpPr txBox="1"/>
          <p:nvPr/>
        </p:nvSpPr>
        <p:spPr>
          <a:xfrm>
            <a:off x="838199" y="217448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Material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29218-3212-C860-2388-B528E3EE3806}"/>
              </a:ext>
            </a:extLst>
          </p:cNvPr>
          <p:cNvSpPr txBox="1"/>
          <p:nvPr/>
        </p:nvSpPr>
        <p:spPr>
          <a:xfrm>
            <a:off x="937867" y="5136618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A88E7-A841-3089-7128-581406049ECD}"/>
              </a:ext>
            </a:extLst>
          </p:cNvPr>
          <p:cNvSpPr txBox="1"/>
          <p:nvPr/>
        </p:nvSpPr>
        <p:spPr>
          <a:xfrm>
            <a:off x="10182549" y="2174488"/>
            <a:ext cx="13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White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4A1360-AE35-9CA9-9CD9-1BC89CCEFACF}"/>
              </a:ext>
            </a:extLst>
          </p:cNvPr>
          <p:cNvSpPr txBox="1"/>
          <p:nvPr/>
        </p:nvSpPr>
        <p:spPr>
          <a:xfrm>
            <a:off x="10240930" y="5148368"/>
            <a:ext cx="111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</a:t>
            </a:r>
          </a:p>
          <a:p>
            <a:r>
              <a:rPr lang="en-GB" dirty="0">
                <a:solidFill>
                  <a:srgbClr val="FF0000"/>
                </a:solidFill>
              </a:rPr>
              <a:t>(Parallel)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CAACB-B9E1-C310-0880-DD5A62FC2CAD}"/>
              </a:ext>
            </a:extLst>
          </p:cNvPr>
          <p:cNvSpPr txBox="1"/>
          <p:nvPr/>
        </p:nvSpPr>
        <p:spPr>
          <a:xfrm>
            <a:off x="9737236" y="3070929"/>
            <a:ext cx="2454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dirty="0"/>
              <a:t>Lower signals levels than parallel injection, but similar cross-talk levels.</a:t>
            </a: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611098BC-57E7-2303-13FE-70F8ACEC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3" r="9275"/>
          <a:stretch/>
        </p:blipFill>
        <p:spPr>
          <a:xfrm>
            <a:off x="6082884" y="3783252"/>
            <a:ext cx="3955317" cy="3010378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7CAB173-9702-D8FB-5DF7-F8BE7BB4F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5" r="9436"/>
          <a:stretch/>
        </p:blipFill>
        <p:spPr>
          <a:xfrm>
            <a:off x="2119902" y="805918"/>
            <a:ext cx="3955318" cy="300518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A0011C5C-EF24-4F00-E037-B8A85AFF3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02" r="9245"/>
          <a:stretch/>
        </p:blipFill>
        <p:spPr>
          <a:xfrm>
            <a:off x="6090548" y="803319"/>
            <a:ext cx="3955317" cy="3010378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8AA71589-C188-C535-BB1E-8F9E7E756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33" r="9033"/>
          <a:stretch/>
        </p:blipFill>
        <p:spPr>
          <a:xfrm>
            <a:off x="2119902" y="3768872"/>
            <a:ext cx="3989150" cy="30280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860230-6789-1F60-FAB0-BB95013998C5}"/>
              </a:ext>
            </a:extLst>
          </p:cNvPr>
          <p:cNvSpPr txBox="1"/>
          <p:nvPr/>
        </p:nvSpPr>
        <p:spPr>
          <a:xfrm>
            <a:off x="283788" y="3209428"/>
            <a:ext cx="1633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black card 90° data due to Rev. C board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A77FA-5FDB-6D20-58C5-CDDEBB1E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8547-8FBE-B50C-EEC3-485FBE4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White Painted Sheets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EDC4725-6F9E-1231-48DB-F9E9D48EB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1" r="9436"/>
          <a:stretch/>
        </p:blipFill>
        <p:spPr>
          <a:xfrm>
            <a:off x="6042812" y="1632419"/>
            <a:ext cx="6096001" cy="464247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A8A33DE-9E64-B516-EA4A-80B39933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41" r="9436"/>
          <a:stretch/>
        </p:blipFill>
        <p:spPr>
          <a:xfrm>
            <a:off x="1" y="1632419"/>
            <a:ext cx="6096000" cy="4642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2358A-1949-5CB2-C7A3-82482F85707F}"/>
              </a:ext>
            </a:extLst>
          </p:cNvPr>
          <p:cNvSpPr txBox="1"/>
          <p:nvPr/>
        </p:nvSpPr>
        <p:spPr>
          <a:xfrm>
            <a:off x="8909716" y="6074226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0EB46-12D9-48A9-4D70-62538DD4C797}"/>
              </a:ext>
            </a:extLst>
          </p:cNvPr>
          <p:cNvSpPr txBox="1"/>
          <p:nvPr/>
        </p:nvSpPr>
        <p:spPr>
          <a:xfrm>
            <a:off x="2687583" y="6090227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White Paint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DBD0F-AEED-BFB3-B546-64F1D8B9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3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D664-19BD-FE5C-78C4-035A0F33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&amp; Optical Gel (Single Photodiode)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5C304F0-101B-B116-DCC3-F9B3C45B1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9" r="9356"/>
          <a:stretch/>
        </p:blipFill>
        <p:spPr>
          <a:xfrm>
            <a:off x="2298273" y="1423764"/>
            <a:ext cx="6907096" cy="5184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CFEEF-1C44-3FA1-A756-BDCE0351A157}"/>
              </a:ext>
            </a:extLst>
          </p:cNvPr>
          <p:cNvSpPr txBox="1"/>
          <p:nvPr/>
        </p:nvSpPr>
        <p:spPr>
          <a:xfrm>
            <a:off x="4836648" y="6238562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Mylar Foil (Gel on PD 15)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70B2A-57CD-2F52-FC9A-EA17AA9B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7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15BE-E534-E833-0F0D-B8CC45D2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&amp; Optical Gel Cross-Talk (Smear)</a:t>
            </a:r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8FD5A4DE-49B1-FD79-7C5D-91275B99F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7" r="9211"/>
          <a:stretch/>
        </p:blipFill>
        <p:spPr>
          <a:xfrm>
            <a:off x="0" y="1690687"/>
            <a:ext cx="6098637" cy="4648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7A8F-1CDA-3B7C-AA82-235A3AFB855D}"/>
              </a:ext>
            </a:extLst>
          </p:cNvPr>
          <p:cNvSpPr txBox="1"/>
          <p:nvPr/>
        </p:nvSpPr>
        <p:spPr>
          <a:xfrm>
            <a:off x="2492883" y="612354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 Gel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8C677C49-7C1C-A4D4-B5A7-6001D0648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6" r="9351"/>
          <a:stretch/>
        </p:blipFill>
        <p:spPr>
          <a:xfrm>
            <a:off x="6096000" y="1762728"/>
            <a:ext cx="6063633" cy="4545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304C2F-7B28-3287-7D31-5682619B1FDA}"/>
              </a:ext>
            </a:extLst>
          </p:cNvPr>
          <p:cNvSpPr txBox="1"/>
          <p:nvPr/>
        </p:nvSpPr>
        <p:spPr>
          <a:xfrm>
            <a:off x="8591520" y="612354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Gel Smear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66A97-B77A-7A94-762E-B88A0036DA27}"/>
              </a:ext>
            </a:extLst>
          </p:cNvPr>
          <p:cNvCxnSpPr/>
          <p:nvPr/>
        </p:nvCxnSpPr>
        <p:spPr>
          <a:xfrm flipH="1">
            <a:off x="613692" y="5633686"/>
            <a:ext cx="5007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264660-533D-296C-2F93-B00115A1CE0E}"/>
              </a:ext>
            </a:extLst>
          </p:cNvPr>
          <p:cNvCxnSpPr/>
          <p:nvPr/>
        </p:nvCxnSpPr>
        <p:spPr>
          <a:xfrm flipH="1">
            <a:off x="6712761" y="5632663"/>
            <a:ext cx="5007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5E41F3-B712-A13E-D74A-D8766A9B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A48A-8439-3E4B-B579-6605DE647B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5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337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LED Lab Tests</vt:lpstr>
      <vt:lpstr>Setup</vt:lpstr>
      <vt:lpstr>Setup</vt:lpstr>
      <vt:lpstr>Cross-Talk</vt:lpstr>
      <vt:lpstr>Light Levels</vt:lpstr>
      <vt:lpstr>Light Levels 90°</vt:lpstr>
      <vt:lpstr>Comparison with White Painted Sheets</vt:lpstr>
      <vt:lpstr>Mylar &amp; Optical Gel (Single Photodiode)</vt:lpstr>
      <vt:lpstr>Mylar &amp; Optical Gel Cross-Talk (Smear)</vt:lpstr>
      <vt:lpstr>Mylar &amp; Optical Gel Light Levels (Smear)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Lab Tests</dc:title>
  <dc:creator>Shaikh, Saad</dc:creator>
  <cp:lastModifiedBy>Shaikh, Saad</cp:lastModifiedBy>
  <cp:revision>21</cp:revision>
  <dcterms:created xsi:type="dcterms:W3CDTF">2022-05-10T12:11:10Z</dcterms:created>
  <dcterms:modified xsi:type="dcterms:W3CDTF">2022-05-11T13:12:32Z</dcterms:modified>
</cp:coreProperties>
</file>