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74" r:id="rId3"/>
    <p:sldId id="275" r:id="rId4"/>
    <p:sldId id="257" r:id="rId5"/>
    <p:sldId id="259" r:id="rId6"/>
    <p:sldId id="258" r:id="rId7"/>
    <p:sldId id="273" r:id="rId8"/>
    <p:sldId id="260" r:id="rId9"/>
    <p:sldId id="261" r:id="rId10"/>
    <p:sldId id="262" r:id="rId11"/>
    <p:sldId id="267" r:id="rId12"/>
    <p:sldId id="263" r:id="rId13"/>
    <p:sldId id="276" r:id="rId14"/>
    <p:sldId id="264" r:id="rId15"/>
    <p:sldId id="268" r:id="rId16"/>
    <p:sldId id="265" r:id="rId17"/>
    <p:sldId id="277" r:id="rId18"/>
    <p:sldId id="270" r:id="rId19"/>
    <p:sldId id="271" r:id="rId20"/>
    <p:sldId id="272" r:id="rId21"/>
    <p:sldId id="278" r:id="rId22"/>
    <p:sldId id="279" r:id="rId23"/>
    <p:sldId id="26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03"/>
    <p:restoredTop sz="94600"/>
  </p:normalViewPr>
  <p:slideViewPr>
    <p:cSldViewPr snapToGrid="0" snapToObjects="1">
      <p:cViewPr varScale="1">
        <p:scale>
          <a:sx n="170" d="100"/>
          <a:sy n="170" d="100"/>
        </p:scale>
        <p:origin x="208" y="9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3D4D2A-46ED-EF4C-ABDC-D5C73706C74A}" type="datetimeFigureOut">
              <a:rPr lang="en-GB" smtClean="0"/>
              <a:t>18/08/2022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074EC9-79BB-5C46-81C0-7A4953533A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5924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2F63B-88C7-F8AA-ED5F-181FE67A77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74D283-DDC4-92F7-FD7B-95808AA853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284D06-0672-A12B-7C94-E2E7B4A2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8F30F-669E-264F-B2B4-D52FDA7E6CC7}" type="datetime1">
              <a:rPr lang="en-GB" smtClean="0"/>
              <a:t>18/08/2022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FCD40B-AC6E-8D5D-8E8C-1A856DCE2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2CFBB2-B906-334A-5EBE-76DB72D74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AB50-C916-FC4F-9426-9F1244AEA0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4328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23BA8-9CDC-6F61-6D89-EC2BA69D9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8ACF37-5892-0914-3974-35A9BF1A33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E4441-B4EF-D3A0-8456-8FE4DE7D6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372C7-11FC-6140-BE93-65AA6F366C61}" type="datetime1">
              <a:rPr lang="en-GB" smtClean="0"/>
              <a:t>18/08/2022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64828E-C78E-B36F-633D-09868FBD0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DFB9E3-9CBE-35D4-A4D6-303CEDE27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AB50-C916-FC4F-9426-9F1244AEA0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4288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0EEFEB-EB8D-6D5D-6DEE-65234A63B7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FCAF3C-347F-5087-6077-37B7C26E8D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97260A-FE21-7E52-38A4-1B17EE35D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4E9BC-51A7-6047-971D-38FA9ED1EA3B}" type="datetime1">
              <a:rPr lang="en-GB" smtClean="0"/>
              <a:t>18/08/2022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1CC53E-3C3C-D7B4-7C05-1E305CE7D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B738AE-0AD5-06EA-7DD1-2439823E1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AB50-C916-FC4F-9426-9F1244AEA0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0160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3E341-AE7B-2488-21DA-C816D868A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81CA59-5DFF-FE4B-72C6-69C8485673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F42ADD-AD5B-6A22-3988-802A1BB28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49BD7-9026-7843-BCF3-F42E1BC5F9A6}" type="datetime1">
              <a:rPr lang="en-GB" smtClean="0"/>
              <a:t>18/08/2022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3E1200-E2FE-1F9A-D3E0-C2D818295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AEE531-69BC-EF42-4DD7-2EC71814D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AB50-C916-FC4F-9426-9F1244AEA0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3719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B8F5F-6499-A3B0-7DFF-714922EF5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6C343B-3A9A-7B9B-E00B-E3AD7583DC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9EC0A7-34AF-3F02-1922-9DD159DC0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B4335-FAF6-B54D-8E17-6EDAE38CC113}" type="datetime1">
              <a:rPr lang="en-GB" smtClean="0"/>
              <a:t>18/08/2022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F2BF82-74C4-4A7F-0C23-FCDCFAEC8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A32140-6D1D-5F86-2CED-4D907BCC3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AB50-C916-FC4F-9426-9F1244AEA0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7539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B0FF3-43AD-33FD-F2C0-432397C9E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9FA7A-882A-3D65-A23F-F3609F04CC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1FCE79-75F9-1366-5627-FAF5A7925B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A4FADE-D057-0741-59FC-7B17334A9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B068B-F9C8-9E45-959D-91F620030555}" type="datetime1">
              <a:rPr lang="en-GB" smtClean="0"/>
              <a:t>18/08/2022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D5D175-032D-DE57-E905-7021AEEAF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033A95-7E98-615D-0A6F-1A6751FFC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AB50-C916-FC4F-9426-9F1244AEA0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2896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CC3AC-0A55-A7A7-952E-749FA5D57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54231C-A924-9BD8-8B98-39B03A3ADE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14019E-B26A-7340-0930-1B418DAC68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84E9D5-F06F-4308-83CD-A800E0037A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18DA0D-6E45-C40A-A536-169A72DD2A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1F85E8-3E69-3790-724E-F41661DD7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E65BC-4510-B243-ACBB-ECC806AE979B}" type="datetime1">
              <a:rPr lang="en-GB" smtClean="0"/>
              <a:t>18/08/2022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892EBA-151D-28D1-0E14-B061558F1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EF453F-8609-3FDE-3F48-E8154E061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AB50-C916-FC4F-9426-9F1244AEA0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9671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A3CC1-189A-4F98-356D-3EBF96646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76270B-1CCF-9FF0-0260-EDADF13C2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72C8B-276A-DB42-A4AB-198BACD9930B}" type="datetime1">
              <a:rPr lang="en-GB" smtClean="0"/>
              <a:t>18/08/2022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DD363E-9734-5E1D-F2AE-8AA59A931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4D558-0076-3700-81BC-10CA86B34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AB50-C916-FC4F-9426-9F1244AEA0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4544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A07655-EA86-4231-F8AC-3CB88A617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C20C2-030E-4E4B-BFBF-8B4C7CE714B2}" type="datetime1">
              <a:rPr lang="en-GB" smtClean="0"/>
              <a:t>18/08/2022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C2141D-27A0-C7A3-535C-89E4F52D3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C2D30F-46F7-FAD7-A9D8-EE4DDEE6C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AB50-C916-FC4F-9426-9F1244AEA0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1513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5A790-4DED-AC49-7B66-1162DB254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94F231-DE86-E230-EA1A-27BBE3348D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3BB2D6-6014-3B23-874C-0CAC97A455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8B8CD4-B9DE-B65E-40E9-5E0E197F6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0172A-698E-CA40-B62D-9246DF7975DB}" type="datetime1">
              <a:rPr lang="en-GB" smtClean="0"/>
              <a:t>18/08/2022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26C9E8-BAD9-D891-BFDA-107CBB230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E39F72-557B-EC18-DAE5-46BD4B30F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AB50-C916-FC4F-9426-9F1244AEA0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7899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AADC3-EDFE-A949-532D-28A219826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C0A904-CA18-E22C-8C12-C8E54B2275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C64A3E-2EC3-0B90-B059-DD10D43D4D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E0FD6F-0AD0-039B-2620-22B834CDA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AB402-D251-5842-B7E2-6F30343E16F3}" type="datetime1">
              <a:rPr lang="en-GB" smtClean="0"/>
              <a:t>18/08/2022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AB0B1B-EDF4-26D2-34BB-C09B9CEC8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3D245-BAD8-79C1-2E18-07DEA956D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AB50-C916-FC4F-9426-9F1244AEA0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959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6E691C-24D6-1087-4DFE-75A055794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2A3EE-9532-FDF3-5A82-B0071E95E4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1EA41B-DC07-BE46-23A5-B407FA5969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C8FEFE-A9FB-914F-B144-F83DA2BE3501}" type="datetime1">
              <a:rPr lang="en-GB" smtClean="0"/>
              <a:t>18/08/2022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9FC352-FA5D-846D-4001-EDF00FD7ED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13A59D-3BC9-DED7-D20D-DBD712EC6B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3AB50-C916-FC4F-9426-9F1244AEA0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6356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mov"/><Relationship Id="rId7" Type="http://schemas.openxmlformats.org/officeDocument/2006/relationships/image" Target="../media/image7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o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22889-A5FA-C076-A6A1-F5E5EA8B49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UCLH Analysis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81CC62-6F66-3175-FE6E-B7D4852007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16</a:t>
            </a:r>
            <a:r>
              <a:rPr lang="en-GB" baseline="30000" dirty="0"/>
              <a:t>th</a:t>
            </a:r>
            <a:r>
              <a:rPr lang="en-GB" dirty="0"/>
              <a:t> June 2022 Experiment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2FEAA0-631A-0A5D-BB73-13C7A077D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AB50-C916-FC4F-9426-9F1244AEA00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24059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E1DA6-BB0B-874F-F295-41B0B5802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Rev. B Fits in Clear Sheets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A86A8B-8F49-9956-6AB7-D859B89DEE47}"/>
              </a:ext>
            </a:extLst>
          </p:cNvPr>
          <p:cNvSpPr txBox="1"/>
          <p:nvPr/>
        </p:nvSpPr>
        <p:spPr>
          <a:xfrm>
            <a:off x="1705482" y="6247696"/>
            <a:ext cx="2680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70 MeV (clear sheets only)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1A1CA2-AB2E-7C1B-50BC-8EC0B7F40F0E}"/>
              </a:ext>
            </a:extLst>
          </p:cNvPr>
          <p:cNvSpPr txBox="1"/>
          <p:nvPr/>
        </p:nvSpPr>
        <p:spPr>
          <a:xfrm>
            <a:off x="8023626" y="6247698"/>
            <a:ext cx="2680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80 MeV (clear sheets only)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BE7510-C001-AB94-A71E-1B04BFBC2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AB50-C916-FC4F-9426-9F1244AEA006}" type="slidenum">
              <a:rPr lang="en-GB" smtClean="0"/>
              <a:t>10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3C1145-2419-811D-1071-271A970CC2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30" b="3171"/>
          <a:stretch/>
        </p:blipFill>
        <p:spPr>
          <a:xfrm rot="5400000">
            <a:off x="1112550" y="923038"/>
            <a:ext cx="3867208" cy="60923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7225A1-7095-36BE-91B0-0D495C6ABB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22" b="3078"/>
          <a:stretch/>
        </p:blipFill>
        <p:spPr>
          <a:xfrm rot="5400000">
            <a:off x="7212243" y="923038"/>
            <a:ext cx="3867208" cy="609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4184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E1DA6-BB0B-874F-F295-41B0B5802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Rev. B Fits in Clear Sheets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A86A8B-8F49-9956-6AB7-D859B89DEE47}"/>
              </a:ext>
            </a:extLst>
          </p:cNvPr>
          <p:cNvSpPr txBox="1"/>
          <p:nvPr/>
        </p:nvSpPr>
        <p:spPr>
          <a:xfrm>
            <a:off x="1718709" y="5956585"/>
            <a:ext cx="2680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90 MeV (clear sheets only)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1A1CA2-AB2E-7C1B-50BC-8EC0B7F40F0E}"/>
              </a:ext>
            </a:extLst>
          </p:cNvPr>
          <p:cNvSpPr txBox="1"/>
          <p:nvPr/>
        </p:nvSpPr>
        <p:spPr>
          <a:xfrm>
            <a:off x="7714343" y="5956585"/>
            <a:ext cx="3189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110 MeV (white &amp; clear sheets)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2100AA-CAB2-2272-E6F3-313AA1C8BBDC}"/>
              </a:ext>
            </a:extLst>
          </p:cNvPr>
          <p:cNvSpPr txBox="1"/>
          <p:nvPr/>
        </p:nvSpPr>
        <p:spPr>
          <a:xfrm>
            <a:off x="6093759" y="6325917"/>
            <a:ext cx="6098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Note: 2.07 mm offset due to extra sheet not covered by diodes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BDBBB5-2CB2-96B9-E937-20528972D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AB50-C916-FC4F-9426-9F1244AEA006}" type="slidenum">
              <a:rPr lang="en-GB" smtClean="0"/>
              <a:t>11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C694E7-EE60-0F38-4BE1-4BD4CF8B31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40" b="3279"/>
          <a:stretch/>
        </p:blipFill>
        <p:spPr>
          <a:xfrm rot="5400000">
            <a:off x="1107606" y="974624"/>
            <a:ext cx="3874355" cy="60895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D3EB09-0846-42EE-CA8D-A4C56BC9CE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13" b="3315"/>
          <a:stretch/>
        </p:blipFill>
        <p:spPr>
          <a:xfrm rot="5400000">
            <a:off x="7207805" y="972392"/>
            <a:ext cx="3878815" cy="60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3675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E1DA6-BB0B-874F-F295-41B0B5802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Rev. B Fits in Clear Sheets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A86A8B-8F49-9956-6AB7-D859B89DEE47}"/>
              </a:ext>
            </a:extLst>
          </p:cNvPr>
          <p:cNvSpPr txBox="1"/>
          <p:nvPr/>
        </p:nvSpPr>
        <p:spPr>
          <a:xfrm>
            <a:off x="1669167" y="6045992"/>
            <a:ext cx="3136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120 MeV (white &amp; clear sheets)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1A1CA2-AB2E-7C1B-50BC-8EC0B7F40F0E}"/>
              </a:ext>
            </a:extLst>
          </p:cNvPr>
          <p:cNvSpPr txBox="1"/>
          <p:nvPr/>
        </p:nvSpPr>
        <p:spPr>
          <a:xfrm>
            <a:off x="7621946" y="6045992"/>
            <a:ext cx="3189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130 MeV (white &amp; clear sheets)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4F9223-5C8A-1A45-0C17-1F22D24ECECE}"/>
              </a:ext>
            </a:extLst>
          </p:cNvPr>
          <p:cNvSpPr txBox="1"/>
          <p:nvPr/>
        </p:nvSpPr>
        <p:spPr>
          <a:xfrm>
            <a:off x="2975162" y="6492875"/>
            <a:ext cx="6098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Note: 2.07 mm offset due to extra sheet not covered by diodes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D67E53B-AC6B-5BF7-97F0-924F72A93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AB50-C916-FC4F-9426-9F1244AEA006}" type="slidenum">
              <a:rPr lang="en-GB" smtClean="0"/>
              <a:t>12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F8DF29-F522-A1C1-5439-4673D05692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39" b="3278"/>
          <a:stretch/>
        </p:blipFill>
        <p:spPr>
          <a:xfrm rot="5400000">
            <a:off x="1108579" y="871018"/>
            <a:ext cx="3876858" cy="60935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C053D1-B967-2BA0-4F30-52BC02F04E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3" b="3206"/>
          <a:stretch/>
        </p:blipFill>
        <p:spPr>
          <a:xfrm rot="5400000">
            <a:off x="7204912" y="869368"/>
            <a:ext cx="3875419" cy="609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3798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9C75E-1A72-FB09-589E-1EE2353B0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Energy Dependence on Range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9D3C8D-5845-3B7E-0C57-0D6729DF1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AB50-C916-FC4F-9426-9F1244AEA006}" type="slidenum">
              <a:rPr lang="en-GB" smtClean="0"/>
              <a:t>13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EB905E-615B-1EF2-1A09-72C4A9CEF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973647" y="717041"/>
            <a:ext cx="4152796" cy="61000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43DDF0-69B0-2101-0F0D-591675552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065554" y="717039"/>
            <a:ext cx="4152797" cy="610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4963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E1DA6-BB0B-874F-F295-41B0B5802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Rev. B Fits in Clear Sheets (X-axis adjust)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A86A8B-8F49-9956-6AB7-D859B89DEE47}"/>
              </a:ext>
            </a:extLst>
          </p:cNvPr>
          <p:cNvSpPr txBox="1"/>
          <p:nvPr/>
        </p:nvSpPr>
        <p:spPr>
          <a:xfrm>
            <a:off x="1705482" y="6247696"/>
            <a:ext cx="2680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70 MeV (clear sheets only)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1A1CA2-AB2E-7C1B-50BC-8EC0B7F40F0E}"/>
              </a:ext>
            </a:extLst>
          </p:cNvPr>
          <p:cNvSpPr txBox="1"/>
          <p:nvPr/>
        </p:nvSpPr>
        <p:spPr>
          <a:xfrm>
            <a:off x="8023626" y="6247698"/>
            <a:ext cx="2680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80 MeV (clear sheets only)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645AB6-171D-CE45-833F-ACC4E24F3EAF}"/>
              </a:ext>
            </a:extLst>
          </p:cNvPr>
          <p:cNvSpPr txBox="1"/>
          <p:nvPr/>
        </p:nvSpPr>
        <p:spPr>
          <a:xfrm>
            <a:off x="4427241" y="1338538"/>
            <a:ext cx="3337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/>
              <a:t>Add 0.086mm to each clear sheet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E4D079-B34B-1921-1F8C-91180A42F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AB50-C916-FC4F-9426-9F1244AEA006}" type="slidenum">
              <a:rPr lang="en-GB" smtClean="0"/>
              <a:t>14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38A37C-90ED-74D3-3276-AC97127335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40" b="3279"/>
          <a:stretch/>
        </p:blipFill>
        <p:spPr>
          <a:xfrm rot="5400000">
            <a:off x="1105853" y="934367"/>
            <a:ext cx="3868218" cy="60799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BA7449-B63D-D7AB-AD80-345FF44321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3" b="3206"/>
          <a:stretch/>
        </p:blipFill>
        <p:spPr>
          <a:xfrm rot="5400000">
            <a:off x="7205344" y="925739"/>
            <a:ext cx="3868217" cy="608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0905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E1DA6-BB0B-874F-F295-41B0B5802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Rev. B Fits in Clear Sheets (X-axis adjust)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A86A8B-8F49-9956-6AB7-D859B89DEE47}"/>
              </a:ext>
            </a:extLst>
          </p:cNvPr>
          <p:cNvSpPr txBox="1"/>
          <p:nvPr/>
        </p:nvSpPr>
        <p:spPr>
          <a:xfrm>
            <a:off x="1725653" y="6015361"/>
            <a:ext cx="2680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90 MeV (clear sheets only)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1A1CA2-AB2E-7C1B-50BC-8EC0B7F40F0E}"/>
              </a:ext>
            </a:extLst>
          </p:cNvPr>
          <p:cNvSpPr txBox="1"/>
          <p:nvPr/>
        </p:nvSpPr>
        <p:spPr>
          <a:xfrm>
            <a:off x="7590540" y="6015361"/>
            <a:ext cx="3136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110 MeV (white &amp; clear sheets)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BA9C77-85ED-EF54-CCB2-BCF73B3E5744}"/>
              </a:ext>
            </a:extLst>
          </p:cNvPr>
          <p:cNvSpPr txBox="1"/>
          <p:nvPr/>
        </p:nvSpPr>
        <p:spPr>
          <a:xfrm>
            <a:off x="6027644" y="6384693"/>
            <a:ext cx="6098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Note: 2.07 mm offset due to extra sheet not covered by diodes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354414-5E0E-0C89-3400-043AFDE14EB1}"/>
              </a:ext>
            </a:extLst>
          </p:cNvPr>
          <p:cNvSpPr txBox="1"/>
          <p:nvPr/>
        </p:nvSpPr>
        <p:spPr>
          <a:xfrm>
            <a:off x="4427241" y="1338538"/>
            <a:ext cx="3337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/>
              <a:t>Add 0.086mm to each clear sheet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4EFC3A-26F6-1940-84B3-CBFEB1181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AB50-C916-FC4F-9426-9F1244AEA006}" type="slidenum">
              <a:rPr lang="en-GB" smtClean="0"/>
              <a:t>15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B96381-364E-C32F-9CA9-302DD31154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40" b="3279"/>
          <a:stretch/>
        </p:blipFill>
        <p:spPr>
          <a:xfrm rot="5400000">
            <a:off x="1108369" y="941969"/>
            <a:ext cx="3877020" cy="60937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077C212-CB93-DF84-CEE6-E26B6C3A0D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22" b="3187"/>
          <a:stretch/>
        </p:blipFill>
        <p:spPr>
          <a:xfrm rot="5400000">
            <a:off x="7205168" y="940528"/>
            <a:ext cx="3875419" cy="6098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6656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E1DA6-BB0B-874F-F295-41B0B5802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Rev. B Fits in Clear Sheets (X-axis adjust)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A86A8B-8F49-9956-6AB7-D859B89DEE47}"/>
              </a:ext>
            </a:extLst>
          </p:cNvPr>
          <p:cNvSpPr txBox="1"/>
          <p:nvPr/>
        </p:nvSpPr>
        <p:spPr>
          <a:xfrm>
            <a:off x="1680882" y="5970713"/>
            <a:ext cx="3136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120 MeV (white &amp; clear sheets)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1A1CA2-AB2E-7C1B-50BC-8EC0B7F40F0E}"/>
              </a:ext>
            </a:extLst>
          </p:cNvPr>
          <p:cNvSpPr txBox="1"/>
          <p:nvPr/>
        </p:nvSpPr>
        <p:spPr>
          <a:xfrm>
            <a:off x="8016902" y="5970713"/>
            <a:ext cx="3189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130 MeV (white &amp; clear sheets)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2776F9-4F36-3CF2-6998-6205081301BE}"/>
              </a:ext>
            </a:extLst>
          </p:cNvPr>
          <p:cNvSpPr txBox="1"/>
          <p:nvPr/>
        </p:nvSpPr>
        <p:spPr>
          <a:xfrm>
            <a:off x="3044678" y="6454560"/>
            <a:ext cx="6098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Note: 2.07 mm offset due to extra sheet not covered by diodes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6D2B1F-8A07-5CB6-85E4-260E09F01ABF}"/>
              </a:ext>
            </a:extLst>
          </p:cNvPr>
          <p:cNvSpPr txBox="1"/>
          <p:nvPr/>
        </p:nvSpPr>
        <p:spPr>
          <a:xfrm>
            <a:off x="4427241" y="1338538"/>
            <a:ext cx="3337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/>
              <a:t>Add 0.086mm to each clear sheet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B4DCF5-F282-9AB9-8F2A-477432D26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AB50-C916-FC4F-9426-9F1244AEA006}" type="slidenum">
              <a:rPr lang="en-GB" smtClean="0"/>
              <a:t>16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6793A5-743E-D01D-E1BB-ED802E856D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40" b="3170"/>
          <a:stretch/>
        </p:blipFill>
        <p:spPr>
          <a:xfrm rot="5400000">
            <a:off x="1110594" y="873371"/>
            <a:ext cx="3872570" cy="60937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2A721C-6DC2-F324-5188-7BF9F70FD6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13" b="3315"/>
          <a:stretch/>
        </p:blipFill>
        <p:spPr>
          <a:xfrm rot="5400000">
            <a:off x="7200711" y="862542"/>
            <a:ext cx="3884338" cy="609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1471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BDAD9-5284-8C61-12A0-9B61AB917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Energy Dependence on Range (Adjusted)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EBF1FB-CA40-A78A-863C-8B2C1CC6D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AB50-C916-FC4F-9426-9F1244AEA006}" type="slidenum">
              <a:rPr lang="en-GB" smtClean="0"/>
              <a:t>17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3504ECA-7110-632B-41ED-97824FE9F0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975499" y="808109"/>
            <a:ext cx="4147981" cy="6093020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1F68EA-130A-6796-5759-D160AD460B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068994" y="805604"/>
            <a:ext cx="4150011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2439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EF497-FB44-AC87-7EAF-07851C1A4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Rev. C Clear Sheets Calibrated Data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70F3E1-B36E-E77E-C298-60A042B1273E}"/>
              </a:ext>
            </a:extLst>
          </p:cNvPr>
          <p:cNvSpPr txBox="1"/>
          <p:nvPr/>
        </p:nvSpPr>
        <p:spPr>
          <a:xfrm>
            <a:off x="2587462" y="6247698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70 MeV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51A292-19FB-A0E7-2F3D-CBEA858B985D}"/>
              </a:ext>
            </a:extLst>
          </p:cNvPr>
          <p:cNvSpPr txBox="1"/>
          <p:nvPr/>
        </p:nvSpPr>
        <p:spPr>
          <a:xfrm>
            <a:off x="8619512" y="6247698"/>
            <a:ext cx="1032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105 MeV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B9D2DA-139B-957A-8DCB-382FF02C8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AB50-C916-FC4F-9426-9F1244AEA006}" type="slidenum">
              <a:rPr lang="en-GB" smtClean="0"/>
              <a:t>18</a:t>
            </a:fld>
            <a:endParaRPr lang="en-GB"/>
          </a:p>
        </p:txBody>
      </p:sp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09598ED7-D460-73DF-1837-07D31E2AB1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7" t="9793" r="8869"/>
          <a:stretch/>
        </p:blipFill>
        <p:spPr>
          <a:xfrm>
            <a:off x="5440" y="1615185"/>
            <a:ext cx="6090560" cy="4632513"/>
          </a:xfrm>
          <a:prstGeom prst="rect">
            <a:avLst/>
          </a:prstGeom>
        </p:spPr>
      </p:pic>
      <p:pic>
        <p:nvPicPr>
          <p:cNvPr id="13" name="Content Placeholder 12" descr="Chart, line chart&#10;&#10;Description automatically generated">
            <a:extLst>
              <a:ext uri="{FF2B5EF4-FFF2-40B4-BE49-F238E27FC236}">
                <a16:creationId xmlns:a16="http://schemas.microsoft.com/office/drawing/2014/main" id="{E37F61C7-2FC3-8EDA-52B7-3C2BDFB1FB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720" t="9546" r="8758"/>
          <a:stretch/>
        </p:blipFill>
        <p:spPr>
          <a:xfrm>
            <a:off x="6083494" y="1605652"/>
            <a:ext cx="6090560" cy="4642045"/>
          </a:xfrm>
        </p:spPr>
      </p:pic>
    </p:spTree>
    <p:extLst>
      <p:ext uri="{BB962C8B-B14F-4D97-AF65-F5344CB8AC3E}">
        <p14:creationId xmlns:p14="http://schemas.microsoft.com/office/powerpoint/2010/main" val="9923095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E1DA6-BB0B-874F-F295-41B0B5802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Rev. C Fits in Clear Sheets (X-axis adjust)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A86A8B-8F49-9956-6AB7-D859B89DEE47}"/>
              </a:ext>
            </a:extLst>
          </p:cNvPr>
          <p:cNvSpPr txBox="1"/>
          <p:nvPr/>
        </p:nvSpPr>
        <p:spPr>
          <a:xfrm>
            <a:off x="2353235" y="5995795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70 MeV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1A1CA2-AB2E-7C1B-50BC-8EC0B7F40F0E}"/>
              </a:ext>
            </a:extLst>
          </p:cNvPr>
          <p:cNvSpPr txBox="1"/>
          <p:nvPr/>
        </p:nvSpPr>
        <p:spPr>
          <a:xfrm>
            <a:off x="8806110" y="5995795"/>
            <a:ext cx="1032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105 MeV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249720-BBC4-C87E-CF85-29ADF8587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AB50-C916-FC4F-9426-9F1244AEA006}" type="slidenum">
              <a:rPr lang="en-GB" smtClean="0"/>
              <a:t>19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5587BE0-8E75-2942-40A6-7070870B86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02" b="2939"/>
          <a:stretch/>
        </p:blipFill>
        <p:spPr>
          <a:xfrm rot="5400000">
            <a:off x="7197805" y="776645"/>
            <a:ext cx="3869493" cy="61188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E7E2C2A-EBA2-4059-19EC-5E6E5F2049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66" b="3133"/>
          <a:stretch/>
        </p:blipFill>
        <p:spPr>
          <a:xfrm rot="5400000">
            <a:off x="1113254" y="788095"/>
            <a:ext cx="3869492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558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BDB1C761-DF8E-69CE-9295-2C73CA153A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A1CF15-CD43-DB0C-ED70-F76C2BA3C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AB50-C916-FC4F-9426-9F1244AEA00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5552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E1DA6-BB0B-874F-F295-41B0B5802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Rev. C Fits in Clear Sheets (X-axis adjust)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A86A8B-8F49-9956-6AB7-D859B89DEE47}"/>
              </a:ext>
            </a:extLst>
          </p:cNvPr>
          <p:cNvSpPr txBox="1"/>
          <p:nvPr/>
        </p:nvSpPr>
        <p:spPr>
          <a:xfrm>
            <a:off x="2353235" y="6161494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80 MeV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1A1CA2-AB2E-7C1B-50BC-8EC0B7F40F0E}"/>
              </a:ext>
            </a:extLst>
          </p:cNvPr>
          <p:cNvSpPr txBox="1"/>
          <p:nvPr/>
        </p:nvSpPr>
        <p:spPr>
          <a:xfrm>
            <a:off x="8806110" y="6161494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95 MeV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AD24D4-3250-DDE8-3FA2-D2B512B77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AB50-C916-FC4F-9426-9F1244AEA006}" type="slidenum">
              <a:rPr lang="en-GB" smtClean="0"/>
              <a:t>20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6D30C3-1FD8-B878-5AEE-0C2944AB4D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29" b="3080"/>
          <a:stretch/>
        </p:blipFill>
        <p:spPr>
          <a:xfrm rot="5400000">
            <a:off x="7211068" y="922066"/>
            <a:ext cx="3865862" cy="6096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F409C5-48BD-A962-2C37-84808401BD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56" b="3132"/>
          <a:stretch/>
        </p:blipFill>
        <p:spPr>
          <a:xfrm rot="5400000">
            <a:off x="1114731" y="921730"/>
            <a:ext cx="3870567" cy="6091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489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BCD85-59E8-2FC5-8AC8-3237CB068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Crosstalk Measurements (Clear Sheets)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8BFA59-5E69-BCA9-08B5-B4645DA3F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AB50-C916-FC4F-9426-9F1244AEA006}" type="slidenum">
              <a:rPr lang="en-GB" smtClean="0"/>
              <a:t>21</a:t>
            </a:fld>
            <a:endParaRPr lang="en-GB"/>
          </a:p>
        </p:txBody>
      </p:sp>
      <p:pic>
        <p:nvPicPr>
          <p:cNvPr id="6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DEEE9994-37B2-B78D-8E95-0E7A620CC6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11" r="8953"/>
          <a:stretch/>
        </p:blipFill>
        <p:spPr>
          <a:xfrm>
            <a:off x="0" y="1491271"/>
            <a:ext cx="6096000" cy="4639403"/>
          </a:xfrm>
          <a:prstGeom prst="rect">
            <a:avLst/>
          </a:prstGeom>
        </p:spPr>
      </p:pic>
      <p:pic>
        <p:nvPicPr>
          <p:cNvPr id="8" name="Picture 7" descr="Chart, histogram&#10;&#10;Description automatically generated">
            <a:extLst>
              <a:ext uri="{FF2B5EF4-FFF2-40B4-BE49-F238E27FC236}">
                <a16:creationId xmlns:a16="http://schemas.microsoft.com/office/drawing/2014/main" id="{EFDA8D6C-F340-7267-BF39-A64F4718F8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114" r="8631"/>
          <a:stretch/>
        </p:blipFill>
        <p:spPr>
          <a:xfrm>
            <a:off x="6047634" y="1564812"/>
            <a:ext cx="6120183" cy="45658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56305AB-D326-9C76-EC5B-EAEA8997D73E}"/>
              </a:ext>
            </a:extLst>
          </p:cNvPr>
          <p:cNvSpPr txBox="1"/>
          <p:nvPr/>
        </p:nvSpPr>
        <p:spPr>
          <a:xfrm>
            <a:off x="2233706" y="6033184"/>
            <a:ext cx="1628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Rev. B Stack</a:t>
            </a:r>
          </a:p>
          <a:p>
            <a:pPr algn="ctr"/>
            <a:r>
              <a:rPr lang="en-GB" dirty="0"/>
              <a:t>Average: 0.78%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0F8B76-F592-E534-80C7-F2ABE55D128D}"/>
              </a:ext>
            </a:extLst>
          </p:cNvPr>
          <p:cNvSpPr txBox="1"/>
          <p:nvPr/>
        </p:nvSpPr>
        <p:spPr>
          <a:xfrm>
            <a:off x="8293431" y="6033183"/>
            <a:ext cx="1628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Rev. C Stack</a:t>
            </a:r>
          </a:p>
          <a:p>
            <a:pPr algn="ctr"/>
            <a:r>
              <a:rPr lang="en-GB" dirty="0"/>
              <a:t>Average: 5.11%</a:t>
            </a:r>
          </a:p>
        </p:txBody>
      </p:sp>
    </p:spTree>
    <p:extLst>
      <p:ext uri="{BB962C8B-B14F-4D97-AF65-F5344CB8AC3E}">
        <p14:creationId xmlns:p14="http://schemas.microsoft.com/office/powerpoint/2010/main" val="42359877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238B07-0EC1-EB94-F2A9-2975E0DED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74792" y="-1596453"/>
            <a:ext cx="6842415" cy="1005090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E08AB0-AC4E-EB0D-6484-EEAABBABE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AB50-C916-FC4F-9426-9F1244AEA006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95022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D54DD-2BAC-7140-8807-8173C8149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563BA3-BB78-4B84-83CA-74D64FF8D8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649599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Rev. C (and rev. D?) could benefit from some additional grounding.</a:t>
            </a:r>
          </a:p>
          <a:p>
            <a:r>
              <a:rPr lang="en-GB" dirty="0"/>
              <a:t>Clear sheets between 5-6 times brighter than white painted sheets.</a:t>
            </a:r>
          </a:p>
          <a:p>
            <a:r>
              <a:rPr lang="en-GB" dirty="0"/>
              <a:t>CMOS sensor data corroborates photodiode data with fits in white painted sheets – see “fat” Bragg curves like in November 2021 data.</a:t>
            </a:r>
          </a:p>
          <a:p>
            <a:pPr lvl="1"/>
            <a:r>
              <a:rPr lang="en-GB" dirty="0"/>
              <a:t>White painted sheets pretty much only good for absorber…</a:t>
            </a:r>
          </a:p>
          <a:p>
            <a:r>
              <a:rPr lang="en-GB" b="1" dirty="0"/>
              <a:t>Clear sheets produce good Bragg curves, but WET (for sheets with mylar) needs calibrating for good range accuracy.</a:t>
            </a:r>
          </a:p>
          <a:p>
            <a:pPr lvl="1"/>
            <a:r>
              <a:rPr lang="en-GB" b="1" dirty="0"/>
              <a:t>Adjustment shown adds 0.086mm WET to each clear sheet. Is this physical? </a:t>
            </a:r>
          </a:p>
          <a:p>
            <a:pPr lvl="1"/>
            <a:r>
              <a:rPr lang="en-GB" b="1" dirty="0"/>
              <a:t>Mylar foil is only 0.006mm thick – what is its RSP?</a:t>
            </a:r>
          </a:p>
          <a:p>
            <a:pPr lvl="1"/>
            <a:r>
              <a:rPr lang="en-GB" b="1" dirty="0"/>
              <a:t>Systematic effects present!</a:t>
            </a:r>
          </a:p>
          <a:p>
            <a:r>
              <a:rPr lang="en-GB" dirty="0"/>
              <a:t>Rev. C fits inconsistent – 6.5 times more crosstalk observed than Rev. B.</a:t>
            </a:r>
          </a:p>
          <a:p>
            <a:r>
              <a:rPr lang="en-GB" dirty="0"/>
              <a:t>Fibre-calibration not quite the same as beam shoot-through.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38F2D1-64EE-E9AE-76C3-3CDD29ADB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AB50-C916-FC4F-9426-9F1244AEA006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61577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floor&#10;&#10;Description automatically generated">
            <a:extLst>
              <a:ext uri="{FF2B5EF4-FFF2-40B4-BE49-F238E27FC236}">
                <a16:creationId xmlns:a16="http://schemas.microsoft.com/office/drawing/2014/main" id="{8830DF61-F05D-F07F-98E8-1F09F1D35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0899"/>
            <a:ext cx="6033155" cy="4524866"/>
          </a:xfrm>
          <a:prstGeom prst="rect">
            <a:avLst/>
          </a:prstGeom>
        </p:spPr>
      </p:pic>
      <p:pic>
        <p:nvPicPr>
          <p:cNvPr id="5" name="Picture 4" descr="A picture containing floor, indoor, desk, wooden&#10;&#10;Description automatically generated">
            <a:extLst>
              <a:ext uri="{FF2B5EF4-FFF2-40B4-BE49-F238E27FC236}">
                <a16:creationId xmlns:a16="http://schemas.microsoft.com/office/drawing/2014/main" id="{496E201D-6BB7-51E1-2DF8-E0D8AB0773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8845" y="1300899"/>
            <a:ext cx="6033155" cy="4524866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CB12DD1F-0C9E-DB0C-11E1-847345156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333"/>
            <a:ext cx="10515600" cy="1325563"/>
          </a:xfrm>
        </p:spPr>
        <p:txBody>
          <a:bodyPr/>
          <a:lstStyle/>
          <a:p>
            <a:r>
              <a:rPr lang="en-GB" dirty="0"/>
              <a:t>Prototypes for Testing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BA8DD7-7E2E-DBE9-5D29-1914416DB3E1}"/>
              </a:ext>
            </a:extLst>
          </p:cNvPr>
          <p:cNvSpPr txBox="1"/>
          <p:nvPr/>
        </p:nvSpPr>
        <p:spPr>
          <a:xfrm>
            <a:off x="523618" y="5957741"/>
            <a:ext cx="49859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Rev. B Prototype: 25 clear sheets &amp; 23 white sheets</a:t>
            </a:r>
          </a:p>
          <a:p>
            <a:pPr algn="ctr"/>
            <a:r>
              <a:rPr lang="en-GB" dirty="0"/>
              <a:t>Approx. 2.86 mm sheet thickness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01CC08-5DD7-D1B0-F91C-3377223B39E9}"/>
              </a:ext>
            </a:extLst>
          </p:cNvPr>
          <p:cNvSpPr txBox="1"/>
          <p:nvPr/>
        </p:nvSpPr>
        <p:spPr>
          <a:xfrm>
            <a:off x="7553439" y="5938888"/>
            <a:ext cx="32439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Rev. C Prototype: 32 clear sheets</a:t>
            </a:r>
          </a:p>
          <a:p>
            <a:pPr algn="ctr"/>
            <a:r>
              <a:rPr lang="en-GB" dirty="0"/>
              <a:t>Approx. 3 mm sheet thickness</a:t>
            </a:r>
          </a:p>
          <a:p>
            <a:pPr algn="ctr"/>
            <a:r>
              <a:rPr lang="en-GB" dirty="0"/>
              <a:t>(3.4mm and 2mm sheets)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CCEF45-5795-84D4-4DEE-0E33266BF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AB50-C916-FC4F-9426-9F1244AEA006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85572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7469A-ECAD-FE42-6799-AD2005F50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Background Comparison</a:t>
            </a:r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74F91AF2-BE88-B264-3385-43F7BD64AD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47" r="9515"/>
          <a:stretch/>
        </p:blipFill>
        <p:spPr>
          <a:xfrm>
            <a:off x="0" y="1929653"/>
            <a:ext cx="6094307" cy="4502711"/>
          </a:xfrm>
          <a:prstGeom prst="rect">
            <a:avLst/>
          </a:prstGeom>
        </p:spPr>
      </p:pic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F0508D86-0BC4-B55D-E47F-23C2D24787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314" r="8475"/>
          <a:stretch/>
        </p:blipFill>
        <p:spPr>
          <a:xfrm>
            <a:off x="6091257" y="1958987"/>
            <a:ext cx="6094306" cy="44532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B735E69-7D82-0F3E-2036-628ACF36D066}"/>
              </a:ext>
            </a:extLst>
          </p:cNvPr>
          <p:cNvSpPr txBox="1"/>
          <p:nvPr/>
        </p:nvSpPr>
        <p:spPr>
          <a:xfrm>
            <a:off x="1687606" y="6308209"/>
            <a:ext cx="3196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Rev. B (w/ additional grounding)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394872-7CE6-1E71-8077-FC21B780090A}"/>
              </a:ext>
            </a:extLst>
          </p:cNvPr>
          <p:cNvSpPr txBox="1"/>
          <p:nvPr/>
        </p:nvSpPr>
        <p:spPr>
          <a:xfrm>
            <a:off x="8023626" y="6247698"/>
            <a:ext cx="3183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Rev. C (no additional grounding)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52DCCE-BDCB-816D-C6F9-74353A4F9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AB50-C916-FC4F-9426-9F1244AEA00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05198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7469A-ECAD-FE42-6799-AD2005F50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Background Comparison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735E69-7D82-0F3E-2036-628ACF36D066}"/>
              </a:ext>
            </a:extLst>
          </p:cNvPr>
          <p:cNvSpPr txBox="1"/>
          <p:nvPr/>
        </p:nvSpPr>
        <p:spPr>
          <a:xfrm>
            <a:off x="1687606" y="6308209"/>
            <a:ext cx="3196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Rev. B (w/ additional grounding)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394872-7CE6-1E71-8077-FC21B780090A}"/>
              </a:ext>
            </a:extLst>
          </p:cNvPr>
          <p:cNvSpPr txBox="1"/>
          <p:nvPr/>
        </p:nvSpPr>
        <p:spPr>
          <a:xfrm>
            <a:off x="8023626" y="6247698"/>
            <a:ext cx="3183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Rev. C (no additional grounding)</a:t>
            </a:r>
          </a:p>
        </p:txBody>
      </p:sp>
      <p:pic>
        <p:nvPicPr>
          <p:cNvPr id="3" name="Run033 Step" descr="Run033 Step">
            <a:hlinkClick r:id="" action="ppaction://media"/>
            <a:extLst>
              <a:ext uri="{FF2B5EF4-FFF2-40B4-BE49-F238E27FC236}">
                <a16:creationId xmlns:a16="http://schemas.microsoft.com/office/drawing/2014/main" id="{75147228-32B7-D537-90F8-6306049300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1" y="1518224"/>
            <a:ext cx="6030726" cy="4789986"/>
          </a:xfrm>
          <a:prstGeom prst="rect">
            <a:avLst/>
          </a:prstGeom>
        </p:spPr>
      </p:pic>
      <p:pic>
        <p:nvPicPr>
          <p:cNvPr id="4" name="Run007 Step" descr="Run007 Step">
            <a:hlinkClick r:id="" action="ppaction://media"/>
            <a:extLst>
              <a:ext uri="{FF2B5EF4-FFF2-40B4-BE49-F238E27FC236}">
                <a16:creationId xmlns:a16="http://schemas.microsoft.com/office/drawing/2014/main" id="{F2141B27-6077-98EC-D57F-D124F1F9866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843" t="615" r="1042" b="1348"/>
          <a:stretch/>
        </p:blipFill>
        <p:spPr>
          <a:xfrm>
            <a:off x="65273" y="1544029"/>
            <a:ext cx="5970495" cy="473837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7F9AFC-8182-4BE6-B660-AAF67FBA6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AB50-C916-FC4F-9426-9F1244AEA00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5328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6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hart, line chart&#10;&#10;Description automatically generated">
            <a:extLst>
              <a:ext uri="{FF2B5EF4-FFF2-40B4-BE49-F238E27FC236}">
                <a16:creationId xmlns:a16="http://schemas.microsoft.com/office/drawing/2014/main" id="{A74AEAF7-7049-D333-6F94-E41011B77E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676" r="8772"/>
          <a:stretch/>
        </p:blipFill>
        <p:spPr>
          <a:xfrm>
            <a:off x="6033198" y="1859370"/>
            <a:ext cx="6158801" cy="44969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15EC5C-9569-953E-80BB-3728E4B37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Calibration Comparison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D6CBF0-B53C-00C1-9114-6DEB99C90B70}"/>
              </a:ext>
            </a:extLst>
          </p:cNvPr>
          <p:cNvSpPr txBox="1"/>
          <p:nvPr/>
        </p:nvSpPr>
        <p:spPr>
          <a:xfrm>
            <a:off x="1687606" y="6308209"/>
            <a:ext cx="3042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Rev. B (clear and white sheets)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E1D4A6-C1AD-713A-EBCF-92653BAA68D7}"/>
              </a:ext>
            </a:extLst>
          </p:cNvPr>
          <p:cNvSpPr txBox="1"/>
          <p:nvPr/>
        </p:nvSpPr>
        <p:spPr>
          <a:xfrm>
            <a:off x="8023626" y="6247698"/>
            <a:ext cx="2504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Rev. C (clear sheets only)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5DBB932-0E8A-6519-22DB-8B1C45F44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AB50-C916-FC4F-9426-9F1244AEA006}" type="slidenum">
              <a:rPr lang="en-GB" smtClean="0"/>
              <a:t>6</a:t>
            </a:fld>
            <a:endParaRPr lang="en-GB"/>
          </a:p>
        </p:txBody>
      </p:sp>
      <p:pic>
        <p:nvPicPr>
          <p:cNvPr id="6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D5A08B71-1D9F-9427-709B-CA6D54A33D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531" r="9558"/>
          <a:stretch/>
        </p:blipFill>
        <p:spPr>
          <a:xfrm>
            <a:off x="1" y="1859373"/>
            <a:ext cx="6096000" cy="449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3954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hart, histogram&#10;&#10;Description automatically generated">
            <a:extLst>
              <a:ext uri="{FF2B5EF4-FFF2-40B4-BE49-F238E27FC236}">
                <a16:creationId xmlns:a16="http://schemas.microsoft.com/office/drawing/2014/main" id="{C56E65D9-5DCF-E502-1A1F-9C94D13358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06" t="9676" r="9642"/>
          <a:stretch/>
        </p:blipFill>
        <p:spPr>
          <a:xfrm>
            <a:off x="69564" y="1779812"/>
            <a:ext cx="6045377" cy="46525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EE1DA6-BB0B-874F-F295-41B0B5802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Rev. B White Sheets Calibrated Data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A86A8B-8F49-9956-6AB7-D859B89DEE47}"/>
              </a:ext>
            </a:extLst>
          </p:cNvPr>
          <p:cNvSpPr txBox="1"/>
          <p:nvPr/>
        </p:nvSpPr>
        <p:spPr>
          <a:xfrm>
            <a:off x="1935222" y="6247698"/>
            <a:ext cx="2227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90 MeV (clear sheets)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B8C38E-49EC-5DBF-00E2-371722278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AB50-C916-FC4F-9426-9F1244AEA006}" type="slidenum">
              <a:rPr lang="en-GB" smtClean="0"/>
              <a:t>7</a:t>
            </a:fld>
            <a:endParaRPr lang="en-GB" dirty="0"/>
          </a:p>
        </p:txBody>
      </p:sp>
      <p:pic>
        <p:nvPicPr>
          <p:cNvPr id="13" name="Picture 12" descr="Chart, line chart&#10;&#10;Description automatically generated">
            <a:extLst>
              <a:ext uri="{FF2B5EF4-FFF2-40B4-BE49-F238E27FC236}">
                <a16:creationId xmlns:a16="http://schemas.microsoft.com/office/drawing/2014/main" id="{A307C331-774F-03C9-AE3E-B1E7D584E1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60" t="9636" r="9737"/>
          <a:stretch/>
        </p:blipFill>
        <p:spPr>
          <a:xfrm>
            <a:off x="6163847" y="1779812"/>
            <a:ext cx="6028153" cy="46494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21A1CA2-AB2E-7C1B-50BC-8EC0B7F40F0E}"/>
              </a:ext>
            </a:extLst>
          </p:cNvPr>
          <p:cNvSpPr txBox="1"/>
          <p:nvPr/>
        </p:nvSpPr>
        <p:spPr>
          <a:xfrm>
            <a:off x="8023626" y="6247698"/>
            <a:ext cx="2300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90 MeV (white sheets)</a:t>
            </a:r>
          </a:p>
        </p:txBody>
      </p:sp>
    </p:spTree>
    <p:extLst>
      <p:ext uri="{BB962C8B-B14F-4D97-AF65-F5344CB8AC3E}">
        <p14:creationId xmlns:p14="http://schemas.microsoft.com/office/powerpoint/2010/main" val="1549757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1FD36-459F-6858-2A09-831F12348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Rev. B Fits in White Painted Sheets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451574-23F9-D2C5-A4AE-DB1981F16902}"/>
              </a:ext>
            </a:extLst>
          </p:cNvPr>
          <p:cNvSpPr txBox="1"/>
          <p:nvPr/>
        </p:nvSpPr>
        <p:spPr>
          <a:xfrm>
            <a:off x="2003612" y="5640804"/>
            <a:ext cx="1451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CMOS Sensor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7C1CF3-82AD-ABEC-B2B2-9EB18FC5E22B}"/>
              </a:ext>
            </a:extLst>
          </p:cNvPr>
          <p:cNvSpPr txBox="1"/>
          <p:nvPr/>
        </p:nvSpPr>
        <p:spPr>
          <a:xfrm>
            <a:off x="7305691" y="5640804"/>
            <a:ext cx="36686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Rev. B</a:t>
            </a:r>
          </a:p>
          <a:p>
            <a:pPr algn="ctr"/>
            <a:r>
              <a:rPr lang="en-GB" dirty="0"/>
              <a:t>Note: 2.07 mm offset due to extra sheet not covered by diodes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70B8FE9-6E0E-C9AA-A4CB-E8D8B73455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43" b="4811"/>
          <a:stretch/>
        </p:blipFill>
        <p:spPr>
          <a:xfrm rot="5400000">
            <a:off x="1077274" y="728418"/>
            <a:ext cx="3919685" cy="6074233"/>
          </a:xfrm>
          <a:prstGeom prst="rect">
            <a:avLst/>
          </a:prstGeo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50487199-801E-F1BF-664E-6F0236B6A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AB50-C916-FC4F-9426-9F1244AEA006}" type="slidenum">
              <a:rPr lang="en-GB" smtClean="0"/>
              <a:t>8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CEEE01-552F-548C-DCB2-EA9A9AE1E5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66" b="3133"/>
          <a:stretch/>
        </p:blipFill>
        <p:spPr>
          <a:xfrm rot="5400000">
            <a:off x="7191432" y="724809"/>
            <a:ext cx="3883369" cy="611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2409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E1DA6-BB0B-874F-F295-41B0B5802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Rev. B Clear Sheets Calibrated Data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4DCCAC-AAF6-2D71-0F90-D9F6E140C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AB50-C916-FC4F-9426-9F1244AEA006}" type="slidenum">
              <a:rPr lang="en-GB" smtClean="0"/>
              <a:t>9</a:t>
            </a:fld>
            <a:endParaRPr lang="en-GB"/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FB852818-447D-F169-1701-567D821BE3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06" t="9676" r="9642"/>
          <a:stretch/>
        </p:blipFill>
        <p:spPr>
          <a:xfrm>
            <a:off x="69564" y="1779812"/>
            <a:ext cx="6045377" cy="46525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A86A8B-8F49-9956-6AB7-D859B89DEE47}"/>
              </a:ext>
            </a:extLst>
          </p:cNvPr>
          <p:cNvSpPr txBox="1"/>
          <p:nvPr/>
        </p:nvSpPr>
        <p:spPr>
          <a:xfrm>
            <a:off x="1708397" y="6247698"/>
            <a:ext cx="2680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90 MeV (clear sheets only)</a:t>
            </a:r>
          </a:p>
        </p:txBody>
      </p:sp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6A707FEF-1E3A-02E7-4EFB-16077120EA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93" t="9430" r="9607"/>
          <a:stretch/>
        </p:blipFill>
        <p:spPr>
          <a:xfrm>
            <a:off x="6146622" y="1764296"/>
            <a:ext cx="6045378" cy="46680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21A1CA2-AB2E-7C1B-50BC-8EC0B7F40F0E}"/>
              </a:ext>
            </a:extLst>
          </p:cNvPr>
          <p:cNvSpPr txBox="1"/>
          <p:nvPr/>
        </p:nvSpPr>
        <p:spPr>
          <a:xfrm>
            <a:off x="8023626" y="6247698"/>
            <a:ext cx="3189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130 MeV (white &amp; clear sheets)</a:t>
            </a:r>
          </a:p>
        </p:txBody>
      </p:sp>
    </p:spTree>
    <p:extLst>
      <p:ext uri="{BB962C8B-B14F-4D97-AF65-F5344CB8AC3E}">
        <p14:creationId xmlns:p14="http://schemas.microsoft.com/office/powerpoint/2010/main" val="4227219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</TotalTime>
  <Words>622</Words>
  <Application>Microsoft Macintosh PowerPoint</Application>
  <PresentationFormat>Widescreen</PresentationFormat>
  <Paragraphs>102</Paragraphs>
  <Slides>23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UCLH Analysis</vt:lpstr>
      <vt:lpstr>PowerPoint Presentation</vt:lpstr>
      <vt:lpstr>Prototypes for Testing</vt:lpstr>
      <vt:lpstr>Background Comparison</vt:lpstr>
      <vt:lpstr>Background Comparison</vt:lpstr>
      <vt:lpstr>Calibration Comparison</vt:lpstr>
      <vt:lpstr>Rev. B White Sheets Calibrated Data</vt:lpstr>
      <vt:lpstr>Rev. B Fits in White Painted Sheets</vt:lpstr>
      <vt:lpstr>Rev. B Clear Sheets Calibrated Data</vt:lpstr>
      <vt:lpstr>Rev. B Fits in Clear Sheets</vt:lpstr>
      <vt:lpstr>Rev. B Fits in Clear Sheets</vt:lpstr>
      <vt:lpstr>Rev. B Fits in Clear Sheets</vt:lpstr>
      <vt:lpstr>Energy Dependence on Range</vt:lpstr>
      <vt:lpstr>Rev. B Fits in Clear Sheets (X-axis adjust)</vt:lpstr>
      <vt:lpstr>Rev. B Fits in Clear Sheets (X-axis adjust)</vt:lpstr>
      <vt:lpstr>Rev. B Fits in Clear Sheets (X-axis adjust)</vt:lpstr>
      <vt:lpstr>Energy Dependence on Range (Adjusted)</vt:lpstr>
      <vt:lpstr>Rev. C Clear Sheets Calibrated Data</vt:lpstr>
      <vt:lpstr>Rev. C Fits in Clear Sheets (X-axis adjust)</vt:lpstr>
      <vt:lpstr>Rev. C Fits in Clear Sheets (X-axis adjust)</vt:lpstr>
      <vt:lpstr>Crosstalk Measurements (Clear Sheets)</vt:lpstr>
      <vt:lpstr>PowerPoint Presentation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UCLH Analysis</dc:title>
  <dc:creator>Shaikh, Saad</dc:creator>
  <cp:lastModifiedBy>Shaikh, Saad</cp:lastModifiedBy>
  <cp:revision>88</cp:revision>
  <dcterms:created xsi:type="dcterms:W3CDTF">2022-06-21T09:31:14Z</dcterms:created>
  <dcterms:modified xsi:type="dcterms:W3CDTF">2022-08-18T17:48:52Z</dcterms:modified>
</cp:coreProperties>
</file>