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3" r:id="rId5"/>
    <p:sldId id="264" r:id="rId6"/>
    <p:sldId id="265" r:id="rId7"/>
    <p:sldId id="261" r:id="rId8"/>
    <p:sldId id="262" r:id="rId9"/>
    <p:sldId id="270" r:id="rId10"/>
    <p:sldId id="259" r:id="rId11"/>
    <p:sldId id="260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35"/>
    <p:restoredTop sz="94800"/>
  </p:normalViewPr>
  <p:slideViewPr>
    <p:cSldViewPr snapToGrid="0">
      <p:cViewPr varScale="1">
        <p:scale>
          <a:sx n="207" d="100"/>
          <a:sy n="207" d="100"/>
        </p:scale>
        <p:origin x="14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C0BE5-E569-464B-A962-9261BFDBE1E2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61BAD-86C4-BD48-8E4D-95A709F439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520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61BAD-86C4-BD48-8E4D-95A709F439B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8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26959-12E3-74D6-E455-7D4D5744F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BDE442-6714-F622-AAE3-245607C34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08627-F555-7D7E-949E-F588DBC02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FD3F5-30E2-414B-A288-02C674BCCE75}" type="datetime1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64CAB-E169-BE92-1168-96D792727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9259C-DBF8-E6D9-5053-2029D3C04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943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0EA7A-C166-45DC-94D8-C889BC7C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38889-A299-C48A-39FE-4972D3432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CD3A9-64B5-1701-106D-D30C147D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051-C7D6-434F-BB89-DE283923B5E2}" type="datetime1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73260-114A-5357-9B44-12FD477A5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FFDF2-1ADE-5532-BAF0-AEBDC6991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668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054996-31E3-1C10-052C-D9A6A6C56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37C379-D498-9319-3651-3CE96BAF1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C4546-0A11-6DC3-2F60-2686A1F71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4926-5A3C-8849-AA8F-C49115714F99}" type="datetime1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D7766-EE10-389A-6716-0CCA2BE01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7CE6C-4D1C-439D-402A-FA1BDF0CF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246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45893-AB6D-E16C-AC82-F9946E1ED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4EEFC-9993-1A65-E9EB-F40BD5CD2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29EB8-E8A8-90C9-3BD4-56997F9E8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0165-6938-7B48-90CB-D36B7FBA57F0}" type="datetime1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D3E0C-7A1B-4A01-82E1-8205E366C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97BFF-F6E4-6951-DBED-158BB829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208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62BDC-0A41-58F4-CA10-29700A10D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A05B4-2358-554D-66DD-2EC057143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9C96D-CC32-EF18-6D50-F81D2133B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0AC7-3F6D-7242-8152-4BED9498A037}" type="datetime1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B617C-D617-4372-576F-E34767710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1A24B-2956-4250-1A8E-FEA05C091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256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F7989-726A-2355-9F32-D6B9C8A4E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80530-DDC9-D0E6-0D3E-CD0D3DEBA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DD0BD6-BD08-AAC8-D6E9-9098AF81A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F74458-3C7A-F8EF-9404-FA793515B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A3C2-7DEF-7F4B-BA92-EFFA49EACD53}" type="datetime1">
              <a:rPr lang="en-GB" smtClean="0"/>
              <a:t>14/09/2022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F9D18-76EA-EEEE-C942-2D554E59B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2E9E9-C7EA-C5B3-CE48-1B4DB067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214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685A3-79CB-86AA-62BD-F69CC9369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77935-0650-2E92-0F13-6EF0744C0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5FB915-B80F-1D32-2740-12A4C8298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95B6B7-41E5-E9CB-724A-91B03E2A2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0330B5-9C0A-DF7B-58E8-0453445CD9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260D08-C3AF-F5DF-F7F1-FE785B2FF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5D87-36D2-8D48-B1C5-5B2ABBF81FE6}" type="datetime1">
              <a:rPr lang="en-GB" smtClean="0"/>
              <a:t>14/09/2022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02BF85-BDFE-09A9-C21F-D6B0D0AAE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ACDD99-B483-7C76-6FC4-9BD10CA6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194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40E18-05AD-1FA4-3402-B9A458833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E64687-524B-9E81-EC7E-540228442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F5BAB-EA86-4F40-A7C2-5CB89BF612F3}" type="datetime1">
              <a:rPr lang="en-GB" smtClean="0"/>
              <a:t>14/09/2022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3D4913-DF07-ED0A-CC86-2027831B6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52A4E-2388-62D1-FF78-58E7059A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41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3493E-4B8A-ECF6-B79D-BC33974B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3025-925F-A74B-88D7-BAF03F25739D}" type="datetime1">
              <a:rPr lang="en-GB" smtClean="0"/>
              <a:t>14/09/2022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126F1E-DAB9-A5BD-745E-2254F2CA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51650-CCF5-33D6-EDFF-7E9E0EB4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649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CA4FD-7B61-0553-6607-96FF79B8A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5EF72-62BD-7012-2BE3-D1241F977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7A6CF-8712-CD84-F50E-6FB9800F5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F3281-FFA4-5ECD-B069-A680D7F8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D00C-3591-4246-8356-9AA601D43620}" type="datetime1">
              <a:rPr lang="en-GB" smtClean="0"/>
              <a:t>14/09/2022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35D60-AFA9-861B-C693-FC99F05E5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8ABAD-14D5-86E7-3180-6AE32231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24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DDD7E-7D52-ED51-30B5-18F92374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262CDD-C5DD-78DF-6376-89F9361A79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5208C7-B611-BE0B-175D-F4EA022DF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AB988F-9C5C-E703-3EA7-AC8059283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216A-6D5B-8647-9644-AC2D9E59AF5A}" type="datetime1">
              <a:rPr lang="en-GB" smtClean="0"/>
              <a:t>14/09/2022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DE096-172C-68A4-2173-973CE86BE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95BE1-4089-0E29-24ED-DD8A9FD9B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528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C0307F-9D5E-993C-217D-84A0A045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C6513-0341-4488-27E1-D183E898D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258BF-51AE-B62B-B0D2-46292B7C9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83B6E-D385-9942-9017-4E93427149C6}" type="datetime1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0635A-C74F-71F6-24D3-5EC49AC111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9C3FE-BBF8-47E2-340C-5F45F3CA5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09E23-FAC6-1342-9512-C6D657E61C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94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B1026-E3E6-0531-6718-0AA89A51A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UCLH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FD9CD6-2C2A-AF95-B136-A3BC645452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September 2022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601B0-7DF4-4F83-A09B-623D0CDF7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517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064E2-2E62-FCEA-7D66-CE68EAD54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Giraffe WET Measurements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B13899B-2B4F-FC93-9738-4A6EE040C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725553"/>
              </p:ext>
            </p:extLst>
          </p:nvPr>
        </p:nvGraphicFramePr>
        <p:xfrm>
          <a:off x="1901761" y="1868486"/>
          <a:ext cx="8388478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9536">
                  <a:extLst>
                    <a:ext uri="{9D8B030D-6E8A-4147-A177-3AD203B41FA5}">
                      <a16:colId xmlns:a16="http://schemas.microsoft.com/office/drawing/2014/main" val="1232778593"/>
                    </a:ext>
                  </a:extLst>
                </a:gridCol>
                <a:gridCol w="2528408">
                  <a:extLst>
                    <a:ext uri="{9D8B030D-6E8A-4147-A177-3AD203B41FA5}">
                      <a16:colId xmlns:a16="http://schemas.microsoft.com/office/drawing/2014/main" val="459892144"/>
                    </a:ext>
                  </a:extLst>
                </a:gridCol>
                <a:gridCol w="2387259">
                  <a:extLst>
                    <a:ext uri="{9D8B030D-6E8A-4147-A177-3AD203B41FA5}">
                      <a16:colId xmlns:a16="http://schemas.microsoft.com/office/drawing/2014/main" val="2788812401"/>
                    </a:ext>
                  </a:extLst>
                </a:gridCol>
                <a:gridCol w="1043275">
                  <a:extLst>
                    <a:ext uri="{9D8B030D-6E8A-4147-A177-3AD203B41FA5}">
                      <a16:colId xmlns:a16="http://schemas.microsoft.com/office/drawing/2014/main" val="9739110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Physical Thickness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WET = D</a:t>
                      </a:r>
                      <a:r>
                        <a:rPr lang="en-GB" baseline="-25000" dirty="0"/>
                        <a:t>80</a:t>
                      </a:r>
                      <a:r>
                        <a:rPr lang="en-GB" baseline="30000" dirty="0"/>
                        <a:t>Air</a:t>
                      </a:r>
                      <a:r>
                        <a:rPr lang="en-GB" baseline="0" dirty="0"/>
                        <a:t>- D</a:t>
                      </a:r>
                      <a:r>
                        <a:rPr lang="en-GB" baseline="-25000" dirty="0"/>
                        <a:t>80</a:t>
                      </a:r>
                      <a:r>
                        <a:rPr lang="en-GB" baseline="0" dirty="0"/>
                        <a:t> (mm)</a:t>
                      </a:r>
                      <a:r>
                        <a:rPr lang="en-GB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RSP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06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820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Empty 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38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Clear Stack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1.034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935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White Stack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65.50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1.034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164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Combined Clear + Stack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135.50 (estimated)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140.9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1.032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254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Clatterbridge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39.89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1.043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105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Clatterbridge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39.92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484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Rev.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95.78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88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Single Block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178.57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185.8*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1.040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3138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DA3E5DD-5E7E-E4A8-A13F-ABF596B792F5}"/>
              </a:ext>
            </a:extLst>
          </p:cNvPr>
          <p:cNvSpPr txBox="1"/>
          <p:nvPr/>
        </p:nvSpPr>
        <p:spPr>
          <a:xfrm>
            <a:off x="67506" y="6363978"/>
            <a:ext cx="717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*Giraffe depth-dose curve supposedly was not good for this measurement.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F3837-4A6C-7C96-BF7D-4C40420C4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368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9F7844-D98C-274D-BF45-8DBE89452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9" b="2959"/>
          <a:stretch/>
        </p:blipFill>
        <p:spPr>
          <a:xfrm rot="5400000">
            <a:off x="8100568" y="2624109"/>
            <a:ext cx="3171245" cy="5011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E0CDB2-171E-BCF6-5A5D-DFAD4DA58D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1" b="3162"/>
          <a:stretch/>
        </p:blipFill>
        <p:spPr>
          <a:xfrm rot="5400000">
            <a:off x="8095186" y="-549677"/>
            <a:ext cx="3182011" cy="5011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7575E3-BE2F-C5FB-6A43-DEF15AB03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Calibrating X-Axis in WET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1CFB3-8A0E-F267-EADB-CE0F19B9B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544507" cy="4667250"/>
          </a:xfrm>
        </p:spPr>
        <p:txBody>
          <a:bodyPr>
            <a:normAutofit/>
          </a:bodyPr>
          <a:lstStyle/>
          <a:p>
            <a:r>
              <a:rPr lang="en-GB" dirty="0"/>
              <a:t>Overall RSP can be found using Giraffe measurement, but still need to determine the edges for each bin in fit: the sheet edges in WET.</a:t>
            </a:r>
          </a:p>
          <a:p>
            <a:r>
              <a:rPr lang="en-GB" dirty="0"/>
              <a:t>Three multiplicative contributions:</a:t>
            </a:r>
          </a:p>
          <a:p>
            <a:pPr lvl="1"/>
            <a:r>
              <a:rPr lang="en-GB" dirty="0"/>
              <a:t>Physical sheet thickness (+ mylar foil)</a:t>
            </a:r>
          </a:p>
          <a:p>
            <a:pPr lvl="1"/>
            <a:r>
              <a:rPr lang="en-GB" dirty="0"/>
              <a:t>RSP</a:t>
            </a:r>
          </a:p>
          <a:p>
            <a:pPr lvl="1"/>
            <a:r>
              <a:rPr lang="en-GB" dirty="0"/>
              <a:t>Factor for difference between the total sum of individual sheet thicknesses (+ mylar) and the thickness of the stack in the holder</a:t>
            </a:r>
          </a:p>
          <a:p>
            <a:r>
              <a:rPr lang="en-GB" dirty="0"/>
              <a:t>Which RSP to use?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26145D-8DAE-99DA-A724-7FF8F1B1F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292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0125F8-3AEB-A4B7-7A7F-F6655BF5D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7" b="3080"/>
          <a:stretch/>
        </p:blipFill>
        <p:spPr>
          <a:xfrm rot="5400000">
            <a:off x="7222246" y="2596315"/>
            <a:ext cx="3298800" cy="5187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DF462-CECD-FC85-305F-210A4CBC3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Rev. D 130 MeV Fit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94965-A8A7-6EAA-6E8B-F56ADD4DF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12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DE783-CF89-9098-3811-8F1EF28169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5" b="3132"/>
          <a:stretch/>
        </p:blipFill>
        <p:spPr>
          <a:xfrm rot="5400000">
            <a:off x="1138197" y="733645"/>
            <a:ext cx="3976638" cy="6253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88EC71-8511-0FC7-4337-7440E99AA7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0" b="3169"/>
          <a:stretch/>
        </p:blipFill>
        <p:spPr>
          <a:xfrm rot="5400000">
            <a:off x="7236886" y="-812541"/>
            <a:ext cx="3298800" cy="51969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55E645-10A6-710B-9697-9013CB66689A}"/>
              </a:ext>
            </a:extLst>
          </p:cNvPr>
          <p:cNvSpPr txBox="1"/>
          <p:nvPr/>
        </p:nvSpPr>
        <p:spPr>
          <a:xfrm>
            <a:off x="1760437" y="5848481"/>
            <a:ext cx="273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RSP: 1.023 (no adjustment)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B983F-C022-79D9-F76D-7CA5CFD5A70C}"/>
              </a:ext>
            </a:extLst>
          </p:cNvPr>
          <p:cNvSpPr txBox="1"/>
          <p:nvPr/>
        </p:nvSpPr>
        <p:spPr>
          <a:xfrm>
            <a:off x="6951243" y="658574"/>
            <a:ext cx="273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RSP: 1.034 (no adjustment)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44F1A3-CB56-4E9B-018E-F5A8AFB431C0}"/>
              </a:ext>
            </a:extLst>
          </p:cNvPr>
          <p:cNvSpPr txBox="1"/>
          <p:nvPr/>
        </p:nvSpPr>
        <p:spPr>
          <a:xfrm>
            <a:off x="7092852" y="4175565"/>
            <a:ext cx="256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RSP: 1.023 (+1.5% adjust)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DACDDA-A339-26CD-B35C-160B8CFA128B}"/>
              </a:ext>
            </a:extLst>
          </p:cNvPr>
          <p:cNvSpPr txBox="1"/>
          <p:nvPr/>
        </p:nvSpPr>
        <p:spPr>
          <a:xfrm>
            <a:off x="187790" y="6356350"/>
            <a:ext cx="3081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REFERENCE RANGE: 80.75 mm</a:t>
            </a:r>
          </a:p>
        </p:txBody>
      </p:sp>
    </p:spTree>
    <p:extLst>
      <p:ext uri="{BB962C8B-B14F-4D97-AF65-F5344CB8AC3E}">
        <p14:creationId xmlns:p14="http://schemas.microsoft.com/office/powerpoint/2010/main" val="80751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A9EE3-0B56-BFC3-A975-6D7F2D92B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UCLH 16</a:t>
            </a:r>
            <a:r>
              <a:rPr lang="en-GB" baseline="30000" dirty="0"/>
              <a:t>th</a:t>
            </a:r>
            <a:r>
              <a:rPr lang="en-GB" dirty="0"/>
              <a:t> June Fits Revisited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D0315-4C28-D3B6-64E6-B793C0543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13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AFB62B-F2FE-1D49-05E7-442355D1B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5" b="3312"/>
          <a:stretch/>
        </p:blipFill>
        <p:spPr>
          <a:xfrm rot="5400000">
            <a:off x="1109691" y="780479"/>
            <a:ext cx="3877044" cy="6096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C97D04-D333-2423-9D84-D544727CB905}"/>
              </a:ext>
            </a:extLst>
          </p:cNvPr>
          <p:cNvSpPr txBox="1"/>
          <p:nvPr/>
        </p:nvSpPr>
        <p:spPr>
          <a:xfrm>
            <a:off x="5509413" y="5850566"/>
            <a:ext cx="1172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RSP: 1.034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5ABAC9-1E00-3BAB-186B-45BEAC0F70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1" b="3296"/>
          <a:stretch/>
        </p:blipFill>
        <p:spPr>
          <a:xfrm rot="5400000">
            <a:off x="7205262" y="849014"/>
            <a:ext cx="3877045" cy="60964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25A46D-584C-A077-AF6C-FB068FF83B29}"/>
              </a:ext>
            </a:extLst>
          </p:cNvPr>
          <p:cNvSpPr txBox="1"/>
          <p:nvPr/>
        </p:nvSpPr>
        <p:spPr>
          <a:xfrm>
            <a:off x="1126738" y="5840404"/>
            <a:ext cx="3034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RANGE DIFFERENCE: 1.34 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09C553-606D-6EF3-63B2-ED400BB1BB6D}"/>
              </a:ext>
            </a:extLst>
          </p:cNvPr>
          <p:cNvSpPr txBox="1"/>
          <p:nvPr/>
        </p:nvSpPr>
        <p:spPr>
          <a:xfrm>
            <a:off x="7626381" y="5835751"/>
            <a:ext cx="3034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RANGE DIFFERENCE: 0.53 mm</a:t>
            </a:r>
          </a:p>
        </p:txBody>
      </p:sp>
    </p:spTree>
    <p:extLst>
      <p:ext uri="{BB962C8B-B14F-4D97-AF65-F5344CB8AC3E}">
        <p14:creationId xmlns:p14="http://schemas.microsoft.com/office/powerpoint/2010/main" val="1064284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A9EE3-0B56-BFC3-A975-6D7F2D92B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0803"/>
            <a:ext cx="10515600" cy="1325563"/>
          </a:xfrm>
        </p:spPr>
        <p:txBody>
          <a:bodyPr/>
          <a:lstStyle/>
          <a:p>
            <a:r>
              <a:rPr lang="en-GB" dirty="0"/>
              <a:t>UCLH 16</a:t>
            </a:r>
            <a:r>
              <a:rPr lang="en-GB" baseline="30000" dirty="0"/>
              <a:t>th</a:t>
            </a:r>
            <a:r>
              <a:rPr lang="en-GB" dirty="0"/>
              <a:t> June Fits Revisited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D0315-4C28-D3B6-64E6-B793C0543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14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9980B0-5230-F193-0EC9-CF5CDB0EA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59830" y="3048748"/>
            <a:ext cx="3076787" cy="45195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C97D04-D333-2423-9D84-D544727CB905}"/>
              </a:ext>
            </a:extLst>
          </p:cNvPr>
          <p:cNvSpPr txBox="1"/>
          <p:nvPr/>
        </p:nvSpPr>
        <p:spPr>
          <a:xfrm>
            <a:off x="1896682" y="6066755"/>
            <a:ext cx="1172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RSP: 1.034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6FFB38-C300-AC6D-4DE2-AB01180CB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79359" y="3048747"/>
            <a:ext cx="3076787" cy="45195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536962-30F9-5A5B-AF1C-D1C8554C2245}"/>
              </a:ext>
            </a:extLst>
          </p:cNvPr>
          <p:cNvSpPr txBox="1"/>
          <p:nvPr/>
        </p:nvSpPr>
        <p:spPr>
          <a:xfrm>
            <a:off x="6414047" y="5744327"/>
            <a:ext cx="3889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RSP: 1.034 </a:t>
            </a:r>
          </a:p>
          <a:p>
            <a:r>
              <a:rPr lang="en-GB" dirty="0">
                <a:solidFill>
                  <a:srgbClr val="FF0000"/>
                </a:solidFill>
              </a:rPr>
              <a:t>(+1.5% adjust on clear sheets)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715563-60DC-6302-6852-AE2D83EDC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79360" y="15933"/>
            <a:ext cx="3076788" cy="45195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D3FE0A-4590-51DE-AF7D-FB9D5036C265}"/>
              </a:ext>
            </a:extLst>
          </p:cNvPr>
          <p:cNvSpPr txBox="1"/>
          <p:nvPr/>
        </p:nvSpPr>
        <p:spPr>
          <a:xfrm>
            <a:off x="6414044" y="1415219"/>
            <a:ext cx="3889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RSP: 1.024 </a:t>
            </a:r>
          </a:p>
          <a:p>
            <a:r>
              <a:rPr lang="en-GB" dirty="0">
                <a:solidFill>
                  <a:srgbClr val="FF0000"/>
                </a:solidFill>
              </a:rPr>
              <a:t>(+3% adjust on clear sheets)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B7FDFDD-FECD-CD6A-ED69-27B3473E9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059829" y="15934"/>
            <a:ext cx="3076785" cy="45195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62439E-E93A-09B3-666B-C8AE153D9E00}"/>
              </a:ext>
            </a:extLst>
          </p:cNvPr>
          <p:cNvSpPr txBox="1"/>
          <p:nvPr/>
        </p:nvSpPr>
        <p:spPr>
          <a:xfrm>
            <a:off x="2644363" y="2752067"/>
            <a:ext cx="1172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RSP: 1.024</a:t>
            </a:r>
          </a:p>
        </p:txBody>
      </p:sp>
    </p:spTree>
    <p:extLst>
      <p:ext uri="{BB962C8B-B14F-4D97-AF65-F5344CB8AC3E}">
        <p14:creationId xmlns:p14="http://schemas.microsoft.com/office/powerpoint/2010/main" val="2611073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2CBA1-DDEE-4F12-41AB-06446C2A9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1E3E1-8642-2FF1-55A8-337273BED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23744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Giraffe results show previous assumption of RSP of 1.024 is not true – value appears to be closer to 1.034.</a:t>
            </a:r>
          </a:p>
          <a:p>
            <a:pPr lvl="1"/>
            <a:r>
              <a:rPr lang="en-GB" dirty="0"/>
              <a:t>Mylar foil seems to have little impact on overall RSP.</a:t>
            </a:r>
          </a:p>
          <a:p>
            <a:r>
              <a:rPr lang="en-GB" dirty="0"/>
              <a:t>Rev. D sheets have about 40% of polished clear sheet light output.</a:t>
            </a:r>
          </a:p>
          <a:p>
            <a:pPr lvl="1"/>
            <a:r>
              <a:rPr lang="en-GB" dirty="0"/>
              <a:t>Also appear to have more variation post-calibration – curves are worse.</a:t>
            </a:r>
          </a:p>
          <a:p>
            <a:r>
              <a:rPr lang="en-GB" dirty="0"/>
              <a:t>RSP of 1.034 helps but is not enough to correct June 16</a:t>
            </a:r>
            <a:r>
              <a:rPr lang="en-GB" baseline="30000" dirty="0"/>
              <a:t>th</a:t>
            </a:r>
            <a:r>
              <a:rPr lang="en-GB" dirty="0"/>
              <a:t> fits.</a:t>
            </a:r>
          </a:p>
          <a:p>
            <a:pPr lvl="1"/>
            <a:r>
              <a:rPr lang="en-GB" dirty="0"/>
              <a:t>Still need to add mystery factor (though smaller now) of 1.5% to clear sheets to remove range energy dependence.</a:t>
            </a:r>
          </a:p>
          <a:p>
            <a:r>
              <a:rPr lang="en-GB" dirty="0"/>
              <a:t>Experiment at Manchester should give more data with new prototype:</a:t>
            </a:r>
          </a:p>
          <a:p>
            <a:pPr lvl="1"/>
            <a:r>
              <a:rPr lang="en-GB" dirty="0"/>
              <a:t>Repeat WET measurement of Rev. D prototype(s) with </a:t>
            </a:r>
            <a:r>
              <a:rPr lang="en-GB" dirty="0" err="1"/>
              <a:t>PeakFinder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Bragg Peak measurements over larger energy range.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60571-81FE-CA05-047B-BDBC17B82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14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CB4D5-B615-84FD-CE67-302D5005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4CB76-E98C-03EE-7C26-C2E5015C7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2427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Using IBA Giraffe, measure the WET of the following:</a:t>
            </a:r>
          </a:p>
          <a:p>
            <a:pPr lvl="1"/>
            <a:r>
              <a:rPr lang="en-GB" dirty="0"/>
              <a:t>Stack of 25 clear sheets (100 x 100 x 2.86 mm) w/ mylar foil.</a:t>
            </a:r>
          </a:p>
          <a:p>
            <a:pPr lvl="1"/>
            <a:r>
              <a:rPr lang="en-GB" dirty="0"/>
              <a:t>Stack of 23 white painted sheets (100 x 100 x 2.86 mm).</a:t>
            </a:r>
          </a:p>
          <a:p>
            <a:pPr lvl="1"/>
            <a:r>
              <a:rPr lang="en-GB" dirty="0"/>
              <a:t>Clatterbridge Prototype A: 14 clear sheets (100 x 100 x 2.86 mm) w/ mylar.</a:t>
            </a:r>
          </a:p>
          <a:p>
            <a:pPr lvl="1"/>
            <a:r>
              <a:rPr lang="en-GB" dirty="0"/>
              <a:t>Clatterbridge Prototype B: 11 clear sheets w/ mylar and 3 white sheets.</a:t>
            </a:r>
          </a:p>
          <a:p>
            <a:pPr lvl="1"/>
            <a:r>
              <a:rPr lang="en-GB" dirty="0"/>
              <a:t>Rev. D Prototype: 32 clear sheets (105 x 105 x 3 mm) w/ mylar foil.</a:t>
            </a:r>
          </a:p>
          <a:p>
            <a:pPr lvl="1"/>
            <a:r>
              <a:rPr lang="en-GB" dirty="0"/>
              <a:t>Single Block Scintillator (100 x 100 x 200 mm)</a:t>
            </a:r>
          </a:p>
          <a:p>
            <a:r>
              <a:rPr lang="en-GB" dirty="0"/>
              <a:t>DDC232 measurements:</a:t>
            </a:r>
          </a:p>
          <a:p>
            <a:pPr lvl="1"/>
            <a:r>
              <a:rPr lang="en-GB" dirty="0"/>
              <a:t>Clatterbridge Prototypes background and calibration shoot-throughs.</a:t>
            </a:r>
          </a:p>
          <a:p>
            <a:pPr lvl="1"/>
            <a:r>
              <a:rPr lang="en-GB" dirty="0"/>
              <a:t>Rev. D prototype background, calibration and Bragg peak measurements.</a:t>
            </a:r>
          </a:p>
          <a:p>
            <a:r>
              <a:rPr lang="en-GB" dirty="0"/>
              <a:t>Quenching measurements:</a:t>
            </a:r>
          </a:p>
          <a:p>
            <a:pPr lvl="1"/>
            <a:r>
              <a:rPr lang="en-GB" dirty="0"/>
              <a:t>Bragg peak image measurements with single block.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7F28A-54FE-5B16-E122-84A4A59E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65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FD9EA-E8BB-F18A-1086-F06E4F9F9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 Equipment</a:t>
            </a:r>
          </a:p>
        </p:txBody>
      </p:sp>
      <p:pic>
        <p:nvPicPr>
          <p:cNvPr id="5" name="Content Placeholder 4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7B7046B1-6487-2A69-3875-E865F1968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876" r="12273" b="2895"/>
          <a:stretch/>
        </p:blipFill>
        <p:spPr>
          <a:xfrm>
            <a:off x="4622439" y="1685952"/>
            <a:ext cx="3909214" cy="4258799"/>
          </a:xfrm>
        </p:spPr>
      </p:pic>
      <p:pic>
        <p:nvPicPr>
          <p:cNvPr id="7" name="Picture 6" descr="A picture containing indoor, equipment&#10;&#10;Description automatically generated">
            <a:extLst>
              <a:ext uri="{FF2B5EF4-FFF2-40B4-BE49-F238E27FC236}">
                <a16:creationId xmlns:a16="http://schemas.microsoft.com/office/drawing/2014/main" id="{B7D6CD87-EC62-5486-3328-71798B376B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6" t="6263" r="8695"/>
          <a:stretch/>
        </p:blipFill>
        <p:spPr>
          <a:xfrm>
            <a:off x="76523" y="1690688"/>
            <a:ext cx="4487296" cy="4249326"/>
          </a:xfrm>
          <a:prstGeom prst="rect">
            <a:avLst/>
          </a:prstGeom>
        </p:spPr>
      </p:pic>
      <p:pic>
        <p:nvPicPr>
          <p:cNvPr id="9" name="Picture 8" descr="A picture containing text, indoor, floor, furniture&#10;&#10;Description automatically generated">
            <a:extLst>
              <a:ext uri="{FF2B5EF4-FFF2-40B4-BE49-F238E27FC236}">
                <a16:creationId xmlns:a16="http://schemas.microsoft.com/office/drawing/2014/main" id="{593E20E7-5ED1-AEC1-327A-6BEE516D0C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51" r="15936"/>
          <a:stretch/>
        </p:blipFill>
        <p:spPr>
          <a:xfrm>
            <a:off x="8602548" y="1685952"/>
            <a:ext cx="3551489" cy="4254062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F6E37BD-E70C-1CBF-3F81-314770DB7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962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1353DB62-545C-03E0-5813-71DCBA72A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157"/>
          <a:stretch/>
        </p:blipFill>
        <p:spPr>
          <a:xfrm>
            <a:off x="4126011" y="61337"/>
            <a:ext cx="3947082" cy="3258701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CA0D5572-AF41-F438-FCB4-7AE48355DA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24"/>
          <a:stretch/>
        </p:blipFill>
        <p:spPr>
          <a:xfrm>
            <a:off x="4127501" y="3475907"/>
            <a:ext cx="3945592" cy="3245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8E00B9-2A6C-9A05-22FA-D3BAE383E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Clatt</a:t>
            </a:r>
            <a:r>
              <a:rPr lang="en-GB" dirty="0"/>
              <a:t>. A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57D89-701E-A78C-AFBC-F7DE3B1B9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45886"/>
            <a:ext cx="2743200" cy="365125"/>
          </a:xfrm>
        </p:spPr>
        <p:txBody>
          <a:bodyPr/>
          <a:lstStyle/>
          <a:p>
            <a:fld id="{58009E23-FAC6-1342-9512-C6D657E61C95}" type="slidenum">
              <a:rPr lang="en-GB" smtClean="0"/>
              <a:t>4</a:t>
            </a:fld>
            <a:endParaRPr lang="en-GB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9695A763-F3D2-F00D-5E5C-897F17EA24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77"/>
          <a:stretch/>
        </p:blipFill>
        <p:spPr>
          <a:xfrm>
            <a:off x="-1" y="2071035"/>
            <a:ext cx="4126011" cy="3353997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7123CF23-EDE4-2FA7-CCB0-E9F7E23239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048"/>
          <a:stretch/>
        </p:blipFill>
        <p:spPr>
          <a:xfrm>
            <a:off x="8065989" y="2083171"/>
            <a:ext cx="4118907" cy="33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87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808-7E9F-EF06-8184-C3538A9EA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Clatt</a:t>
            </a:r>
            <a:r>
              <a:rPr lang="en-GB" dirty="0"/>
              <a:t>. A Results (cont.)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BAD2D-BB68-9C4D-FF26-D2311C7B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5</a:t>
            </a:fld>
            <a:endParaRPr lang="en-GB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CA18628-0BF7-6159-9CE7-7F6B06B97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6" r="9514"/>
          <a:stretch/>
        </p:blipFill>
        <p:spPr>
          <a:xfrm>
            <a:off x="204564" y="1473681"/>
            <a:ext cx="5891436" cy="4984303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43FF30A6-3256-62E4-5E3E-EB744646A5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6" r="9530"/>
          <a:stretch/>
        </p:blipFill>
        <p:spPr>
          <a:xfrm>
            <a:off x="6096000" y="1488760"/>
            <a:ext cx="5891437" cy="496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68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C0839-5DDF-B150-FE1B-06C092B29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Clatt</a:t>
            </a:r>
            <a:r>
              <a:rPr lang="en-GB" dirty="0"/>
              <a:t>. B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2B3CA-45CB-7E28-D4C8-754AA68C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6</a:t>
            </a:fld>
            <a:endParaRPr lang="en-GB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964D32B-82AC-122F-96B8-1FEE9BC99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4" r="9081"/>
          <a:stretch/>
        </p:blipFill>
        <p:spPr>
          <a:xfrm>
            <a:off x="0" y="1350121"/>
            <a:ext cx="6102442" cy="5142754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AA1F4F7C-126A-5378-92C7-4648F39B6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5" r="8823"/>
          <a:stretch/>
        </p:blipFill>
        <p:spPr>
          <a:xfrm>
            <a:off x="6095230" y="1350121"/>
            <a:ext cx="6096770" cy="514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79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88FFC-9246-12AF-AB10-EB9D32DB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Rev. D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1721A-ABC7-714C-2735-DB4182969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E7BA7297-BD93-AE8A-8C00-1E2D35AACF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63"/>
          <a:stretch/>
        </p:blipFill>
        <p:spPr>
          <a:xfrm>
            <a:off x="0" y="1960807"/>
            <a:ext cx="4130142" cy="3327471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B22F8935-CEAD-4261-3CDD-AD66268B6D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88"/>
          <a:stretch/>
        </p:blipFill>
        <p:spPr>
          <a:xfrm>
            <a:off x="4336939" y="454971"/>
            <a:ext cx="3899306" cy="3181846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BE2483C3-C450-80E5-E128-35A8B9B1A8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88"/>
          <a:stretch/>
        </p:blipFill>
        <p:spPr>
          <a:xfrm>
            <a:off x="4336939" y="3625178"/>
            <a:ext cx="3899306" cy="3181847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1C2D15B0-6163-B581-A37B-C7C7B4E2FB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857"/>
          <a:stretch/>
        </p:blipFill>
        <p:spPr>
          <a:xfrm>
            <a:off x="8259644" y="2033619"/>
            <a:ext cx="3932356" cy="318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28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12FA4-F0A4-0568-C928-DAC6A23DB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Rev. D Results (cont.)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B0895-D5F6-9E76-3190-E0D8F6654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4BC6DDED-76C0-D21A-F216-4F42A9D26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67"/>
          <a:stretch/>
        </p:blipFill>
        <p:spPr>
          <a:xfrm>
            <a:off x="0" y="1357772"/>
            <a:ext cx="6101528" cy="4921330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CEF8ED20-7B9A-5E33-E7E6-654D15CFE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47"/>
          <a:stretch/>
        </p:blipFill>
        <p:spPr>
          <a:xfrm>
            <a:off x="6096000" y="1369024"/>
            <a:ext cx="6101529" cy="489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13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hart, histogram&#10;&#10;Description automatically generated">
            <a:extLst>
              <a:ext uri="{FF2B5EF4-FFF2-40B4-BE49-F238E27FC236}">
                <a16:creationId xmlns:a16="http://schemas.microsoft.com/office/drawing/2014/main" id="{E1DD92EE-3360-E433-1605-4F61311B7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 t="8527" r="8825"/>
          <a:stretch/>
        </p:blipFill>
        <p:spPr>
          <a:xfrm>
            <a:off x="8107840" y="694360"/>
            <a:ext cx="4052187" cy="3134980"/>
          </a:xfrm>
          <a:prstGeom prst="rect">
            <a:avLst/>
          </a:prstGeom>
        </p:spPr>
      </p:pic>
      <p:pic>
        <p:nvPicPr>
          <p:cNvPr id="26" name="Picture 25" descr="Chart, histogram&#10;&#10;Description automatically generated">
            <a:extLst>
              <a:ext uri="{FF2B5EF4-FFF2-40B4-BE49-F238E27FC236}">
                <a16:creationId xmlns:a16="http://schemas.microsoft.com/office/drawing/2014/main" id="{F144320B-AD07-2DE5-BCCD-20E8CFD647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7" t="7683" r="9514"/>
          <a:stretch/>
        </p:blipFill>
        <p:spPr>
          <a:xfrm>
            <a:off x="0" y="655977"/>
            <a:ext cx="3987695" cy="3138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09CF93-5A79-A717-7B45-8B642E79D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85" y="-195165"/>
            <a:ext cx="10515600" cy="1325563"/>
          </a:xfrm>
        </p:spPr>
        <p:txBody>
          <a:bodyPr/>
          <a:lstStyle/>
          <a:p>
            <a:r>
              <a:rPr lang="en-GB" dirty="0"/>
              <a:t>Shoot-Through Comparisons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1B265-403B-2FE9-AFAD-5450F00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9E23-FAC6-1342-9512-C6D657E61C95}" type="slidenum">
              <a:rPr lang="en-GB" smtClean="0"/>
              <a:t>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8538A-16C7-F789-1AAE-E9F4DCD506CA}"/>
              </a:ext>
            </a:extLst>
          </p:cNvPr>
          <p:cNvSpPr txBox="1"/>
          <p:nvPr/>
        </p:nvSpPr>
        <p:spPr>
          <a:xfrm>
            <a:off x="296023" y="979486"/>
            <a:ext cx="371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Rev. B Clear Polished &amp; White Painted</a:t>
            </a:r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75E3626A-14CB-5056-B096-1D0BDE449E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5" t="9475" r="8824"/>
          <a:stretch/>
        </p:blipFill>
        <p:spPr>
          <a:xfrm>
            <a:off x="4031898" y="3739699"/>
            <a:ext cx="4085814" cy="3128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2C2759-E22A-0315-9D68-63EC057BB516}"/>
              </a:ext>
            </a:extLst>
          </p:cNvPr>
          <p:cNvSpPr txBox="1"/>
          <p:nvPr/>
        </p:nvSpPr>
        <p:spPr>
          <a:xfrm>
            <a:off x="4871324" y="4198855"/>
            <a:ext cx="2575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Rev. C Clear Polished </a:t>
            </a:r>
          </a:p>
          <a:p>
            <a:pPr algn="ctr"/>
            <a:r>
              <a:rPr lang="en-GB" dirty="0">
                <a:solidFill>
                  <a:srgbClr val="FF0000"/>
                </a:solidFill>
              </a:rPr>
              <a:t>(misaligned photodiodes)</a:t>
            </a:r>
          </a:p>
        </p:txBody>
      </p:sp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CAD16063-51B3-6F6F-5C33-3BC920553A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1" t="9475" r="8824"/>
          <a:stretch/>
        </p:blipFill>
        <p:spPr>
          <a:xfrm>
            <a:off x="8098127" y="3745836"/>
            <a:ext cx="4088466" cy="3127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85896A-EB8B-88C8-6C03-664C32D60BF1}"/>
              </a:ext>
            </a:extLst>
          </p:cNvPr>
          <p:cNvSpPr txBox="1"/>
          <p:nvPr/>
        </p:nvSpPr>
        <p:spPr>
          <a:xfrm>
            <a:off x="9254598" y="4269043"/>
            <a:ext cx="2143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Rev. D Clear Opaque </a:t>
            </a:r>
          </a:p>
        </p:txBody>
      </p:sp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04965D8F-7F81-8B1C-4447-83A3D5570C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3" t="8211" r="8824"/>
          <a:stretch/>
        </p:blipFill>
        <p:spPr>
          <a:xfrm>
            <a:off x="0" y="3727874"/>
            <a:ext cx="4041611" cy="31320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DA1CD8B-6C89-0249-8E98-11C61B031F65}"/>
              </a:ext>
            </a:extLst>
          </p:cNvPr>
          <p:cNvSpPr txBox="1"/>
          <p:nvPr/>
        </p:nvSpPr>
        <p:spPr>
          <a:xfrm>
            <a:off x="1180164" y="3956073"/>
            <a:ext cx="211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Rev. B Clear Polished</a:t>
            </a:r>
          </a:p>
        </p:txBody>
      </p:sp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DC2CFC86-FCF6-2CF4-B780-1FEFB50DD7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91" t="8287" r="8544" b="2054"/>
          <a:stretch/>
        </p:blipFill>
        <p:spPr>
          <a:xfrm>
            <a:off x="4031898" y="694360"/>
            <a:ext cx="4041611" cy="30514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9BFD090-0A80-27B5-A6B4-5E1B2ABDB240}"/>
              </a:ext>
            </a:extLst>
          </p:cNvPr>
          <p:cNvSpPr txBox="1"/>
          <p:nvPr/>
        </p:nvSpPr>
        <p:spPr>
          <a:xfrm>
            <a:off x="5033498" y="1197905"/>
            <a:ext cx="212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Rev. B White Painted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76882B-7DAB-9130-1901-EFB739A30ADF}"/>
              </a:ext>
            </a:extLst>
          </p:cNvPr>
          <p:cNvSpPr txBox="1"/>
          <p:nvPr/>
        </p:nvSpPr>
        <p:spPr>
          <a:xfrm>
            <a:off x="9220655" y="1218826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Rev. B Black Painted</a:t>
            </a:r>
          </a:p>
        </p:txBody>
      </p:sp>
    </p:spTree>
    <p:extLst>
      <p:ext uri="{BB962C8B-B14F-4D97-AF65-F5344CB8AC3E}">
        <p14:creationId xmlns:p14="http://schemas.microsoft.com/office/powerpoint/2010/main" val="3498430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599</Words>
  <Application>Microsoft Macintosh PowerPoint</Application>
  <PresentationFormat>Widescreen</PresentationFormat>
  <Paragraphs>120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UCLH Analysis</vt:lpstr>
      <vt:lpstr>Experiment Plan</vt:lpstr>
      <vt:lpstr>Experiment Equipment</vt:lpstr>
      <vt:lpstr>Clatt. A Results</vt:lpstr>
      <vt:lpstr>Clatt. A Results (cont.)</vt:lpstr>
      <vt:lpstr>Clatt. B Results</vt:lpstr>
      <vt:lpstr>Rev. D Results</vt:lpstr>
      <vt:lpstr>Rev. D Results (cont.)</vt:lpstr>
      <vt:lpstr>Shoot-Through Comparisons</vt:lpstr>
      <vt:lpstr>Giraffe WET Measurements</vt:lpstr>
      <vt:lpstr>Calibrating X-Axis in WET</vt:lpstr>
      <vt:lpstr>Rev. D 130 MeV Fit</vt:lpstr>
      <vt:lpstr>UCLH 16th June Fits Revisited</vt:lpstr>
      <vt:lpstr>UCLH 16th June Fits Revisited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UCLH Analysis</dc:title>
  <dc:creator>Shaikh, Saad</dc:creator>
  <cp:lastModifiedBy>Shaikh, Saad</cp:lastModifiedBy>
  <cp:revision>44</cp:revision>
  <dcterms:created xsi:type="dcterms:W3CDTF">2022-09-07T09:16:01Z</dcterms:created>
  <dcterms:modified xsi:type="dcterms:W3CDTF">2022-09-14T16:46:04Z</dcterms:modified>
</cp:coreProperties>
</file>