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0"/>
  </p:normalViewPr>
  <p:slideViewPr>
    <p:cSldViewPr snapToGrid="0">
      <p:cViewPr varScale="1">
        <p:scale>
          <a:sx n="207" d="100"/>
          <a:sy n="207" d="100"/>
        </p:scale>
        <p:origin x="15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7792-55E4-B14C-8151-464E83CDC5E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A22B-A5AE-854A-8FD8-31D30778B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0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E937-5BDE-A3D8-00A3-249BF720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43315-E575-3BB7-87CA-3590144E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24F2-2809-6BED-7EC2-F2E17ED1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6DE0-1003-ED4C-903F-B1AC01E348A4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CA42-2D22-6D3D-4258-D0A9861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FC6E-AFE2-BF1E-DD57-B8941820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2D9A-D034-DE96-612F-CAC2672B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FBAE3-6968-AF59-2463-519AEB1B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FDD0-FE43-2B89-BA19-B8E956E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A4E-A6C0-0348-9513-42DA68468D1C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13DA-D8A0-0C27-930B-46E2D7E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7664-12AC-7583-6954-AFA30E6A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5DC39-76F0-A5B7-243B-167F6BDE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3C65-4ECF-C5AC-F2BC-E1F2E5C09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9B49A-6D62-05ED-9821-47B803B8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5ECD-89CF-274B-ABB2-9CDC32A345E9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3606-46E0-AE70-58D0-0C1C6F55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68B2-07AF-4269-CA7C-F0D7D765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4E98-93F0-B3D5-E22D-D8DB230C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5B60-8C09-5E20-07B4-50F185223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87B1-61A0-80FE-DF1A-D1FDFC02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A61A-315C-6D42-9808-86195BD71956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A0A95-627B-08A1-53B0-C5DFE461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2B4E-977B-128F-5E03-9F99C6C7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013A-B978-EB6A-9589-84033466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2ABAA-98C7-AE2F-F6A4-37E5B20E8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39A5-6ED8-1F84-F066-CB47E8F1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B479-5436-E942-BA13-621D52B7E87D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D3B18-8949-AE72-FBCC-9ADCDFA6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87AD-6B15-04C2-5DF7-0801643C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6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57C9-2551-B642-E7AD-A8A778A2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0D9-0797-7DCE-153E-CDE5BF41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A672-9F81-4AE5-6DAB-5DBC0872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15AD8-F02A-FB00-C72D-C6B0F7B8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5D0-B188-0744-8673-4D8807B214F0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A7CD-9E2A-E466-46F6-D61723A9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97FA4-D518-A542-7DE2-D2A96E3F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6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A56-0817-41BB-5CC1-E0981A1C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E0BD-09A3-119C-5134-FA39068E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FBC94-ADFD-E92A-9BA2-BCA8F78C7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627DB-AE8B-3452-BBC6-52B5AE88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940CA-408E-260B-0C74-7236A5BB6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3CF9E-76A4-1D65-5800-0A7A7D99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2C5-73B9-3A4E-A809-82EB4D63A2A5}" type="datetime1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55FF4-D9E4-26C5-9EB8-C82F3065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BAA2-9620-6A22-3E06-2FF9AE85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75CC-3826-C477-997B-C19BA469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8AEDB-316A-137A-6F4A-9E7E02E7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E54E-0306-E045-B6B0-4720A16022F6}" type="datetime1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84F2D-E7D2-ED17-4E71-81E51539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BD49F-56E9-97B5-CABB-49BA713F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4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00539-6FAF-E7EB-658C-E966D406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5FA4-0908-2240-BBAA-8E81C774D24B}" type="datetime1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9619B-9806-1799-71E8-3EC2404C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9012-63EE-4FD0-731F-08EFB48E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8FB2-BA40-EC54-FDD6-489CEA66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2E58-97C2-C8A4-128E-41839A3E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FB670-4765-085B-D29F-98AD0AA16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29BF7-91AA-A488-D19E-343449DB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8FD6-CDD3-644C-969D-9A34AE2BE942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A0863-4118-16B4-A41A-D7AA7AB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61131-DED1-AABC-926F-DE26F0B1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0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1C08-CC94-3F79-7AAF-2BC049B5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67A9B-B16F-03A8-9F20-64C1139D2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0F39-C965-1393-C3A7-163857724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A688D-76CB-BEF6-1416-173856F2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71D-2CE7-E84A-BA31-273A1373347A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0A4DF-519E-6B60-909D-CD160AB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A5790-C77F-A20B-7CA9-8596457A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6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F8574-E880-AFFA-C9FA-157897F0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B2B8-9BA5-C491-D227-89B68CE6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B375-DD04-20B2-A818-8654D5261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4DEB-2CB9-3044-B801-612DCB88D955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F2C4-A46B-24AF-B8D6-840674C88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0B4C6-CFFE-369D-479A-6D4A6DFA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FAD2-2B62-CE4B-B926-2899661E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1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41E9-81E5-2225-7B60-555CF41E4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Updates to Geant4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FE0BC-15C1-BB6D-F7D0-1268AD232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PBT Meeting 15/03/2023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9C931-A147-D1B9-D93E-D384BD7E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323E-2B54-1F84-0933-9DAF5CFA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3DE0-BAB1-BBA4-C0FB-1FD8C6B0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0863" cy="4351338"/>
          </a:xfrm>
        </p:spPr>
        <p:txBody>
          <a:bodyPr/>
          <a:lstStyle/>
          <a:p>
            <a:r>
              <a:rPr lang="en-GB" dirty="0"/>
              <a:t>Simulation of a segmented polystyrene-based scintillator detector.</a:t>
            </a:r>
          </a:p>
          <a:p>
            <a:r>
              <a:rPr lang="en-GB" dirty="0"/>
              <a:t>Quantities measured:</a:t>
            </a:r>
          </a:p>
          <a:p>
            <a:pPr lvl="1"/>
            <a:r>
              <a:rPr lang="en-GB" dirty="0"/>
              <a:t>Dose-depth (high-resolution &amp; by-sheet)</a:t>
            </a:r>
          </a:p>
          <a:p>
            <a:pPr lvl="1"/>
            <a:r>
              <a:rPr lang="en-GB" dirty="0"/>
              <a:t>Light-depth (high-resolution &amp; by-sheet)</a:t>
            </a:r>
          </a:p>
          <a:p>
            <a:r>
              <a:rPr lang="en-GB" dirty="0"/>
              <a:t>All quantities measured and stored in .root files, accessed by plotting macro.</a:t>
            </a:r>
          </a:p>
          <a:p>
            <a:r>
              <a:rPr lang="en-GB" dirty="0"/>
              <a:t>ROOT macro plots and fits data with Bortfeld and </a:t>
            </a:r>
            <a:r>
              <a:rPr lang="en-GB" dirty="0" err="1"/>
              <a:t>Kelleter</a:t>
            </a:r>
            <a:r>
              <a:rPr lang="en-GB" dirty="0"/>
              <a:t> (independent fits).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85707CE-CFED-0ED1-D734-A27518CF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07" y="0"/>
            <a:ext cx="4293793" cy="2578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0D57E-EAAE-6663-6F76-B6349DDB8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"/>
          <a:stretch/>
        </p:blipFill>
        <p:spPr>
          <a:xfrm rot="5400000">
            <a:off x="9167168" y="1631751"/>
            <a:ext cx="2199364" cy="385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FDEC0-D045-3463-0AB1-3DAB4E334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6"/>
          <a:stretch/>
        </p:blipFill>
        <p:spPr>
          <a:xfrm rot="5400000">
            <a:off x="7735423" y="3825187"/>
            <a:ext cx="2201417" cy="38642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2A63-CF0B-BCD1-BF0F-6BFD0288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EDE3-B389-266E-8772-9B121A25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Properties of Scintillator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A07C-462C-24CA-0590-EA53D74A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50454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Simple, basic properties:</a:t>
            </a:r>
          </a:p>
          <a:p>
            <a:pPr lvl="1"/>
            <a:r>
              <a:rPr lang="en-GB" dirty="0"/>
              <a:t>Density: 1.03 g/cm</a:t>
            </a:r>
            <a:r>
              <a:rPr lang="en-GB" baseline="30000" dirty="0"/>
              <a:t>3</a:t>
            </a:r>
            <a:endParaRPr lang="en-GB" dirty="0"/>
          </a:p>
          <a:p>
            <a:pPr lvl="1"/>
            <a:r>
              <a:rPr lang="en-GB" dirty="0"/>
              <a:t>Elemental composition: C</a:t>
            </a:r>
            <a:r>
              <a:rPr lang="en-GB" baseline="-25000" dirty="0"/>
              <a:t>9</a:t>
            </a:r>
            <a:r>
              <a:rPr lang="en-GB" dirty="0"/>
              <a:t>H</a:t>
            </a:r>
            <a:r>
              <a:rPr lang="en-GB" baseline="-25000" dirty="0"/>
              <a:t>10</a:t>
            </a:r>
            <a:endParaRPr lang="en-GB" dirty="0"/>
          </a:p>
          <a:p>
            <a:pPr lvl="1"/>
            <a:r>
              <a:rPr lang="en-GB" dirty="0"/>
              <a:t>Mean ionisation excitation energy: 68.7 eV</a:t>
            </a:r>
          </a:p>
          <a:p>
            <a:pPr lvl="1"/>
            <a:r>
              <a:rPr lang="en-GB" dirty="0"/>
              <a:t>Fast and slow scintillation time constants: 0.9 ns and 2.1 ns.</a:t>
            </a:r>
          </a:p>
          <a:p>
            <a:pPr lvl="1"/>
            <a:r>
              <a:rPr lang="en-GB" dirty="0"/>
              <a:t>Birks’ constant: somewhere around 0.1 MeV/mm</a:t>
            </a:r>
          </a:p>
          <a:p>
            <a:r>
              <a:rPr lang="en-GB" dirty="0"/>
              <a:t>Harder stuff (all energy-dependent):</a:t>
            </a:r>
          </a:p>
          <a:p>
            <a:pPr lvl="1"/>
            <a:r>
              <a:rPr lang="en-GB" dirty="0"/>
              <a:t>Emission spectrum (both fast and slow)</a:t>
            </a:r>
          </a:p>
          <a:p>
            <a:pPr lvl="1"/>
            <a:r>
              <a:rPr lang="en-GB" dirty="0"/>
              <a:t>Refractive index</a:t>
            </a:r>
          </a:p>
          <a:p>
            <a:pPr lvl="1"/>
            <a:r>
              <a:rPr lang="en-GB" dirty="0"/>
              <a:t>Bulk absorption spectrum</a:t>
            </a:r>
          </a:p>
          <a:p>
            <a:pPr lvl="1"/>
            <a:r>
              <a:rPr lang="en-GB" dirty="0"/>
              <a:t>Wavelength shifting components</a:t>
            </a:r>
          </a:p>
          <a:p>
            <a:pPr lvl="2"/>
            <a:r>
              <a:rPr lang="en-GB" dirty="0"/>
              <a:t>Absorption length and emission spectra</a:t>
            </a:r>
          </a:p>
          <a:p>
            <a:pPr lvl="2"/>
            <a:r>
              <a:rPr lang="en-GB" dirty="0"/>
              <a:t>Time constant (not energy-dependent)</a:t>
            </a:r>
          </a:p>
          <a:p>
            <a:pPr lvl="1"/>
            <a:r>
              <a:rPr lang="en-GB" dirty="0"/>
              <a:t>Reflectivity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199D6EB-C1E1-4248-2356-5885AB371AA5}"/>
              </a:ext>
            </a:extLst>
          </p:cNvPr>
          <p:cNvSpPr/>
          <p:nvPr/>
        </p:nvSpPr>
        <p:spPr>
          <a:xfrm>
            <a:off x="6096000" y="4095206"/>
            <a:ext cx="320040" cy="86868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614E5-EE76-E1AB-F7C2-6835C3D94A9E}"/>
              </a:ext>
            </a:extLst>
          </p:cNvPr>
          <p:cNvSpPr txBox="1"/>
          <p:nvPr/>
        </p:nvSpPr>
        <p:spPr>
          <a:xfrm>
            <a:off x="6416040" y="4206380"/>
            <a:ext cx="522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usable data (old stuff from SuperNEMO), but not guaranteed to be representative of our scintillator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2BF45EA-44F0-96BA-3C70-D17102EC1B4E}"/>
              </a:ext>
            </a:extLst>
          </p:cNvPr>
          <p:cNvSpPr/>
          <p:nvPr/>
        </p:nvSpPr>
        <p:spPr>
          <a:xfrm>
            <a:off x="6096000" y="5153297"/>
            <a:ext cx="320040" cy="111034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416B3-790F-505F-F95C-921269544D90}"/>
              </a:ext>
            </a:extLst>
          </p:cNvPr>
          <p:cNvSpPr txBox="1"/>
          <p:nvPr/>
        </p:nvSpPr>
        <p:spPr>
          <a:xfrm>
            <a:off x="6416040" y="5523802"/>
            <a:ext cx="386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usable data: </a:t>
            </a:r>
            <a:r>
              <a:rPr lang="en-GB" i="1" dirty="0"/>
              <a:t>but might not matter?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AABB2D-C12C-3BE5-C515-E2E0D17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1DB3-4FED-AA1F-130D-C9F036EE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Determining Birks’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3C89-20D0-16B1-C1D2-D3279411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4"/>
            <a:ext cx="6765434" cy="47580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Model-dependent investigation of Birks’ constant using single-block depth-light curves measured with a camera at UCLH.</a:t>
            </a:r>
          </a:p>
          <a:p>
            <a:r>
              <a:rPr lang="en-GB" dirty="0"/>
              <a:t>To measure Birks’ constant:</a:t>
            </a:r>
          </a:p>
          <a:p>
            <a:pPr marL="711200" lvl="1" indent="-254000">
              <a:buFont typeface="+mj-lt"/>
              <a:buAutoNum type="arabicPeriod"/>
            </a:pPr>
            <a:r>
              <a:rPr lang="en-GB" dirty="0"/>
              <a:t>Produce simulated depth-dose curve that matches UCLH reference depth-dose curve. This also creates a depth-light curve.</a:t>
            </a:r>
          </a:p>
          <a:p>
            <a:pPr marL="711200" lvl="1" indent="-254000">
              <a:buFont typeface="+mj-lt"/>
              <a:buAutoNum type="arabicPeriod"/>
            </a:pPr>
            <a:r>
              <a:rPr lang="en-GB" dirty="0"/>
              <a:t>Plot image data alongside simulated depth-light curve produced in step 1. Everything normalised to value at entry (little quenching).</a:t>
            </a:r>
          </a:p>
          <a:p>
            <a:pPr marL="711200" lvl="1" indent="-254000">
              <a:buFont typeface="+mj-lt"/>
              <a:buAutoNum type="arabicPeriod"/>
            </a:pPr>
            <a:r>
              <a:rPr lang="en-GB" dirty="0"/>
              <a:t>Re-run simulation with different kB values until simulated depth-light curve matches real data (using Kolmogorov-Smirnov test).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9231FCA-5E75-B6D6-2994-50821F545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8"/>
          <a:stretch/>
        </p:blipFill>
        <p:spPr>
          <a:xfrm>
            <a:off x="7427975" y="3786251"/>
            <a:ext cx="4764025" cy="2390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9F4FD-BE1F-24DC-6761-E35CD217C24B}"/>
              </a:ext>
            </a:extLst>
          </p:cNvPr>
          <p:cNvSpPr txBox="1"/>
          <p:nvPr/>
        </p:nvSpPr>
        <p:spPr>
          <a:xfrm>
            <a:off x="8152853" y="6176963"/>
            <a:ext cx="348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Note: fitted curves not actually needed at all!</a:t>
            </a:r>
          </a:p>
        </p:txBody>
      </p:sp>
      <p:pic>
        <p:nvPicPr>
          <p:cNvPr id="8" name="Picture 7" descr="A picture containing television, screen, flat, dark&#10;&#10;Description automatically generated">
            <a:extLst>
              <a:ext uri="{FF2B5EF4-FFF2-40B4-BE49-F238E27FC236}">
                <a16:creationId xmlns:a16="http://schemas.microsoft.com/office/drawing/2014/main" id="{888AF836-B916-2705-70AC-F02385F21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6" t="19412" r="16036" b="26929"/>
          <a:stretch/>
        </p:blipFill>
        <p:spPr>
          <a:xfrm>
            <a:off x="7427974" y="950735"/>
            <a:ext cx="4764026" cy="26406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8A55-C81A-3C9F-5383-CC2EBBEC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89D3348-ABA1-5FF3-A104-C2225ABE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36"/>
            <a:ext cx="12197115" cy="65051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B35FD-E3AD-5B44-106D-ED8FE4ED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8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710B-B823-CE8A-66D8-36617158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Reconstruction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0685-3DF7-B68C-70BC-A664F2CE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an RSP = scintillator density does not work for some reason!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6B10D-A71E-7360-737B-67C469B6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8884" y="1307571"/>
            <a:ext cx="4120937" cy="6053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22E73-47BE-8C0D-52DE-C9398662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2177" y="1307570"/>
            <a:ext cx="4120939" cy="6053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247228-12A8-C3BE-F727-B428039E33B4}"/>
              </a:ext>
            </a:extLst>
          </p:cNvPr>
          <p:cNvSpPr txBox="1"/>
          <p:nvPr/>
        </p:nvSpPr>
        <p:spPr>
          <a:xfrm>
            <a:off x="1442881" y="6308209"/>
            <a:ext cx="32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RSP = 1.030 = Scintillator Density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5A25A-B069-E2A1-64E7-E5D1C60475CD}"/>
              </a:ext>
            </a:extLst>
          </p:cNvPr>
          <p:cNvSpPr txBox="1"/>
          <p:nvPr/>
        </p:nvSpPr>
        <p:spPr>
          <a:xfrm>
            <a:off x="8483592" y="6255754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RSP = 1.018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957484-3F97-733A-11A4-D5E4E43E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9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9AED-B5F9-A00C-5E3F-C5E6B678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204A-5097-F6E4-5A37-3341157B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1617" cy="4351338"/>
          </a:xfrm>
        </p:spPr>
        <p:txBody>
          <a:bodyPr>
            <a:normAutofit/>
          </a:bodyPr>
          <a:lstStyle/>
          <a:p>
            <a:r>
              <a:rPr lang="en-GB" dirty="0"/>
              <a:t>We have a list of values of Gaussian energy straggling to match UCLH depth-dose data: </a:t>
            </a:r>
            <a:r>
              <a:rPr lang="en-GB" i="1" dirty="0"/>
              <a:t>matched by hand/eye.</a:t>
            </a:r>
          </a:p>
          <a:p>
            <a:r>
              <a:rPr lang="en-GB" dirty="0"/>
              <a:t>New functionality: implemented a detector messenger to allow Birks’ constant to be set at runtime.</a:t>
            </a:r>
          </a:p>
          <a:p>
            <a:pPr lvl="1"/>
            <a:r>
              <a:rPr lang="en-GB" dirty="0"/>
              <a:t>Could be developed to add further customisation e.g. sheet size, thickness, etc.</a:t>
            </a:r>
          </a:p>
          <a:p>
            <a:r>
              <a:rPr lang="en-GB" dirty="0"/>
              <a:t>Verifying optical properties of scintillator with NUVIA is key.</a:t>
            </a:r>
          </a:p>
          <a:p>
            <a:r>
              <a:rPr lang="en-GB" dirty="0"/>
              <a:t>Geometry has photodiodes implemented as sensitive detectors however light collection doesn’t seem to work.</a:t>
            </a:r>
          </a:p>
          <a:p>
            <a:pPr lvl="1"/>
            <a:r>
              <a:rPr lang="en-GB" dirty="0"/>
              <a:t>Tricky things like photon reflection and transmission. </a:t>
            </a:r>
          </a:p>
          <a:p>
            <a:pPr lvl="1"/>
            <a:r>
              <a:rPr lang="en-GB" dirty="0"/>
              <a:t>Diode material may not matter as just need to collect photons on surface.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27A7E-E558-BB69-A8F9-28795974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FAD2-2B62-CE4B-B926-2899661E1A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406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Updates to Geant4 Simulation</vt:lpstr>
      <vt:lpstr>Recap</vt:lpstr>
      <vt:lpstr>Optical Properties of Scintillator</vt:lpstr>
      <vt:lpstr>Determining Birks’ Constant</vt:lpstr>
      <vt:lpstr>PowerPoint Presentation</vt:lpstr>
      <vt:lpstr>Range Reconstruction Accuracy</vt:lpstr>
      <vt:lpstr>Conclusions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Geant4 Simulation</dc:title>
  <dc:creator>Shaikh, Saad</dc:creator>
  <cp:lastModifiedBy>Shaikh, Saad</cp:lastModifiedBy>
  <cp:revision>8</cp:revision>
  <dcterms:created xsi:type="dcterms:W3CDTF">2023-03-14T10:30:21Z</dcterms:created>
  <dcterms:modified xsi:type="dcterms:W3CDTF">2023-03-14T16:19:48Z</dcterms:modified>
</cp:coreProperties>
</file>