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5"/>
    <p:restoredTop sz="94680"/>
  </p:normalViewPr>
  <p:slideViewPr>
    <p:cSldViewPr snapToGrid="0">
      <p:cViewPr varScale="1">
        <p:scale>
          <a:sx n="207" d="100"/>
          <a:sy n="207" d="100"/>
        </p:scale>
        <p:origin x="122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BC1AF-7085-9844-A829-1FB72D861F53}" type="datetimeFigureOut">
              <a:rPr lang="en-GB" smtClean="0"/>
              <a:t>15/03/2023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DFF8A-1D78-DC42-B6C1-91381DE574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392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0DFF8A-1D78-DC42-B6C1-91381DE574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34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E2A4A-DAA1-9B49-10DA-F0BAD0A282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A9B9A9-BE54-BD91-4DB2-D35B6555B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9B71D-2C63-F95A-55C0-81284FD6A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2B954-998F-6B4B-BD8B-3DFB4087B803}" type="datetime1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663DA-63B7-5BD3-AE32-8D5521E3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4BB33-CC71-6D59-AC2A-D62D15E1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09F-1D04-EB43-B2E7-CE2E365EC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720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7F0D-8766-5C8E-A326-52A720AFC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2C91D0-0F45-5838-AB9A-9A765156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8DF53-4BE0-45CE-BE4A-AC9E667E9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7F5DC-2130-2B4E-B6DE-905F2390220C}" type="datetime1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4B68C-87B0-B685-0224-5CBF55349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723C0-9FD9-BBE4-5286-54CE4BB7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09F-1D04-EB43-B2E7-CE2E365EC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38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491A8-9919-D5AA-8A9B-F0F7C9EFD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6B274-631F-E1BD-CE21-E1B1F9BE8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BD56C-4601-157F-B7F2-A01107B61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500DC-7B3C-B242-AAC6-53E85671FFBC}" type="datetime1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0B9F9-0CBE-7E85-97FA-41BA89908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00A8E-FC89-6E50-F374-DC92BDE08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09F-1D04-EB43-B2E7-CE2E365EC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9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12DC4-C197-4BB1-1F4E-759FEA6BA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739C6-80D3-D7F6-4ADE-515ACC285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3C6C8B-3D1B-9CA8-1678-EADFEF82C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B5CF9-78CA-DA42-9109-C8B96DDAC5CB}" type="datetime1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12F81-98A2-A189-1435-FD8542A6D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9F895-450C-A4CC-705C-EC97EAADD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09F-1D04-EB43-B2E7-CE2E365EC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843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39416-1B6E-DAED-545B-F644A2E7B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1365C-F464-076B-3FEA-6A34AA0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74122A-C89F-7327-B5C5-B57DCB8B3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1CEE-6CCC-1041-9CEA-53A5140663A7}" type="datetime1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096A9-F4AC-0543-F1AC-605CAF5F0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AADF-4CBB-5980-9670-16D45D94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09F-1D04-EB43-B2E7-CE2E365EC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4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98FF-4A51-DF8D-4B0B-874D5AF32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6DCCF-1BF4-5D6F-057D-77E0107AED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F5BD37-5380-6636-F200-73FF600071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7387C-D834-926F-2A48-827CB29EE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A1F93-9172-D74E-88F3-7A2247800AD6}" type="datetime1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84AE4-4802-6AE4-3131-005003C6C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9D247-7150-540C-72F7-FC533A0D4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09F-1D04-EB43-B2E7-CE2E365EC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765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10042-9D8A-468C-5B6B-4CCF7F239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C0CF4-88A1-F271-30B6-45AAA40FB6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BE961-38B8-F1B9-9BB8-D5B26B7F2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D3676-0535-6ECA-9961-3876A2C31C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9B90B-CDBB-72F8-F11D-95CF97953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53743D-703B-0B02-F39C-8472A2373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2931B-8350-0148-9707-514406D082D6}" type="datetime1">
              <a:rPr lang="en-GB" smtClean="0"/>
              <a:t>15/03/2023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8098BC-5C56-069B-D2D0-C35C8F3D3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B757D6-0D80-D1A4-7F62-E93E6FEF4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09F-1D04-EB43-B2E7-CE2E365EC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40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3007A-D4F3-5240-1635-24365B16F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607B16-C0C2-2B9F-7F91-FB60F280E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B357-BDAF-1A44-84B6-E42939044E3C}" type="datetime1">
              <a:rPr lang="en-GB" smtClean="0"/>
              <a:t>15/03/2023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2A70C5-777C-FBAC-0449-1469FEBCE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9A41D-375E-83FD-7A17-5DAB3B590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09F-1D04-EB43-B2E7-CE2E365EC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43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4FAEF0-3088-435A-D7C1-2F2E7F589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F805-B770-7340-ADA4-51B5F3FCB696}" type="datetime1">
              <a:rPr lang="en-GB" smtClean="0"/>
              <a:t>15/03/2023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3923FD-54DD-D85F-5C34-7016A7C2C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F826B7-36A8-DBAE-AF4D-67423A1F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09F-1D04-EB43-B2E7-CE2E365EC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5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97FBD-B1B6-14DC-E1C2-26D804FE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5BD76-9B12-2D2C-5EBD-B60EDBEDB5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5AD05-66C6-B3CF-A808-6BF4B9354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2ADF1-028B-9155-8B44-68E5B3E9D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A82A-6DDC-1942-AD5A-B9E055ECAC0B}" type="datetime1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1BDFA-A7B9-0EBE-FA93-5BF38904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A3527-C684-25F0-113B-BA34F4E9A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09F-1D04-EB43-B2E7-CE2E365EC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7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67CFD-E265-179A-0D3B-C312344C2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2A3863-D57F-E754-793C-23649FC98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5A19A-03A9-E6AD-6905-9F0370765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91D8E-F8A1-1D5E-801C-8360D8EA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4CE4A-DB68-8A46-9AF1-9EBF978CBD68}" type="datetime1">
              <a:rPr lang="en-GB" smtClean="0"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108C7B-3DB8-A167-6C50-001AA4F3F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F249F-344B-31A5-9076-98C7D2DE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09F-1D04-EB43-B2E7-CE2E365EC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71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28A2FF-C332-B2AC-AF48-44ACC420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75369-4A3F-6F7D-41A6-273C275D5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66A13-7426-E0F5-BE13-E6552D4C3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AAFF4-BC0F-684B-B569-1913A7BFB736}" type="datetime1">
              <a:rPr lang="en-GB" smtClean="0"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966A9-6ACB-CA13-9C94-F98E35180A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6185D-4E56-936B-C5F2-083196D60A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7309F-1D04-EB43-B2E7-CE2E365ECE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949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B7E87-C342-9AE6-7499-79B2AF8305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PARTREC Analysis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F24428-DFF0-A09E-E28B-DB49F47276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25/11/2022 Beam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0B0C4E-1C37-A020-937F-FBE870D69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09F-1D04-EB43-B2E7-CE2E365ECE7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830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5016-872C-0E09-2155-4B25F3FF8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C1DC2-A83B-2EEC-9518-806378835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Reconstructed PDLs show worsening of beam with lower energies.</a:t>
            </a:r>
          </a:p>
          <a:p>
            <a:pPr lvl="1"/>
            <a:r>
              <a:rPr lang="en-GB" dirty="0"/>
              <a:t>Could be due to aluminium beam degrader? Direct proton hits in diodes.</a:t>
            </a:r>
          </a:p>
          <a:p>
            <a:pPr lvl="1"/>
            <a:r>
              <a:rPr lang="en-GB" dirty="0"/>
              <a:t>Similar effects NOT seen in reference data – though this is likely measured in the middle of the beam.</a:t>
            </a:r>
          </a:p>
          <a:p>
            <a:r>
              <a:rPr lang="en-GB" dirty="0"/>
              <a:t>Appear to have linear scaling of average charge with beam current.</a:t>
            </a:r>
          </a:p>
          <a:p>
            <a:r>
              <a:rPr lang="en-GB" dirty="0"/>
              <a:t>Fit results NOT consistent across different beam currents:</a:t>
            </a:r>
          </a:p>
          <a:p>
            <a:pPr lvl="1"/>
            <a:r>
              <a:rPr lang="en-GB" dirty="0"/>
              <a:t>Appear to have a correlation with range and Birks’ constant: better, more consistent results at higher currents, though effect tapers off past 10 </a:t>
            </a:r>
            <a:r>
              <a:rPr lang="en-GB" dirty="0" err="1"/>
              <a:t>nA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Fit results generally worse at lower beam energies: see very small values of Birks’ constant. Lower energies shift range more with increasing beam current.</a:t>
            </a:r>
          </a:p>
          <a:p>
            <a:r>
              <a:rPr lang="en-GB" dirty="0"/>
              <a:t>Range accuracy appears to be systematic value at around 0.8 mm but need more reference data to confirm this among outlier data points.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E08DF0-CE6D-97F0-3151-6484D711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09F-1D04-EB43-B2E7-CE2E365ECE7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2814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FB6F-86AC-6097-E9DB-DF0FE66FA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FA018-5F24-3E8E-6BD4-76A05940A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29322" cy="4351338"/>
          </a:xfrm>
        </p:spPr>
        <p:txBody>
          <a:bodyPr/>
          <a:lstStyle/>
          <a:p>
            <a:r>
              <a:rPr lang="en-GB" dirty="0"/>
              <a:t>Used 2 32-sheet Rev. C modules to test range reconstruction between 60 – 150 MeV.</a:t>
            </a:r>
          </a:p>
          <a:p>
            <a:r>
              <a:rPr lang="en-GB" dirty="0"/>
              <a:t>Test performance at FLASH currents</a:t>
            </a:r>
          </a:p>
          <a:p>
            <a:pPr lvl="1"/>
            <a:r>
              <a:rPr lang="en-GB" dirty="0"/>
              <a:t>Currents tested: 1, 2, 5.5, 10, 20, 30 </a:t>
            </a:r>
            <a:r>
              <a:rPr lang="en-GB"/>
              <a:t>and 47 </a:t>
            </a:r>
            <a:r>
              <a:rPr lang="en-GB" dirty="0" err="1"/>
              <a:t>nA.</a:t>
            </a:r>
            <a:endParaRPr lang="en-GB" dirty="0"/>
          </a:p>
          <a:p>
            <a:r>
              <a:rPr lang="en-GB" dirty="0"/>
              <a:t>Previously used prototypes at Manchester</a:t>
            </a:r>
          </a:p>
          <a:p>
            <a:pPr lvl="1"/>
            <a:r>
              <a:rPr lang="en-GB" dirty="0"/>
              <a:t>Stacks “1” and ”2”.</a:t>
            </a:r>
          </a:p>
          <a:p>
            <a:pPr lvl="1"/>
            <a:r>
              <a:rPr lang="en-GB" dirty="0"/>
              <a:t>Measured RSPs of 1.024 and 1.016.</a:t>
            </a:r>
          </a:p>
          <a:p>
            <a:pPr lvl="2"/>
            <a:r>
              <a:rPr lang="en-GB" dirty="0"/>
              <a:t>Latter was found to be better at 1.018.</a:t>
            </a:r>
          </a:p>
          <a:p>
            <a:r>
              <a:rPr lang="en-GB" dirty="0"/>
              <a:t>Using Manchester calibration shoot-throughs.</a:t>
            </a:r>
          </a:p>
          <a:p>
            <a:pPr lvl="2"/>
            <a:endParaRPr lang="en-GB" dirty="0"/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4C94DAA2-B138-9AFF-39D1-96C5166FA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1376" y="754669"/>
            <a:ext cx="4114928" cy="548657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BB982-0039-1605-4EC3-B99545EB7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09F-1D04-EB43-B2E7-CE2E365ECE7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501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D8979-4EAF-85A0-8295-40F7CC155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Comparison</a:t>
            </a:r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B9B68463-BD30-D40F-FE08-4800E40A92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112" r="9573"/>
          <a:stretch/>
        </p:blipFill>
        <p:spPr>
          <a:xfrm>
            <a:off x="-1" y="1690688"/>
            <a:ext cx="6097707" cy="4519868"/>
          </a:xfrm>
        </p:spPr>
      </p:pic>
      <p:pic>
        <p:nvPicPr>
          <p:cNvPr id="7" name="Picture 6" descr="Chart, histogram&#10;&#10;Description automatically generated">
            <a:extLst>
              <a:ext uri="{FF2B5EF4-FFF2-40B4-BE49-F238E27FC236}">
                <a16:creationId xmlns:a16="http://schemas.microsoft.com/office/drawing/2014/main" id="{9E993AE1-A62B-C42C-830F-6E48600EF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100" r="8260" b="2540"/>
          <a:stretch/>
        </p:blipFill>
        <p:spPr>
          <a:xfrm>
            <a:off x="6096444" y="1690688"/>
            <a:ext cx="6095556" cy="43787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C4F411-E32D-3AF8-35C7-EBD05BC1C5F6}"/>
              </a:ext>
            </a:extLst>
          </p:cNvPr>
          <p:cNvSpPr txBox="1"/>
          <p:nvPr/>
        </p:nvSpPr>
        <p:spPr>
          <a:xfrm>
            <a:off x="2542688" y="6210556"/>
            <a:ext cx="10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PARTREC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7EE67C-01EB-C0CD-AB61-848488C34098}"/>
              </a:ext>
            </a:extLst>
          </p:cNvPr>
          <p:cNvSpPr txBox="1"/>
          <p:nvPr/>
        </p:nvSpPr>
        <p:spPr>
          <a:xfrm>
            <a:off x="8546004" y="6210556"/>
            <a:ext cx="1297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 Christie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13186DD-1E18-BCB4-2C83-5FE68F616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09F-1D04-EB43-B2E7-CE2E365ECE7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0263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B86A7-F0BF-063A-95EB-410CC7679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Calibrated PDL Comparison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F02542D1-3E86-3A2F-925A-F759E4A5D2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601" t="9238" r="9402"/>
          <a:stretch/>
        </p:blipFill>
        <p:spPr>
          <a:xfrm>
            <a:off x="0" y="1889559"/>
            <a:ext cx="5989627" cy="460331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AD062-4D97-F762-1BAF-6B17E83D3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09F-1D04-EB43-B2E7-CE2E365ECE7E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 descr="Chart, histogram&#10;&#10;Description automatically generated">
            <a:extLst>
              <a:ext uri="{FF2B5EF4-FFF2-40B4-BE49-F238E27FC236}">
                <a16:creationId xmlns:a16="http://schemas.microsoft.com/office/drawing/2014/main" id="{377B51B1-E568-35D2-3CCA-AB5AAB047B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4" t="9685" r="9678" b="2733"/>
          <a:stretch/>
        </p:blipFill>
        <p:spPr>
          <a:xfrm>
            <a:off x="6096000" y="1889559"/>
            <a:ext cx="6096000" cy="44152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FB876A-D616-CF02-D3E1-9E0F2306062F}"/>
              </a:ext>
            </a:extLst>
          </p:cNvPr>
          <p:cNvSpPr txBox="1"/>
          <p:nvPr/>
        </p:nvSpPr>
        <p:spPr>
          <a:xfrm>
            <a:off x="2690082" y="6356350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 </a:t>
            </a:r>
            <a:r>
              <a:rPr lang="en-GB" dirty="0" err="1"/>
              <a:t>nA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7DF415-97AD-F82A-047B-663C96D355B7}"/>
              </a:ext>
            </a:extLst>
          </p:cNvPr>
          <p:cNvSpPr txBox="1"/>
          <p:nvPr/>
        </p:nvSpPr>
        <p:spPr>
          <a:xfrm>
            <a:off x="8839269" y="6346026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47 </a:t>
            </a:r>
            <a:r>
              <a:rPr lang="en-GB" dirty="0" err="1"/>
              <a:t>nA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89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6FD09-9442-C83C-9AED-FE28D51C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Average Charge vs. Beam Current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F3FBB71-F1F7-EA66-32A8-3567BFA79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92" t="2080" b="2536"/>
          <a:stretch/>
        </p:blipFill>
        <p:spPr>
          <a:xfrm rot="5400000">
            <a:off x="3414603" y="-54342"/>
            <a:ext cx="5362794" cy="83483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C0F78-36D4-1230-3E30-6B9D4E5C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09F-1D04-EB43-B2E7-CE2E365ECE7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92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8C3D-9644-9FCA-BF76-E40E1C8AC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Fit Comparisons (1 </a:t>
            </a:r>
            <a:r>
              <a:rPr lang="en-GB" dirty="0" err="1"/>
              <a:t>nA</a:t>
            </a:r>
            <a:r>
              <a:rPr lang="en-GB" dirty="0"/>
              <a:t> vs. 47 </a:t>
            </a:r>
            <a:r>
              <a:rPr lang="en-GB" dirty="0" err="1"/>
              <a:t>nA</a:t>
            </a:r>
            <a:r>
              <a:rPr lang="en-GB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2CE19D-20EC-98B0-D9DE-2FCB9906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09F-1D04-EB43-B2E7-CE2E365ECE7E}" type="slidenum">
              <a:rPr lang="en-GB" smtClean="0"/>
              <a:t>6</a:t>
            </a:fld>
            <a:endParaRPr lang="en-GB"/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26F5777E-2FE1-D4D4-048A-DD10A95CF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184" y="1486028"/>
            <a:ext cx="8653631" cy="523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8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DE78F-5E36-E0E2-1160-F358F01B1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Range vs. Beam Current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364B1B-5411-AE9F-A27C-0400132E1B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246" r="2715"/>
          <a:stretch/>
        </p:blipFill>
        <p:spPr>
          <a:xfrm rot="5400000">
            <a:off x="3360471" y="-664907"/>
            <a:ext cx="5471058" cy="957475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D8D37-8AC1-531E-6D2B-C8283F52B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09F-1D04-EB43-B2E7-CE2E365ECE7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633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F5116-0EBB-A33C-3C0A-77A85602A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Birks’ Constant vs. Beam Current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C55B2-B642-67D1-A723-131A553A8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09F-1D04-EB43-B2E7-CE2E365ECE7E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ED5AEC-8230-B40D-BC0B-F9593CCD88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3" r="2446"/>
          <a:stretch/>
        </p:blipFill>
        <p:spPr>
          <a:xfrm rot="5400000">
            <a:off x="3345129" y="-866459"/>
            <a:ext cx="5501743" cy="99471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E58320-6742-85BA-C57F-CF4F4C2F67C5}"/>
              </a:ext>
            </a:extLst>
          </p:cNvPr>
          <p:cNvSpPr txBox="1"/>
          <p:nvPr/>
        </p:nvSpPr>
        <p:spPr>
          <a:xfrm>
            <a:off x="-11763" y="5894685"/>
            <a:ext cx="1699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Note: hierarchy inverted from last slide!</a:t>
            </a:r>
          </a:p>
        </p:txBody>
      </p:sp>
    </p:spTree>
    <p:extLst>
      <p:ext uri="{BB962C8B-B14F-4D97-AF65-F5344CB8AC3E}">
        <p14:creationId xmlns:p14="http://schemas.microsoft.com/office/powerpoint/2010/main" val="3494479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3646-5D86-809D-35A4-882C55646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Range Accuracy vs. Beam Energy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F8E30C-FD69-F534-67EC-34B153D6A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41" t="1552" r="1869"/>
          <a:stretch/>
        </p:blipFill>
        <p:spPr>
          <a:xfrm rot="5400000">
            <a:off x="3351267" y="-255220"/>
            <a:ext cx="5489466" cy="873697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C30478-49DF-9DB5-F9A8-B8C85FF38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57309F-1D04-EB43-B2E7-CE2E365ECE7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529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293</Words>
  <Application>Microsoft Macintosh PowerPoint</Application>
  <PresentationFormat>Widescreen</PresentationFormat>
  <Paragraphs>43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PARTREC Analysis</vt:lpstr>
      <vt:lpstr>Experimental Setup</vt:lpstr>
      <vt:lpstr>Background Comparison</vt:lpstr>
      <vt:lpstr>Calibrated PDL Comparison</vt:lpstr>
      <vt:lpstr>Average Charge vs. Beam Current</vt:lpstr>
      <vt:lpstr>Fit Comparisons (1 nA vs. 47 nA)</vt:lpstr>
      <vt:lpstr>Range vs. Beam Current</vt:lpstr>
      <vt:lpstr>Birks’ Constant vs. Beam Current</vt:lpstr>
      <vt:lpstr>Range Accuracy vs. Beam Energy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PARTREC Analysis</dc:title>
  <dc:creator>Shaikh, Saad</dc:creator>
  <cp:lastModifiedBy>Shaikh, Saad</cp:lastModifiedBy>
  <cp:revision>9</cp:revision>
  <dcterms:created xsi:type="dcterms:W3CDTF">2023-03-14T11:44:41Z</dcterms:created>
  <dcterms:modified xsi:type="dcterms:W3CDTF">2023-03-15T17:25:24Z</dcterms:modified>
</cp:coreProperties>
</file>