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59"/>
  </p:notesMasterIdLst>
  <p:handoutMasterIdLst>
    <p:handoutMasterId r:id="rId60"/>
  </p:handoutMasterIdLst>
  <p:sldIdLst>
    <p:sldId id="256" r:id="rId2"/>
    <p:sldId id="324" r:id="rId3"/>
    <p:sldId id="378" r:id="rId4"/>
    <p:sldId id="329" r:id="rId5"/>
    <p:sldId id="379" r:id="rId6"/>
    <p:sldId id="380" r:id="rId7"/>
    <p:sldId id="382" r:id="rId8"/>
    <p:sldId id="383" r:id="rId9"/>
    <p:sldId id="385" r:id="rId10"/>
    <p:sldId id="384" r:id="rId11"/>
    <p:sldId id="386" r:id="rId12"/>
    <p:sldId id="387" r:id="rId13"/>
    <p:sldId id="381" r:id="rId14"/>
    <p:sldId id="325" r:id="rId15"/>
    <p:sldId id="388" r:id="rId16"/>
    <p:sldId id="330" r:id="rId17"/>
    <p:sldId id="332" r:id="rId18"/>
    <p:sldId id="331" r:id="rId19"/>
    <p:sldId id="333" r:id="rId20"/>
    <p:sldId id="334" r:id="rId21"/>
    <p:sldId id="335" r:id="rId22"/>
    <p:sldId id="336" r:id="rId23"/>
    <p:sldId id="338" r:id="rId24"/>
    <p:sldId id="337" r:id="rId25"/>
    <p:sldId id="339" r:id="rId26"/>
    <p:sldId id="340" r:id="rId27"/>
    <p:sldId id="341" r:id="rId28"/>
    <p:sldId id="342" r:id="rId29"/>
    <p:sldId id="343" r:id="rId30"/>
    <p:sldId id="344" r:id="rId31"/>
    <p:sldId id="390" r:id="rId32"/>
    <p:sldId id="389"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60" r:id="rId48"/>
    <p:sldId id="361" r:id="rId49"/>
    <p:sldId id="362" r:id="rId50"/>
    <p:sldId id="363" r:id="rId51"/>
    <p:sldId id="365" r:id="rId52"/>
    <p:sldId id="369" r:id="rId53"/>
    <p:sldId id="370" r:id="rId54"/>
    <p:sldId id="371" r:id="rId55"/>
    <p:sldId id="376" r:id="rId56"/>
    <p:sldId id="372" r:id="rId57"/>
    <p:sldId id="373" r:id="rId58"/>
  </p:sldIdLst>
  <p:sldSz cx="9144000" cy="6858000" type="screen4x3"/>
  <p:notesSz cx="6669088" cy="9872663"/>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EC2"/>
    <a:srgbClr val="000000"/>
    <a:srgbClr val="1F0CA8"/>
    <a:srgbClr val="240EC4"/>
    <a:srgbClr val="2910E2"/>
    <a:srgbClr val="4103EF"/>
    <a:srgbClr val="3A0AE8"/>
    <a:srgbClr val="2C14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60" autoAdjust="0"/>
    <p:restoredTop sz="79167" autoAdjust="0"/>
  </p:normalViewPr>
  <p:slideViewPr>
    <p:cSldViewPr>
      <p:cViewPr>
        <p:scale>
          <a:sx n="70" d="100"/>
          <a:sy n="70" d="100"/>
        </p:scale>
        <p:origin x="-566" y="34"/>
      </p:cViewPr>
      <p:guideLst>
        <p:guide orient="horz" pos="2160"/>
        <p:guide pos="2880"/>
      </p:guideLst>
    </p:cSldViewPr>
  </p:slideViewPr>
  <p:outlineViewPr>
    <p:cViewPr>
      <p:scale>
        <a:sx n="33" d="100"/>
        <a:sy n="33" d="100"/>
      </p:scale>
      <p:origin x="240" y="668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890838" cy="493001"/>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lvl1pPr eaLnBrk="1" hangingPunct="1">
              <a:defRPr sz="1200">
                <a:ea typeface="+mn-ea"/>
                <a:cs typeface="+mn-cs"/>
              </a:defRPr>
            </a:lvl1pPr>
          </a:lstStyle>
          <a:p>
            <a:pPr>
              <a:defRPr/>
            </a:pPr>
            <a:endParaRPr lang="en-GB"/>
          </a:p>
        </p:txBody>
      </p:sp>
      <p:sp>
        <p:nvSpPr>
          <p:cNvPr id="93187" name="Rectangle 3"/>
          <p:cNvSpPr>
            <a:spLocks noGrp="1" noChangeArrowheads="1"/>
          </p:cNvSpPr>
          <p:nvPr>
            <p:ph type="dt" sz="quarter" idx="1"/>
          </p:nvPr>
        </p:nvSpPr>
        <p:spPr bwMode="auto">
          <a:xfrm>
            <a:off x="3776664" y="0"/>
            <a:ext cx="2890837" cy="493001"/>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lvl1pPr algn="r" eaLnBrk="1" hangingPunct="1">
              <a:defRPr sz="1200">
                <a:ea typeface="+mn-ea"/>
                <a:cs typeface="+mn-cs"/>
              </a:defRPr>
            </a:lvl1pPr>
          </a:lstStyle>
          <a:p>
            <a:pPr>
              <a:defRPr/>
            </a:pPr>
            <a:endParaRPr lang="en-GB"/>
          </a:p>
        </p:txBody>
      </p:sp>
      <p:sp>
        <p:nvSpPr>
          <p:cNvPr id="93188" name="Rectangle 4"/>
          <p:cNvSpPr>
            <a:spLocks noGrp="1" noChangeArrowheads="1"/>
          </p:cNvSpPr>
          <p:nvPr>
            <p:ph type="ftr" sz="quarter" idx="2"/>
          </p:nvPr>
        </p:nvSpPr>
        <p:spPr bwMode="auto">
          <a:xfrm>
            <a:off x="0" y="9378082"/>
            <a:ext cx="2890838" cy="493001"/>
          </a:xfrm>
          <a:prstGeom prst="rect">
            <a:avLst/>
          </a:prstGeom>
          <a:noFill/>
          <a:ln w="9525">
            <a:noFill/>
            <a:miter lim="800000"/>
            <a:headEnd/>
            <a:tailEnd/>
          </a:ln>
          <a:effectLst/>
        </p:spPr>
        <p:txBody>
          <a:bodyPr vert="horz" wrap="square" lIns="90388" tIns="45194" rIns="90388" bIns="45194" numCol="1" anchor="b" anchorCtr="0" compatLnSpc="1">
            <a:prstTxWarp prst="textNoShape">
              <a:avLst/>
            </a:prstTxWarp>
          </a:bodyPr>
          <a:lstStyle>
            <a:lvl1pPr eaLnBrk="1" hangingPunct="1">
              <a:defRPr sz="1200">
                <a:ea typeface="+mn-ea"/>
                <a:cs typeface="+mn-cs"/>
              </a:defRPr>
            </a:lvl1pPr>
          </a:lstStyle>
          <a:p>
            <a:pPr>
              <a:defRPr/>
            </a:pPr>
            <a:endParaRPr lang="en-GB"/>
          </a:p>
        </p:txBody>
      </p:sp>
      <p:sp>
        <p:nvSpPr>
          <p:cNvPr id="93189" name="Rectangle 5"/>
          <p:cNvSpPr>
            <a:spLocks noGrp="1" noChangeArrowheads="1"/>
          </p:cNvSpPr>
          <p:nvPr>
            <p:ph type="sldNum" sz="quarter" idx="3"/>
          </p:nvPr>
        </p:nvSpPr>
        <p:spPr bwMode="auto">
          <a:xfrm>
            <a:off x="3776664" y="9378082"/>
            <a:ext cx="2890837" cy="493001"/>
          </a:xfrm>
          <a:prstGeom prst="rect">
            <a:avLst/>
          </a:prstGeom>
          <a:noFill/>
          <a:ln w="9525">
            <a:noFill/>
            <a:miter lim="800000"/>
            <a:headEnd/>
            <a:tailEnd/>
          </a:ln>
          <a:effectLst/>
        </p:spPr>
        <p:txBody>
          <a:bodyPr vert="horz" wrap="square" lIns="90388" tIns="45194" rIns="90388" bIns="45194" numCol="1" anchor="b" anchorCtr="0" compatLnSpc="1">
            <a:prstTxWarp prst="textNoShape">
              <a:avLst/>
            </a:prstTxWarp>
          </a:bodyPr>
          <a:lstStyle>
            <a:lvl1pPr algn="r" eaLnBrk="1" hangingPunct="1">
              <a:defRPr sz="1200" smtClean="0">
                <a:cs typeface="+mn-cs"/>
              </a:defRPr>
            </a:lvl1pPr>
          </a:lstStyle>
          <a:p>
            <a:pPr>
              <a:defRPr/>
            </a:pPr>
            <a:fld id="{10D544B4-5BDF-3848-B854-1CB911A5D7CE}" type="slidenum">
              <a:rPr lang="en-GB"/>
              <a:pPr>
                <a:defRPr/>
              </a:pPr>
              <a:t>‹#›</a:t>
            </a:fld>
            <a:endParaRPr lang="en-GB"/>
          </a:p>
        </p:txBody>
      </p:sp>
    </p:spTree>
    <p:extLst>
      <p:ext uri="{BB962C8B-B14F-4D97-AF65-F5344CB8AC3E}">
        <p14:creationId xmlns:p14="http://schemas.microsoft.com/office/powerpoint/2010/main" xmlns="" val="1058751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890838" cy="493001"/>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lvl1pPr eaLnBrk="1" hangingPunct="1">
              <a:defRPr sz="1200">
                <a:ea typeface="+mn-ea"/>
                <a:cs typeface="+mn-cs"/>
              </a:defRPr>
            </a:lvl1pPr>
          </a:lstStyle>
          <a:p>
            <a:pPr>
              <a:defRPr/>
            </a:pPr>
            <a:endParaRPr lang="en-GB"/>
          </a:p>
        </p:txBody>
      </p:sp>
      <p:sp>
        <p:nvSpPr>
          <p:cNvPr id="94211" name="Rectangle 3"/>
          <p:cNvSpPr>
            <a:spLocks noGrp="1" noChangeArrowheads="1"/>
          </p:cNvSpPr>
          <p:nvPr>
            <p:ph type="dt" idx="1"/>
          </p:nvPr>
        </p:nvSpPr>
        <p:spPr bwMode="auto">
          <a:xfrm>
            <a:off x="3776664" y="0"/>
            <a:ext cx="2890837" cy="493001"/>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lvl1pPr algn="r" eaLnBrk="1" hangingPunct="1">
              <a:defRPr sz="1200">
                <a:ea typeface="+mn-ea"/>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866775" y="741363"/>
            <a:ext cx="4935538" cy="37020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3" name="Rectangle 5"/>
          <p:cNvSpPr>
            <a:spLocks noGrp="1" noChangeArrowheads="1"/>
          </p:cNvSpPr>
          <p:nvPr>
            <p:ph type="body" sz="quarter" idx="3"/>
          </p:nvPr>
        </p:nvSpPr>
        <p:spPr bwMode="auto">
          <a:xfrm>
            <a:off x="666750" y="4689831"/>
            <a:ext cx="5335588" cy="4441751"/>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4214" name="Rectangle 6"/>
          <p:cNvSpPr>
            <a:spLocks noGrp="1" noChangeArrowheads="1"/>
          </p:cNvSpPr>
          <p:nvPr>
            <p:ph type="ftr" sz="quarter" idx="4"/>
          </p:nvPr>
        </p:nvSpPr>
        <p:spPr bwMode="auto">
          <a:xfrm>
            <a:off x="0" y="9378082"/>
            <a:ext cx="2890838" cy="493001"/>
          </a:xfrm>
          <a:prstGeom prst="rect">
            <a:avLst/>
          </a:prstGeom>
          <a:noFill/>
          <a:ln w="9525">
            <a:noFill/>
            <a:miter lim="800000"/>
            <a:headEnd/>
            <a:tailEnd/>
          </a:ln>
          <a:effectLst/>
        </p:spPr>
        <p:txBody>
          <a:bodyPr vert="horz" wrap="square" lIns="90388" tIns="45194" rIns="90388" bIns="45194" numCol="1" anchor="b" anchorCtr="0" compatLnSpc="1">
            <a:prstTxWarp prst="textNoShape">
              <a:avLst/>
            </a:prstTxWarp>
          </a:bodyPr>
          <a:lstStyle>
            <a:lvl1pPr eaLnBrk="1" hangingPunct="1">
              <a:defRPr sz="1200">
                <a:ea typeface="+mn-ea"/>
                <a:cs typeface="+mn-cs"/>
              </a:defRPr>
            </a:lvl1pPr>
          </a:lstStyle>
          <a:p>
            <a:pPr>
              <a:defRPr/>
            </a:pPr>
            <a:endParaRPr lang="en-GB"/>
          </a:p>
        </p:txBody>
      </p:sp>
      <p:sp>
        <p:nvSpPr>
          <p:cNvPr id="94215" name="Rectangle 7"/>
          <p:cNvSpPr>
            <a:spLocks noGrp="1" noChangeArrowheads="1"/>
          </p:cNvSpPr>
          <p:nvPr>
            <p:ph type="sldNum" sz="quarter" idx="5"/>
          </p:nvPr>
        </p:nvSpPr>
        <p:spPr bwMode="auto">
          <a:xfrm>
            <a:off x="3776664" y="9378082"/>
            <a:ext cx="2890837" cy="493001"/>
          </a:xfrm>
          <a:prstGeom prst="rect">
            <a:avLst/>
          </a:prstGeom>
          <a:noFill/>
          <a:ln w="9525">
            <a:noFill/>
            <a:miter lim="800000"/>
            <a:headEnd/>
            <a:tailEnd/>
          </a:ln>
          <a:effectLst/>
        </p:spPr>
        <p:txBody>
          <a:bodyPr vert="horz" wrap="square" lIns="90388" tIns="45194" rIns="90388" bIns="45194" numCol="1" anchor="b" anchorCtr="0" compatLnSpc="1">
            <a:prstTxWarp prst="textNoShape">
              <a:avLst/>
            </a:prstTxWarp>
          </a:bodyPr>
          <a:lstStyle>
            <a:lvl1pPr algn="r" eaLnBrk="1" hangingPunct="1">
              <a:defRPr sz="1200" smtClean="0">
                <a:cs typeface="+mn-cs"/>
              </a:defRPr>
            </a:lvl1pPr>
          </a:lstStyle>
          <a:p>
            <a:pPr>
              <a:defRPr/>
            </a:pPr>
            <a:fld id="{120BE66B-88D2-814D-AC80-E4D297DA950A}" type="slidenum">
              <a:rPr lang="en-GB"/>
              <a:pPr>
                <a:defRPr/>
              </a:pPr>
              <a:t>‹#›</a:t>
            </a:fld>
            <a:endParaRPr lang="en-GB"/>
          </a:p>
        </p:txBody>
      </p:sp>
    </p:spTree>
    <p:extLst>
      <p:ext uri="{BB962C8B-B14F-4D97-AF65-F5344CB8AC3E}">
        <p14:creationId xmlns:p14="http://schemas.microsoft.com/office/powerpoint/2010/main" xmlns="" val="1925418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C3ED99-3F93-A84C-BD71-3A1A6054A41B}" type="slidenum">
              <a:rPr lang="en-GB" sz="1200"/>
              <a:pPr/>
              <a:t>1</a:t>
            </a:fld>
            <a:endParaRPr lang="en-GB"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10</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Rule 7 /</a:t>
            </a:r>
            <a:r>
              <a:rPr lang="en-GB" altLang="en-US" sz="1200" baseline="0" dirty="0" smtClean="0"/>
              <a:t> 8 - surgically invasive (non-re-usable) - Class </a:t>
            </a:r>
            <a:r>
              <a:rPr lang="en-GB" altLang="en-US" sz="1200" baseline="0" dirty="0" err="1" smtClean="0"/>
              <a:t>IIa</a:t>
            </a:r>
            <a:r>
              <a:rPr lang="en-GB" altLang="en-US" sz="1200" baseline="0" dirty="0" smtClean="0"/>
              <a:t> to Class III depending on length of time used</a:t>
            </a:r>
          </a:p>
          <a:p>
            <a:endParaRPr lang="en-GB" altLang="en-US" sz="1200" baseline="0" dirty="0" smtClean="0"/>
          </a:p>
          <a:p>
            <a:r>
              <a:rPr lang="en-GB" altLang="en-US" sz="1200" baseline="0" dirty="0" smtClean="0"/>
              <a:t>Rule 9* – Active therapeutic devices to administer or exchange energy – Class </a:t>
            </a:r>
            <a:r>
              <a:rPr lang="en-GB" altLang="en-US" sz="1200" baseline="0" dirty="0" err="1" smtClean="0"/>
              <a:t>Iia</a:t>
            </a:r>
            <a:endParaRPr lang="en-GB" altLang="en-US" sz="1200" baseline="0" dirty="0" smtClean="0"/>
          </a:p>
          <a:p>
            <a:r>
              <a:rPr lang="en-GB" altLang="en-US" sz="1200" baseline="0" dirty="0" smtClean="0"/>
              <a:t>            - e.g. Drop foot muscle stimulator</a:t>
            </a:r>
            <a:endParaRPr lang="en-GB" alt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11</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Rule 10 – Class </a:t>
            </a:r>
            <a:r>
              <a:rPr lang="en-GB" altLang="en-US" sz="1200" dirty="0" err="1" smtClean="0"/>
              <a:t>IIa</a:t>
            </a:r>
            <a:r>
              <a:rPr lang="en-GB" altLang="en-US" sz="1200" dirty="0" smtClean="0"/>
              <a:t> – e.g. ECG machine, not continuous (and no alarms!)</a:t>
            </a:r>
          </a:p>
          <a:p>
            <a:endParaRPr lang="en-GB" altLang="en-US" sz="1200" dirty="0" smtClean="0"/>
          </a:p>
          <a:p>
            <a:endParaRPr lang="en-GB" alt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12</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Rule 11 – Add/remove</a:t>
            </a:r>
            <a:r>
              <a:rPr lang="en-GB" altLang="en-US" sz="1200" baseline="0" dirty="0" smtClean="0"/>
              <a:t> medicines – mostly Class </a:t>
            </a:r>
            <a:r>
              <a:rPr lang="en-GB" altLang="en-US" sz="1200" baseline="0" dirty="0" err="1" smtClean="0"/>
              <a:t>IIa</a:t>
            </a:r>
            <a:endParaRPr lang="en-GB" altLang="en-US" sz="1200" baseline="0" dirty="0" smtClean="0"/>
          </a:p>
          <a:p>
            <a:endParaRPr lang="en-GB" altLang="en-US" sz="1200" baseline="0" dirty="0" smtClean="0"/>
          </a:p>
          <a:p>
            <a:r>
              <a:rPr lang="en-GB" altLang="en-US" sz="1200" dirty="0" smtClean="0"/>
              <a:t>Rule </a:t>
            </a:r>
            <a:r>
              <a:rPr lang="en-GB" altLang="en-US" sz="1200" smtClean="0"/>
              <a:t>12 any </a:t>
            </a:r>
            <a:r>
              <a:rPr lang="en-GB" altLang="en-US" sz="1200" dirty="0" smtClean="0"/>
              <a:t>other active device</a:t>
            </a:r>
            <a:r>
              <a:rPr lang="en-GB" altLang="en-US" sz="1200" baseline="0" dirty="0" smtClean="0"/>
              <a:t> not already covered is Class I</a:t>
            </a:r>
            <a:endParaRPr lang="en-GB" alt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13</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Class I basic – even though some</a:t>
            </a:r>
            <a:r>
              <a:rPr lang="en-GB" altLang="en-US" sz="1200" baseline="0" dirty="0" smtClean="0"/>
              <a:t> items need to be sterile, they do not need to be supplied sterile (sterilisation process takes place locally)</a:t>
            </a:r>
          </a:p>
          <a:p>
            <a:r>
              <a:rPr lang="en-GB" altLang="en-US" sz="1200" baseline="0" dirty="0" smtClean="0"/>
              <a:t>Class I sterile – item is supplied sterile then discarded</a:t>
            </a:r>
          </a:p>
          <a:p>
            <a:r>
              <a:rPr lang="en-GB" altLang="en-US" sz="1200" baseline="0" dirty="0" smtClean="0"/>
              <a:t>*Hypodermic needle – invasive, but exception as used only transiently</a:t>
            </a:r>
          </a:p>
          <a:p>
            <a:r>
              <a:rPr lang="en-GB" altLang="en-US" sz="1200" baseline="0" dirty="0" smtClean="0"/>
              <a:t>Class III/AIMD require some kind of clinical trial</a:t>
            </a:r>
            <a:endParaRPr lang="en-GB" alt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14</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We have read through the MDD, we have skimmed the Essential Requirements and we are happy that we have a medical device that we can supply to our local patients or place on the market for the benefit of our UK and European customers.</a:t>
            </a:r>
          </a:p>
          <a:p>
            <a:r>
              <a:rPr lang="en-GB" altLang="en-US" sz="1200" dirty="0" smtClean="0"/>
              <a:t>Must now consider who will take on the role of the Manufacturer?</a:t>
            </a:r>
          </a:p>
          <a:p>
            <a:r>
              <a:rPr lang="en-GB" altLang="en-US" sz="1200" dirty="0" smtClean="0"/>
              <a:t>-</a:t>
            </a:r>
            <a:r>
              <a:rPr lang="en-GB" altLang="en-US" sz="1200" baseline="0" dirty="0" smtClean="0"/>
              <a:t> </a:t>
            </a:r>
            <a:r>
              <a:rPr lang="en-GB" altLang="en-US" sz="1200" dirty="0" smtClean="0"/>
              <a:t>This is a legal position which doesn’t necessarily mean the person who makes or assembles the medical device.</a:t>
            </a:r>
          </a:p>
          <a:p>
            <a:r>
              <a:rPr lang="en-GB" altLang="en-US" sz="1200" dirty="0" smtClean="0"/>
              <a:t>It means the person/company responsible for placing the device on the market.  They have to keep all the technical information and take responsibility for the safety and effectiveness of the medical device.  </a:t>
            </a:r>
          </a:p>
          <a:p>
            <a:r>
              <a:rPr lang="en-GB" altLang="en-US" sz="1200" dirty="0" smtClean="0"/>
              <a:t>This information is kept in the Technical File.  </a:t>
            </a:r>
            <a:endParaRPr lang="en-US" alt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15</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2400" dirty="0" smtClean="0"/>
              <a:t>Choice of annex</a:t>
            </a:r>
            <a:r>
              <a:rPr lang="en-US" altLang="en-US" sz="2400" baseline="0" dirty="0" smtClean="0"/>
              <a:t> routes</a:t>
            </a:r>
            <a:endParaRPr lang="en-US" altLang="en-US" sz="24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16</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Salisbury stimulator example – Class </a:t>
            </a:r>
            <a:r>
              <a:rPr lang="en-GB" altLang="en-US" sz="1200" dirty="0" err="1" smtClean="0"/>
              <a:t>IIa</a:t>
            </a:r>
            <a:endParaRPr lang="en-GB" altLang="en-US" sz="1200" dirty="0" smtClean="0"/>
          </a:p>
          <a:p>
            <a:r>
              <a:rPr lang="en-GB" altLang="en-US" sz="1200" dirty="0" smtClean="0"/>
              <a:t>What would make you choose one route in preference to another??</a:t>
            </a:r>
          </a:p>
          <a:p>
            <a:r>
              <a:rPr lang="en-GB" altLang="en-US" sz="1200" dirty="0" smtClean="0"/>
              <a:t>This comes down to the kind of device you are selling and the kind of manufacturer you see yourself as being.  If you are always going to be making a particular kind of product with reasonable production runs then you may like to </a:t>
            </a:r>
            <a:r>
              <a:rPr lang="en-GB" altLang="en-US" sz="1200" u="sng" dirty="0" smtClean="0"/>
              <a:t>avoid each product or a sampled selection being verified by a Notified Body*</a:t>
            </a:r>
            <a:r>
              <a:rPr lang="en-GB" altLang="en-US" sz="1200" dirty="0" smtClean="0"/>
              <a:t>.  That would lead you to Annex V or VI.  For a smaller number of devices, maybe being made to a customer specification, you may not want to set up a QMS and you would build in the cost of NB involvement to the sale.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17</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Here is a brief summary of the things that are asked by the different Annexes.</a:t>
            </a:r>
          </a:p>
          <a:p>
            <a:r>
              <a:rPr lang="en-GB" altLang="en-US" sz="1200" dirty="0" smtClean="0"/>
              <a:t>We</a:t>
            </a:r>
            <a:r>
              <a:rPr lang="en-GB" altLang="en-US" sz="1200" baseline="0" dirty="0" smtClean="0"/>
              <a:t> can see that Annexes V and VI require a quality management system</a:t>
            </a:r>
            <a:endParaRPr lang="en-US" altLang="en-US" sz="1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18</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19</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1200" dirty="0" smtClean="0"/>
              <a:t>The Technical File is where everything goes that is linked to a particular device (or family of devices).  This can be quite a big pile of paper….  </a:t>
            </a:r>
          </a:p>
          <a:p>
            <a:r>
              <a:rPr lang="en-US" altLang="en-US" sz="1200" dirty="0" smtClean="0"/>
              <a:t>Risk assessment is an important element in the Technical File</a:t>
            </a:r>
          </a:p>
          <a:p>
            <a:endParaRPr lang="en-US" altLang="en-US" sz="1200" dirty="0" smtClean="0"/>
          </a:p>
          <a:p>
            <a:r>
              <a:rPr lang="en-US" altLang="en-US" sz="1200" dirty="0" smtClean="0"/>
              <a:t>(For a suggested format look at the GHTF website. http://www.ghtf.org/documents/sg1/sg1final-n11.pdf )</a:t>
            </a:r>
          </a:p>
          <a:p>
            <a:endParaRPr lang="en-US" altLang="en-US" sz="24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Adverse Incident</a:t>
            </a:r>
            <a:r>
              <a:rPr lang="en-GB" altLang="en-US" sz="1200" baseline="0" dirty="0" smtClean="0"/>
              <a:t> Reporting...</a:t>
            </a:r>
            <a:endParaRPr lang="en-GB" alt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20</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t>Jump ahead to show how the Essential Requirements are addressed (for stimulators) by peeking at a procedure from the Quality Management System</a:t>
            </a:r>
            <a:r>
              <a:rPr lang="en-GB" altLang="en-US" sz="1200" baseline="0" dirty="0" smtClean="0"/>
              <a:t> (QMS)</a:t>
            </a:r>
            <a:endParaRPr lang="en-US" altLang="en-US" sz="1200" dirty="0" smtClean="0"/>
          </a:p>
          <a:p>
            <a:endParaRPr lang="en-US" altLang="en-US" sz="24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21</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This is a roundabout way of saying: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 if there is a </a:t>
            </a:r>
            <a:r>
              <a:rPr lang="en-US" altLang="en-US" sz="1200" dirty="0" err="1" smtClean="0"/>
              <a:t>harmonised</a:t>
            </a:r>
            <a:r>
              <a:rPr lang="en-US" altLang="en-US" sz="1200" dirty="0" smtClean="0"/>
              <a:t> standard that the EC has adopted and you comply with the standard then you automatically comply with the Essential Requirements.</a:t>
            </a:r>
          </a:p>
          <a:p>
            <a:endParaRPr lang="en-US" altLang="en-US" sz="24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22</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If nobody is checking up on you then this mode of operation</a:t>
            </a:r>
            <a:r>
              <a:rPr lang="en-US" altLang="en-US" sz="1200" baseline="0" dirty="0" smtClean="0"/>
              <a:t> is probably enough to succeed as a company</a:t>
            </a:r>
            <a:r>
              <a:rPr lang="en-US" altLang="en-US" sz="1200" dirty="0" smtClean="0"/>
              <a:t>.</a:t>
            </a:r>
          </a:p>
          <a:p>
            <a:endParaRPr lang="en-US" altLang="en-US" sz="24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23</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It is the </a:t>
            </a:r>
            <a:r>
              <a:rPr lang="en-US" altLang="en-US" sz="1200" u="sng" dirty="0" smtClean="0"/>
              <a:t>checking by a regulator </a:t>
            </a:r>
            <a:r>
              <a:rPr lang="en-US" altLang="en-US" sz="1200" dirty="0" smtClean="0"/>
              <a:t>that means we want to make thing easy for them and ourselves by following a template or structure for how the </a:t>
            </a:r>
            <a:r>
              <a:rPr lang="en-US" altLang="en-US" sz="1200" dirty="0" err="1" smtClean="0"/>
              <a:t>organisation</a:t>
            </a:r>
            <a:r>
              <a:rPr lang="en-US" altLang="en-US" sz="1200" dirty="0" smtClean="0"/>
              <a:t> works.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This covers how it keeps information, which records are kept, how it makes sure that changes are not making their product worse instead of better, what involvement management have etc.</a:t>
            </a:r>
          </a:p>
          <a:p>
            <a:endParaRPr lang="en-US" altLang="en-US" sz="24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24</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t>So, managing requirements in order to design a medical device and show that it meets the MDD requirements is actually quite a job.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t>The MDD says that a quality system is required.  If your device is a Class </a:t>
            </a:r>
            <a:r>
              <a:rPr lang="en-GB" altLang="en-US" sz="1200" dirty="0" err="1" smtClean="0"/>
              <a:t>IIa</a:t>
            </a:r>
            <a:r>
              <a:rPr lang="en-GB" altLang="en-US" sz="1200" dirty="0" smtClean="0"/>
              <a:t> or above then the QS has to be assessed and approved by a Notified Body.</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t>The Quality Management system sets out requirements in a range of areas to ensure appropriate management, planning, resources and </a:t>
            </a:r>
            <a:r>
              <a:rPr lang="en-GB" altLang="en-US" sz="1200" u="sng" dirty="0" smtClean="0"/>
              <a:t>record keeping</a:t>
            </a:r>
            <a:r>
              <a:rPr lang="en-GB" altLang="en-US" sz="1200" dirty="0" smtClean="0"/>
              <a:t>.</a:t>
            </a:r>
          </a:p>
          <a:p>
            <a:endParaRPr lang="en-US" altLang="en-US" sz="24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25</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26</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It is the checking by a regulator that means we want to make thing easy for them and ourselves by following a template or structure for how the </a:t>
            </a:r>
            <a:r>
              <a:rPr lang="en-US" altLang="en-US" sz="1200" dirty="0" err="1" smtClean="0"/>
              <a:t>organisation</a:t>
            </a:r>
            <a:r>
              <a:rPr lang="en-US" altLang="en-US" sz="1200" dirty="0" smtClean="0"/>
              <a:t> works.  This covers how it keeps information, which records are kept, how it makes sure that changes are not making their product worse instead of better, what involvement management have etc.</a:t>
            </a:r>
          </a:p>
          <a:p>
            <a:endParaRPr lang="en-US" altLang="en-US" sz="24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27</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Standards were not too much of a problem if you bought your guns and shells all from the </a:t>
            </a:r>
            <a:r>
              <a:rPr lang="en-US" altLang="en-US" sz="1200" u="sng" dirty="0" smtClean="0"/>
              <a:t>same manufacturer</a:t>
            </a:r>
            <a:r>
              <a:rPr lang="en-US" altLang="en-US" sz="1200" dirty="0" smtClean="0"/>
              <a:t>,</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altLang="en-US" sz="1200" dirty="0" smtClean="0"/>
              <a:t>but if you wanted to ‘second source’ your ammunition then it was important that it would fit and fire safely.</a:t>
            </a:r>
          </a:p>
          <a:p>
            <a:pPr marL="0" marR="0" indent="0" algn="l" defTabSz="914400" rtl="0" eaLnBrk="0" fontAlgn="base" latinLnBrk="0" hangingPunct="0">
              <a:lnSpc>
                <a:spcPct val="100000"/>
              </a:lnSpc>
              <a:spcBef>
                <a:spcPct val="30000"/>
              </a:spcBef>
              <a:spcAft>
                <a:spcPct val="0"/>
              </a:spcAft>
              <a:buClrTx/>
              <a:buSzTx/>
              <a:buFontTx/>
              <a:buChar char="-"/>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Later, car manufacturers would insist that their suppliers followed quality systems that were specific to them.</a:t>
            </a:r>
          </a:p>
          <a:p>
            <a:endParaRPr lang="en-US" altLang="en-US" sz="24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28</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t>ISO 9000 is or was the number for a family of QMS standards.  We chose 9001 which was for production – note that it is a general standard.  Any company could set up the procedures </a:t>
            </a:r>
            <a:r>
              <a:rPr lang="en-GB" altLang="en-US" sz="1200" dirty="0" err="1" smtClean="0"/>
              <a:t>etc</a:t>
            </a:r>
            <a:r>
              <a:rPr lang="en-GB" altLang="en-US" sz="1200" dirty="0" smtClean="0"/>
              <a:t> needed to comply and be awarded a certificate.</a:t>
            </a:r>
          </a:p>
          <a:p>
            <a:endParaRPr lang="en-US" altLang="en-US" sz="24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29</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t>So, there are requirements with the QMS standard and there are requirements in the MDD. </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GB" altLang="en-US" sz="1200" dirty="0" smtClean="0"/>
              <a:t> If we combine these with what the organisation wants to do – these might be in a company policy – then we have established the full set of requirements that our quality system is going to help us meet.  </a:t>
            </a:r>
          </a:p>
          <a:p>
            <a:endParaRPr lang="en-US" altLang="en-US" sz="24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Adverse Incident</a:t>
            </a:r>
            <a:r>
              <a:rPr lang="en-GB" altLang="en-US" sz="1200" baseline="0" dirty="0" smtClean="0"/>
              <a:t> Reporting – example of infusion pump</a:t>
            </a:r>
          </a:p>
          <a:p>
            <a:r>
              <a:rPr lang="en-GB" altLang="en-US" sz="1200" baseline="0" dirty="0" smtClean="0"/>
              <a:t>DEVICE LOGS.....</a:t>
            </a:r>
            <a:endParaRPr lang="en-GB" altLang="en-US" sz="1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30</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t>The first ISO9000 was very much based on how a manufacturing company would do things – lots of mention of suppliers and specifications and that sort of thing.  It had to ‘interpreted’ in order for it to be applied to a service company for e.g.  That fact that companies wanted to be certificated to ISO9000 did show that there was a customer awareness and therefore advantage to being able to publicise the fact that you had a quality system.  On the other hand – it did only make sure you did what you said you were going to do so if that wasn’t very good then ISO9000:1994 wasn’t much help.  This aspect was recognised and the rewrite in 2000 made some changes.</a:t>
            </a:r>
          </a:p>
          <a:p>
            <a:endParaRPr lang="en-US" altLang="en-US" sz="24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31</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32</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sz="1200" b="0" i="0" kern="1200" dirty="0" smtClean="0">
                <a:solidFill>
                  <a:schemeClr val="tx1"/>
                </a:solidFill>
                <a:latin typeface="Arial" charset="0"/>
                <a:ea typeface="ＭＳ Ｐゴシック" charset="0"/>
                <a:cs typeface="ＭＳ Ｐゴシック" charset="0"/>
              </a:rPr>
              <a:t>The difference between processes and procedures can be summed up as breadth and depth. A process defines the big picture and highlights the main elements of your business–breadth (conversion of an input into an output). </a:t>
            </a:r>
          </a:p>
          <a:p>
            <a:endParaRPr lang="en-GB" sz="1200" b="0" i="0" kern="1200" dirty="0" smtClean="0">
              <a:solidFill>
                <a:schemeClr val="tx1"/>
              </a:solidFill>
              <a:latin typeface="Arial" charset="0"/>
              <a:ea typeface="ＭＳ Ｐゴシック" charset="0"/>
              <a:cs typeface="ＭＳ Ｐゴシック" charset="0"/>
            </a:endParaRPr>
          </a:p>
          <a:p>
            <a:r>
              <a:rPr lang="en-GB" sz="1200" b="0" i="0" kern="1200" dirty="0" smtClean="0">
                <a:solidFill>
                  <a:schemeClr val="tx1"/>
                </a:solidFill>
                <a:latin typeface="Arial" charset="0"/>
                <a:ea typeface="ＭＳ Ｐゴシック" charset="0"/>
                <a:cs typeface="ＭＳ Ｐゴシック" charset="0"/>
              </a:rPr>
              <a:t>A procedure – more detail</a:t>
            </a:r>
            <a:r>
              <a:rPr lang="en-GB" sz="1200" b="0" i="0" kern="1200" baseline="0" dirty="0" smtClean="0">
                <a:solidFill>
                  <a:schemeClr val="tx1"/>
                </a:solidFill>
                <a:latin typeface="Arial" charset="0"/>
                <a:ea typeface="ＭＳ Ｐゴシック" charset="0"/>
                <a:cs typeface="ＭＳ Ｐゴシック" charset="0"/>
              </a:rPr>
              <a:t>, too much in this case</a:t>
            </a:r>
            <a:endParaRPr lang="en-US" altLang="en-US" sz="24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33</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ISO9000:2000 </a:t>
            </a:r>
            <a:r>
              <a:rPr lang="en-GB" altLang="en-US" sz="1200" u="sng" dirty="0" smtClean="0"/>
              <a:t>came away from</a:t>
            </a:r>
            <a:r>
              <a:rPr lang="en-GB" altLang="en-US" sz="1200" dirty="0" smtClean="0"/>
              <a:t> the manufacturing influence of </a:t>
            </a:r>
            <a:r>
              <a:rPr lang="en-GB" altLang="en-US" sz="1200" u="sng" dirty="0" smtClean="0"/>
              <a:t>following procedures</a:t>
            </a:r>
            <a:r>
              <a:rPr lang="en-GB" altLang="en-US" sz="1200" dirty="0" smtClean="0"/>
              <a:t>.  Instead processes were the order of the day and the means to measure the performance and linkage of these processes.  The information from these measurements should be examined and used to improve the processes and therefore overall performance.</a:t>
            </a:r>
          </a:p>
          <a:p>
            <a:endParaRPr lang="en-GB" altLang="en-US" sz="1200" dirty="0" smtClean="0"/>
          </a:p>
          <a:p>
            <a:r>
              <a:rPr lang="en-GB" altLang="en-US" sz="1200" dirty="0" smtClean="0"/>
              <a:t>‘Top Management’ should be involved in the evaluation of the performance and allocation of resources.</a:t>
            </a:r>
          </a:p>
          <a:p>
            <a:r>
              <a:rPr lang="en-GB" altLang="en-US" sz="1200" dirty="0" smtClean="0"/>
              <a:t>The customer should have their requirements met and exceeded to ensure satisfaction with the goods or services.</a:t>
            </a:r>
          </a:p>
          <a:p>
            <a:endParaRPr lang="en-US" altLang="en-US" sz="24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34</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2400" dirty="0" err="1" smtClean="0"/>
              <a:t>Salibsury</a:t>
            </a:r>
            <a:r>
              <a:rPr lang="en-GB" altLang="en-US" sz="2400" dirty="0" smtClean="0"/>
              <a:t> did proceed to change our registration to ISO9000:2000 but the BSI assessor told them that there were developments which pointed to further development in the standards world.  </a:t>
            </a:r>
          </a:p>
          <a:p>
            <a:endParaRPr lang="en-US" altLang="en-US" sz="24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35</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2003 - Now a specific standard for Medical Devices exists</a:t>
            </a:r>
          </a:p>
          <a:p>
            <a:endParaRPr lang="en-US" altLang="en-US" sz="24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36</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1200" dirty="0" smtClean="0"/>
              <a:t>We extracted some money out of the hospital to employ a consultant to help us with putting in a quality system.  He knew the standard and what was required to demonstrate compliance – came from a background in wound dressings.</a:t>
            </a:r>
          </a:p>
          <a:p>
            <a:r>
              <a:rPr lang="en-US" altLang="en-US" sz="1200" dirty="0" smtClean="0"/>
              <a:t>The technique he used was to pick an area covered by the standard and assemble the people involved – they knew what was going on now.</a:t>
            </a:r>
          </a:p>
          <a:p>
            <a:r>
              <a:rPr lang="en-US" altLang="en-US" sz="1200" dirty="0" smtClean="0"/>
              <a:t>Then we worked out what the process was e.g. for taking orders and sending out finished goods.  Our consultant put this all up on a flip chart, showed us where we would have to make changes in order to comply and then went off and turned the scribble into a procedure.  The major contribution was the points at which records would be needed in order to demonstrate that we were doing the things we said we were.</a:t>
            </a:r>
          </a:p>
          <a:p>
            <a:endParaRPr lang="en-US" altLang="en-US" sz="24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37</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38</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39</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4</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Should now consider how we are going to demonstrate that we conform to the MDD.</a:t>
            </a:r>
          </a:p>
          <a:p>
            <a:r>
              <a:rPr lang="en-GB" altLang="en-US" sz="1200" u="sng" dirty="0" smtClean="0"/>
              <a:t>Who</a:t>
            </a:r>
            <a:r>
              <a:rPr lang="en-GB" altLang="en-US" sz="1200" dirty="0" smtClean="0"/>
              <a:t> is going to be the </a:t>
            </a:r>
            <a:r>
              <a:rPr lang="en-GB" altLang="en-US" sz="1200" u="sng" dirty="0" smtClean="0"/>
              <a:t>manufacturer</a:t>
            </a:r>
            <a:r>
              <a:rPr lang="en-GB" altLang="en-US" sz="1200" dirty="0" smtClean="0"/>
              <a:t> of the device?</a:t>
            </a:r>
          </a:p>
          <a:p>
            <a:r>
              <a:rPr lang="en-GB" altLang="en-US" sz="1200" dirty="0" smtClean="0"/>
              <a:t>-</a:t>
            </a:r>
            <a:r>
              <a:rPr lang="en-GB" altLang="en-US" sz="1200" baseline="0" dirty="0" smtClean="0"/>
              <a:t> </a:t>
            </a:r>
            <a:r>
              <a:rPr lang="en-GB" altLang="en-US" sz="1200" dirty="0" smtClean="0"/>
              <a:t>If you are a </a:t>
            </a:r>
            <a:r>
              <a:rPr lang="en-GB" altLang="en-US" sz="1200" u="sng" dirty="0" smtClean="0"/>
              <a:t>small hospital department </a:t>
            </a:r>
            <a:r>
              <a:rPr lang="en-GB" altLang="en-US" sz="1200" dirty="0" smtClean="0"/>
              <a:t>and you are proposing to develop a high risk device then there could well be </a:t>
            </a:r>
            <a:r>
              <a:rPr lang="en-GB" altLang="en-US" sz="1200" u="sng" dirty="0" smtClean="0"/>
              <a:t>significant costs involved</a:t>
            </a:r>
            <a:r>
              <a:rPr lang="en-GB" altLang="en-US" sz="1200" dirty="0" smtClean="0"/>
              <a:t>.  Would it be better to go via </a:t>
            </a:r>
            <a:r>
              <a:rPr lang="en-GB" altLang="en-US" sz="1200" u="sng" dirty="0" smtClean="0"/>
              <a:t>NHS Innovations</a:t>
            </a:r>
            <a:r>
              <a:rPr lang="en-GB" altLang="en-US" sz="1200" dirty="0" smtClean="0"/>
              <a:t>?</a:t>
            </a:r>
          </a:p>
          <a:p>
            <a:r>
              <a:rPr lang="en-GB" altLang="en-US" sz="1200" dirty="0" smtClean="0"/>
              <a:t>If you are working for a </a:t>
            </a:r>
            <a:r>
              <a:rPr lang="en-GB" altLang="en-US" sz="1200" u="sng" dirty="0" smtClean="0"/>
              <a:t>large company </a:t>
            </a:r>
            <a:r>
              <a:rPr lang="en-GB" altLang="en-US" sz="1200" dirty="0" smtClean="0"/>
              <a:t>then they will have put </a:t>
            </a:r>
            <a:r>
              <a:rPr lang="en-GB" altLang="en-US" sz="1200" u="sng" dirty="0" smtClean="0"/>
              <a:t>many</a:t>
            </a:r>
            <a:r>
              <a:rPr lang="en-GB" altLang="en-US" sz="1200" u="sng" baseline="0" dirty="0" smtClean="0"/>
              <a:t> </a:t>
            </a:r>
            <a:r>
              <a:rPr lang="en-GB" altLang="en-US" sz="1200" u="sng" dirty="0" smtClean="0"/>
              <a:t>devices through the regulatory process </a:t>
            </a:r>
            <a:r>
              <a:rPr lang="en-GB" altLang="en-US" sz="1200" dirty="0" smtClean="0"/>
              <a:t>and you will be generating documentation to fit in with their established requirements.</a:t>
            </a:r>
          </a:p>
          <a:p>
            <a:r>
              <a:rPr lang="en-GB" altLang="en-US" sz="1200" dirty="0" smtClean="0"/>
              <a:t>What was the case with Salisbury/</a:t>
            </a:r>
            <a:r>
              <a:rPr lang="en-GB" altLang="en-US" sz="1200" dirty="0" err="1" smtClean="0"/>
              <a:t>Odstock</a:t>
            </a:r>
            <a:r>
              <a:rPr lang="en-GB" altLang="en-US" sz="1200" dirty="0" smtClean="0"/>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40</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1200" dirty="0" smtClean="0"/>
              <a:t>The first thing to be written is the Quality Policy </a:t>
            </a:r>
            <a:br>
              <a:rPr lang="en-US" altLang="en-US" sz="1200" dirty="0" smtClean="0"/>
            </a:br>
            <a:r>
              <a:rPr lang="en-US" altLang="en-US" sz="1200" dirty="0" smtClean="0"/>
              <a:t>– this is where you set down the purpose of your quality management system and how far it extends</a:t>
            </a:r>
          </a:p>
          <a:p>
            <a:endParaRPr lang="en-US" altLang="en-US" sz="1200" dirty="0" smtClean="0"/>
          </a:p>
          <a:p>
            <a:r>
              <a:rPr lang="en-US" altLang="en-US" sz="1200" dirty="0" smtClean="0"/>
              <a:t>So you would put in here the activities of the </a:t>
            </a:r>
            <a:r>
              <a:rPr lang="en-US" altLang="en-US" sz="1200" dirty="0" err="1" smtClean="0"/>
              <a:t>organisation</a:t>
            </a:r>
            <a:r>
              <a:rPr lang="en-US" altLang="en-US" sz="1200" dirty="0" smtClean="0"/>
              <a:t> that you wish to have covered by the QMS and also the aims of the company.</a:t>
            </a:r>
          </a:p>
          <a:p>
            <a:r>
              <a:rPr lang="en-US" altLang="en-US" sz="1200" dirty="0" smtClean="0"/>
              <a:t>You can put in the key activities, and who is responsible for them along, with the objectives to be monitored to assess performance.</a:t>
            </a:r>
          </a:p>
          <a:p>
            <a:endParaRPr lang="en-US" altLang="en-US" sz="24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41</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In practice, related areas can be grouped together such as the control of documents and the control of records.  Similarly corrective action and preventive action – often seen as CAPA.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CAPA?</a:t>
            </a:r>
          </a:p>
          <a:p>
            <a:endParaRPr lang="en-US" altLang="en-US" sz="24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42</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1200" dirty="0" err="1" smtClean="0"/>
              <a:t>Odstock</a:t>
            </a:r>
            <a:r>
              <a:rPr lang="en-US" altLang="en-US" sz="1200" baseline="0" dirty="0" smtClean="0"/>
              <a:t> – </a:t>
            </a:r>
            <a:r>
              <a:rPr lang="en-US" altLang="en-US" sz="1200" baseline="0" dirty="0" err="1" smtClean="0"/>
              <a:t>Salibsury</a:t>
            </a:r>
            <a:r>
              <a:rPr lang="en-US" altLang="en-US" sz="1200" baseline="0" dirty="0" smtClean="0"/>
              <a:t> Hospital</a:t>
            </a:r>
          </a:p>
          <a:p>
            <a:r>
              <a:rPr lang="en-GB" altLang="en-US" sz="1200" dirty="0" smtClean="0"/>
              <a:t>Some bullets from our actual Policy.  State what the policy is designed to cover and what might be excluded.  You may not be involved in sterilising items but you may handle them as accessories or for an unrelated reason.</a:t>
            </a:r>
          </a:p>
          <a:p>
            <a:r>
              <a:rPr lang="en-GB" altLang="en-US" sz="1200" dirty="0" smtClean="0"/>
              <a:t>Everyone needs to follow the policy and other documents so include a statement to this effect.</a:t>
            </a:r>
          </a:p>
          <a:p>
            <a:r>
              <a:rPr lang="en-GB" altLang="en-US" sz="1200" dirty="0" smtClean="0"/>
              <a:t>What is the purpose of the organisations activity?  This can be one of those lofty aims that businesses like to put on their brochures but it is still a useful reference if a representative proportion of the staff agree.  We held a senior management ‘away day’ and thrashing out this wording was one of the jobs.</a:t>
            </a:r>
          </a:p>
          <a:p>
            <a:r>
              <a:rPr lang="en-GB" altLang="en-US" sz="1200" dirty="0" smtClean="0"/>
              <a:t>Then there are some specific statements or documents that sit well in the policy such as the organisations objectives and associated responsibilities, a commitment to continuous improvement, how the processes link together and a list of the procedures/processes.</a:t>
            </a:r>
          </a:p>
          <a:p>
            <a:endParaRPr lang="en-US" altLang="en-US" sz="240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43</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t>From the Policy, here is one of the objectives.  This is how it</a:t>
            </a:r>
            <a:r>
              <a:rPr lang="en-GB" altLang="en-US" sz="1200" baseline="0" dirty="0" smtClean="0"/>
              <a:t> </a:t>
            </a:r>
            <a:r>
              <a:rPr lang="en-GB" altLang="en-US" sz="1200" dirty="0" smtClean="0"/>
              <a:t>has been written in their manual.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t>It consists of a top line sentence, then responsible person and what they do</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t>-</a:t>
            </a:r>
            <a:r>
              <a:rPr lang="en-GB" altLang="en-US" sz="1200" baseline="0" dirty="0" smtClean="0"/>
              <a:t> </a:t>
            </a:r>
            <a:r>
              <a:rPr lang="en-GB" altLang="en-US" sz="1200" dirty="0" smtClean="0"/>
              <a:t>then a bit of detail to help understand the scope</a:t>
            </a:r>
          </a:p>
          <a:p>
            <a:endParaRPr lang="en-US" altLang="en-US" sz="24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44</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45</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2400" dirty="0" smtClean="0"/>
              <a:t>Required to come up with diagrams such</a:t>
            </a:r>
            <a:r>
              <a:rPr lang="en-US" altLang="en-US" sz="2400" baseline="0" dirty="0" smtClean="0"/>
              <a:t> as this one as part of the QMS</a:t>
            </a:r>
            <a:endParaRPr lang="en-US" altLang="en-US" sz="240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46</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2400" dirty="0" smtClean="0"/>
              <a:t>…and this one</a:t>
            </a:r>
          </a:p>
          <a:p>
            <a:endParaRPr lang="en-US" altLang="en-US" sz="2400" dirty="0" smtClean="0"/>
          </a:p>
          <a:p>
            <a:r>
              <a:rPr lang="en-US" altLang="en-US" sz="2400" dirty="0" smtClean="0"/>
              <a:t>Note: adverse incidents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47</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48</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2400" dirty="0" smtClean="0"/>
              <a:t>Talk about quality audits at BME, Mid-Essex Hospital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49</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So, you go through the MDD and ISO13485 and make sure that all the aspects of what needs to be done are covered by things you say that you do.  Then you get up from the desk and walk around checking that what you say you do is actually what is going on.  This is why you have trained staff and this is why you keep records at certain point in the process.</a:t>
            </a:r>
          </a:p>
          <a:p>
            <a:endParaRPr lang="en-US" altLang="en-US" sz="24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5</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GB" altLang="en-US" sz="120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50</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51</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On this pile is a technical file and then above that is the binder full of procedures and the red covered document is the MDD with the ISO 13485 on top.  So you can see that even the thin MDD has generated quite a bit of paper.  Our latest stimulator has two binders worth of technical file as we had to add in more complicated risk management along with customer tests and software documentation.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Mid-Essex</a:t>
            </a:r>
            <a:r>
              <a:rPr lang="en-US" altLang="en-US" sz="1200" baseline="0" dirty="0" smtClean="0"/>
              <a:t> – not </a:t>
            </a:r>
            <a:r>
              <a:rPr lang="en-US" altLang="en-US" sz="1200" baseline="0" dirty="0" err="1" smtClean="0"/>
              <a:t>organised</a:t>
            </a:r>
            <a:endParaRPr lang="en-US" altLang="en-US" sz="1200" dirty="0" smtClean="0"/>
          </a:p>
          <a:p>
            <a:endParaRPr lang="en-US" altLang="en-US" sz="2400"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52</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53</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54</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55</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1200" dirty="0" smtClean="0"/>
              <a:t>Case study (repeat this slide earlier – where?)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56</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2400" dirty="0" smtClean="0"/>
              <a:t>More work but benefits</a:t>
            </a:r>
            <a:r>
              <a:rPr lang="en-US" altLang="en-US" sz="2400" baseline="0" dirty="0" smtClean="0"/>
              <a:t> </a:t>
            </a:r>
            <a:r>
              <a:rPr lang="en-US" altLang="en-US" sz="2400" baseline="0" dirty="0" err="1" smtClean="0"/>
              <a:t>organisation</a:t>
            </a:r>
            <a:r>
              <a:rPr lang="en-US" altLang="en-US" sz="2400" baseline="0" dirty="0" smtClean="0"/>
              <a:t> on a day-to-day basis.</a:t>
            </a:r>
          </a:p>
          <a:p>
            <a:endParaRPr lang="en-US" altLang="en-US" sz="2400" baseline="0" dirty="0" smtClean="0"/>
          </a:p>
          <a:p>
            <a:r>
              <a:rPr lang="en-US" altLang="en-US" sz="2400" baseline="0" dirty="0" smtClean="0"/>
              <a:t>Some unavoidable extra preparation for the assessment visit.</a:t>
            </a:r>
            <a:endParaRPr lang="en-US" altLang="en-US" sz="2400"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57</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z="24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6</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sz="1200" dirty="0" smtClean="0">
                <a:latin typeface="Arial" pitchFamily="34" charset="0"/>
                <a:cs typeface="Arial" pitchFamily="34" charset="0"/>
              </a:rPr>
              <a:t>e.g. two sutures that have the same composition may well have different </a:t>
            </a:r>
            <a:r>
              <a:rPr lang="en-GB" sz="1200" b="1" dirty="0" smtClean="0">
                <a:latin typeface="Arial" pitchFamily="34" charset="0"/>
                <a:cs typeface="Arial" pitchFamily="34" charset="0"/>
              </a:rPr>
              <a:t>Intended Purpose</a:t>
            </a:r>
            <a:r>
              <a:rPr lang="en-GB" sz="1200" dirty="0" smtClean="0">
                <a:latin typeface="Arial" pitchFamily="34" charset="0"/>
                <a:cs typeface="Arial" pitchFamily="34" charset="0"/>
              </a:rPr>
              <a:t>.</a:t>
            </a:r>
            <a:endParaRPr lang="en-GB" alt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7</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Rule 1 – completely non-invasive devices - Class I</a:t>
            </a:r>
          </a:p>
          <a:p>
            <a:endParaRPr lang="en-GB" altLang="en-US" sz="1200" dirty="0" smtClean="0"/>
          </a:p>
          <a:p>
            <a:r>
              <a:rPr lang="en-GB" altLang="en-US" sz="1200" dirty="0" smtClean="0"/>
              <a:t>Rule 2 – indirectly invasive (i.e. May store blood which will then be introduced </a:t>
            </a:r>
            <a:r>
              <a:rPr lang="en-GB" altLang="en-US" sz="1200" baseline="0" dirty="0" smtClean="0"/>
              <a:t>into body) – Class </a:t>
            </a:r>
            <a:r>
              <a:rPr lang="en-GB" altLang="en-US" sz="1200" baseline="0" dirty="0" err="1" smtClean="0"/>
              <a:t>IIa</a:t>
            </a:r>
            <a:endParaRPr lang="en-GB" altLang="en-US" sz="1200" baseline="0" dirty="0" smtClean="0"/>
          </a:p>
          <a:p>
            <a:endParaRPr lang="en-GB" altLang="en-US" sz="1200" baseline="0" dirty="0" smtClean="0"/>
          </a:p>
          <a:p>
            <a:endParaRPr lang="en-GB" alt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8</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Rule 3: modification of tissue</a:t>
            </a:r>
            <a:r>
              <a:rPr lang="en-GB" altLang="en-US" sz="1200" baseline="0" dirty="0" smtClean="0"/>
              <a:t> (</a:t>
            </a:r>
            <a:r>
              <a:rPr lang="en-GB" altLang="en-US" sz="1200" baseline="0" dirty="0" err="1" smtClean="0"/>
              <a:t>fliud</a:t>
            </a:r>
            <a:r>
              <a:rPr lang="en-GB" altLang="en-US" sz="1200" baseline="0" dirty="0" smtClean="0"/>
              <a:t>) that will then be re-introduced to body -</a:t>
            </a:r>
            <a:r>
              <a:rPr lang="en-GB" altLang="en-US" sz="1200" dirty="0" smtClean="0"/>
              <a:t> Class </a:t>
            </a:r>
            <a:r>
              <a:rPr lang="en-GB" altLang="en-US" sz="1200" dirty="0" err="1" smtClean="0"/>
              <a:t>IIb</a:t>
            </a:r>
            <a:r>
              <a:rPr lang="en-GB" altLang="en-US" sz="1200" dirty="0" smtClean="0"/>
              <a:t> – haemodialysis</a:t>
            </a:r>
          </a:p>
          <a:p>
            <a:endParaRPr lang="en-GB" altLang="en-US" sz="1200" dirty="0" smtClean="0"/>
          </a:p>
          <a:p>
            <a:r>
              <a:rPr lang="en-GB" altLang="en-US" sz="1200" dirty="0" smtClean="0"/>
              <a:t>Rule 4: non-invasive</a:t>
            </a:r>
            <a:r>
              <a:rPr lang="en-GB" altLang="en-US" sz="1200" baseline="0" dirty="0" smtClean="0"/>
              <a:t> devices which contact injured skin – depends on level of damage – Class I (barrier), </a:t>
            </a:r>
            <a:r>
              <a:rPr lang="en-GB" altLang="en-US" sz="1200" baseline="0" dirty="0" err="1" smtClean="0"/>
              <a:t>IIa</a:t>
            </a:r>
            <a:r>
              <a:rPr lang="en-GB" altLang="en-US" sz="1200" baseline="0" dirty="0" smtClean="0"/>
              <a:t> or </a:t>
            </a:r>
            <a:r>
              <a:rPr lang="en-GB" altLang="en-US" sz="1200" baseline="0" dirty="0" err="1" smtClean="0"/>
              <a:t>IIb</a:t>
            </a:r>
            <a:endParaRPr lang="en-GB" alt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9</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Rule 5 – invasive</a:t>
            </a:r>
            <a:r>
              <a:rPr lang="en-GB" altLang="en-US" sz="1200" baseline="0" dirty="0" smtClean="0"/>
              <a:t> in terms of </a:t>
            </a:r>
            <a:r>
              <a:rPr lang="en-GB" altLang="en-US" sz="1200" baseline="0" dirty="0" err="1" smtClean="0"/>
              <a:t>oriffices</a:t>
            </a:r>
            <a:r>
              <a:rPr lang="en-GB" altLang="en-US" sz="1200" baseline="0" dirty="0" smtClean="0"/>
              <a:t> such as ear, mouth, nose, eye – BUT NOT through cut/wound</a:t>
            </a:r>
          </a:p>
          <a:p>
            <a:r>
              <a:rPr lang="en-GB" altLang="en-US" sz="1200" baseline="0" dirty="0" smtClean="0"/>
              <a:t>          - Class I/ </a:t>
            </a:r>
            <a:r>
              <a:rPr lang="en-GB" altLang="en-US" sz="1200" baseline="0" dirty="0" err="1" smtClean="0"/>
              <a:t>IIa</a:t>
            </a:r>
            <a:r>
              <a:rPr lang="en-GB" altLang="en-US" sz="1200" baseline="0" dirty="0" smtClean="0"/>
              <a:t> / </a:t>
            </a:r>
            <a:r>
              <a:rPr lang="en-GB" altLang="en-US" sz="1200" baseline="0" dirty="0" err="1" smtClean="0"/>
              <a:t>IIb</a:t>
            </a:r>
            <a:r>
              <a:rPr lang="en-GB" altLang="en-US" sz="1200" baseline="0" dirty="0" smtClean="0"/>
              <a:t> depending on length of time to be used</a:t>
            </a:r>
          </a:p>
          <a:p>
            <a:endParaRPr lang="en-GB" altLang="en-US" sz="1200" baseline="0" dirty="0" smtClean="0"/>
          </a:p>
          <a:p>
            <a:r>
              <a:rPr lang="en-GB" altLang="en-US" sz="1200" baseline="0" dirty="0" smtClean="0"/>
              <a:t>Rule 6 – surgically invasive </a:t>
            </a:r>
          </a:p>
          <a:p>
            <a:r>
              <a:rPr lang="en-GB" altLang="en-US" sz="1200" baseline="0" dirty="0" smtClean="0"/>
              <a:t>           - class I (re-usable surgical instruments) through Class </a:t>
            </a:r>
            <a:r>
              <a:rPr lang="en-GB" altLang="en-US" sz="1200" baseline="0" dirty="0" err="1" smtClean="0"/>
              <a:t>IIb</a:t>
            </a:r>
            <a:r>
              <a:rPr lang="en-GB" altLang="en-US" sz="1200" baseline="0" dirty="0" smtClean="0"/>
              <a:t> (introduce something to body) to Class III </a:t>
            </a:r>
            <a:endParaRPr lang="en-GB" alt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505 w 6027"/>
                <a:gd name="T1" fmla="*/ 678 h 2296"/>
                <a:gd name="T2" fmla="*/ 0 w 6027"/>
                <a:gd name="T3" fmla="*/ 678 h 2296"/>
                <a:gd name="T4" fmla="*/ 0 w 6027"/>
                <a:gd name="T5" fmla="*/ 0 h 2296"/>
                <a:gd name="T6" fmla="*/ 5505 w 6027"/>
                <a:gd name="T7" fmla="*/ 0 h 2296"/>
                <a:gd name="T8" fmla="*/ 5505 w 6027"/>
                <a:gd name="T9" fmla="*/ 678 h 2296"/>
                <a:gd name="T10" fmla="*/ 5505 w 6027"/>
                <a:gd name="T11" fmla="*/ 67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dirty="0">
                <a:ea typeface="+mn-ea"/>
                <a:cs typeface="+mn-cs"/>
              </a:endParaRPr>
            </a:p>
          </p:txBody>
        </p:sp>
      </p:grpSp>
      <p:sp>
        <p:nvSpPr>
          <p:cNvPr id="7" name="Freeform 5"/>
          <p:cNvSpPr>
            <a:spLocks/>
          </p:cNvSpPr>
          <p:nvPr/>
        </p:nvSpPr>
        <p:spPr bwMode="hidden">
          <a:xfrm>
            <a:off x="6242050" y="6269038"/>
            <a:ext cx="2895600" cy="609600"/>
          </a:xfrm>
          <a:custGeom>
            <a:avLst/>
            <a:gdLst>
              <a:gd name="T0" fmla="*/ 1458681169 w 5748"/>
              <a:gd name="T1" fmla="*/ 1510618537 h 246"/>
              <a:gd name="T2" fmla="*/ 0 w 5748"/>
              <a:gd name="T3" fmla="*/ 1510618537 h 246"/>
              <a:gd name="T4" fmla="*/ 0 w 5748"/>
              <a:gd name="T5" fmla="*/ 0 h 246"/>
              <a:gd name="T6" fmla="*/ 1458681169 w 5748"/>
              <a:gd name="T7" fmla="*/ 0 h 246"/>
              <a:gd name="T8" fmla="*/ 1458681169 w 5748"/>
              <a:gd name="T9" fmla="*/ 1510618537 h 246"/>
              <a:gd name="T10" fmla="*/ 1458681169 w 5748"/>
              <a:gd name="T11" fmla="*/ 151061853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dirty="0">
                <a:ea typeface="+mn-ea"/>
                <a:cs typeface="+mn-cs"/>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2 h 353"/>
                  <a:gd name="T4" fmla="*/ 24 w 186"/>
                  <a:gd name="T5" fmla="*/ 38 h 353"/>
                  <a:gd name="T6" fmla="*/ 18 w 186"/>
                  <a:gd name="T7" fmla="*/ 83 h 353"/>
                  <a:gd name="T8" fmla="*/ 42 w 186"/>
                  <a:gd name="T9" fmla="*/ 143 h 353"/>
                  <a:gd name="T10" fmla="*/ 48 w 186"/>
                  <a:gd name="T11" fmla="*/ 203 h 353"/>
                  <a:gd name="T12" fmla="*/ 0 w 186"/>
                  <a:gd name="T13" fmla="*/ 442 h 353"/>
                  <a:gd name="T14" fmla="*/ 54 w 186"/>
                  <a:gd name="T15" fmla="*/ 292 h 353"/>
                  <a:gd name="T16" fmla="*/ 84 w 186"/>
                  <a:gd name="T17" fmla="*/ 271 h 353"/>
                  <a:gd name="T18" fmla="*/ 126 w 186"/>
                  <a:gd name="T19" fmla="*/ 158 h 353"/>
                  <a:gd name="T20" fmla="*/ 144 w 186"/>
                  <a:gd name="T21" fmla="*/ 150 h 353"/>
                  <a:gd name="T22" fmla="*/ 144 w 186"/>
                  <a:gd name="T23" fmla="*/ 113 h 353"/>
                  <a:gd name="T24" fmla="*/ 186 w 186"/>
                  <a:gd name="T25" fmla="*/ 83 h 353"/>
                  <a:gd name="T26" fmla="*/ 162 w 186"/>
                  <a:gd name="T27" fmla="*/ 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8 h 66"/>
                  <a:gd name="T8" fmla="*/ 6 w 155"/>
                  <a:gd name="T9" fmla="*/ 22 h 66"/>
                  <a:gd name="T10" fmla="*/ 0 w 155"/>
                  <a:gd name="T11" fmla="*/ 30 h 66"/>
                  <a:gd name="T12" fmla="*/ 78 w 155"/>
                  <a:gd name="T13" fmla="*/ 75 h 66"/>
                  <a:gd name="T14" fmla="*/ 96 w 155"/>
                  <a:gd name="T15" fmla="*/ 53 h 66"/>
                  <a:gd name="T16" fmla="*/ 155 w 155"/>
                  <a:gd name="T17" fmla="*/ 83 h 66"/>
                  <a:gd name="T18" fmla="*/ 126 w 155"/>
                  <a:gd name="T19" fmla="*/ 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6 h 72"/>
                  <a:gd name="T2" fmla="*/ 0 w 42"/>
                  <a:gd name="T3" fmla="*/ 23 h 72"/>
                  <a:gd name="T4" fmla="*/ 12 w 42"/>
                  <a:gd name="T5" fmla="*/ 8 h 72"/>
                  <a:gd name="T6" fmla="*/ 0 w 42"/>
                  <a:gd name="T7" fmla="*/ 8 h 72"/>
                  <a:gd name="T8" fmla="*/ 12 w 42"/>
                  <a:gd name="T9" fmla="*/ 8 h 72"/>
                  <a:gd name="T10" fmla="*/ 24 w 42"/>
                  <a:gd name="T11" fmla="*/ 8 h 72"/>
                  <a:gd name="T12" fmla="*/ 36 w 42"/>
                  <a:gd name="T13" fmla="*/ 8 h 72"/>
                  <a:gd name="T14" fmla="*/ 42 w 42"/>
                  <a:gd name="T15" fmla="*/ 0 h 72"/>
                  <a:gd name="T16" fmla="*/ 30 w 42"/>
                  <a:gd name="T17" fmla="*/ 23 h 72"/>
                  <a:gd name="T18" fmla="*/ 42 w 42"/>
                  <a:gd name="T19" fmla="*/ 61 h 72"/>
                  <a:gd name="T20" fmla="*/ 12 w 42"/>
                  <a:gd name="T21" fmla="*/ 91 h 72"/>
                  <a:gd name="T22" fmla="*/ 6 w 42"/>
                  <a:gd name="T23" fmla="*/ 46 h 72"/>
                  <a:gd name="T24" fmla="*/ 6 w 42"/>
                  <a:gd name="T25" fmla="*/ 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dirty="0">
                <a:ea typeface="+mn-ea"/>
                <a:cs typeface="+mn-cs"/>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2 h 287"/>
                <a:gd name="T4" fmla="*/ 66 w 365"/>
                <a:gd name="T5" fmla="*/ 112 h 287"/>
                <a:gd name="T6" fmla="*/ 143 w 365"/>
                <a:gd name="T7" fmla="*/ 186 h 287"/>
                <a:gd name="T8" fmla="*/ 191 w 365"/>
                <a:gd name="T9" fmla="*/ 172 h 287"/>
                <a:gd name="T10" fmla="*/ 341 w 365"/>
                <a:gd name="T11" fmla="*/ 295 h 287"/>
                <a:gd name="T12" fmla="*/ 305 w 365"/>
                <a:gd name="T13" fmla="*/ 178 h 287"/>
                <a:gd name="T14" fmla="*/ 365 w 365"/>
                <a:gd name="T15" fmla="*/ 136 h 287"/>
                <a:gd name="T16" fmla="*/ 359 w 365"/>
                <a:gd name="T17" fmla="*/ 130 h 287"/>
                <a:gd name="T18" fmla="*/ 335 w 365"/>
                <a:gd name="T19" fmla="*/ 118 h 287"/>
                <a:gd name="T20" fmla="*/ 299 w 365"/>
                <a:gd name="T21" fmla="*/ 92 h 287"/>
                <a:gd name="T22" fmla="*/ 257 w 365"/>
                <a:gd name="T23" fmla="*/ 74 h 287"/>
                <a:gd name="T24" fmla="*/ 215 w 365"/>
                <a:gd name="T25" fmla="*/ 56 h 287"/>
                <a:gd name="T26" fmla="*/ 173 w 365"/>
                <a:gd name="T27" fmla="*/ 38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2 h 60"/>
                <a:gd name="T16" fmla="*/ 65 w 71"/>
                <a:gd name="T17" fmla="*/ 44 h 60"/>
                <a:gd name="T18" fmla="*/ 71 w 71"/>
                <a:gd name="T19" fmla="*/ 56 h 60"/>
                <a:gd name="T20" fmla="*/ 71 w 71"/>
                <a:gd name="T21" fmla="*/ 62 h 60"/>
                <a:gd name="T22" fmla="*/ 59 w 71"/>
                <a:gd name="T23" fmla="*/ 56 h 60"/>
                <a:gd name="T24" fmla="*/ 47 w 71"/>
                <a:gd name="T25" fmla="*/ 44 h 60"/>
                <a:gd name="T26" fmla="*/ 23 w 71"/>
                <a:gd name="T27" fmla="*/ 32 h 60"/>
                <a:gd name="T28" fmla="*/ 23 w 71"/>
                <a:gd name="T29" fmla="*/ 38 h 60"/>
                <a:gd name="T30" fmla="*/ 18 w 71"/>
                <a:gd name="T31" fmla="*/ 44 h 60"/>
                <a:gd name="T32" fmla="*/ 12 w 71"/>
                <a:gd name="T33" fmla="*/ 50 h 60"/>
                <a:gd name="T34" fmla="*/ 6 w 71"/>
                <a:gd name="T35" fmla="*/ 50 h 60"/>
                <a:gd name="T36" fmla="*/ 6 w 71"/>
                <a:gd name="T37" fmla="*/ 50 h 60"/>
                <a:gd name="T38" fmla="*/ 6 w 71"/>
                <a:gd name="T39" fmla="*/ 38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6 h 162"/>
                <a:gd name="T10" fmla="*/ 96 w 161"/>
                <a:gd name="T11" fmla="*/ 62 h 162"/>
                <a:gd name="T12" fmla="*/ 102 w 161"/>
                <a:gd name="T13" fmla="*/ 74 h 162"/>
                <a:gd name="T14" fmla="*/ 108 w 161"/>
                <a:gd name="T15" fmla="*/ 86 h 162"/>
                <a:gd name="T16" fmla="*/ 120 w 161"/>
                <a:gd name="T17" fmla="*/ 98 h 162"/>
                <a:gd name="T18" fmla="*/ 143 w 161"/>
                <a:gd name="T19" fmla="*/ 116 h 162"/>
                <a:gd name="T20" fmla="*/ 155 w 161"/>
                <a:gd name="T21" fmla="*/ 142 h 162"/>
                <a:gd name="T22" fmla="*/ 161 w 161"/>
                <a:gd name="T23" fmla="*/ 160 h 162"/>
                <a:gd name="T24" fmla="*/ 161 w 161"/>
                <a:gd name="T25" fmla="*/ 166 h 162"/>
                <a:gd name="T26" fmla="*/ 96 w 161"/>
                <a:gd name="T27" fmla="*/ 104 h 162"/>
                <a:gd name="T28" fmla="*/ 30 w 161"/>
                <a:gd name="T29" fmla="*/ 56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2 h 60"/>
                <a:gd name="T4" fmla="*/ 41 w 59"/>
                <a:gd name="T5" fmla="*/ 38 h 60"/>
                <a:gd name="T6" fmla="*/ 47 w 59"/>
                <a:gd name="T7" fmla="*/ 44 h 60"/>
                <a:gd name="T8" fmla="*/ 53 w 59"/>
                <a:gd name="T9" fmla="*/ 56 h 60"/>
                <a:gd name="T10" fmla="*/ 53 w 59"/>
                <a:gd name="T11" fmla="*/ 62 h 60"/>
                <a:gd name="T12" fmla="*/ 47 w 59"/>
                <a:gd name="T13" fmla="*/ 56 h 60"/>
                <a:gd name="T14" fmla="*/ 35 w 59"/>
                <a:gd name="T15" fmla="*/ 50 h 60"/>
                <a:gd name="T16" fmla="*/ 23 w 59"/>
                <a:gd name="T17" fmla="*/ 38 h 60"/>
                <a:gd name="T18" fmla="*/ 17 w 59"/>
                <a:gd name="T19" fmla="*/ 32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8 h 204"/>
                <a:gd name="T2" fmla="*/ 245 w 245"/>
                <a:gd name="T3" fmla="*/ 44 h 204"/>
                <a:gd name="T4" fmla="*/ 209 w 245"/>
                <a:gd name="T5" fmla="*/ 86 h 204"/>
                <a:gd name="T6" fmla="*/ 143 w 245"/>
                <a:gd name="T7" fmla="*/ 136 h 204"/>
                <a:gd name="T8" fmla="*/ 167 w 245"/>
                <a:gd name="T9" fmla="*/ 160 h 204"/>
                <a:gd name="T10" fmla="*/ 179 w 245"/>
                <a:gd name="T11" fmla="*/ 210 h 204"/>
                <a:gd name="T12" fmla="*/ 77 w 245"/>
                <a:gd name="T13" fmla="*/ 136 h 204"/>
                <a:gd name="T14" fmla="*/ 47 w 245"/>
                <a:gd name="T15" fmla="*/ 86 h 204"/>
                <a:gd name="T16" fmla="*/ 89 w 245"/>
                <a:gd name="T17" fmla="*/ 68 h 204"/>
                <a:gd name="T18" fmla="*/ 59 w 245"/>
                <a:gd name="T19" fmla="*/ 3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8 h 204"/>
                <a:gd name="T50" fmla="*/ 233 w 245"/>
                <a:gd name="T51" fmla="*/ 3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9115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9115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E2EB0E6A-B5C8-174E-8497-582458F431A7}"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58224256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smtClean="0"/>
            </a:lvl1pPr>
          </a:lstStyle>
          <a:p>
            <a:pPr>
              <a:defRPr/>
            </a:pPr>
            <a:fld id="{F80FE5DF-E9A5-2145-A10E-9DA1945EC8FF}" type="slidenum">
              <a:rPr lang="en-US"/>
              <a:pPr>
                <a:defRPr/>
              </a:pPr>
              <a:t>‹#›</a:t>
            </a:fld>
            <a:endParaRPr lang="en-US"/>
          </a:p>
        </p:txBody>
      </p:sp>
    </p:spTree>
    <p:extLst>
      <p:ext uri="{BB962C8B-B14F-4D97-AF65-F5344CB8AC3E}">
        <p14:creationId xmlns:p14="http://schemas.microsoft.com/office/powerpoint/2010/main" xmlns="" val="22694799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smtClean="0"/>
            </a:lvl1pPr>
          </a:lstStyle>
          <a:p>
            <a:pPr>
              <a:defRPr/>
            </a:pPr>
            <a:fld id="{E2FADF57-52D0-FF44-8022-E5A188FEF25F}" type="slidenum">
              <a:rPr lang="en-US"/>
              <a:pPr>
                <a:defRPr/>
              </a:pPr>
              <a:t>‹#›</a:t>
            </a:fld>
            <a:endParaRPr lang="en-US"/>
          </a:p>
        </p:txBody>
      </p:sp>
    </p:spTree>
    <p:extLst>
      <p:ext uri="{BB962C8B-B14F-4D97-AF65-F5344CB8AC3E}">
        <p14:creationId xmlns:p14="http://schemas.microsoft.com/office/powerpoint/2010/main" xmlns="" val="18601218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smtClean="0"/>
            </a:lvl1pPr>
          </a:lstStyle>
          <a:p>
            <a:pPr>
              <a:defRPr/>
            </a:pPr>
            <a:fld id="{DB94D557-0149-0C46-8453-D17D75166581}" type="slidenum">
              <a:rPr lang="en-US"/>
              <a:pPr>
                <a:defRPr/>
              </a:pPr>
              <a:t>‹#›</a:t>
            </a:fld>
            <a:endParaRPr lang="en-US"/>
          </a:p>
        </p:txBody>
      </p:sp>
    </p:spTree>
    <p:extLst>
      <p:ext uri="{BB962C8B-B14F-4D97-AF65-F5344CB8AC3E}">
        <p14:creationId xmlns:p14="http://schemas.microsoft.com/office/powerpoint/2010/main" xmlns="" val="10284889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smtClean="0"/>
            </a:lvl1pPr>
          </a:lstStyle>
          <a:p>
            <a:pPr>
              <a:defRPr/>
            </a:pPr>
            <a:fld id="{A276D5E3-7E81-9E4C-8022-20907910D024}" type="slidenum">
              <a:rPr lang="en-US"/>
              <a:pPr>
                <a:defRPr/>
              </a:pPr>
              <a:t>‹#›</a:t>
            </a:fld>
            <a:endParaRPr lang="en-US"/>
          </a:p>
        </p:txBody>
      </p:sp>
    </p:spTree>
    <p:extLst>
      <p:ext uri="{BB962C8B-B14F-4D97-AF65-F5344CB8AC3E}">
        <p14:creationId xmlns:p14="http://schemas.microsoft.com/office/powerpoint/2010/main" xmlns="" val="15717626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smtClean="0"/>
            </a:lvl1pPr>
          </a:lstStyle>
          <a:p>
            <a:pPr>
              <a:defRPr/>
            </a:pPr>
            <a:fld id="{DCC3AA4D-8975-5045-8C55-7E6D625EB69E}" type="slidenum">
              <a:rPr lang="en-US"/>
              <a:pPr>
                <a:defRPr/>
              </a:pPr>
              <a:t>‹#›</a:t>
            </a:fld>
            <a:endParaRPr lang="en-US"/>
          </a:p>
        </p:txBody>
      </p:sp>
    </p:spTree>
    <p:extLst>
      <p:ext uri="{BB962C8B-B14F-4D97-AF65-F5344CB8AC3E}">
        <p14:creationId xmlns:p14="http://schemas.microsoft.com/office/powerpoint/2010/main" xmlns="" val="33487747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smtClean="0"/>
            </a:lvl1pPr>
          </a:lstStyle>
          <a:p>
            <a:pPr>
              <a:defRPr/>
            </a:pPr>
            <a:fld id="{B0C853E0-B227-F849-9095-74C44BF18E4D}" type="slidenum">
              <a:rPr lang="en-US"/>
              <a:pPr>
                <a:defRPr/>
              </a:pPr>
              <a:t>‹#›</a:t>
            </a:fld>
            <a:endParaRPr lang="en-US"/>
          </a:p>
        </p:txBody>
      </p:sp>
    </p:spTree>
    <p:extLst>
      <p:ext uri="{BB962C8B-B14F-4D97-AF65-F5344CB8AC3E}">
        <p14:creationId xmlns:p14="http://schemas.microsoft.com/office/powerpoint/2010/main" xmlns="" val="195932549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4"/>
          <p:cNvSpPr>
            <a:spLocks noGrp="1" noChangeArrowheads="1"/>
          </p:cNvSpPr>
          <p:nvPr>
            <p:ph type="dt" sz="half" idx="10"/>
          </p:nvPr>
        </p:nvSpPr>
        <p:spPr/>
        <p:txBody>
          <a:bodyPr/>
          <a:lstStyle>
            <a:lvl1pPr>
              <a:defRPr/>
            </a:lvl1pPr>
          </a:lstStyle>
          <a:p>
            <a:pPr>
              <a:defRPr/>
            </a:pPr>
            <a:endParaRPr lang="en-US"/>
          </a:p>
        </p:txBody>
      </p:sp>
      <p:sp>
        <p:nvSpPr>
          <p:cNvPr id="8" name="Rectangle 25"/>
          <p:cNvSpPr>
            <a:spLocks noGrp="1" noChangeArrowheads="1"/>
          </p:cNvSpPr>
          <p:nvPr>
            <p:ph type="ftr" sz="quarter" idx="11"/>
          </p:nvPr>
        </p:nvSpPr>
        <p:spPr/>
        <p:txBody>
          <a:bodyPr/>
          <a:lstStyle>
            <a:lvl1pPr>
              <a:defRPr/>
            </a:lvl1pPr>
          </a:lstStyle>
          <a:p>
            <a:pPr>
              <a:defRPr/>
            </a:pPr>
            <a:endParaRPr lang="en-US"/>
          </a:p>
        </p:txBody>
      </p:sp>
      <p:sp>
        <p:nvSpPr>
          <p:cNvPr id="9" name="Rectangle 26"/>
          <p:cNvSpPr>
            <a:spLocks noGrp="1" noChangeArrowheads="1"/>
          </p:cNvSpPr>
          <p:nvPr>
            <p:ph type="sldNum" sz="quarter" idx="12"/>
          </p:nvPr>
        </p:nvSpPr>
        <p:spPr/>
        <p:txBody>
          <a:bodyPr/>
          <a:lstStyle>
            <a:lvl1pPr>
              <a:defRPr smtClean="0"/>
            </a:lvl1pPr>
          </a:lstStyle>
          <a:p>
            <a:pPr>
              <a:defRPr/>
            </a:pPr>
            <a:fld id="{BAC4EB51-4BC0-0F4F-92B2-A12054CDC660}" type="slidenum">
              <a:rPr lang="en-US"/>
              <a:pPr>
                <a:defRPr/>
              </a:pPr>
              <a:t>‹#›</a:t>
            </a:fld>
            <a:endParaRPr lang="en-US"/>
          </a:p>
        </p:txBody>
      </p:sp>
    </p:spTree>
    <p:extLst>
      <p:ext uri="{BB962C8B-B14F-4D97-AF65-F5344CB8AC3E}">
        <p14:creationId xmlns:p14="http://schemas.microsoft.com/office/powerpoint/2010/main" xmlns="" val="35805193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
          <p:cNvSpPr>
            <a:spLocks noGrp="1" noChangeArrowheads="1"/>
          </p:cNvSpPr>
          <p:nvPr>
            <p:ph type="dt" sz="half" idx="10"/>
          </p:nvPr>
        </p:nvSpPr>
        <p:spPr/>
        <p:txBody>
          <a:bodyPr/>
          <a:lstStyle>
            <a:lvl1pPr>
              <a:defRPr/>
            </a:lvl1pPr>
          </a:lstStyle>
          <a:p>
            <a:pPr>
              <a:defRPr/>
            </a:pPr>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smtClean="0"/>
            </a:lvl1pPr>
          </a:lstStyle>
          <a:p>
            <a:pPr>
              <a:defRPr/>
            </a:pPr>
            <a:fld id="{58D21BD9-9908-9F4E-B99E-D903AE6182B7}" type="slidenum">
              <a:rPr lang="en-US"/>
              <a:pPr>
                <a:defRPr/>
              </a:pPr>
              <a:t>‹#›</a:t>
            </a:fld>
            <a:endParaRPr lang="en-US"/>
          </a:p>
        </p:txBody>
      </p:sp>
    </p:spTree>
    <p:extLst>
      <p:ext uri="{BB962C8B-B14F-4D97-AF65-F5344CB8AC3E}">
        <p14:creationId xmlns:p14="http://schemas.microsoft.com/office/powerpoint/2010/main" xmlns="" val="25938263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a:defRPr/>
            </a:lvl1pPr>
          </a:lstStyle>
          <a:p>
            <a:pPr>
              <a:defRPr/>
            </a:pPr>
            <a:endParaRPr lang="en-US"/>
          </a:p>
        </p:txBody>
      </p:sp>
      <p:sp>
        <p:nvSpPr>
          <p:cNvPr id="3" name="Rectangle 25"/>
          <p:cNvSpPr>
            <a:spLocks noGrp="1" noChangeArrowheads="1"/>
          </p:cNvSpPr>
          <p:nvPr>
            <p:ph type="ftr" sz="quarter" idx="11"/>
          </p:nvPr>
        </p:nvSpPr>
        <p:spPr/>
        <p:txBody>
          <a:bodyPr/>
          <a:lstStyle>
            <a:lvl1pPr>
              <a:defRPr/>
            </a:lvl1pPr>
          </a:lstStyle>
          <a:p>
            <a:pPr>
              <a:defRPr/>
            </a:pPr>
            <a:endParaRPr lang="en-US"/>
          </a:p>
        </p:txBody>
      </p:sp>
      <p:sp>
        <p:nvSpPr>
          <p:cNvPr id="4" name="Rectangle 26"/>
          <p:cNvSpPr>
            <a:spLocks noGrp="1" noChangeArrowheads="1"/>
          </p:cNvSpPr>
          <p:nvPr>
            <p:ph type="sldNum" sz="quarter" idx="12"/>
          </p:nvPr>
        </p:nvSpPr>
        <p:spPr/>
        <p:txBody>
          <a:bodyPr/>
          <a:lstStyle>
            <a:lvl1pPr>
              <a:defRPr smtClean="0"/>
            </a:lvl1pPr>
          </a:lstStyle>
          <a:p>
            <a:pPr>
              <a:defRPr/>
            </a:pPr>
            <a:fld id="{D4B94195-006F-7648-9188-0D1604F5DDB5}" type="slidenum">
              <a:rPr lang="en-US"/>
              <a:pPr>
                <a:defRPr/>
              </a:pPr>
              <a:t>‹#›</a:t>
            </a:fld>
            <a:endParaRPr lang="en-US"/>
          </a:p>
        </p:txBody>
      </p:sp>
    </p:spTree>
    <p:extLst>
      <p:ext uri="{BB962C8B-B14F-4D97-AF65-F5344CB8AC3E}">
        <p14:creationId xmlns:p14="http://schemas.microsoft.com/office/powerpoint/2010/main" xmlns="" val="22392271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smtClean="0"/>
            </a:lvl1pPr>
          </a:lstStyle>
          <a:p>
            <a:pPr>
              <a:defRPr/>
            </a:pPr>
            <a:fld id="{71EFDE34-E75B-4746-BEE0-E155E6729C28}" type="slidenum">
              <a:rPr lang="en-US"/>
              <a:pPr>
                <a:defRPr/>
              </a:pPr>
              <a:t>‹#›</a:t>
            </a:fld>
            <a:endParaRPr lang="en-US"/>
          </a:p>
        </p:txBody>
      </p:sp>
    </p:spTree>
    <p:extLst>
      <p:ext uri="{BB962C8B-B14F-4D97-AF65-F5344CB8AC3E}">
        <p14:creationId xmlns:p14="http://schemas.microsoft.com/office/powerpoint/2010/main" xmlns="" val="37338058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smtClean="0"/>
            </a:lvl1pPr>
          </a:lstStyle>
          <a:p>
            <a:pPr>
              <a:defRPr/>
            </a:pPr>
            <a:fld id="{BCF08E82-9D50-AC46-A72C-C74D421AE672}" type="slidenum">
              <a:rPr lang="en-US"/>
              <a:pPr>
                <a:defRPr/>
              </a:pPr>
              <a:t>‹#›</a:t>
            </a:fld>
            <a:endParaRPr lang="en-US"/>
          </a:p>
        </p:txBody>
      </p:sp>
    </p:spTree>
    <p:extLst>
      <p:ext uri="{BB962C8B-B14F-4D97-AF65-F5344CB8AC3E}">
        <p14:creationId xmlns:p14="http://schemas.microsoft.com/office/powerpoint/2010/main" xmlns="" val="18523374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505 w 6027"/>
                <a:gd name="T1" fmla="*/ 678 h 2296"/>
                <a:gd name="T2" fmla="*/ 0 w 6027"/>
                <a:gd name="T3" fmla="*/ 678 h 2296"/>
                <a:gd name="T4" fmla="*/ 0 w 6027"/>
                <a:gd name="T5" fmla="*/ 0 h 2296"/>
                <a:gd name="T6" fmla="*/ 5505 w 6027"/>
                <a:gd name="T7" fmla="*/ 0 h 2296"/>
                <a:gd name="T8" fmla="*/ 5505 w 6027"/>
                <a:gd name="T9" fmla="*/ 678 h 2296"/>
                <a:gd name="T10" fmla="*/ 5505 w 6027"/>
                <a:gd name="T11" fmla="*/ 67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011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dirty="0">
                <a:ea typeface="+mn-ea"/>
                <a:cs typeface="+mn-cs"/>
              </a:endParaRPr>
            </a:p>
          </p:txBody>
        </p:sp>
      </p:grpSp>
      <p:sp>
        <p:nvSpPr>
          <p:cNvPr id="1027" name="Freeform 5"/>
          <p:cNvSpPr>
            <a:spLocks/>
          </p:cNvSpPr>
          <p:nvPr/>
        </p:nvSpPr>
        <p:spPr bwMode="hidden">
          <a:xfrm>
            <a:off x="6248400" y="6262688"/>
            <a:ext cx="2895600" cy="609600"/>
          </a:xfrm>
          <a:custGeom>
            <a:avLst/>
            <a:gdLst>
              <a:gd name="T0" fmla="*/ 1458681169 w 5748"/>
              <a:gd name="T1" fmla="*/ 1510618537 h 246"/>
              <a:gd name="T2" fmla="*/ 0 w 5748"/>
              <a:gd name="T3" fmla="*/ 1510618537 h 246"/>
              <a:gd name="T4" fmla="*/ 0 w 5748"/>
              <a:gd name="T5" fmla="*/ 0 h 246"/>
              <a:gd name="T6" fmla="*/ 1458681169 w 5748"/>
              <a:gd name="T7" fmla="*/ 0 h 246"/>
              <a:gd name="T8" fmla="*/ 1458681169 w 5748"/>
              <a:gd name="T9" fmla="*/ 1510618537 h 246"/>
              <a:gd name="T10" fmla="*/ 1458681169 w 5748"/>
              <a:gd name="T11" fmla="*/ 151061853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9011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dirty="0">
                <a:ea typeface="+mn-ea"/>
                <a:cs typeface="+mn-cs"/>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2 h 353"/>
                  <a:gd name="T4" fmla="*/ 24 w 186"/>
                  <a:gd name="T5" fmla="*/ 38 h 353"/>
                  <a:gd name="T6" fmla="*/ 18 w 186"/>
                  <a:gd name="T7" fmla="*/ 83 h 353"/>
                  <a:gd name="T8" fmla="*/ 42 w 186"/>
                  <a:gd name="T9" fmla="*/ 143 h 353"/>
                  <a:gd name="T10" fmla="*/ 48 w 186"/>
                  <a:gd name="T11" fmla="*/ 203 h 353"/>
                  <a:gd name="T12" fmla="*/ 0 w 186"/>
                  <a:gd name="T13" fmla="*/ 442 h 353"/>
                  <a:gd name="T14" fmla="*/ 54 w 186"/>
                  <a:gd name="T15" fmla="*/ 292 h 353"/>
                  <a:gd name="T16" fmla="*/ 84 w 186"/>
                  <a:gd name="T17" fmla="*/ 271 h 353"/>
                  <a:gd name="T18" fmla="*/ 126 w 186"/>
                  <a:gd name="T19" fmla="*/ 158 h 353"/>
                  <a:gd name="T20" fmla="*/ 144 w 186"/>
                  <a:gd name="T21" fmla="*/ 150 h 353"/>
                  <a:gd name="T22" fmla="*/ 144 w 186"/>
                  <a:gd name="T23" fmla="*/ 113 h 353"/>
                  <a:gd name="T24" fmla="*/ 186 w 186"/>
                  <a:gd name="T25" fmla="*/ 83 h 353"/>
                  <a:gd name="T26" fmla="*/ 162 w 186"/>
                  <a:gd name="T27" fmla="*/ 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8 h 66"/>
                  <a:gd name="T8" fmla="*/ 6 w 155"/>
                  <a:gd name="T9" fmla="*/ 22 h 66"/>
                  <a:gd name="T10" fmla="*/ 0 w 155"/>
                  <a:gd name="T11" fmla="*/ 30 h 66"/>
                  <a:gd name="T12" fmla="*/ 78 w 155"/>
                  <a:gd name="T13" fmla="*/ 75 h 66"/>
                  <a:gd name="T14" fmla="*/ 96 w 155"/>
                  <a:gd name="T15" fmla="*/ 53 h 66"/>
                  <a:gd name="T16" fmla="*/ 155 w 155"/>
                  <a:gd name="T17" fmla="*/ 83 h 66"/>
                  <a:gd name="T18" fmla="*/ 126 w 155"/>
                  <a:gd name="T19" fmla="*/ 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6 h 72"/>
                  <a:gd name="T2" fmla="*/ 0 w 42"/>
                  <a:gd name="T3" fmla="*/ 23 h 72"/>
                  <a:gd name="T4" fmla="*/ 12 w 42"/>
                  <a:gd name="T5" fmla="*/ 8 h 72"/>
                  <a:gd name="T6" fmla="*/ 0 w 42"/>
                  <a:gd name="T7" fmla="*/ 8 h 72"/>
                  <a:gd name="T8" fmla="*/ 12 w 42"/>
                  <a:gd name="T9" fmla="*/ 8 h 72"/>
                  <a:gd name="T10" fmla="*/ 24 w 42"/>
                  <a:gd name="T11" fmla="*/ 8 h 72"/>
                  <a:gd name="T12" fmla="*/ 36 w 42"/>
                  <a:gd name="T13" fmla="*/ 8 h 72"/>
                  <a:gd name="T14" fmla="*/ 42 w 42"/>
                  <a:gd name="T15" fmla="*/ 0 h 72"/>
                  <a:gd name="T16" fmla="*/ 30 w 42"/>
                  <a:gd name="T17" fmla="*/ 23 h 72"/>
                  <a:gd name="T18" fmla="*/ 42 w 42"/>
                  <a:gd name="T19" fmla="*/ 61 h 72"/>
                  <a:gd name="T20" fmla="*/ 12 w 42"/>
                  <a:gd name="T21" fmla="*/ 91 h 72"/>
                  <a:gd name="T22" fmla="*/ 6 w 42"/>
                  <a:gd name="T23" fmla="*/ 46 h 72"/>
                  <a:gd name="T24" fmla="*/ 6 w 42"/>
                  <a:gd name="T25" fmla="*/ 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9012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dirty="0">
                <a:ea typeface="+mn-ea"/>
                <a:cs typeface="+mn-cs"/>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2 h 287"/>
                <a:gd name="T4" fmla="*/ 66 w 365"/>
                <a:gd name="T5" fmla="*/ 112 h 287"/>
                <a:gd name="T6" fmla="*/ 143 w 365"/>
                <a:gd name="T7" fmla="*/ 186 h 287"/>
                <a:gd name="T8" fmla="*/ 191 w 365"/>
                <a:gd name="T9" fmla="*/ 172 h 287"/>
                <a:gd name="T10" fmla="*/ 341 w 365"/>
                <a:gd name="T11" fmla="*/ 295 h 287"/>
                <a:gd name="T12" fmla="*/ 305 w 365"/>
                <a:gd name="T13" fmla="*/ 178 h 287"/>
                <a:gd name="T14" fmla="*/ 365 w 365"/>
                <a:gd name="T15" fmla="*/ 136 h 287"/>
                <a:gd name="T16" fmla="*/ 359 w 365"/>
                <a:gd name="T17" fmla="*/ 130 h 287"/>
                <a:gd name="T18" fmla="*/ 335 w 365"/>
                <a:gd name="T19" fmla="*/ 118 h 287"/>
                <a:gd name="T20" fmla="*/ 299 w 365"/>
                <a:gd name="T21" fmla="*/ 92 h 287"/>
                <a:gd name="T22" fmla="*/ 257 w 365"/>
                <a:gd name="T23" fmla="*/ 74 h 287"/>
                <a:gd name="T24" fmla="*/ 215 w 365"/>
                <a:gd name="T25" fmla="*/ 56 h 287"/>
                <a:gd name="T26" fmla="*/ 173 w 365"/>
                <a:gd name="T27" fmla="*/ 38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2 h 60"/>
                <a:gd name="T16" fmla="*/ 65 w 71"/>
                <a:gd name="T17" fmla="*/ 44 h 60"/>
                <a:gd name="T18" fmla="*/ 71 w 71"/>
                <a:gd name="T19" fmla="*/ 56 h 60"/>
                <a:gd name="T20" fmla="*/ 71 w 71"/>
                <a:gd name="T21" fmla="*/ 62 h 60"/>
                <a:gd name="T22" fmla="*/ 59 w 71"/>
                <a:gd name="T23" fmla="*/ 56 h 60"/>
                <a:gd name="T24" fmla="*/ 47 w 71"/>
                <a:gd name="T25" fmla="*/ 44 h 60"/>
                <a:gd name="T26" fmla="*/ 23 w 71"/>
                <a:gd name="T27" fmla="*/ 32 h 60"/>
                <a:gd name="T28" fmla="*/ 23 w 71"/>
                <a:gd name="T29" fmla="*/ 38 h 60"/>
                <a:gd name="T30" fmla="*/ 18 w 71"/>
                <a:gd name="T31" fmla="*/ 44 h 60"/>
                <a:gd name="T32" fmla="*/ 12 w 71"/>
                <a:gd name="T33" fmla="*/ 50 h 60"/>
                <a:gd name="T34" fmla="*/ 6 w 71"/>
                <a:gd name="T35" fmla="*/ 50 h 60"/>
                <a:gd name="T36" fmla="*/ 6 w 71"/>
                <a:gd name="T37" fmla="*/ 50 h 60"/>
                <a:gd name="T38" fmla="*/ 6 w 71"/>
                <a:gd name="T39" fmla="*/ 38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6 h 162"/>
                <a:gd name="T10" fmla="*/ 96 w 161"/>
                <a:gd name="T11" fmla="*/ 62 h 162"/>
                <a:gd name="T12" fmla="*/ 102 w 161"/>
                <a:gd name="T13" fmla="*/ 74 h 162"/>
                <a:gd name="T14" fmla="*/ 108 w 161"/>
                <a:gd name="T15" fmla="*/ 86 h 162"/>
                <a:gd name="T16" fmla="*/ 120 w 161"/>
                <a:gd name="T17" fmla="*/ 98 h 162"/>
                <a:gd name="T18" fmla="*/ 143 w 161"/>
                <a:gd name="T19" fmla="*/ 116 h 162"/>
                <a:gd name="T20" fmla="*/ 155 w 161"/>
                <a:gd name="T21" fmla="*/ 142 h 162"/>
                <a:gd name="T22" fmla="*/ 161 w 161"/>
                <a:gd name="T23" fmla="*/ 160 h 162"/>
                <a:gd name="T24" fmla="*/ 161 w 161"/>
                <a:gd name="T25" fmla="*/ 166 h 162"/>
                <a:gd name="T26" fmla="*/ 96 w 161"/>
                <a:gd name="T27" fmla="*/ 104 h 162"/>
                <a:gd name="T28" fmla="*/ 30 w 161"/>
                <a:gd name="T29" fmla="*/ 56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2 h 60"/>
                <a:gd name="T4" fmla="*/ 41 w 59"/>
                <a:gd name="T5" fmla="*/ 38 h 60"/>
                <a:gd name="T6" fmla="*/ 47 w 59"/>
                <a:gd name="T7" fmla="*/ 44 h 60"/>
                <a:gd name="T8" fmla="*/ 53 w 59"/>
                <a:gd name="T9" fmla="*/ 56 h 60"/>
                <a:gd name="T10" fmla="*/ 53 w 59"/>
                <a:gd name="T11" fmla="*/ 62 h 60"/>
                <a:gd name="T12" fmla="*/ 47 w 59"/>
                <a:gd name="T13" fmla="*/ 56 h 60"/>
                <a:gd name="T14" fmla="*/ 35 w 59"/>
                <a:gd name="T15" fmla="*/ 50 h 60"/>
                <a:gd name="T16" fmla="*/ 23 w 59"/>
                <a:gd name="T17" fmla="*/ 38 h 60"/>
                <a:gd name="T18" fmla="*/ 17 w 59"/>
                <a:gd name="T19" fmla="*/ 32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8 h 204"/>
                <a:gd name="T2" fmla="*/ 245 w 245"/>
                <a:gd name="T3" fmla="*/ 44 h 204"/>
                <a:gd name="T4" fmla="*/ 209 w 245"/>
                <a:gd name="T5" fmla="*/ 86 h 204"/>
                <a:gd name="T6" fmla="*/ 143 w 245"/>
                <a:gd name="T7" fmla="*/ 136 h 204"/>
                <a:gd name="T8" fmla="*/ 167 w 245"/>
                <a:gd name="T9" fmla="*/ 160 h 204"/>
                <a:gd name="T10" fmla="*/ 179 w 245"/>
                <a:gd name="T11" fmla="*/ 210 h 204"/>
                <a:gd name="T12" fmla="*/ 77 w 245"/>
                <a:gd name="T13" fmla="*/ 136 h 204"/>
                <a:gd name="T14" fmla="*/ 47 w 245"/>
                <a:gd name="T15" fmla="*/ 86 h 204"/>
                <a:gd name="T16" fmla="*/ 89 w 245"/>
                <a:gd name="T17" fmla="*/ 68 h 204"/>
                <a:gd name="T18" fmla="*/ 59 w 245"/>
                <a:gd name="T19" fmla="*/ 3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8 h 204"/>
                <a:gd name="T50" fmla="*/ 233 w 245"/>
                <a:gd name="T51" fmla="*/ 3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9013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3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ea typeface="+mn-ea"/>
                <a:cs typeface="+mn-cs"/>
              </a:defRPr>
            </a:lvl1pPr>
          </a:lstStyle>
          <a:p>
            <a:pPr>
              <a:defRPr/>
            </a:pPr>
            <a:endParaRPr lang="en-US"/>
          </a:p>
        </p:txBody>
      </p:sp>
      <p:sp>
        <p:nvSpPr>
          <p:cNvPr id="9013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ea typeface="+mn-ea"/>
                <a:cs typeface="+mn-cs"/>
              </a:defRPr>
            </a:lvl1pPr>
          </a:lstStyle>
          <a:p>
            <a:pPr>
              <a:defRPr/>
            </a:pPr>
            <a:endParaRPr lang="en-US"/>
          </a:p>
        </p:txBody>
      </p:sp>
      <p:sp>
        <p:nvSpPr>
          <p:cNvPr id="9013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cs typeface="+mn-cs"/>
              </a:defRPr>
            </a:lvl1pPr>
          </a:lstStyle>
          <a:p>
            <a:pPr>
              <a:defRPr/>
            </a:pPr>
            <a:fld id="{0ABB456E-7A26-A846-AF99-3DBEC72E648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hyperlink" Target="http://www.ghtf.org/documents/sg1/sg1final-n11.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Word_97_-_2003_Document1.doc"/></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555750"/>
            <a:ext cx="7770812" cy="1473200"/>
          </a:xfrm>
        </p:spPr>
        <p:txBody>
          <a:bodyPr/>
          <a:lstStyle/>
          <a:p>
            <a:pPr eaLnBrk="1" hangingPunct="1">
              <a:spcBef>
                <a:spcPts val="0"/>
              </a:spcBef>
              <a:defRPr/>
            </a:pPr>
            <a:r>
              <a:rPr lang="en-GB" altLang="en-US" sz="6000" i="1" dirty="0">
                <a:solidFill>
                  <a:srgbClr val="FFFF00"/>
                </a:solidFill>
                <a:effectLst/>
              </a:rPr>
              <a:t>Medical</a:t>
            </a:r>
            <a:br>
              <a:rPr lang="en-GB" altLang="en-US" sz="6000" i="1" dirty="0">
                <a:solidFill>
                  <a:srgbClr val="FFFF00"/>
                </a:solidFill>
                <a:effectLst/>
              </a:rPr>
            </a:br>
            <a:r>
              <a:rPr lang="en-GB" altLang="en-US" sz="6000" i="1" dirty="0">
                <a:solidFill>
                  <a:srgbClr val="FFFF00"/>
                </a:solidFill>
                <a:effectLst/>
              </a:rPr>
              <a:t>Device Regulations</a:t>
            </a:r>
            <a:r>
              <a:rPr lang="en-GB" altLang="en-US" sz="6000" dirty="0">
                <a:solidFill>
                  <a:srgbClr val="FFFF00"/>
                </a:solidFill>
                <a:effectLst/>
              </a:rPr>
              <a:t/>
            </a:r>
            <a:br>
              <a:rPr lang="en-GB" altLang="en-US" sz="6000" dirty="0">
                <a:solidFill>
                  <a:srgbClr val="FFFF00"/>
                </a:solidFill>
                <a:effectLst/>
              </a:rPr>
            </a:br>
            <a:r>
              <a:rPr lang="en-GB" altLang="en-US" sz="3600" dirty="0">
                <a:solidFill>
                  <a:srgbClr val="FFFF00"/>
                </a:solidFill>
                <a:effectLst/>
              </a:rPr>
              <a:t>and the need for a</a:t>
            </a:r>
            <a:br>
              <a:rPr lang="en-GB" altLang="en-US" sz="3600" dirty="0">
                <a:solidFill>
                  <a:srgbClr val="FFFF00"/>
                </a:solidFill>
                <a:effectLst/>
              </a:rPr>
            </a:br>
            <a:r>
              <a:rPr lang="en-GB" altLang="en-US" sz="6000" i="1" dirty="0">
                <a:solidFill>
                  <a:srgbClr val="FFFF00"/>
                </a:solidFill>
                <a:effectLst/>
              </a:rPr>
              <a:t>Quality Management System - Part </a:t>
            </a:r>
            <a:r>
              <a:rPr lang="en-GB" altLang="en-US" sz="6000" i="1" dirty="0" smtClean="0">
                <a:solidFill>
                  <a:srgbClr val="FFFF00"/>
                </a:solidFill>
                <a:effectLst/>
              </a:rPr>
              <a:t>II</a:t>
            </a:r>
            <a:endParaRPr lang="en-US" sz="6000" i="1" dirty="0" smtClean="0">
              <a:solidFill>
                <a:srgbClr val="FFFF00"/>
              </a:solidFill>
              <a:effectLst/>
              <a:ea typeface="+mj-ea"/>
              <a:cs typeface="+mj-cs"/>
            </a:endParaRPr>
          </a:p>
        </p:txBody>
      </p:sp>
      <p:sp>
        <p:nvSpPr>
          <p:cNvPr id="2051" name="Rectangle 3"/>
          <p:cNvSpPr>
            <a:spLocks noGrp="1" noChangeArrowheads="1"/>
          </p:cNvSpPr>
          <p:nvPr>
            <p:ph type="subTitle" idx="1"/>
          </p:nvPr>
        </p:nvSpPr>
        <p:spPr>
          <a:xfrm>
            <a:off x="1331913" y="4941888"/>
            <a:ext cx="6400800" cy="838200"/>
          </a:xfrm>
        </p:spPr>
        <p:txBody>
          <a:bodyPr/>
          <a:lstStyle/>
          <a:p>
            <a:pPr eaLnBrk="1" hangingPunct="1">
              <a:defRPr/>
            </a:pPr>
            <a:r>
              <a:rPr lang="en-GB" sz="4000" dirty="0" smtClean="0">
                <a:solidFill>
                  <a:srgbClr val="FFFFCC"/>
                </a:solidFill>
                <a:ea typeface="+mn-ea"/>
                <a:cs typeface="+mn-cs"/>
              </a:rPr>
              <a:t>Julian </a:t>
            </a:r>
            <a:r>
              <a:rPr lang="en-GB" sz="4000" dirty="0" err="1" smtClean="0">
                <a:solidFill>
                  <a:srgbClr val="FFFFCC"/>
                </a:solidFill>
                <a:ea typeface="+mn-ea"/>
                <a:cs typeface="+mn-cs"/>
              </a:rPr>
              <a:t>Henty</a:t>
            </a:r>
            <a:endParaRPr lang="en-US" sz="4000" dirty="0" smtClean="0">
              <a:solidFill>
                <a:srgbClr val="FFFFCC"/>
              </a:solidFill>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rtlCol="0">
            <a:normAutofit/>
          </a:bodyPr>
          <a:lstStyle/>
          <a:p>
            <a:pPr eaLnBrk="1" fontAlgn="auto" hangingPunct="1">
              <a:spcAft>
                <a:spcPts val="0"/>
              </a:spcAft>
              <a:defRPr/>
            </a:pPr>
            <a:r>
              <a:rPr lang="en-GB" altLang="en-US" sz="4000" i="1" dirty="0" smtClean="0">
                <a:solidFill>
                  <a:srgbClr val="FFFF00"/>
                </a:solidFill>
              </a:rPr>
              <a:t>Medical Device Classification</a:t>
            </a:r>
            <a:endParaRPr lang="en-GB" altLang="en-US" sz="4000" dirty="0">
              <a:solidFill>
                <a:srgbClr val="FFFF00"/>
              </a:solidFill>
            </a:endParaRPr>
          </a:p>
        </p:txBody>
      </p:sp>
      <p:sp>
        <p:nvSpPr>
          <p:cNvPr id="5" name="Rectangle 4"/>
          <p:cNvSpPr>
            <a:spLocks noChangeArrowheads="1"/>
          </p:cNvSpPr>
          <p:nvPr/>
        </p:nvSpPr>
        <p:spPr bwMode="auto">
          <a:xfrm>
            <a:off x="539552" y="1268760"/>
            <a:ext cx="7772400"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buChar char="l"/>
              <a:defRPr sz="2800">
                <a:solidFill>
                  <a:schemeClr val="tx1"/>
                </a:solidFill>
                <a:effectLst>
                  <a:outerShdw blurRad="38100" dist="38100" dir="2700000" algn="tl">
                    <a:srgbClr val="000000"/>
                  </a:outerShdw>
                </a:effectLst>
                <a:latin typeface="Book Antiqua" pitchFamily="18" charset="0"/>
              </a:defRPr>
            </a:lvl1pPr>
            <a:lvl2pPr marL="742950" indent="-285750">
              <a:buClr>
                <a:schemeClr val="tx1"/>
              </a:buClr>
              <a:buSzPct val="100000"/>
              <a:buChar char="–"/>
              <a:defRPr sz="2400">
                <a:solidFill>
                  <a:schemeClr val="tx1"/>
                </a:solidFill>
                <a:effectLst>
                  <a:outerShdw blurRad="38100" dist="38100" dir="2700000" algn="tl">
                    <a:srgbClr val="000000"/>
                  </a:outerShdw>
                </a:effectLst>
                <a:latin typeface="Book Antiqua" pitchFamily="18" charset="0"/>
              </a:defRPr>
            </a:lvl2pPr>
            <a:lvl3pPr marL="1143000" indent="-228600">
              <a:buClr>
                <a:schemeClr val="hlink"/>
              </a:buClr>
              <a:buSzPct val="65000"/>
              <a:buChar char="l"/>
              <a:defRPr sz="2400">
                <a:solidFill>
                  <a:schemeClr val="tx1"/>
                </a:solidFill>
                <a:effectLst>
                  <a:outerShdw blurRad="38100" dist="38100" dir="2700000" algn="tl">
                    <a:srgbClr val="000000"/>
                  </a:outerShdw>
                </a:effectLst>
                <a:latin typeface="Book Antiqua" pitchFamily="18" charset="0"/>
              </a:defRPr>
            </a:lvl3pPr>
            <a:lvl4pPr marL="1600200" indent="-228600">
              <a:buClr>
                <a:schemeClr val="tx1"/>
              </a:buClr>
              <a:buSzPct val="100000"/>
              <a:buChar char="–"/>
              <a:defRPr sz="2000">
                <a:solidFill>
                  <a:schemeClr val="tx1"/>
                </a:solidFill>
                <a:effectLst>
                  <a:outerShdw blurRad="38100" dist="38100" dir="2700000" algn="tl">
                    <a:srgbClr val="000000"/>
                  </a:outerShdw>
                </a:effectLst>
                <a:latin typeface="Book Antiqua" pitchFamily="18" charset="0"/>
              </a:defRPr>
            </a:lvl4pPr>
            <a:lvl5pPr marL="2057400" indent="-228600">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9pPr>
          </a:lstStyle>
          <a:p>
            <a:pPr>
              <a:buFont typeface="Arial" pitchFamily="34" charset="0"/>
              <a:buChar char="•"/>
            </a:pPr>
            <a:r>
              <a:rPr lang="en-GB" sz="2000" dirty="0" smtClean="0">
                <a:effectLst/>
                <a:latin typeface="Arial" pitchFamily="34" charset="0"/>
                <a:cs typeface="Arial" pitchFamily="34" charset="0"/>
              </a:rPr>
              <a:t>Rule 7 - Surgically invasive devices intended for short-term use (&gt;60 minutes &lt;30 days)</a:t>
            </a:r>
          </a:p>
          <a:p>
            <a:pPr lvl="1">
              <a:buFont typeface="Arial" pitchFamily="34" charset="0"/>
              <a:buChar char="−"/>
            </a:pPr>
            <a:r>
              <a:rPr lang="en-GB" sz="1600" dirty="0" smtClean="0">
                <a:effectLst/>
                <a:latin typeface="Arial" pitchFamily="34" charset="0"/>
                <a:cs typeface="Arial" pitchFamily="34" charset="0"/>
              </a:rPr>
              <a:t>Range from Class </a:t>
            </a:r>
            <a:r>
              <a:rPr lang="en-GB" sz="1600" dirty="0" err="1" smtClean="0">
                <a:effectLst/>
                <a:latin typeface="Arial" pitchFamily="34" charset="0"/>
                <a:cs typeface="Arial" pitchFamily="34" charset="0"/>
              </a:rPr>
              <a:t>IIa</a:t>
            </a:r>
            <a:r>
              <a:rPr lang="en-GB" sz="1600" dirty="0" smtClean="0">
                <a:effectLst/>
                <a:latin typeface="Arial" pitchFamily="34" charset="0"/>
                <a:cs typeface="Arial" pitchFamily="34" charset="0"/>
              </a:rPr>
              <a:t> to Class III</a:t>
            </a:r>
          </a:p>
          <a:p>
            <a:pPr>
              <a:buNone/>
            </a:pPr>
            <a:endParaRPr lang="en-GB" sz="1800" dirty="0" smtClean="0">
              <a:effectLst/>
              <a:latin typeface="Arial" pitchFamily="34" charset="0"/>
              <a:cs typeface="Arial" pitchFamily="34" charset="0"/>
            </a:endParaRPr>
          </a:p>
          <a:p>
            <a:pPr>
              <a:buFont typeface="Arial" pitchFamily="34" charset="0"/>
              <a:buChar char="•"/>
            </a:pPr>
            <a:r>
              <a:rPr lang="en-GB" sz="2000" dirty="0" smtClean="0">
                <a:effectLst/>
                <a:latin typeface="Arial" pitchFamily="34" charset="0"/>
                <a:cs typeface="Arial" pitchFamily="34" charset="0"/>
              </a:rPr>
              <a:t>Rule 8 - Implantable devices and long-term surgically invasive devices (&gt;30 days)</a:t>
            </a:r>
          </a:p>
          <a:p>
            <a:pPr lvl="1">
              <a:buFont typeface="Arial" pitchFamily="34" charset="0"/>
              <a:buChar char="−"/>
            </a:pPr>
            <a:r>
              <a:rPr lang="en-GB" sz="1600" dirty="0" smtClean="0">
                <a:effectLst/>
                <a:latin typeface="Arial" pitchFamily="34" charset="0"/>
                <a:cs typeface="Arial" pitchFamily="34" charset="0"/>
              </a:rPr>
              <a:t>Mostly range from Class </a:t>
            </a:r>
            <a:r>
              <a:rPr lang="en-GB" sz="1600" dirty="0" err="1" smtClean="0">
                <a:effectLst/>
                <a:latin typeface="Arial" pitchFamily="34" charset="0"/>
                <a:cs typeface="Arial" pitchFamily="34" charset="0"/>
              </a:rPr>
              <a:t>IIb</a:t>
            </a:r>
            <a:r>
              <a:rPr lang="en-GB" sz="1600" dirty="0" smtClean="0">
                <a:effectLst/>
                <a:latin typeface="Arial" pitchFamily="34" charset="0"/>
                <a:cs typeface="Arial" pitchFamily="34" charset="0"/>
              </a:rPr>
              <a:t> to Class III</a:t>
            </a:r>
          </a:p>
          <a:p>
            <a:pPr lvl="1">
              <a:buFont typeface="Arial" pitchFamily="34" charset="0"/>
              <a:buChar char="−"/>
            </a:pPr>
            <a:r>
              <a:rPr lang="en-GB" sz="1600" dirty="0" smtClean="0">
                <a:effectLst/>
                <a:latin typeface="Arial" pitchFamily="34" charset="0"/>
                <a:cs typeface="Arial" pitchFamily="34" charset="0"/>
              </a:rPr>
              <a:t>Exception: to be placed in the teeth, in which case they are in Class </a:t>
            </a:r>
            <a:r>
              <a:rPr lang="en-GB" sz="1600" dirty="0" err="1" smtClean="0">
                <a:effectLst/>
                <a:latin typeface="Arial" pitchFamily="34" charset="0"/>
                <a:cs typeface="Arial" pitchFamily="34" charset="0"/>
              </a:rPr>
              <a:t>IIa</a:t>
            </a:r>
            <a:endParaRPr lang="en-GB" sz="1600" dirty="0" smtClean="0">
              <a:effectLst/>
              <a:latin typeface="Arial" pitchFamily="34" charset="0"/>
              <a:cs typeface="Arial" pitchFamily="34" charset="0"/>
            </a:endParaRPr>
          </a:p>
          <a:p>
            <a:pPr lvl="1">
              <a:buFont typeface="Arial" pitchFamily="34" charset="0"/>
              <a:buChar char="−"/>
            </a:pPr>
            <a:endParaRPr lang="en-GB" sz="1600" dirty="0" smtClean="0">
              <a:effectLst/>
              <a:latin typeface="Arial" pitchFamily="34" charset="0"/>
              <a:cs typeface="Arial" pitchFamily="34" charset="0"/>
            </a:endParaRPr>
          </a:p>
          <a:p>
            <a:pPr>
              <a:buFont typeface="Arial" pitchFamily="34" charset="0"/>
              <a:buChar char="•"/>
            </a:pPr>
            <a:r>
              <a:rPr lang="en-GB" sz="2000" dirty="0" smtClean="0">
                <a:effectLst/>
                <a:latin typeface="Arial" pitchFamily="34" charset="0"/>
                <a:cs typeface="Arial" pitchFamily="34" charset="0"/>
              </a:rPr>
              <a:t>Rule 9 - Active therapeutic devices intended to administer or exchange energy</a:t>
            </a:r>
          </a:p>
          <a:p>
            <a:pPr lvl="1">
              <a:buFont typeface="Arial" pitchFamily="34" charset="0"/>
              <a:buChar char="−"/>
            </a:pPr>
            <a:r>
              <a:rPr lang="en-GB" sz="1600" dirty="0" smtClean="0">
                <a:effectLst/>
                <a:latin typeface="Arial" pitchFamily="34" charset="0"/>
                <a:cs typeface="Arial" pitchFamily="34" charset="0"/>
              </a:rPr>
              <a:t>All in Class </a:t>
            </a:r>
            <a:r>
              <a:rPr lang="en-GB" sz="1600" dirty="0" err="1" smtClean="0">
                <a:effectLst/>
                <a:latin typeface="Arial" pitchFamily="34" charset="0"/>
                <a:cs typeface="Arial" pitchFamily="34" charset="0"/>
              </a:rPr>
              <a:t>IIa</a:t>
            </a:r>
            <a:endParaRPr lang="en-GB" sz="1600" dirty="0" smtClean="0">
              <a:effectLst/>
              <a:latin typeface="Arial" pitchFamily="34" charset="0"/>
              <a:cs typeface="Arial" pitchFamily="34" charset="0"/>
            </a:endParaRPr>
          </a:p>
          <a:p>
            <a:pPr lvl="2">
              <a:buFont typeface="Arial" pitchFamily="34" charset="0"/>
              <a:buChar char="−"/>
            </a:pPr>
            <a:r>
              <a:rPr lang="en-GB" sz="1200" dirty="0" smtClean="0">
                <a:effectLst/>
                <a:latin typeface="Arial" pitchFamily="34" charset="0"/>
                <a:cs typeface="Arial" pitchFamily="34" charset="0"/>
              </a:rPr>
              <a:t>unless their characteristics are such that they may administer or exchange energy to and from the human body in a potentially hazardous way, taking account of the nature, the density and the site of application of the energy - Class </a:t>
            </a:r>
            <a:r>
              <a:rPr lang="en-GB" sz="1200" dirty="0" err="1" smtClean="0">
                <a:effectLst/>
                <a:latin typeface="Arial" pitchFamily="34" charset="0"/>
                <a:cs typeface="Arial" pitchFamily="34" charset="0"/>
              </a:rPr>
              <a:t>IIb</a:t>
            </a:r>
            <a:endParaRPr lang="en-GB" sz="1200" dirty="0" smtClean="0">
              <a:effectLst/>
              <a:latin typeface="Arial" pitchFamily="34" charset="0"/>
              <a:cs typeface="Arial" pitchFamily="34" charset="0"/>
            </a:endParaRPr>
          </a:p>
          <a:p>
            <a:pPr lvl="1">
              <a:buFont typeface="Arial" pitchFamily="34" charset="0"/>
              <a:buChar char="−"/>
            </a:pPr>
            <a:endParaRPr lang="en-GB" sz="1600" dirty="0" smtClean="0">
              <a:effectLst/>
              <a:latin typeface="Arial" pitchFamily="34" charset="0"/>
              <a:cs typeface="Arial" pitchFamily="34" charset="0"/>
            </a:endParaRPr>
          </a:p>
        </p:txBody>
      </p:sp>
    </p:spTree>
    <p:extLst>
      <p:ext uri="{BB962C8B-B14F-4D97-AF65-F5344CB8AC3E}">
        <p14:creationId xmlns:p14="http://schemas.microsoft.com/office/powerpoint/2010/main" xmlns="" val="31559483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rtlCol="0">
            <a:normAutofit/>
          </a:bodyPr>
          <a:lstStyle/>
          <a:p>
            <a:pPr eaLnBrk="1" fontAlgn="auto" hangingPunct="1">
              <a:spcAft>
                <a:spcPts val="0"/>
              </a:spcAft>
              <a:defRPr/>
            </a:pPr>
            <a:r>
              <a:rPr lang="en-GB" altLang="en-US" sz="4000" i="1" dirty="0" smtClean="0">
                <a:solidFill>
                  <a:srgbClr val="FFFF00"/>
                </a:solidFill>
              </a:rPr>
              <a:t>Medical Device Classification</a:t>
            </a:r>
            <a:endParaRPr lang="en-GB" altLang="en-US" sz="4000" dirty="0">
              <a:solidFill>
                <a:srgbClr val="FFFF00"/>
              </a:solidFill>
            </a:endParaRPr>
          </a:p>
        </p:txBody>
      </p:sp>
      <p:sp>
        <p:nvSpPr>
          <p:cNvPr id="5" name="Rectangle 4"/>
          <p:cNvSpPr>
            <a:spLocks noChangeArrowheads="1"/>
          </p:cNvSpPr>
          <p:nvPr/>
        </p:nvSpPr>
        <p:spPr bwMode="auto">
          <a:xfrm>
            <a:off x="539552" y="1412776"/>
            <a:ext cx="7772400"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buChar char="l"/>
              <a:defRPr sz="2800">
                <a:solidFill>
                  <a:schemeClr val="tx1"/>
                </a:solidFill>
                <a:effectLst>
                  <a:outerShdw blurRad="38100" dist="38100" dir="2700000" algn="tl">
                    <a:srgbClr val="000000"/>
                  </a:outerShdw>
                </a:effectLst>
                <a:latin typeface="Book Antiqua" pitchFamily="18" charset="0"/>
              </a:defRPr>
            </a:lvl1pPr>
            <a:lvl2pPr marL="742950" indent="-285750">
              <a:buClr>
                <a:schemeClr val="tx1"/>
              </a:buClr>
              <a:buSzPct val="100000"/>
              <a:buChar char="–"/>
              <a:defRPr sz="2400">
                <a:solidFill>
                  <a:schemeClr val="tx1"/>
                </a:solidFill>
                <a:effectLst>
                  <a:outerShdw blurRad="38100" dist="38100" dir="2700000" algn="tl">
                    <a:srgbClr val="000000"/>
                  </a:outerShdw>
                </a:effectLst>
                <a:latin typeface="Book Antiqua" pitchFamily="18" charset="0"/>
              </a:defRPr>
            </a:lvl2pPr>
            <a:lvl3pPr marL="1143000" indent="-228600">
              <a:buClr>
                <a:schemeClr val="hlink"/>
              </a:buClr>
              <a:buSzPct val="65000"/>
              <a:buChar char="l"/>
              <a:defRPr sz="2400">
                <a:solidFill>
                  <a:schemeClr val="tx1"/>
                </a:solidFill>
                <a:effectLst>
                  <a:outerShdw blurRad="38100" dist="38100" dir="2700000" algn="tl">
                    <a:srgbClr val="000000"/>
                  </a:outerShdw>
                </a:effectLst>
                <a:latin typeface="Book Antiqua" pitchFamily="18" charset="0"/>
              </a:defRPr>
            </a:lvl3pPr>
            <a:lvl4pPr marL="1600200" indent="-228600">
              <a:buClr>
                <a:schemeClr val="tx1"/>
              </a:buClr>
              <a:buSzPct val="100000"/>
              <a:buChar char="–"/>
              <a:defRPr sz="2000">
                <a:solidFill>
                  <a:schemeClr val="tx1"/>
                </a:solidFill>
                <a:effectLst>
                  <a:outerShdw blurRad="38100" dist="38100" dir="2700000" algn="tl">
                    <a:srgbClr val="000000"/>
                  </a:outerShdw>
                </a:effectLst>
                <a:latin typeface="Book Antiqua" pitchFamily="18" charset="0"/>
              </a:defRPr>
            </a:lvl4pPr>
            <a:lvl5pPr marL="2057400" indent="-228600">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9pPr>
          </a:lstStyle>
          <a:p>
            <a:pPr>
              <a:buFont typeface="Arial" pitchFamily="34" charset="0"/>
              <a:buChar char="•"/>
            </a:pPr>
            <a:r>
              <a:rPr lang="en-GB" sz="2000" dirty="0" smtClean="0">
                <a:effectLst/>
                <a:latin typeface="Arial" pitchFamily="34" charset="0"/>
                <a:cs typeface="Arial" pitchFamily="34" charset="0"/>
              </a:rPr>
              <a:t>Rule 10 - Active devices for diagnosis - Class </a:t>
            </a:r>
            <a:r>
              <a:rPr lang="en-GB" sz="2000" dirty="0" err="1" smtClean="0">
                <a:effectLst/>
                <a:latin typeface="Arial" pitchFamily="34" charset="0"/>
                <a:cs typeface="Arial" pitchFamily="34" charset="0"/>
              </a:rPr>
              <a:t>IIa</a:t>
            </a:r>
            <a:endParaRPr lang="en-GB" sz="2000" dirty="0" smtClean="0">
              <a:effectLst/>
              <a:latin typeface="Arial" pitchFamily="34" charset="0"/>
              <a:cs typeface="Arial" pitchFamily="34" charset="0"/>
            </a:endParaRPr>
          </a:p>
          <a:p>
            <a:pPr lvl="1">
              <a:buFont typeface="Arial" pitchFamily="34" charset="0"/>
              <a:buChar char="−"/>
            </a:pPr>
            <a:r>
              <a:rPr lang="en-GB" sz="1600" dirty="0" smtClean="0">
                <a:effectLst/>
                <a:latin typeface="Arial" pitchFamily="34" charset="0"/>
                <a:cs typeface="Arial" pitchFamily="34" charset="0"/>
              </a:rPr>
              <a:t>Active devices intended for diagnosis, if they are intended to supply energy which will be absorbed by the human body</a:t>
            </a:r>
          </a:p>
          <a:p>
            <a:pPr lvl="1">
              <a:buFont typeface="Arial" pitchFamily="34" charset="0"/>
              <a:buChar char="−"/>
            </a:pPr>
            <a:r>
              <a:rPr lang="en-GB" sz="1600" dirty="0" smtClean="0">
                <a:effectLst/>
                <a:latin typeface="Arial" pitchFamily="34" charset="0"/>
                <a:cs typeface="Arial" pitchFamily="34" charset="0"/>
              </a:rPr>
              <a:t>if they are intended to allow direct diagnosis or monitoring of vital physiological processes</a:t>
            </a:r>
          </a:p>
          <a:p>
            <a:pPr lvl="1">
              <a:buFont typeface="Arial" pitchFamily="34" charset="0"/>
              <a:buChar char="−"/>
            </a:pPr>
            <a:r>
              <a:rPr lang="en-GB" sz="1600" dirty="0" smtClean="0">
                <a:effectLst/>
                <a:latin typeface="Arial" pitchFamily="34" charset="0"/>
                <a:cs typeface="Arial" pitchFamily="34" charset="0"/>
              </a:rPr>
              <a:t>except for devices used to illuminate the patient's body, in the visible spectrum</a:t>
            </a:r>
          </a:p>
          <a:p>
            <a:pPr lvl="1">
              <a:buFont typeface="Arial" pitchFamily="34" charset="0"/>
              <a:buChar char="−"/>
            </a:pPr>
            <a:r>
              <a:rPr lang="en-GB" sz="1600" dirty="0" smtClean="0">
                <a:effectLst/>
                <a:latin typeface="Arial" pitchFamily="34" charset="0"/>
                <a:cs typeface="Arial" pitchFamily="34" charset="0"/>
              </a:rPr>
              <a:t>unless they are specifically intended for monitoring of vital physiological parameters, where the nature of variations is such that it could result in immediate danger to the patient, for instance variations in cardiac performance, respiration, activity of CNS - Class </a:t>
            </a:r>
            <a:r>
              <a:rPr lang="en-GB" sz="1600" dirty="0" err="1" smtClean="0">
                <a:effectLst/>
                <a:latin typeface="Arial" pitchFamily="34" charset="0"/>
                <a:cs typeface="Arial" pitchFamily="34" charset="0"/>
              </a:rPr>
              <a:t>Iib</a:t>
            </a:r>
            <a:endParaRPr lang="en-GB" sz="1600" dirty="0" smtClean="0">
              <a:effectLst/>
              <a:latin typeface="Arial" pitchFamily="34" charset="0"/>
              <a:cs typeface="Arial" pitchFamily="34" charset="0"/>
            </a:endParaRPr>
          </a:p>
          <a:p>
            <a:pPr lvl="1">
              <a:buFont typeface="Arial" pitchFamily="34" charset="0"/>
              <a:buChar char="−"/>
            </a:pPr>
            <a:r>
              <a:rPr lang="en-GB" sz="1600" dirty="0" smtClean="0">
                <a:effectLst/>
                <a:latin typeface="Arial" pitchFamily="34" charset="0"/>
                <a:cs typeface="Arial" pitchFamily="34" charset="0"/>
              </a:rPr>
              <a:t>Active devices intended to emit ionizing radiation and intended for diagnostic and therapeutic interventional radiology - Class </a:t>
            </a:r>
            <a:r>
              <a:rPr lang="en-GB" sz="1600" dirty="0" err="1" smtClean="0">
                <a:effectLst/>
                <a:latin typeface="Arial" pitchFamily="34" charset="0"/>
                <a:cs typeface="Arial" pitchFamily="34" charset="0"/>
              </a:rPr>
              <a:t>IIb</a:t>
            </a:r>
            <a:endParaRPr lang="en-GB" sz="1600" dirty="0" smtClean="0">
              <a:effectLst/>
              <a:latin typeface="Arial" pitchFamily="34" charset="0"/>
              <a:cs typeface="Arial" pitchFamily="34" charset="0"/>
            </a:endParaRPr>
          </a:p>
          <a:p>
            <a:pPr>
              <a:buNone/>
            </a:pPr>
            <a:endParaRPr lang="en-GB" sz="1800" dirty="0" smtClean="0">
              <a:effectLst/>
              <a:latin typeface="Arial" pitchFamily="34" charset="0"/>
              <a:cs typeface="Arial" pitchFamily="34" charset="0"/>
            </a:endParaRPr>
          </a:p>
          <a:p>
            <a:pPr lvl="1">
              <a:buFont typeface="Arial" pitchFamily="34" charset="0"/>
              <a:buChar char="−"/>
            </a:pPr>
            <a:endParaRPr lang="en-GB" sz="1600" dirty="0" smtClean="0">
              <a:effectLst/>
              <a:latin typeface="Arial" pitchFamily="34" charset="0"/>
              <a:cs typeface="Arial" pitchFamily="34" charset="0"/>
            </a:endParaRPr>
          </a:p>
          <a:p>
            <a:pPr lvl="1">
              <a:buFont typeface="Arial" pitchFamily="34" charset="0"/>
              <a:buChar char="−"/>
            </a:pPr>
            <a:endParaRPr lang="en-GB" sz="1600" dirty="0" smtClean="0">
              <a:effectLst/>
              <a:latin typeface="Arial" pitchFamily="34" charset="0"/>
              <a:cs typeface="Arial" pitchFamily="34" charset="0"/>
            </a:endParaRPr>
          </a:p>
        </p:txBody>
      </p:sp>
    </p:spTree>
    <p:extLst>
      <p:ext uri="{BB962C8B-B14F-4D97-AF65-F5344CB8AC3E}">
        <p14:creationId xmlns:p14="http://schemas.microsoft.com/office/powerpoint/2010/main" xmlns="" val="31559483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rtlCol="0">
            <a:normAutofit/>
          </a:bodyPr>
          <a:lstStyle/>
          <a:p>
            <a:pPr eaLnBrk="1" fontAlgn="auto" hangingPunct="1">
              <a:spcAft>
                <a:spcPts val="0"/>
              </a:spcAft>
              <a:defRPr/>
            </a:pPr>
            <a:r>
              <a:rPr lang="en-GB" altLang="en-US" sz="4000" i="1" dirty="0" smtClean="0">
                <a:solidFill>
                  <a:srgbClr val="FFFF00"/>
                </a:solidFill>
              </a:rPr>
              <a:t>Medical Device Classification</a:t>
            </a:r>
            <a:endParaRPr lang="en-GB" altLang="en-US" sz="4000" dirty="0">
              <a:solidFill>
                <a:srgbClr val="FFFF00"/>
              </a:solidFill>
            </a:endParaRPr>
          </a:p>
        </p:txBody>
      </p:sp>
      <p:sp>
        <p:nvSpPr>
          <p:cNvPr id="5" name="Rectangle 4"/>
          <p:cNvSpPr>
            <a:spLocks noChangeArrowheads="1"/>
          </p:cNvSpPr>
          <p:nvPr/>
        </p:nvSpPr>
        <p:spPr bwMode="auto">
          <a:xfrm>
            <a:off x="539552" y="1484784"/>
            <a:ext cx="7772400"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buChar char="l"/>
              <a:defRPr sz="2800">
                <a:solidFill>
                  <a:schemeClr val="tx1"/>
                </a:solidFill>
                <a:effectLst>
                  <a:outerShdw blurRad="38100" dist="38100" dir="2700000" algn="tl">
                    <a:srgbClr val="000000"/>
                  </a:outerShdw>
                </a:effectLst>
                <a:latin typeface="Book Antiqua" pitchFamily="18" charset="0"/>
              </a:defRPr>
            </a:lvl1pPr>
            <a:lvl2pPr marL="742950" indent="-285750">
              <a:buClr>
                <a:schemeClr val="tx1"/>
              </a:buClr>
              <a:buSzPct val="100000"/>
              <a:buChar char="–"/>
              <a:defRPr sz="2400">
                <a:solidFill>
                  <a:schemeClr val="tx1"/>
                </a:solidFill>
                <a:effectLst>
                  <a:outerShdw blurRad="38100" dist="38100" dir="2700000" algn="tl">
                    <a:srgbClr val="000000"/>
                  </a:outerShdw>
                </a:effectLst>
                <a:latin typeface="Book Antiqua" pitchFamily="18" charset="0"/>
              </a:defRPr>
            </a:lvl2pPr>
            <a:lvl3pPr marL="1143000" indent="-228600">
              <a:buClr>
                <a:schemeClr val="hlink"/>
              </a:buClr>
              <a:buSzPct val="65000"/>
              <a:buChar char="l"/>
              <a:defRPr sz="2400">
                <a:solidFill>
                  <a:schemeClr val="tx1"/>
                </a:solidFill>
                <a:effectLst>
                  <a:outerShdw blurRad="38100" dist="38100" dir="2700000" algn="tl">
                    <a:srgbClr val="000000"/>
                  </a:outerShdw>
                </a:effectLst>
                <a:latin typeface="Book Antiqua" pitchFamily="18" charset="0"/>
              </a:defRPr>
            </a:lvl3pPr>
            <a:lvl4pPr marL="1600200" indent="-228600">
              <a:buClr>
                <a:schemeClr val="tx1"/>
              </a:buClr>
              <a:buSzPct val="100000"/>
              <a:buChar char="–"/>
              <a:defRPr sz="2000">
                <a:solidFill>
                  <a:schemeClr val="tx1"/>
                </a:solidFill>
                <a:effectLst>
                  <a:outerShdw blurRad="38100" dist="38100" dir="2700000" algn="tl">
                    <a:srgbClr val="000000"/>
                  </a:outerShdw>
                </a:effectLst>
                <a:latin typeface="Book Antiqua" pitchFamily="18" charset="0"/>
              </a:defRPr>
            </a:lvl4pPr>
            <a:lvl5pPr marL="2057400" indent="-228600">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9pPr>
          </a:lstStyle>
          <a:p>
            <a:pPr>
              <a:buFont typeface="Arial" pitchFamily="34" charset="0"/>
              <a:buChar char="•"/>
            </a:pPr>
            <a:r>
              <a:rPr lang="en-GB" sz="2000" dirty="0" smtClean="0">
                <a:effectLst/>
                <a:latin typeface="Arial" pitchFamily="34" charset="0"/>
                <a:cs typeface="Arial" pitchFamily="34" charset="0"/>
              </a:rPr>
              <a:t>Rule 11 - Active devices intended to administer and/or remove medicines, body liquids or other substances to or from the body </a:t>
            </a:r>
          </a:p>
          <a:p>
            <a:pPr lvl="1">
              <a:buFont typeface="Arial" pitchFamily="34" charset="0"/>
              <a:buChar char="−"/>
            </a:pPr>
            <a:r>
              <a:rPr lang="en-GB" sz="1600" dirty="0" smtClean="0">
                <a:effectLst/>
                <a:latin typeface="Arial" pitchFamily="34" charset="0"/>
                <a:cs typeface="Arial" pitchFamily="34" charset="0"/>
              </a:rPr>
              <a:t>Mostly Class </a:t>
            </a:r>
            <a:r>
              <a:rPr lang="en-GB" sz="1600" dirty="0" err="1" smtClean="0">
                <a:effectLst/>
                <a:latin typeface="Arial" pitchFamily="34" charset="0"/>
                <a:cs typeface="Arial" pitchFamily="34" charset="0"/>
              </a:rPr>
              <a:t>IIa</a:t>
            </a:r>
            <a:endParaRPr lang="en-GB" sz="1600" dirty="0" smtClean="0">
              <a:effectLst/>
              <a:latin typeface="Arial" pitchFamily="34" charset="0"/>
              <a:cs typeface="Arial" pitchFamily="34" charset="0"/>
            </a:endParaRPr>
          </a:p>
          <a:p>
            <a:pPr lvl="1">
              <a:buFont typeface="Arial" pitchFamily="34" charset="0"/>
              <a:buChar char="−"/>
            </a:pPr>
            <a:r>
              <a:rPr lang="en-GB" sz="1600" dirty="0" smtClean="0">
                <a:effectLst/>
                <a:latin typeface="Arial" pitchFamily="34" charset="0"/>
                <a:cs typeface="Arial" pitchFamily="34" charset="0"/>
              </a:rPr>
              <a:t>Exception: if done in a manner that is potentially hazardous, taking account of the nature of the substances involved, of the part of the body concerned and of the mode of application, in which case they are in Class </a:t>
            </a:r>
            <a:r>
              <a:rPr lang="en-GB" sz="1600" dirty="0" err="1" smtClean="0">
                <a:effectLst/>
                <a:latin typeface="Arial" pitchFamily="34" charset="0"/>
                <a:cs typeface="Arial" pitchFamily="34" charset="0"/>
              </a:rPr>
              <a:t>IIb</a:t>
            </a:r>
            <a:endParaRPr lang="en-GB" sz="2000" dirty="0" smtClean="0">
              <a:effectLst/>
              <a:latin typeface="Arial" pitchFamily="34" charset="0"/>
              <a:cs typeface="Arial" pitchFamily="34" charset="0"/>
            </a:endParaRPr>
          </a:p>
          <a:p>
            <a:pPr>
              <a:buFont typeface="Arial" pitchFamily="34" charset="0"/>
              <a:buChar char="•"/>
            </a:pPr>
            <a:endParaRPr lang="en-GB" sz="2000" dirty="0" smtClean="0">
              <a:effectLst/>
              <a:latin typeface="Arial" pitchFamily="34" charset="0"/>
              <a:cs typeface="Arial" pitchFamily="34" charset="0"/>
            </a:endParaRPr>
          </a:p>
          <a:p>
            <a:pPr>
              <a:buFont typeface="Arial" pitchFamily="34" charset="0"/>
              <a:buChar char="•"/>
            </a:pPr>
            <a:r>
              <a:rPr lang="en-GB" sz="2000" dirty="0" smtClean="0">
                <a:effectLst/>
                <a:latin typeface="Arial" pitchFamily="34" charset="0"/>
                <a:cs typeface="Arial" pitchFamily="34" charset="0"/>
              </a:rPr>
              <a:t>Rule 12 - All other active devices in Class I</a:t>
            </a:r>
          </a:p>
          <a:p>
            <a:pPr lvl="1">
              <a:buFont typeface="Arial" pitchFamily="34" charset="0"/>
              <a:buChar char="−"/>
            </a:pPr>
            <a:r>
              <a:rPr lang="en-GB" sz="1600" dirty="0" smtClean="0">
                <a:effectLst/>
                <a:latin typeface="Arial" pitchFamily="34" charset="0"/>
                <a:cs typeface="Arial" pitchFamily="34" charset="0"/>
              </a:rPr>
              <a:t>e.g. - Active diagnostic devices intended to illuminate the patient's body in the visible spectrum such as examination lights or to optically view the body such as surgical microscopes - Devices intended in general for external patient support (e.g. hospital beds, patient hoists, wheelchairs, dental patient chairs)</a:t>
            </a:r>
          </a:p>
        </p:txBody>
      </p:sp>
    </p:spTree>
    <p:extLst>
      <p:ext uri="{BB962C8B-B14F-4D97-AF65-F5344CB8AC3E}">
        <p14:creationId xmlns:p14="http://schemas.microsoft.com/office/powerpoint/2010/main" xmlns="" val="31559483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rtlCol="0">
            <a:normAutofit/>
          </a:bodyPr>
          <a:lstStyle/>
          <a:p>
            <a:pPr eaLnBrk="1" fontAlgn="auto" hangingPunct="1">
              <a:spcAft>
                <a:spcPts val="0"/>
              </a:spcAft>
              <a:defRPr/>
            </a:pPr>
            <a:r>
              <a:rPr lang="en-GB" altLang="en-US" sz="4000" i="1" dirty="0" smtClean="0">
                <a:solidFill>
                  <a:srgbClr val="FFFF00"/>
                </a:solidFill>
              </a:rPr>
              <a:t>Medical Device Classification</a:t>
            </a:r>
            <a:endParaRPr lang="en-GB" altLang="en-US" sz="4000" dirty="0">
              <a:solidFill>
                <a:srgbClr val="FFFF00"/>
              </a:solidFill>
            </a:endParaRPr>
          </a:p>
        </p:txBody>
      </p:sp>
      <p:graphicFrame>
        <p:nvGraphicFramePr>
          <p:cNvPr id="4" name="Table 3"/>
          <p:cNvGraphicFramePr>
            <a:graphicFrameLocks noGrp="1"/>
          </p:cNvGraphicFramePr>
          <p:nvPr/>
        </p:nvGraphicFramePr>
        <p:xfrm>
          <a:off x="1403649" y="1396999"/>
          <a:ext cx="6408712" cy="4903378"/>
        </p:xfrm>
        <a:graphic>
          <a:graphicData uri="http://schemas.openxmlformats.org/drawingml/2006/table">
            <a:tbl>
              <a:tblPr>
                <a:tableStyleId>{69CF1AB2-1976-4502-BF36-3FF5EA218861}</a:tableStyleId>
              </a:tblPr>
              <a:tblGrid>
                <a:gridCol w="1656183"/>
                <a:gridCol w="1512168"/>
                <a:gridCol w="3240361"/>
              </a:tblGrid>
              <a:tr h="250092">
                <a:tc>
                  <a:txBody>
                    <a:bodyPr/>
                    <a:lstStyle/>
                    <a:p>
                      <a:pPr fontAlgn="t"/>
                      <a:r>
                        <a:rPr lang="en-GB" sz="1200" b="1" dirty="0"/>
                        <a:t>Risk Class</a:t>
                      </a:r>
                      <a:endParaRPr lang="en-GB" sz="1200" b="1" dirty="0">
                        <a:solidFill>
                          <a:srgbClr val="FFFFFF"/>
                        </a:solidFill>
                      </a:endParaRPr>
                    </a:p>
                  </a:txBody>
                  <a:tcPr marL="62523" marR="62523" marT="31262" marB="31262">
                    <a:solidFill>
                      <a:schemeClr val="accent5">
                        <a:lumMod val="90000"/>
                      </a:schemeClr>
                    </a:solidFill>
                  </a:tcPr>
                </a:tc>
                <a:tc>
                  <a:txBody>
                    <a:bodyPr/>
                    <a:lstStyle/>
                    <a:p>
                      <a:pPr fontAlgn="t"/>
                      <a:r>
                        <a:rPr lang="en-GB" sz="1200" b="1"/>
                        <a:t>Risk Description</a:t>
                      </a:r>
                      <a:endParaRPr lang="en-GB" sz="1200" b="1">
                        <a:solidFill>
                          <a:srgbClr val="FFFFFF"/>
                        </a:solidFill>
                      </a:endParaRPr>
                    </a:p>
                  </a:txBody>
                  <a:tcPr marL="62523" marR="62523" marT="31262" marB="31262">
                    <a:solidFill>
                      <a:schemeClr val="accent5">
                        <a:lumMod val="90000"/>
                      </a:schemeClr>
                    </a:solidFill>
                  </a:tcPr>
                </a:tc>
                <a:tc>
                  <a:txBody>
                    <a:bodyPr/>
                    <a:lstStyle/>
                    <a:p>
                      <a:pPr fontAlgn="t"/>
                      <a:r>
                        <a:rPr lang="en-GB" sz="1200" b="1" dirty="0"/>
                        <a:t>Example</a:t>
                      </a:r>
                      <a:endParaRPr lang="en-GB" sz="1200" b="1" dirty="0">
                        <a:solidFill>
                          <a:srgbClr val="FFFFFF"/>
                        </a:solidFill>
                      </a:endParaRPr>
                    </a:p>
                  </a:txBody>
                  <a:tcPr marL="62523" marR="62523" marT="31262" marB="31262">
                    <a:solidFill>
                      <a:schemeClr val="accent5">
                        <a:lumMod val="90000"/>
                      </a:schemeClr>
                    </a:solidFill>
                  </a:tcPr>
                </a:tc>
              </a:tr>
              <a:tr h="41375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Class I basic</a:t>
                      </a:r>
                      <a:br>
                        <a:rPr lang="en-GB" sz="1200" dirty="0" smtClean="0"/>
                      </a:br>
                      <a:r>
                        <a:rPr lang="en-GB" sz="1200" dirty="0" smtClean="0"/>
                        <a:t>(non-measuring,</a:t>
                      </a:r>
                      <a:r>
                        <a:rPr lang="en-GB" sz="1200" baseline="0" dirty="0" smtClean="0"/>
                        <a:t> </a:t>
                      </a:r>
                      <a:br>
                        <a:rPr lang="en-GB" sz="1200" baseline="0" dirty="0" smtClean="0"/>
                      </a:br>
                      <a:r>
                        <a:rPr lang="en-GB" sz="1200" baseline="0" dirty="0" smtClean="0"/>
                        <a:t>non sterile)</a:t>
                      </a:r>
                      <a:endParaRPr lang="en-GB" sz="1200" dirty="0" smtClean="0"/>
                    </a:p>
                  </a:txBody>
                  <a:tcPr marL="62523" marR="62523" marT="31262" marB="31262">
                    <a:solidFill>
                      <a:schemeClr val="accent5"/>
                    </a:solidFill>
                  </a:tcPr>
                </a:tc>
                <a:tc>
                  <a:txBody>
                    <a:bodyPr/>
                    <a:lstStyle/>
                    <a:p>
                      <a:pPr fontAlgn="t"/>
                      <a:r>
                        <a:rPr lang="en-GB" sz="1200" dirty="0" smtClean="0"/>
                        <a:t>Low</a:t>
                      </a:r>
                      <a:endParaRPr lang="en-GB" sz="1200" dirty="0"/>
                    </a:p>
                  </a:txBody>
                  <a:tcPr marL="62523" marR="62523" marT="31262" marB="31262">
                    <a:solidFill>
                      <a:schemeClr val="accent5"/>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Reusable surgical instruments;</a:t>
                      </a:r>
                    </a:p>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a:t>
                      </a:r>
                      <a:r>
                        <a:rPr lang="en-GB" sz="1200" dirty="0" err="1" smtClean="0"/>
                        <a:t>e.g</a:t>
                      </a:r>
                      <a:r>
                        <a:rPr lang="en-GB" sz="1200" dirty="0" smtClean="0"/>
                        <a:t> forceps,</a:t>
                      </a:r>
                      <a:r>
                        <a:rPr lang="en-GB" sz="1200" baseline="0" dirty="0" smtClean="0"/>
                        <a:t> scissors, scalpel); ECG electrodes; Beds; Wheelchairs</a:t>
                      </a:r>
                      <a:endParaRPr lang="en-GB" sz="1200" dirty="0" smtClean="0"/>
                    </a:p>
                  </a:txBody>
                  <a:tcPr marL="62523" marR="62523" marT="31262" marB="31262">
                    <a:solidFill>
                      <a:schemeClr val="accent5"/>
                    </a:solidFill>
                  </a:tcPr>
                </a:tc>
              </a:tr>
              <a:tr h="3600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Class I measuring</a:t>
                      </a:r>
                    </a:p>
                    <a:p>
                      <a:pPr fontAlgn="t"/>
                      <a:endParaRPr lang="fr-FR" sz="1200" dirty="0"/>
                    </a:p>
                  </a:txBody>
                  <a:tcPr marL="62523" marR="62523" marT="31262" marB="31262">
                    <a:solidFill>
                      <a:schemeClr val="accent5"/>
                    </a:solidFill>
                  </a:tcPr>
                </a:tc>
                <a:tc>
                  <a:txBody>
                    <a:bodyPr/>
                    <a:lstStyle/>
                    <a:p>
                      <a:pPr fontAlgn="t"/>
                      <a:r>
                        <a:rPr lang="en-GB" sz="1200" dirty="0" smtClean="0"/>
                        <a:t>Low</a:t>
                      </a:r>
                      <a:endParaRPr lang="en-GB" sz="1200" dirty="0"/>
                    </a:p>
                  </a:txBody>
                  <a:tcPr marL="62523" marR="62523" marT="31262" marB="31262">
                    <a:solidFill>
                      <a:schemeClr val="accent5"/>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Stethoscope; Thermometer;</a:t>
                      </a:r>
                      <a:r>
                        <a:rPr lang="en-GB" sz="1200" baseline="0" dirty="0" smtClean="0"/>
                        <a:t/>
                      </a:r>
                      <a:br>
                        <a:rPr lang="en-GB" sz="1200" baseline="0" dirty="0" smtClean="0"/>
                      </a:br>
                      <a:r>
                        <a:rPr lang="en-GB" sz="1200" dirty="0" smtClean="0"/>
                        <a:t>Non-invasive blood pressure; Volumetric urine bag</a:t>
                      </a:r>
                    </a:p>
                  </a:txBody>
                  <a:tcPr marL="62523" marR="62523" marT="31262" marB="31262">
                    <a:solidFill>
                      <a:schemeClr val="accent5"/>
                    </a:solidFill>
                  </a:tcPr>
                </a:tc>
              </a:tr>
              <a:tr h="43766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Class I sterile</a:t>
                      </a:r>
                    </a:p>
                    <a:p>
                      <a:pPr fontAlgn="t"/>
                      <a:endParaRPr lang="en-GB" sz="1200" dirty="0"/>
                    </a:p>
                  </a:txBody>
                  <a:tcPr marL="62523" marR="62523" marT="31262" marB="31262">
                    <a:solidFill>
                      <a:schemeClr val="accent5"/>
                    </a:solidFill>
                  </a:tcPr>
                </a:tc>
                <a:tc>
                  <a:txBody>
                    <a:bodyPr/>
                    <a:lstStyle/>
                    <a:p>
                      <a:pPr fontAlgn="t"/>
                      <a:r>
                        <a:rPr lang="en-GB" sz="1200" dirty="0" smtClean="0"/>
                        <a:t>Low</a:t>
                      </a:r>
                      <a:endParaRPr lang="en-GB" sz="1200" dirty="0"/>
                    </a:p>
                  </a:txBody>
                  <a:tcPr marL="62523" marR="62523" marT="31262" marB="31262">
                    <a:solidFill>
                      <a:schemeClr val="accent5"/>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Sterile dressing (non-medicated); Examination gloves</a:t>
                      </a:r>
                    </a:p>
                  </a:txBody>
                  <a:tcPr marL="62523" marR="62523" marT="31262" marB="31262">
                    <a:solidFill>
                      <a:schemeClr val="accent5"/>
                    </a:solidFill>
                  </a:tcPr>
                </a:tc>
              </a:tr>
              <a:tr h="625231">
                <a:tc>
                  <a:txBody>
                    <a:bodyPr/>
                    <a:lstStyle/>
                    <a:p>
                      <a:pPr fontAlgn="t"/>
                      <a:r>
                        <a:rPr lang="en-GB" sz="1200" dirty="0"/>
                        <a:t>Class </a:t>
                      </a:r>
                      <a:r>
                        <a:rPr lang="en-GB" sz="1200" dirty="0" err="1"/>
                        <a:t>IIa</a:t>
                      </a:r>
                      <a:endParaRPr lang="en-GB" sz="1200" dirty="0"/>
                    </a:p>
                  </a:txBody>
                  <a:tcPr marL="62523" marR="62523" marT="31262" marB="31262">
                    <a:solidFill>
                      <a:schemeClr val="accent5"/>
                    </a:solidFill>
                  </a:tcPr>
                </a:tc>
                <a:tc>
                  <a:txBody>
                    <a:bodyPr/>
                    <a:lstStyle/>
                    <a:p>
                      <a:pPr fontAlgn="t"/>
                      <a:r>
                        <a:rPr lang="en-GB" sz="1200" dirty="0"/>
                        <a:t>Medium-Low</a:t>
                      </a:r>
                    </a:p>
                  </a:txBody>
                  <a:tcPr marL="62523" marR="62523" marT="31262" marB="31262">
                    <a:solidFill>
                      <a:schemeClr val="accent5"/>
                    </a:solidFill>
                  </a:tcPr>
                </a:tc>
                <a:tc>
                  <a:txBody>
                    <a:bodyPr/>
                    <a:lstStyle/>
                    <a:p>
                      <a:pPr fontAlgn="t"/>
                      <a:r>
                        <a:rPr lang="en-GB" sz="1200" dirty="0" smtClean="0"/>
                        <a:t>ECG machine (recording only); diagnostic ultrasonic equipment;</a:t>
                      </a:r>
                      <a:r>
                        <a:rPr lang="en-GB" sz="1200" baseline="0" dirty="0" smtClean="0"/>
                        <a:t> </a:t>
                      </a:r>
                      <a:r>
                        <a:rPr lang="en-GB" sz="1200" dirty="0" smtClean="0"/>
                        <a:t>Hypodermic </a:t>
                      </a:r>
                      <a:r>
                        <a:rPr lang="en-GB" sz="1200" dirty="0"/>
                        <a:t>needles, suction </a:t>
                      </a:r>
                      <a:r>
                        <a:rPr lang="en-GB" sz="1200" dirty="0" smtClean="0"/>
                        <a:t>equipment; Fridge (blood); </a:t>
                      </a:r>
                      <a:br>
                        <a:rPr lang="en-GB" sz="1200" dirty="0" smtClean="0"/>
                      </a:br>
                      <a:r>
                        <a:rPr lang="en-GB" sz="1200" dirty="0" smtClean="0"/>
                        <a:t>Muscle</a:t>
                      </a:r>
                      <a:r>
                        <a:rPr lang="en-GB" sz="1200" baseline="0" dirty="0" smtClean="0"/>
                        <a:t> stimulator</a:t>
                      </a:r>
                      <a:endParaRPr lang="en-GB" sz="1200" dirty="0"/>
                    </a:p>
                  </a:txBody>
                  <a:tcPr marL="62523" marR="62523" marT="31262" marB="31262">
                    <a:solidFill>
                      <a:schemeClr val="accent5"/>
                    </a:solidFill>
                  </a:tcPr>
                </a:tc>
              </a:tr>
              <a:tr h="43766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Class </a:t>
                      </a:r>
                      <a:r>
                        <a:rPr lang="en-GB" sz="1200" dirty="0" err="1" smtClean="0"/>
                        <a:t>IIb</a:t>
                      </a:r>
                      <a:endParaRPr lang="en-GB" sz="1200" dirty="0" smtClean="0"/>
                    </a:p>
                    <a:p>
                      <a:pPr fontAlgn="t"/>
                      <a:endParaRPr lang="en-GB" sz="1200" dirty="0"/>
                    </a:p>
                  </a:txBody>
                  <a:tcPr marL="62523" marR="62523" marT="31262" marB="31262">
                    <a:solidFill>
                      <a:schemeClr val="accent5"/>
                    </a:solidFill>
                  </a:tcPr>
                </a:tc>
                <a:tc>
                  <a:txBody>
                    <a:bodyPr/>
                    <a:lstStyle/>
                    <a:p>
                      <a:pPr fontAlgn="t"/>
                      <a:r>
                        <a:rPr lang="en-GB" sz="1200" dirty="0" smtClean="0"/>
                        <a:t>Medium-High</a:t>
                      </a:r>
                      <a:endParaRPr lang="en-GB" sz="1200" dirty="0"/>
                    </a:p>
                  </a:txBody>
                  <a:tcPr marL="62523" marR="62523" marT="31262" marB="31262">
                    <a:solidFill>
                      <a:schemeClr val="accent5"/>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ECG machine</a:t>
                      </a:r>
                      <a:r>
                        <a:rPr lang="en-GB" sz="1200" baseline="0" dirty="0" smtClean="0"/>
                        <a:t> (continuous - with alarms [e.g. ICU]); </a:t>
                      </a:r>
                      <a:r>
                        <a:rPr lang="en-GB" sz="1200" dirty="0" smtClean="0"/>
                        <a:t>Infusion pumps; Invasive blood pressure, Ventilators; orthopaedic implants; Contraceptives; H</a:t>
                      </a:r>
                      <a:r>
                        <a:rPr lang="en-GB" altLang="en-US" sz="1200" dirty="0" smtClean="0"/>
                        <a:t>aemodialysis machine; </a:t>
                      </a:r>
                      <a:r>
                        <a:rPr lang="en-GB" sz="1200" dirty="0" smtClean="0"/>
                        <a:t>X-ray machines</a:t>
                      </a:r>
                    </a:p>
                  </a:txBody>
                  <a:tcPr marL="62523" marR="62523" marT="31262" marB="31262">
                    <a:solidFill>
                      <a:schemeClr val="accent5"/>
                    </a:solidFill>
                  </a:tcPr>
                </a:tc>
              </a:tr>
              <a:tr h="40341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Class III</a:t>
                      </a:r>
                    </a:p>
                    <a:p>
                      <a:pPr fontAlgn="t"/>
                      <a:endParaRPr lang="en-GB" sz="1200" dirty="0"/>
                    </a:p>
                  </a:txBody>
                  <a:tcPr marL="62523" marR="62523" marT="31262" marB="31262">
                    <a:solidFill>
                      <a:schemeClr val="accent5"/>
                    </a:solidFill>
                  </a:tcPr>
                </a:tc>
                <a:tc>
                  <a:txBody>
                    <a:bodyPr/>
                    <a:lstStyle/>
                    <a:p>
                      <a:pPr fontAlgn="t"/>
                      <a:r>
                        <a:rPr lang="en-GB" sz="1200" dirty="0" smtClean="0"/>
                        <a:t>High</a:t>
                      </a:r>
                      <a:endParaRPr lang="en-GB" sz="1200" dirty="0"/>
                    </a:p>
                  </a:txBody>
                  <a:tcPr marL="62523" marR="62523" marT="31262" marB="31262">
                    <a:solidFill>
                      <a:schemeClr val="accent5"/>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Drug eluting</a:t>
                      </a:r>
                      <a:r>
                        <a:rPr lang="en-GB" sz="1200" baseline="0" dirty="0" smtClean="0"/>
                        <a:t> </a:t>
                      </a:r>
                      <a:r>
                        <a:rPr lang="en-GB" sz="1200" dirty="0" smtClean="0"/>
                        <a:t>cardiac stents;</a:t>
                      </a:r>
                    </a:p>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Heart valves; Ultrasound equipment for use in interventional cardiac procedures</a:t>
                      </a:r>
                    </a:p>
                  </a:txBody>
                  <a:tcPr marL="62523" marR="62523" marT="31262" marB="31262">
                    <a:solidFill>
                      <a:schemeClr val="accent5"/>
                    </a:solidFill>
                  </a:tcPr>
                </a:tc>
              </a:tr>
              <a:tr h="43766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200" dirty="0" smtClean="0"/>
                        <a:t>Active Implantable </a:t>
                      </a:r>
                      <a:r>
                        <a:rPr lang="fr-FR" sz="1200" dirty="0" err="1" smtClean="0"/>
                        <a:t>Medical</a:t>
                      </a:r>
                      <a:r>
                        <a:rPr lang="fr-FR" sz="1200" dirty="0" smtClean="0"/>
                        <a:t> </a:t>
                      </a:r>
                      <a:r>
                        <a:rPr lang="fr-FR" sz="1200" dirty="0" err="1" smtClean="0"/>
                        <a:t>Device</a:t>
                      </a:r>
                      <a:r>
                        <a:rPr lang="fr-FR" sz="1200" dirty="0" smtClean="0"/>
                        <a:t> (AIMD)</a:t>
                      </a:r>
                    </a:p>
                  </a:txBody>
                  <a:tcPr marL="62523" marR="62523" marT="31262" marB="31262">
                    <a:solidFill>
                      <a:schemeClr val="accent5"/>
                    </a:solidFill>
                  </a:tcPr>
                </a:tc>
                <a:tc>
                  <a:txBody>
                    <a:bodyPr/>
                    <a:lstStyle/>
                    <a:p>
                      <a:pPr fontAlgn="t"/>
                      <a:r>
                        <a:rPr lang="en-GB" sz="1200" dirty="0" smtClean="0"/>
                        <a:t>High</a:t>
                      </a:r>
                      <a:endParaRPr lang="en-GB" sz="1200" dirty="0"/>
                    </a:p>
                  </a:txBody>
                  <a:tcPr marL="62523" marR="62523" marT="31262" marB="31262">
                    <a:solidFill>
                      <a:schemeClr val="accent5"/>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Implantable pacemaker;</a:t>
                      </a:r>
                    </a:p>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t>Implantable defibrillator</a:t>
                      </a:r>
                    </a:p>
                    <a:p>
                      <a:pPr fontAlgn="t"/>
                      <a:endParaRPr lang="en-GB" sz="1200" dirty="0"/>
                    </a:p>
                  </a:txBody>
                  <a:tcPr marL="62523" marR="62523" marT="31262" marB="31262">
                    <a:solidFill>
                      <a:schemeClr val="accent5"/>
                    </a:solidFill>
                  </a:tcPr>
                </a:tc>
              </a:tr>
            </a:tbl>
          </a:graphicData>
        </a:graphic>
      </p:graphicFrame>
    </p:spTree>
    <p:extLst>
      <p:ext uri="{BB962C8B-B14F-4D97-AF65-F5344CB8AC3E}">
        <p14:creationId xmlns:p14="http://schemas.microsoft.com/office/powerpoint/2010/main" xmlns="" val="315594836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5613" y="53975"/>
            <a:ext cx="8229600" cy="1143000"/>
          </a:xfrm>
        </p:spPr>
        <p:txBody>
          <a:bodyPr/>
          <a:lstStyle/>
          <a:p>
            <a:pPr eaLnBrk="1" hangingPunct="1"/>
            <a:r>
              <a:rPr lang="en-GB" altLang="en-US" dirty="0" smtClean="0">
                <a:solidFill>
                  <a:srgbClr val="FFFF00"/>
                </a:solidFill>
                <a:effectLst/>
              </a:rPr>
              <a:t>Who is the Manufacturer?</a:t>
            </a:r>
            <a:endParaRPr lang="en-US" altLang="en-US" dirty="0" smtClean="0">
              <a:solidFill>
                <a:srgbClr val="FFFF00"/>
              </a:solidFill>
              <a:effectLst/>
            </a:endParaRPr>
          </a:p>
        </p:txBody>
      </p:sp>
      <p:sp>
        <p:nvSpPr>
          <p:cNvPr id="9" name="Rectangle 3"/>
          <p:cNvSpPr>
            <a:spLocks noGrp="1" noChangeArrowheads="1"/>
          </p:cNvSpPr>
          <p:nvPr>
            <p:ph idx="1"/>
          </p:nvPr>
        </p:nvSpPr>
        <p:spPr>
          <a:xfrm>
            <a:off x="539552" y="5661248"/>
            <a:ext cx="8205788" cy="936625"/>
          </a:xfrm>
        </p:spPr>
        <p:txBody>
          <a:bodyPr/>
          <a:lstStyle/>
          <a:p>
            <a:pPr eaLnBrk="1" hangingPunct="1">
              <a:lnSpc>
                <a:spcPct val="90000"/>
              </a:lnSpc>
              <a:buFont typeface="Monotype Sorts"/>
              <a:buNone/>
            </a:pPr>
            <a:r>
              <a:rPr lang="en-GB" altLang="en-US" sz="2400" dirty="0" smtClean="0"/>
              <a:t>The manufacturer is the </a:t>
            </a:r>
            <a:r>
              <a:rPr lang="en-GB" altLang="en-US" sz="2400" i="1" u="sng" dirty="0" smtClean="0"/>
              <a:t>legal body</a:t>
            </a:r>
            <a:r>
              <a:rPr lang="en-GB" altLang="en-US" sz="2400" dirty="0" smtClean="0"/>
              <a:t> or</a:t>
            </a:r>
            <a:r>
              <a:rPr lang="en-GB" altLang="en-US" sz="2400" i="1" dirty="0" smtClean="0"/>
              <a:t> </a:t>
            </a:r>
            <a:r>
              <a:rPr lang="en-GB" altLang="en-US" sz="2400" i="1" u="sng" dirty="0" smtClean="0"/>
              <a:t>individual</a:t>
            </a:r>
            <a:r>
              <a:rPr lang="en-GB" altLang="en-US" sz="2400" dirty="0" smtClean="0"/>
              <a:t> who will be</a:t>
            </a:r>
          </a:p>
          <a:p>
            <a:pPr eaLnBrk="1" hangingPunct="1">
              <a:lnSpc>
                <a:spcPct val="90000"/>
              </a:lnSpc>
              <a:buFont typeface="Monotype Sorts"/>
              <a:buNone/>
            </a:pPr>
            <a:r>
              <a:rPr lang="en-GB" altLang="en-US" sz="2400" dirty="0" smtClean="0"/>
              <a:t>supplying the finished device.  </a:t>
            </a:r>
          </a:p>
        </p:txBody>
      </p:sp>
      <p:sp>
        <p:nvSpPr>
          <p:cNvPr id="10" name="Rectangle 3"/>
          <p:cNvSpPr txBox="1">
            <a:spLocks noChangeArrowheads="1"/>
          </p:cNvSpPr>
          <p:nvPr/>
        </p:nvSpPr>
        <p:spPr>
          <a:xfrm>
            <a:off x="684213" y="1125538"/>
            <a:ext cx="7772400" cy="4464050"/>
          </a:xfrm>
          <a:prstGeom prst="rect">
            <a:avLst/>
          </a:prstGeom>
          <a:solidFill>
            <a:schemeClr val="bg2"/>
          </a:solidFill>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Monotype Sorts" pitchFamily="2" charset="2"/>
              <a:buNone/>
              <a:defRPr/>
            </a:pPr>
            <a:r>
              <a:rPr lang="en-GB" altLang="en-US" sz="2200" i="1" dirty="0" smtClean="0">
                <a:latin typeface="Times New Roman" pitchFamily="18" charset="0"/>
              </a:rPr>
              <a:t>“(f) ‘manufacturer’ means the natural or legal person with responsibility for the design, manufacture, packaging and labelling of a device before it is placed on the market under his own name, regardless of whether these operations are carried out by that person himself or on his behalf by a third party.</a:t>
            </a:r>
          </a:p>
          <a:p>
            <a:pPr fontAlgn="auto">
              <a:spcAft>
                <a:spcPts val="0"/>
              </a:spcAft>
              <a:buFont typeface="Monotype Sorts" pitchFamily="2" charset="2"/>
              <a:buNone/>
              <a:defRPr/>
            </a:pPr>
            <a:r>
              <a:rPr lang="en-GB" altLang="en-US" sz="2200" i="1" dirty="0" smtClean="0">
                <a:latin typeface="Times New Roman" pitchFamily="18" charset="0"/>
              </a:rPr>
              <a:t>The obligations of this Directive to be met by manufacturers also apply to the natural or legal person who assembles, packages, processes, fully refurbishes and/or labels one or more ready-made products and/or assigns to them their intended purpose as a device with a view to their being placed on the market under his own name. This subparagraph does not apply to the person who, while not a manufacturer within the meaning of the first subparagraph, assembles or adapts devices already on the market to their intended purpose for an individual patient;”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568952" cy="1162050"/>
          </a:xfrm>
        </p:spPr>
        <p:txBody>
          <a:bodyPr/>
          <a:lstStyle/>
          <a:p>
            <a:pPr algn="ctr"/>
            <a:r>
              <a:rPr lang="en-GB" dirty="0" smtClean="0">
                <a:solidFill>
                  <a:srgbClr val="FFFF00"/>
                </a:solidFill>
              </a:rPr>
              <a:t>Annexes</a:t>
            </a:r>
          </a:p>
        </p:txBody>
      </p:sp>
      <p:pic>
        <p:nvPicPr>
          <p:cNvPr id="124931" name="Picture 3"/>
          <p:cNvPicPr>
            <a:picLocks noChangeAspect="1" noChangeArrowheads="1"/>
          </p:cNvPicPr>
          <p:nvPr/>
        </p:nvPicPr>
        <p:blipFill>
          <a:blip r:embed="rId3" cstate="print"/>
          <a:srcRect/>
          <a:stretch>
            <a:fillRect/>
          </a:stretch>
        </p:blipFill>
        <p:spPr bwMode="auto">
          <a:xfrm>
            <a:off x="1376363" y="1890713"/>
            <a:ext cx="6391275" cy="3076575"/>
          </a:xfrm>
          <a:prstGeom prst="rect">
            <a:avLst/>
          </a:prstGeom>
          <a:noFill/>
          <a:ln w="9525">
            <a:noFill/>
            <a:miter lim="800000"/>
            <a:headEnd/>
            <a:tailEnd/>
          </a:ln>
        </p:spPr>
      </p:pic>
    </p:spTree>
    <p:extLst>
      <p:ext uri="{BB962C8B-B14F-4D97-AF65-F5344CB8AC3E}">
        <p14:creationId xmlns:p14="http://schemas.microsoft.com/office/powerpoint/2010/main" xmlns="" val="30584298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227763" y="3573463"/>
            <a:ext cx="2362200" cy="1511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8" name="Rectangle 3"/>
          <p:cNvSpPr>
            <a:spLocks noChangeArrowheads="1"/>
          </p:cNvSpPr>
          <p:nvPr/>
        </p:nvSpPr>
        <p:spPr bwMode="auto">
          <a:xfrm>
            <a:off x="3635375" y="3573463"/>
            <a:ext cx="2362200" cy="1511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9" name="Rectangle 4"/>
          <p:cNvSpPr>
            <a:spLocks noChangeArrowheads="1"/>
          </p:cNvSpPr>
          <p:nvPr/>
        </p:nvSpPr>
        <p:spPr bwMode="auto">
          <a:xfrm>
            <a:off x="3487738" y="184150"/>
            <a:ext cx="22860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0" name="Rectangle 5"/>
          <p:cNvSpPr>
            <a:spLocks noChangeArrowheads="1"/>
          </p:cNvSpPr>
          <p:nvPr/>
        </p:nvSpPr>
        <p:spPr bwMode="auto">
          <a:xfrm>
            <a:off x="592138" y="1479550"/>
            <a:ext cx="24384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 name="Rectangle 6"/>
          <p:cNvSpPr>
            <a:spLocks noChangeArrowheads="1"/>
          </p:cNvSpPr>
          <p:nvPr/>
        </p:nvSpPr>
        <p:spPr bwMode="auto">
          <a:xfrm>
            <a:off x="1116013" y="3573463"/>
            <a:ext cx="2362200" cy="1511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 name="Text Box 7"/>
          <p:cNvSpPr txBox="1">
            <a:spLocks noChangeArrowheads="1"/>
          </p:cNvSpPr>
          <p:nvPr/>
        </p:nvSpPr>
        <p:spPr bwMode="auto">
          <a:xfrm>
            <a:off x="3563938" y="260350"/>
            <a:ext cx="2133600" cy="457200"/>
          </a:xfrm>
          <a:prstGeom prst="rect">
            <a:avLst/>
          </a:prstGeom>
          <a:solidFill>
            <a:schemeClr val="accent1"/>
          </a:solidFill>
          <a:ln w="9525">
            <a:noFill/>
            <a:miter lim="800000"/>
            <a:headEnd/>
            <a:tailEnd/>
          </a:ln>
          <a:effectLst/>
        </p:spPr>
        <p:txBody>
          <a:bodyPr>
            <a:spAutoFit/>
          </a:bodyPr>
          <a:lstStyle/>
          <a:p>
            <a:pPr eaLnBrk="0" hangingPunct="0">
              <a:spcBef>
                <a:spcPct val="50000"/>
              </a:spcBef>
            </a:pPr>
            <a:r>
              <a:rPr lang="en-GB" altLang="en-US" sz="2400">
                <a:latin typeface="Times New Roman" pitchFamily="18" charset="0"/>
              </a:rPr>
              <a:t>Class IIa device</a:t>
            </a:r>
          </a:p>
        </p:txBody>
      </p:sp>
      <p:sp>
        <p:nvSpPr>
          <p:cNvPr id="13" name="Text Box 8"/>
          <p:cNvSpPr txBox="1">
            <a:spLocks noChangeArrowheads="1"/>
          </p:cNvSpPr>
          <p:nvPr/>
        </p:nvSpPr>
        <p:spPr bwMode="auto">
          <a:xfrm>
            <a:off x="820738" y="1479550"/>
            <a:ext cx="2057400" cy="1006475"/>
          </a:xfrm>
          <a:prstGeom prst="rect">
            <a:avLst/>
          </a:prstGeom>
          <a:noFill/>
          <a:ln w="9525">
            <a:noFill/>
            <a:miter lim="800000"/>
            <a:headEnd/>
            <a:tailEnd/>
          </a:ln>
          <a:effectLst/>
        </p:spPr>
        <p:txBody>
          <a:bodyPr>
            <a:spAutoFit/>
          </a:bodyPr>
          <a:lstStyle/>
          <a:p>
            <a:pPr eaLnBrk="0" hangingPunct="0">
              <a:spcBef>
                <a:spcPct val="50000"/>
              </a:spcBef>
            </a:pPr>
            <a:r>
              <a:rPr lang="en-GB" altLang="en-US" sz="2000" b="1" dirty="0">
                <a:latin typeface="Times New Roman" pitchFamily="18" charset="0"/>
              </a:rPr>
              <a:t>Annex II, MDD.  Audit by Notified Body</a:t>
            </a:r>
          </a:p>
        </p:txBody>
      </p:sp>
      <p:sp>
        <p:nvSpPr>
          <p:cNvPr id="14" name="Rectangle 9"/>
          <p:cNvSpPr>
            <a:spLocks noChangeArrowheads="1"/>
          </p:cNvSpPr>
          <p:nvPr/>
        </p:nvSpPr>
        <p:spPr bwMode="auto">
          <a:xfrm>
            <a:off x="5240338" y="1479550"/>
            <a:ext cx="24384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5" name="Text Box 10"/>
          <p:cNvSpPr txBox="1">
            <a:spLocks noChangeArrowheads="1"/>
          </p:cNvSpPr>
          <p:nvPr/>
        </p:nvSpPr>
        <p:spPr bwMode="auto">
          <a:xfrm>
            <a:off x="5468938" y="1479550"/>
            <a:ext cx="2209800" cy="1006475"/>
          </a:xfrm>
          <a:prstGeom prst="rect">
            <a:avLst/>
          </a:prstGeom>
          <a:noFill/>
          <a:ln w="9525">
            <a:noFill/>
            <a:miter lim="800000"/>
            <a:headEnd/>
            <a:tailEnd/>
          </a:ln>
          <a:effectLst/>
        </p:spPr>
        <p:txBody>
          <a:bodyPr>
            <a:spAutoFit/>
          </a:bodyPr>
          <a:lstStyle/>
          <a:p>
            <a:pPr eaLnBrk="0" hangingPunct="0">
              <a:spcBef>
                <a:spcPct val="50000"/>
              </a:spcBef>
            </a:pPr>
            <a:r>
              <a:rPr lang="en-GB" altLang="en-US" sz="2000" b="1">
                <a:latin typeface="Times New Roman" pitchFamily="18" charset="0"/>
              </a:rPr>
              <a:t>Annex VII, MDD.  Declaration of Conformity</a:t>
            </a:r>
          </a:p>
        </p:txBody>
      </p:sp>
      <p:sp>
        <p:nvSpPr>
          <p:cNvPr id="16" name="Text Box 11"/>
          <p:cNvSpPr txBox="1">
            <a:spLocks noChangeArrowheads="1"/>
          </p:cNvSpPr>
          <p:nvPr/>
        </p:nvSpPr>
        <p:spPr bwMode="auto">
          <a:xfrm>
            <a:off x="1116013" y="3573463"/>
            <a:ext cx="2427287" cy="1311275"/>
          </a:xfrm>
          <a:prstGeom prst="rect">
            <a:avLst/>
          </a:prstGeom>
          <a:noFill/>
          <a:ln w="9525">
            <a:noFill/>
            <a:miter lim="800000"/>
            <a:headEnd/>
            <a:tailEnd/>
          </a:ln>
          <a:effectLst/>
        </p:spPr>
        <p:txBody>
          <a:bodyPr>
            <a:spAutoFit/>
          </a:bodyPr>
          <a:lstStyle/>
          <a:p>
            <a:pPr eaLnBrk="0" hangingPunct="0">
              <a:spcBef>
                <a:spcPct val="50000"/>
              </a:spcBef>
            </a:pPr>
            <a:r>
              <a:rPr lang="en-GB" altLang="en-US" sz="2000" b="1">
                <a:latin typeface="Times New Roman" pitchFamily="18" charset="0"/>
              </a:rPr>
              <a:t>Annex V, MDD.  QMS for production, audited by Notified Body</a:t>
            </a:r>
          </a:p>
        </p:txBody>
      </p:sp>
      <p:sp>
        <p:nvSpPr>
          <p:cNvPr id="17" name="Text Box 12"/>
          <p:cNvSpPr txBox="1">
            <a:spLocks noChangeArrowheads="1"/>
          </p:cNvSpPr>
          <p:nvPr/>
        </p:nvSpPr>
        <p:spPr bwMode="auto">
          <a:xfrm>
            <a:off x="6228184" y="3645024"/>
            <a:ext cx="2520950" cy="1311275"/>
          </a:xfrm>
          <a:prstGeom prst="rect">
            <a:avLst/>
          </a:prstGeom>
          <a:noFill/>
          <a:ln w="9525">
            <a:noFill/>
            <a:miter lim="800000"/>
            <a:headEnd/>
            <a:tailEnd/>
          </a:ln>
          <a:effectLst/>
        </p:spPr>
        <p:txBody>
          <a:bodyPr>
            <a:spAutoFit/>
          </a:bodyPr>
          <a:lstStyle/>
          <a:p>
            <a:pPr eaLnBrk="0" hangingPunct="0">
              <a:spcBef>
                <a:spcPct val="50000"/>
              </a:spcBef>
            </a:pPr>
            <a:r>
              <a:rPr lang="en-GB" altLang="en-US" sz="2000" b="1" dirty="0">
                <a:latin typeface="Times New Roman" pitchFamily="18" charset="0"/>
              </a:rPr>
              <a:t>Annex IV, MDD.  Each product or sampling verification by Notified </a:t>
            </a:r>
            <a:r>
              <a:rPr lang="en-GB" altLang="en-US" sz="2000" b="1" dirty="0" smtClean="0">
                <a:latin typeface="Times New Roman" pitchFamily="18" charset="0"/>
              </a:rPr>
              <a:t>Body*</a:t>
            </a:r>
            <a:endParaRPr lang="en-GB" altLang="en-US" sz="2000" b="1" dirty="0">
              <a:latin typeface="Times New Roman" pitchFamily="18" charset="0"/>
            </a:endParaRPr>
          </a:p>
        </p:txBody>
      </p:sp>
      <p:sp>
        <p:nvSpPr>
          <p:cNvPr id="18" name="Text Box 13"/>
          <p:cNvSpPr txBox="1">
            <a:spLocks noChangeArrowheads="1"/>
          </p:cNvSpPr>
          <p:nvPr/>
        </p:nvSpPr>
        <p:spPr bwMode="auto">
          <a:xfrm>
            <a:off x="3779838" y="3644900"/>
            <a:ext cx="2209800" cy="1311275"/>
          </a:xfrm>
          <a:prstGeom prst="rect">
            <a:avLst/>
          </a:prstGeom>
          <a:noFill/>
          <a:ln w="9525">
            <a:noFill/>
            <a:miter lim="800000"/>
            <a:headEnd/>
            <a:tailEnd/>
          </a:ln>
          <a:effectLst/>
        </p:spPr>
        <p:txBody>
          <a:bodyPr>
            <a:spAutoFit/>
          </a:bodyPr>
          <a:lstStyle/>
          <a:p>
            <a:pPr eaLnBrk="0" hangingPunct="0">
              <a:spcBef>
                <a:spcPct val="50000"/>
              </a:spcBef>
            </a:pPr>
            <a:r>
              <a:rPr lang="en-GB" altLang="en-US" sz="2000" b="1">
                <a:latin typeface="Times New Roman" pitchFamily="18" charset="0"/>
              </a:rPr>
              <a:t>Annex VI, MDD.  QMS for product, audited by Notified Body</a:t>
            </a:r>
          </a:p>
        </p:txBody>
      </p:sp>
      <p:grpSp>
        <p:nvGrpSpPr>
          <p:cNvPr id="19" name="Group 1"/>
          <p:cNvGrpSpPr>
            <a:grpSpLocks/>
          </p:cNvGrpSpPr>
          <p:nvPr/>
        </p:nvGrpSpPr>
        <p:grpSpPr bwMode="auto">
          <a:xfrm>
            <a:off x="1735138" y="717550"/>
            <a:ext cx="4800600" cy="762000"/>
            <a:chOff x="1735138" y="717550"/>
            <a:chExt cx="4800600" cy="762000"/>
          </a:xfrm>
        </p:grpSpPr>
        <p:sp>
          <p:nvSpPr>
            <p:cNvPr id="20" name="Line 14"/>
            <p:cNvSpPr>
              <a:spLocks noChangeShapeType="1"/>
            </p:cNvSpPr>
            <p:nvPr/>
          </p:nvSpPr>
          <p:spPr bwMode="auto">
            <a:xfrm>
              <a:off x="4630738" y="717550"/>
              <a:ext cx="0" cy="53340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21" name="Line 15"/>
            <p:cNvSpPr>
              <a:spLocks noChangeShapeType="1"/>
            </p:cNvSpPr>
            <p:nvPr/>
          </p:nvSpPr>
          <p:spPr bwMode="auto">
            <a:xfrm>
              <a:off x="1735138" y="1250950"/>
              <a:ext cx="4800600"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22" name="Line 16"/>
            <p:cNvSpPr>
              <a:spLocks noChangeShapeType="1"/>
            </p:cNvSpPr>
            <p:nvPr/>
          </p:nvSpPr>
          <p:spPr bwMode="auto">
            <a:xfrm>
              <a:off x="1735138" y="1250950"/>
              <a:ext cx="0" cy="22860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23" name="Line 17"/>
            <p:cNvSpPr>
              <a:spLocks noChangeShapeType="1"/>
            </p:cNvSpPr>
            <p:nvPr/>
          </p:nvSpPr>
          <p:spPr bwMode="auto">
            <a:xfrm>
              <a:off x="6535738" y="1250950"/>
              <a:ext cx="0" cy="22860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grpSp>
      <p:grpSp>
        <p:nvGrpSpPr>
          <p:cNvPr id="24" name="Group 18"/>
          <p:cNvGrpSpPr>
            <a:grpSpLocks/>
          </p:cNvGrpSpPr>
          <p:nvPr/>
        </p:nvGrpSpPr>
        <p:grpSpPr bwMode="auto">
          <a:xfrm>
            <a:off x="468313" y="5486400"/>
            <a:ext cx="1143000" cy="609600"/>
            <a:chOff x="768" y="3463"/>
            <a:chExt cx="720" cy="384"/>
          </a:xfrm>
        </p:grpSpPr>
        <p:sp>
          <p:nvSpPr>
            <p:cNvPr id="25" name="Rectangle 19"/>
            <p:cNvSpPr>
              <a:spLocks noChangeArrowheads="1"/>
            </p:cNvSpPr>
            <p:nvPr/>
          </p:nvSpPr>
          <p:spPr bwMode="auto">
            <a:xfrm>
              <a:off x="768" y="3463"/>
              <a:ext cx="720"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26" name="Freeform 20"/>
            <p:cNvSpPr>
              <a:spLocks/>
            </p:cNvSpPr>
            <p:nvPr/>
          </p:nvSpPr>
          <p:spPr bwMode="auto">
            <a:xfrm>
              <a:off x="867" y="3506"/>
              <a:ext cx="310" cy="309"/>
            </a:xfrm>
            <a:custGeom>
              <a:avLst/>
              <a:gdLst>
                <a:gd name="T0" fmla="*/ 619 w 620"/>
                <a:gd name="T1" fmla="*/ 310 h 619"/>
                <a:gd name="T2" fmla="*/ 617 w 620"/>
                <a:gd name="T3" fmla="*/ 269 h 619"/>
                <a:gd name="T4" fmla="*/ 609 w 620"/>
                <a:gd name="T5" fmla="*/ 228 h 619"/>
                <a:gd name="T6" fmla="*/ 595 w 620"/>
                <a:gd name="T7" fmla="*/ 190 h 619"/>
                <a:gd name="T8" fmla="*/ 578 w 620"/>
                <a:gd name="T9" fmla="*/ 155 h 619"/>
                <a:gd name="T10" fmla="*/ 555 w 620"/>
                <a:gd name="T11" fmla="*/ 121 h 619"/>
                <a:gd name="T12" fmla="*/ 529 w 620"/>
                <a:gd name="T13" fmla="*/ 92 h 619"/>
                <a:gd name="T14" fmla="*/ 499 w 620"/>
                <a:gd name="T15" fmla="*/ 66 h 619"/>
                <a:gd name="T16" fmla="*/ 466 w 620"/>
                <a:gd name="T17" fmla="*/ 43 h 619"/>
                <a:gd name="T18" fmla="*/ 430 w 620"/>
                <a:gd name="T19" fmla="*/ 26 h 619"/>
                <a:gd name="T20" fmla="*/ 392 w 620"/>
                <a:gd name="T21" fmla="*/ 12 h 619"/>
                <a:gd name="T22" fmla="*/ 352 w 620"/>
                <a:gd name="T23" fmla="*/ 4 h 619"/>
                <a:gd name="T24" fmla="*/ 310 w 620"/>
                <a:gd name="T25" fmla="*/ 0 h 619"/>
                <a:gd name="T26" fmla="*/ 268 w 620"/>
                <a:gd name="T27" fmla="*/ 4 h 619"/>
                <a:gd name="T28" fmla="*/ 228 w 620"/>
                <a:gd name="T29" fmla="*/ 12 h 619"/>
                <a:gd name="T30" fmla="*/ 190 w 620"/>
                <a:gd name="T31" fmla="*/ 26 h 619"/>
                <a:gd name="T32" fmla="*/ 154 w 620"/>
                <a:gd name="T33" fmla="*/ 43 h 619"/>
                <a:gd name="T34" fmla="*/ 121 w 620"/>
                <a:gd name="T35" fmla="*/ 66 h 619"/>
                <a:gd name="T36" fmla="*/ 92 w 620"/>
                <a:gd name="T37" fmla="*/ 92 h 619"/>
                <a:gd name="T38" fmla="*/ 65 w 620"/>
                <a:gd name="T39" fmla="*/ 121 h 619"/>
                <a:gd name="T40" fmla="*/ 42 w 620"/>
                <a:gd name="T41" fmla="*/ 155 h 619"/>
                <a:gd name="T42" fmla="*/ 25 w 620"/>
                <a:gd name="T43" fmla="*/ 190 h 619"/>
                <a:gd name="T44" fmla="*/ 11 w 620"/>
                <a:gd name="T45" fmla="*/ 228 h 619"/>
                <a:gd name="T46" fmla="*/ 3 w 620"/>
                <a:gd name="T47" fmla="*/ 269 h 619"/>
                <a:gd name="T48" fmla="*/ 0 w 620"/>
                <a:gd name="T49" fmla="*/ 310 h 619"/>
                <a:gd name="T50" fmla="*/ 3 w 620"/>
                <a:gd name="T51" fmla="*/ 353 h 619"/>
                <a:gd name="T52" fmla="*/ 11 w 620"/>
                <a:gd name="T53" fmla="*/ 392 h 619"/>
                <a:gd name="T54" fmla="*/ 25 w 620"/>
                <a:gd name="T55" fmla="*/ 430 h 619"/>
                <a:gd name="T56" fmla="*/ 42 w 620"/>
                <a:gd name="T57" fmla="*/ 465 h 619"/>
                <a:gd name="T58" fmla="*/ 65 w 620"/>
                <a:gd name="T59" fmla="*/ 499 h 619"/>
                <a:gd name="T60" fmla="*/ 92 w 620"/>
                <a:gd name="T61" fmla="*/ 529 h 619"/>
                <a:gd name="T62" fmla="*/ 121 w 620"/>
                <a:gd name="T63" fmla="*/ 554 h 619"/>
                <a:gd name="T64" fmla="*/ 154 w 620"/>
                <a:gd name="T65" fmla="*/ 577 h 619"/>
                <a:gd name="T66" fmla="*/ 190 w 620"/>
                <a:gd name="T67" fmla="*/ 594 h 619"/>
                <a:gd name="T68" fmla="*/ 228 w 620"/>
                <a:gd name="T69" fmla="*/ 608 h 619"/>
                <a:gd name="T70" fmla="*/ 268 w 620"/>
                <a:gd name="T71" fmla="*/ 616 h 619"/>
                <a:gd name="T72" fmla="*/ 310 w 620"/>
                <a:gd name="T73" fmla="*/ 619 h 619"/>
                <a:gd name="T74" fmla="*/ 352 w 620"/>
                <a:gd name="T75" fmla="*/ 616 h 619"/>
                <a:gd name="T76" fmla="*/ 392 w 620"/>
                <a:gd name="T77" fmla="*/ 608 h 619"/>
                <a:gd name="T78" fmla="*/ 430 w 620"/>
                <a:gd name="T79" fmla="*/ 594 h 619"/>
                <a:gd name="T80" fmla="*/ 466 w 620"/>
                <a:gd name="T81" fmla="*/ 577 h 619"/>
                <a:gd name="T82" fmla="*/ 499 w 620"/>
                <a:gd name="T83" fmla="*/ 554 h 619"/>
                <a:gd name="T84" fmla="*/ 529 w 620"/>
                <a:gd name="T85" fmla="*/ 529 h 619"/>
                <a:gd name="T86" fmla="*/ 555 w 620"/>
                <a:gd name="T87" fmla="*/ 499 h 619"/>
                <a:gd name="T88" fmla="*/ 578 w 620"/>
                <a:gd name="T89" fmla="*/ 465 h 619"/>
                <a:gd name="T90" fmla="*/ 595 w 620"/>
                <a:gd name="T91" fmla="*/ 430 h 619"/>
                <a:gd name="T92" fmla="*/ 609 w 620"/>
                <a:gd name="T93" fmla="*/ 392 h 619"/>
                <a:gd name="T94" fmla="*/ 617 w 620"/>
                <a:gd name="T95" fmla="*/ 353 h 619"/>
                <a:gd name="T96" fmla="*/ 619 w 620"/>
                <a:gd name="T97" fmla="*/ 310 h 619"/>
                <a:gd name="T98" fmla="*/ 620 w 620"/>
                <a:gd name="T99" fmla="*/ 311 h 619"/>
                <a:gd name="T100" fmla="*/ 620 w 620"/>
                <a:gd name="T101" fmla="*/ 311 h 619"/>
                <a:gd name="T102" fmla="*/ 620 w 620"/>
                <a:gd name="T103" fmla="*/ 311 h 619"/>
                <a:gd name="T104" fmla="*/ 620 w 620"/>
                <a:gd name="T105" fmla="*/ 311 h 619"/>
                <a:gd name="T106" fmla="*/ 620 w 620"/>
                <a:gd name="T107" fmla="*/ 311 h 619"/>
                <a:gd name="T108" fmla="*/ 620 w 620"/>
                <a:gd name="T109" fmla="*/ 311 h 619"/>
                <a:gd name="T110" fmla="*/ 620 w 620"/>
                <a:gd name="T111" fmla="*/ 311 h 619"/>
                <a:gd name="T112" fmla="*/ 620 w 620"/>
                <a:gd name="T113" fmla="*/ 311 h 619"/>
                <a:gd name="T114" fmla="*/ 620 w 620"/>
                <a:gd name="T115" fmla="*/ 311 h 619"/>
                <a:gd name="T116" fmla="*/ 620 w 620"/>
                <a:gd name="T117" fmla="*/ 311 h 619"/>
                <a:gd name="T118" fmla="*/ 620 w 620"/>
                <a:gd name="T119" fmla="*/ 311 h 619"/>
                <a:gd name="T120" fmla="*/ 619 w 620"/>
                <a:gd name="T121" fmla="*/ 310 h 619"/>
                <a:gd name="T122" fmla="*/ 619 w 620"/>
                <a:gd name="T123" fmla="*/ 31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0" h="619">
                  <a:moveTo>
                    <a:pt x="619" y="310"/>
                  </a:moveTo>
                  <a:lnTo>
                    <a:pt x="617" y="269"/>
                  </a:lnTo>
                  <a:lnTo>
                    <a:pt x="609" y="228"/>
                  </a:lnTo>
                  <a:lnTo>
                    <a:pt x="595" y="190"/>
                  </a:lnTo>
                  <a:lnTo>
                    <a:pt x="578" y="155"/>
                  </a:lnTo>
                  <a:lnTo>
                    <a:pt x="555" y="121"/>
                  </a:lnTo>
                  <a:lnTo>
                    <a:pt x="529" y="92"/>
                  </a:lnTo>
                  <a:lnTo>
                    <a:pt x="499" y="66"/>
                  </a:lnTo>
                  <a:lnTo>
                    <a:pt x="466" y="43"/>
                  </a:lnTo>
                  <a:lnTo>
                    <a:pt x="430" y="26"/>
                  </a:lnTo>
                  <a:lnTo>
                    <a:pt x="392" y="12"/>
                  </a:lnTo>
                  <a:lnTo>
                    <a:pt x="352" y="4"/>
                  </a:lnTo>
                  <a:lnTo>
                    <a:pt x="310" y="0"/>
                  </a:lnTo>
                  <a:lnTo>
                    <a:pt x="268" y="4"/>
                  </a:lnTo>
                  <a:lnTo>
                    <a:pt x="228" y="12"/>
                  </a:lnTo>
                  <a:lnTo>
                    <a:pt x="190" y="26"/>
                  </a:lnTo>
                  <a:lnTo>
                    <a:pt x="154" y="43"/>
                  </a:lnTo>
                  <a:lnTo>
                    <a:pt x="121" y="66"/>
                  </a:lnTo>
                  <a:lnTo>
                    <a:pt x="92" y="92"/>
                  </a:lnTo>
                  <a:lnTo>
                    <a:pt x="65" y="121"/>
                  </a:lnTo>
                  <a:lnTo>
                    <a:pt x="42" y="155"/>
                  </a:lnTo>
                  <a:lnTo>
                    <a:pt x="25" y="190"/>
                  </a:lnTo>
                  <a:lnTo>
                    <a:pt x="11" y="228"/>
                  </a:lnTo>
                  <a:lnTo>
                    <a:pt x="3" y="269"/>
                  </a:lnTo>
                  <a:lnTo>
                    <a:pt x="0" y="310"/>
                  </a:lnTo>
                  <a:lnTo>
                    <a:pt x="3" y="353"/>
                  </a:lnTo>
                  <a:lnTo>
                    <a:pt x="11" y="392"/>
                  </a:lnTo>
                  <a:lnTo>
                    <a:pt x="25" y="430"/>
                  </a:lnTo>
                  <a:lnTo>
                    <a:pt x="42" y="465"/>
                  </a:lnTo>
                  <a:lnTo>
                    <a:pt x="65" y="499"/>
                  </a:lnTo>
                  <a:lnTo>
                    <a:pt x="92" y="529"/>
                  </a:lnTo>
                  <a:lnTo>
                    <a:pt x="121" y="554"/>
                  </a:lnTo>
                  <a:lnTo>
                    <a:pt x="154" y="577"/>
                  </a:lnTo>
                  <a:lnTo>
                    <a:pt x="190" y="594"/>
                  </a:lnTo>
                  <a:lnTo>
                    <a:pt x="228" y="608"/>
                  </a:lnTo>
                  <a:lnTo>
                    <a:pt x="268" y="616"/>
                  </a:lnTo>
                  <a:lnTo>
                    <a:pt x="310" y="619"/>
                  </a:lnTo>
                  <a:lnTo>
                    <a:pt x="352" y="616"/>
                  </a:lnTo>
                  <a:lnTo>
                    <a:pt x="392" y="608"/>
                  </a:lnTo>
                  <a:lnTo>
                    <a:pt x="430" y="594"/>
                  </a:lnTo>
                  <a:lnTo>
                    <a:pt x="466" y="577"/>
                  </a:lnTo>
                  <a:lnTo>
                    <a:pt x="499" y="554"/>
                  </a:lnTo>
                  <a:lnTo>
                    <a:pt x="529" y="529"/>
                  </a:lnTo>
                  <a:lnTo>
                    <a:pt x="555" y="499"/>
                  </a:lnTo>
                  <a:lnTo>
                    <a:pt x="578" y="465"/>
                  </a:lnTo>
                  <a:lnTo>
                    <a:pt x="595" y="430"/>
                  </a:lnTo>
                  <a:lnTo>
                    <a:pt x="609" y="392"/>
                  </a:lnTo>
                  <a:lnTo>
                    <a:pt x="617" y="353"/>
                  </a:lnTo>
                  <a:lnTo>
                    <a:pt x="619" y="310"/>
                  </a:lnTo>
                  <a:lnTo>
                    <a:pt x="620" y="311"/>
                  </a:lnTo>
                  <a:lnTo>
                    <a:pt x="620" y="311"/>
                  </a:lnTo>
                  <a:lnTo>
                    <a:pt x="620" y="311"/>
                  </a:lnTo>
                  <a:lnTo>
                    <a:pt x="620" y="311"/>
                  </a:lnTo>
                  <a:lnTo>
                    <a:pt x="620" y="311"/>
                  </a:lnTo>
                  <a:lnTo>
                    <a:pt x="620" y="311"/>
                  </a:lnTo>
                  <a:lnTo>
                    <a:pt x="620" y="311"/>
                  </a:lnTo>
                  <a:lnTo>
                    <a:pt x="620" y="311"/>
                  </a:lnTo>
                  <a:lnTo>
                    <a:pt x="620" y="311"/>
                  </a:lnTo>
                  <a:lnTo>
                    <a:pt x="620" y="311"/>
                  </a:lnTo>
                  <a:lnTo>
                    <a:pt x="620" y="311"/>
                  </a:lnTo>
                  <a:lnTo>
                    <a:pt x="619" y="310"/>
                  </a:lnTo>
                  <a:lnTo>
                    <a:pt x="619" y="3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27" name="Freeform 21"/>
            <p:cNvSpPr>
              <a:spLocks/>
            </p:cNvSpPr>
            <p:nvPr/>
          </p:nvSpPr>
          <p:spPr bwMode="auto">
            <a:xfrm>
              <a:off x="867" y="3506"/>
              <a:ext cx="310" cy="309"/>
            </a:xfrm>
            <a:custGeom>
              <a:avLst/>
              <a:gdLst>
                <a:gd name="T0" fmla="*/ 619 w 620"/>
                <a:gd name="T1" fmla="*/ 310 h 619"/>
                <a:gd name="T2" fmla="*/ 617 w 620"/>
                <a:gd name="T3" fmla="*/ 269 h 619"/>
                <a:gd name="T4" fmla="*/ 609 w 620"/>
                <a:gd name="T5" fmla="*/ 228 h 619"/>
                <a:gd name="T6" fmla="*/ 595 w 620"/>
                <a:gd name="T7" fmla="*/ 190 h 619"/>
                <a:gd name="T8" fmla="*/ 578 w 620"/>
                <a:gd name="T9" fmla="*/ 155 h 619"/>
                <a:gd name="T10" fmla="*/ 555 w 620"/>
                <a:gd name="T11" fmla="*/ 121 h 619"/>
                <a:gd name="T12" fmla="*/ 529 w 620"/>
                <a:gd name="T13" fmla="*/ 92 h 619"/>
                <a:gd name="T14" fmla="*/ 499 w 620"/>
                <a:gd name="T15" fmla="*/ 66 h 619"/>
                <a:gd name="T16" fmla="*/ 466 w 620"/>
                <a:gd name="T17" fmla="*/ 43 h 619"/>
                <a:gd name="T18" fmla="*/ 430 w 620"/>
                <a:gd name="T19" fmla="*/ 26 h 619"/>
                <a:gd name="T20" fmla="*/ 392 w 620"/>
                <a:gd name="T21" fmla="*/ 12 h 619"/>
                <a:gd name="T22" fmla="*/ 352 w 620"/>
                <a:gd name="T23" fmla="*/ 4 h 619"/>
                <a:gd name="T24" fmla="*/ 310 w 620"/>
                <a:gd name="T25" fmla="*/ 0 h 619"/>
                <a:gd name="T26" fmla="*/ 268 w 620"/>
                <a:gd name="T27" fmla="*/ 4 h 619"/>
                <a:gd name="T28" fmla="*/ 228 w 620"/>
                <a:gd name="T29" fmla="*/ 12 h 619"/>
                <a:gd name="T30" fmla="*/ 190 w 620"/>
                <a:gd name="T31" fmla="*/ 26 h 619"/>
                <a:gd name="T32" fmla="*/ 154 w 620"/>
                <a:gd name="T33" fmla="*/ 43 h 619"/>
                <a:gd name="T34" fmla="*/ 121 w 620"/>
                <a:gd name="T35" fmla="*/ 66 h 619"/>
                <a:gd name="T36" fmla="*/ 92 w 620"/>
                <a:gd name="T37" fmla="*/ 92 h 619"/>
                <a:gd name="T38" fmla="*/ 65 w 620"/>
                <a:gd name="T39" fmla="*/ 121 h 619"/>
                <a:gd name="T40" fmla="*/ 42 w 620"/>
                <a:gd name="T41" fmla="*/ 155 h 619"/>
                <a:gd name="T42" fmla="*/ 25 w 620"/>
                <a:gd name="T43" fmla="*/ 190 h 619"/>
                <a:gd name="T44" fmla="*/ 11 w 620"/>
                <a:gd name="T45" fmla="*/ 228 h 619"/>
                <a:gd name="T46" fmla="*/ 3 w 620"/>
                <a:gd name="T47" fmla="*/ 269 h 619"/>
                <a:gd name="T48" fmla="*/ 0 w 620"/>
                <a:gd name="T49" fmla="*/ 310 h 619"/>
                <a:gd name="T50" fmla="*/ 3 w 620"/>
                <a:gd name="T51" fmla="*/ 353 h 619"/>
                <a:gd name="T52" fmla="*/ 11 w 620"/>
                <a:gd name="T53" fmla="*/ 392 h 619"/>
                <a:gd name="T54" fmla="*/ 25 w 620"/>
                <a:gd name="T55" fmla="*/ 430 h 619"/>
                <a:gd name="T56" fmla="*/ 42 w 620"/>
                <a:gd name="T57" fmla="*/ 465 h 619"/>
                <a:gd name="T58" fmla="*/ 65 w 620"/>
                <a:gd name="T59" fmla="*/ 499 h 619"/>
                <a:gd name="T60" fmla="*/ 92 w 620"/>
                <a:gd name="T61" fmla="*/ 529 h 619"/>
                <a:gd name="T62" fmla="*/ 121 w 620"/>
                <a:gd name="T63" fmla="*/ 554 h 619"/>
                <a:gd name="T64" fmla="*/ 154 w 620"/>
                <a:gd name="T65" fmla="*/ 577 h 619"/>
                <a:gd name="T66" fmla="*/ 190 w 620"/>
                <a:gd name="T67" fmla="*/ 594 h 619"/>
                <a:gd name="T68" fmla="*/ 228 w 620"/>
                <a:gd name="T69" fmla="*/ 608 h 619"/>
                <a:gd name="T70" fmla="*/ 268 w 620"/>
                <a:gd name="T71" fmla="*/ 616 h 619"/>
                <a:gd name="T72" fmla="*/ 310 w 620"/>
                <a:gd name="T73" fmla="*/ 619 h 619"/>
                <a:gd name="T74" fmla="*/ 352 w 620"/>
                <a:gd name="T75" fmla="*/ 616 h 619"/>
                <a:gd name="T76" fmla="*/ 392 w 620"/>
                <a:gd name="T77" fmla="*/ 608 h 619"/>
                <a:gd name="T78" fmla="*/ 430 w 620"/>
                <a:gd name="T79" fmla="*/ 594 h 619"/>
                <a:gd name="T80" fmla="*/ 466 w 620"/>
                <a:gd name="T81" fmla="*/ 577 h 619"/>
                <a:gd name="T82" fmla="*/ 499 w 620"/>
                <a:gd name="T83" fmla="*/ 554 h 619"/>
                <a:gd name="T84" fmla="*/ 529 w 620"/>
                <a:gd name="T85" fmla="*/ 529 h 619"/>
                <a:gd name="T86" fmla="*/ 555 w 620"/>
                <a:gd name="T87" fmla="*/ 499 h 619"/>
                <a:gd name="T88" fmla="*/ 578 w 620"/>
                <a:gd name="T89" fmla="*/ 465 h 619"/>
                <a:gd name="T90" fmla="*/ 595 w 620"/>
                <a:gd name="T91" fmla="*/ 430 h 619"/>
                <a:gd name="T92" fmla="*/ 609 w 620"/>
                <a:gd name="T93" fmla="*/ 392 h 619"/>
                <a:gd name="T94" fmla="*/ 617 w 620"/>
                <a:gd name="T95" fmla="*/ 353 h 619"/>
                <a:gd name="T96" fmla="*/ 619 w 620"/>
                <a:gd name="T97" fmla="*/ 310 h 619"/>
                <a:gd name="T98" fmla="*/ 620 w 620"/>
                <a:gd name="T99" fmla="*/ 311 h 619"/>
                <a:gd name="T100" fmla="*/ 620 w 620"/>
                <a:gd name="T101" fmla="*/ 311 h 619"/>
                <a:gd name="T102" fmla="*/ 620 w 620"/>
                <a:gd name="T103" fmla="*/ 311 h 619"/>
                <a:gd name="T104" fmla="*/ 620 w 620"/>
                <a:gd name="T105" fmla="*/ 311 h 619"/>
                <a:gd name="T106" fmla="*/ 620 w 620"/>
                <a:gd name="T107" fmla="*/ 311 h 619"/>
                <a:gd name="T108" fmla="*/ 620 w 620"/>
                <a:gd name="T109" fmla="*/ 311 h 619"/>
                <a:gd name="T110" fmla="*/ 620 w 620"/>
                <a:gd name="T111" fmla="*/ 311 h 619"/>
                <a:gd name="T112" fmla="*/ 620 w 620"/>
                <a:gd name="T113" fmla="*/ 311 h 619"/>
                <a:gd name="T114" fmla="*/ 620 w 620"/>
                <a:gd name="T115" fmla="*/ 311 h 619"/>
                <a:gd name="T116" fmla="*/ 620 w 620"/>
                <a:gd name="T117" fmla="*/ 311 h 619"/>
                <a:gd name="T118" fmla="*/ 620 w 620"/>
                <a:gd name="T119" fmla="*/ 311 h 619"/>
                <a:gd name="T120" fmla="*/ 619 w 620"/>
                <a:gd name="T121" fmla="*/ 310 h 619"/>
                <a:gd name="T122" fmla="*/ 619 w 620"/>
                <a:gd name="T123" fmla="*/ 31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0" h="619">
                  <a:moveTo>
                    <a:pt x="619" y="310"/>
                  </a:moveTo>
                  <a:lnTo>
                    <a:pt x="617" y="269"/>
                  </a:lnTo>
                  <a:lnTo>
                    <a:pt x="609" y="228"/>
                  </a:lnTo>
                  <a:lnTo>
                    <a:pt x="595" y="190"/>
                  </a:lnTo>
                  <a:lnTo>
                    <a:pt x="578" y="155"/>
                  </a:lnTo>
                  <a:lnTo>
                    <a:pt x="555" y="121"/>
                  </a:lnTo>
                  <a:lnTo>
                    <a:pt x="529" y="92"/>
                  </a:lnTo>
                  <a:lnTo>
                    <a:pt x="499" y="66"/>
                  </a:lnTo>
                  <a:lnTo>
                    <a:pt x="466" y="43"/>
                  </a:lnTo>
                  <a:lnTo>
                    <a:pt x="430" y="26"/>
                  </a:lnTo>
                  <a:lnTo>
                    <a:pt x="392" y="12"/>
                  </a:lnTo>
                  <a:lnTo>
                    <a:pt x="352" y="4"/>
                  </a:lnTo>
                  <a:lnTo>
                    <a:pt x="310" y="0"/>
                  </a:lnTo>
                  <a:lnTo>
                    <a:pt x="268" y="4"/>
                  </a:lnTo>
                  <a:lnTo>
                    <a:pt x="228" y="12"/>
                  </a:lnTo>
                  <a:lnTo>
                    <a:pt x="190" y="26"/>
                  </a:lnTo>
                  <a:lnTo>
                    <a:pt x="154" y="43"/>
                  </a:lnTo>
                  <a:lnTo>
                    <a:pt x="121" y="66"/>
                  </a:lnTo>
                  <a:lnTo>
                    <a:pt x="92" y="92"/>
                  </a:lnTo>
                  <a:lnTo>
                    <a:pt x="65" y="121"/>
                  </a:lnTo>
                  <a:lnTo>
                    <a:pt x="42" y="155"/>
                  </a:lnTo>
                  <a:lnTo>
                    <a:pt x="25" y="190"/>
                  </a:lnTo>
                  <a:lnTo>
                    <a:pt x="11" y="228"/>
                  </a:lnTo>
                  <a:lnTo>
                    <a:pt x="3" y="269"/>
                  </a:lnTo>
                  <a:lnTo>
                    <a:pt x="0" y="310"/>
                  </a:lnTo>
                  <a:lnTo>
                    <a:pt x="3" y="353"/>
                  </a:lnTo>
                  <a:lnTo>
                    <a:pt x="11" y="392"/>
                  </a:lnTo>
                  <a:lnTo>
                    <a:pt x="25" y="430"/>
                  </a:lnTo>
                  <a:lnTo>
                    <a:pt x="42" y="465"/>
                  </a:lnTo>
                  <a:lnTo>
                    <a:pt x="65" y="499"/>
                  </a:lnTo>
                  <a:lnTo>
                    <a:pt x="92" y="529"/>
                  </a:lnTo>
                  <a:lnTo>
                    <a:pt x="121" y="554"/>
                  </a:lnTo>
                  <a:lnTo>
                    <a:pt x="154" y="577"/>
                  </a:lnTo>
                  <a:lnTo>
                    <a:pt x="190" y="594"/>
                  </a:lnTo>
                  <a:lnTo>
                    <a:pt x="228" y="608"/>
                  </a:lnTo>
                  <a:lnTo>
                    <a:pt x="268" y="616"/>
                  </a:lnTo>
                  <a:lnTo>
                    <a:pt x="310" y="619"/>
                  </a:lnTo>
                  <a:lnTo>
                    <a:pt x="352" y="616"/>
                  </a:lnTo>
                  <a:lnTo>
                    <a:pt x="392" y="608"/>
                  </a:lnTo>
                  <a:lnTo>
                    <a:pt x="430" y="594"/>
                  </a:lnTo>
                  <a:lnTo>
                    <a:pt x="466" y="577"/>
                  </a:lnTo>
                  <a:lnTo>
                    <a:pt x="499" y="554"/>
                  </a:lnTo>
                  <a:lnTo>
                    <a:pt x="529" y="529"/>
                  </a:lnTo>
                  <a:lnTo>
                    <a:pt x="555" y="499"/>
                  </a:lnTo>
                  <a:lnTo>
                    <a:pt x="578" y="465"/>
                  </a:lnTo>
                  <a:lnTo>
                    <a:pt x="595" y="430"/>
                  </a:lnTo>
                  <a:lnTo>
                    <a:pt x="609" y="392"/>
                  </a:lnTo>
                  <a:lnTo>
                    <a:pt x="617" y="353"/>
                  </a:lnTo>
                  <a:lnTo>
                    <a:pt x="619" y="310"/>
                  </a:lnTo>
                  <a:lnTo>
                    <a:pt x="620" y="311"/>
                  </a:lnTo>
                  <a:lnTo>
                    <a:pt x="620" y="311"/>
                  </a:lnTo>
                  <a:lnTo>
                    <a:pt x="620" y="311"/>
                  </a:lnTo>
                  <a:lnTo>
                    <a:pt x="620" y="311"/>
                  </a:lnTo>
                  <a:lnTo>
                    <a:pt x="620" y="311"/>
                  </a:lnTo>
                  <a:lnTo>
                    <a:pt x="620" y="311"/>
                  </a:lnTo>
                  <a:lnTo>
                    <a:pt x="620" y="311"/>
                  </a:lnTo>
                  <a:lnTo>
                    <a:pt x="620" y="311"/>
                  </a:lnTo>
                  <a:lnTo>
                    <a:pt x="620" y="311"/>
                  </a:lnTo>
                  <a:lnTo>
                    <a:pt x="620" y="311"/>
                  </a:lnTo>
                  <a:lnTo>
                    <a:pt x="620" y="311"/>
                  </a:lnTo>
                  <a:lnTo>
                    <a:pt x="619" y="310"/>
                  </a:lnTo>
                  <a:lnTo>
                    <a:pt x="619" y="310"/>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28" name="Freeform 22"/>
            <p:cNvSpPr>
              <a:spLocks/>
            </p:cNvSpPr>
            <p:nvPr/>
          </p:nvSpPr>
          <p:spPr bwMode="auto">
            <a:xfrm>
              <a:off x="866" y="3505"/>
              <a:ext cx="311" cy="155"/>
            </a:xfrm>
            <a:custGeom>
              <a:avLst/>
              <a:gdLst>
                <a:gd name="T0" fmla="*/ 619 w 621"/>
                <a:gd name="T1" fmla="*/ 311 h 311"/>
                <a:gd name="T2" fmla="*/ 621 w 621"/>
                <a:gd name="T3" fmla="*/ 311 h 311"/>
                <a:gd name="T4" fmla="*/ 619 w 621"/>
                <a:gd name="T5" fmla="*/ 270 h 311"/>
                <a:gd name="T6" fmla="*/ 611 w 621"/>
                <a:gd name="T7" fmla="*/ 229 h 311"/>
                <a:gd name="T8" fmla="*/ 597 w 621"/>
                <a:gd name="T9" fmla="*/ 191 h 311"/>
                <a:gd name="T10" fmla="*/ 579 w 621"/>
                <a:gd name="T11" fmla="*/ 152 h 311"/>
                <a:gd name="T12" fmla="*/ 557 w 621"/>
                <a:gd name="T13" fmla="*/ 121 h 311"/>
                <a:gd name="T14" fmla="*/ 532 w 621"/>
                <a:gd name="T15" fmla="*/ 92 h 311"/>
                <a:gd name="T16" fmla="*/ 502 w 621"/>
                <a:gd name="T17" fmla="*/ 66 h 311"/>
                <a:gd name="T18" fmla="*/ 471 w 621"/>
                <a:gd name="T19" fmla="*/ 44 h 311"/>
                <a:gd name="T20" fmla="*/ 431 w 621"/>
                <a:gd name="T21" fmla="*/ 25 h 311"/>
                <a:gd name="T22" fmla="*/ 393 w 621"/>
                <a:gd name="T23" fmla="*/ 12 h 311"/>
                <a:gd name="T24" fmla="*/ 353 w 621"/>
                <a:gd name="T25" fmla="*/ 4 h 311"/>
                <a:gd name="T26" fmla="*/ 311 w 621"/>
                <a:gd name="T27" fmla="*/ 0 h 311"/>
                <a:gd name="T28" fmla="*/ 269 w 621"/>
                <a:gd name="T29" fmla="*/ 4 h 311"/>
                <a:gd name="T30" fmla="*/ 229 w 621"/>
                <a:gd name="T31" fmla="*/ 12 h 311"/>
                <a:gd name="T32" fmla="*/ 191 w 621"/>
                <a:gd name="T33" fmla="*/ 25 h 311"/>
                <a:gd name="T34" fmla="*/ 152 w 621"/>
                <a:gd name="T35" fmla="*/ 44 h 311"/>
                <a:gd name="T36" fmla="*/ 121 w 621"/>
                <a:gd name="T37" fmla="*/ 66 h 311"/>
                <a:gd name="T38" fmla="*/ 92 w 621"/>
                <a:gd name="T39" fmla="*/ 92 h 311"/>
                <a:gd name="T40" fmla="*/ 65 w 621"/>
                <a:gd name="T41" fmla="*/ 121 h 311"/>
                <a:gd name="T42" fmla="*/ 43 w 621"/>
                <a:gd name="T43" fmla="*/ 152 h 311"/>
                <a:gd name="T44" fmla="*/ 25 w 621"/>
                <a:gd name="T45" fmla="*/ 191 h 311"/>
                <a:gd name="T46" fmla="*/ 11 w 621"/>
                <a:gd name="T47" fmla="*/ 229 h 311"/>
                <a:gd name="T48" fmla="*/ 3 w 621"/>
                <a:gd name="T49" fmla="*/ 270 h 311"/>
                <a:gd name="T50" fmla="*/ 0 w 621"/>
                <a:gd name="T51" fmla="*/ 311 h 311"/>
                <a:gd name="T52" fmla="*/ 2 w 621"/>
                <a:gd name="T53" fmla="*/ 311 h 311"/>
                <a:gd name="T54" fmla="*/ 5 w 621"/>
                <a:gd name="T55" fmla="*/ 270 h 311"/>
                <a:gd name="T56" fmla="*/ 14 w 621"/>
                <a:gd name="T57" fmla="*/ 229 h 311"/>
                <a:gd name="T58" fmla="*/ 27 w 621"/>
                <a:gd name="T59" fmla="*/ 191 h 311"/>
                <a:gd name="T60" fmla="*/ 43 w 621"/>
                <a:gd name="T61" fmla="*/ 159 h 311"/>
                <a:gd name="T62" fmla="*/ 68 w 621"/>
                <a:gd name="T63" fmla="*/ 123 h 311"/>
                <a:gd name="T64" fmla="*/ 94 w 621"/>
                <a:gd name="T65" fmla="*/ 94 h 311"/>
                <a:gd name="T66" fmla="*/ 123 w 621"/>
                <a:gd name="T67" fmla="*/ 68 h 311"/>
                <a:gd name="T68" fmla="*/ 159 w 621"/>
                <a:gd name="T69" fmla="*/ 44 h 311"/>
                <a:gd name="T70" fmla="*/ 191 w 621"/>
                <a:gd name="T71" fmla="*/ 28 h 311"/>
                <a:gd name="T72" fmla="*/ 229 w 621"/>
                <a:gd name="T73" fmla="*/ 14 h 311"/>
                <a:gd name="T74" fmla="*/ 269 w 621"/>
                <a:gd name="T75" fmla="*/ 6 h 311"/>
                <a:gd name="T76" fmla="*/ 311 w 621"/>
                <a:gd name="T77" fmla="*/ 2 h 311"/>
                <a:gd name="T78" fmla="*/ 353 w 621"/>
                <a:gd name="T79" fmla="*/ 6 h 311"/>
                <a:gd name="T80" fmla="*/ 393 w 621"/>
                <a:gd name="T81" fmla="*/ 14 h 311"/>
                <a:gd name="T82" fmla="*/ 431 w 621"/>
                <a:gd name="T83" fmla="*/ 28 h 311"/>
                <a:gd name="T84" fmla="*/ 464 w 621"/>
                <a:gd name="T85" fmla="*/ 44 h 311"/>
                <a:gd name="T86" fmla="*/ 499 w 621"/>
                <a:gd name="T87" fmla="*/ 68 h 311"/>
                <a:gd name="T88" fmla="*/ 529 w 621"/>
                <a:gd name="T89" fmla="*/ 94 h 311"/>
                <a:gd name="T90" fmla="*/ 555 w 621"/>
                <a:gd name="T91" fmla="*/ 123 h 311"/>
                <a:gd name="T92" fmla="*/ 579 w 621"/>
                <a:gd name="T93" fmla="*/ 159 h 311"/>
                <a:gd name="T94" fmla="*/ 595 w 621"/>
                <a:gd name="T95" fmla="*/ 191 h 311"/>
                <a:gd name="T96" fmla="*/ 609 w 621"/>
                <a:gd name="T97" fmla="*/ 229 h 311"/>
                <a:gd name="T98" fmla="*/ 617 w 621"/>
                <a:gd name="T99" fmla="*/ 270 h 311"/>
                <a:gd name="T100" fmla="*/ 619 w 621"/>
                <a:gd name="T101"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1" h="311">
                  <a:moveTo>
                    <a:pt x="619" y="311"/>
                  </a:moveTo>
                  <a:lnTo>
                    <a:pt x="621" y="311"/>
                  </a:lnTo>
                  <a:lnTo>
                    <a:pt x="619" y="270"/>
                  </a:lnTo>
                  <a:lnTo>
                    <a:pt x="611" y="229"/>
                  </a:lnTo>
                  <a:lnTo>
                    <a:pt x="597" y="191"/>
                  </a:lnTo>
                  <a:lnTo>
                    <a:pt x="579" y="152"/>
                  </a:lnTo>
                  <a:lnTo>
                    <a:pt x="557" y="121"/>
                  </a:lnTo>
                  <a:lnTo>
                    <a:pt x="532" y="92"/>
                  </a:lnTo>
                  <a:lnTo>
                    <a:pt x="502" y="66"/>
                  </a:lnTo>
                  <a:lnTo>
                    <a:pt x="471" y="44"/>
                  </a:lnTo>
                  <a:lnTo>
                    <a:pt x="431" y="25"/>
                  </a:lnTo>
                  <a:lnTo>
                    <a:pt x="393" y="12"/>
                  </a:lnTo>
                  <a:lnTo>
                    <a:pt x="353" y="4"/>
                  </a:lnTo>
                  <a:lnTo>
                    <a:pt x="311" y="0"/>
                  </a:lnTo>
                  <a:lnTo>
                    <a:pt x="269" y="4"/>
                  </a:lnTo>
                  <a:lnTo>
                    <a:pt x="229" y="12"/>
                  </a:lnTo>
                  <a:lnTo>
                    <a:pt x="191" y="25"/>
                  </a:lnTo>
                  <a:lnTo>
                    <a:pt x="152" y="44"/>
                  </a:lnTo>
                  <a:lnTo>
                    <a:pt x="121" y="66"/>
                  </a:lnTo>
                  <a:lnTo>
                    <a:pt x="92" y="92"/>
                  </a:lnTo>
                  <a:lnTo>
                    <a:pt x="65" y="121"/>
                  </a:lnTo>
                  <a:lnTo>
                    <a:pt x="43" y="152"/>
                  </a:lnTo>
                  <a:lnTo>
                    <a:pt x="25" y="191"/>
                  </a:lnTo>
                  <a:lnTo>
                    <a:pt x="11" y="229"/>
                  </a:lnTo>
                  <a:lnTo>
                    <a:pt x="3" y="270"/>
                  </a:lnTo>
                  <a:lnTo>
                    <a:pt x="0" y="311"/>
                  </a:lnTo>
                  <a:lnTo>
                    <a:pt x="2" y="311"/>
                  </a:lnTo>
                  <a:lnTo>
                    <a:pt x="5" y="270"/>
                  </a:lnTo>
                  <a:lnTo>
                    <a:pt x="14" y="229"/>
                  </a:lnTo>
                  <a:lnTo>
                    <a:pt x="27" y="191"/>
                  </a:lnTo>
                  <a:lnTo>
                    <a:pt x="43" y="159"/>
                  </a:lnTo>
                  <a:lnTo>
                    <a:pt x="68" y="123"/>
                  </a:lnTo>
                  <a:lnTo>
                    <a:pt x="94" y="94"/>
                  </a:lnTo>
                  <a:lnTo>
                    <a:pt x="123" y="68"/>
                  </a:lnTo>
                  <a:lnTo>
                    <a:pt x="159" y="44"/>
                  </a:lnTo>
                  <a:lnTo>
                    <a:pt x="191" y="28"/>
                  </a:lnTo>
                  <a:lnTo>
                    <a:pt x="229" y="14"/>
                  </a:lnTo>
                  <a:lnTo>
                    <a:pt x="269" y="6"/>
                  </a:lnTo>
                  <a:lnTo>
                    <a:pt x="311" y="2"/>
                  </a:lnTo>
                  <a:lnTo>
                    <a:pt x="353" y="6"/>
                  </a:lnTo>
                  <a:lnTo>
                    <a:pt x="393" y="14"/>
                  </a:lnTo>
                  <a:lnTo>
                    <a:pt x="431" y="28"/>
                  </a:lnTo>
                  <a:lnTo>
                    <a:pt x="464" y="44"/>
                  </a:lnTo>
                  <a:lnTo>
                    <a:pt x="499" y="68"/>
                  </a:lnTo>
                  <a:lnTo>
                    <a:pt x="529" y="94"/>
                  </a:lnTo>
                  <a:lnTo>
                    <a:pt x="555" y="123"/>
                  </a:lnTo>
                  <a:lnTo>
                    <a:pt x="579" y="159"/>
                  </a:lnTo>
                  <a:lnTo>
                    <a:pt x="595" y="191"/>
                  </a:lnTo>
                  <a:lnTo>
                    <a:pt x="609" y="229"/>
                  </a:lnTo>
                  <a:lnTo>
                    <a:pt x="617" y="270"/>
                  </a:lnTo>
                  <a:lnTo>
                    <a:pt x="619" y="3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29" name="Freeform 23"/>
            <p:cNvSpPr>
              <a:spLocks/>
            </p:cNvSpPr>
            <p:nvPr/>
          </p:nvSpPr>
          <p:spPr bwMode="auto">
            <a:xfrm>
              <a:off x="866" y="3660"/>
              <a:ext cx="311" cy="155"/>
            </a:xfrm>
            <a:custGeom>
              <a:avLst/>
              <a:gdLst>
                <a:gd name="T0" fmla="*/ 0 w 621"/>
                <a:gd name="T1" fmla="*/ 0 h 310"/>
                <a:gd name="T2" fmla="*/ 3 w 621"/>
                <a:gd name="T3" fmla="*/ 43 h 310"/>
                <a:gd name="T4" fmla="*/ 11 w 621"/>
                <a:gd name="T5" fmla="*/ 82 h 310"/>
                <a:gd name="T6" fmla="*/ 25 w 621"/>
                <a:gd name="T7" fmla="*/ 120 h 310"/>
                <a:gd name="T8" fmla="*/ 43 w 621"/>
                <a:gd name="T9" fmla="*/ 159 h 310"/>
                <a:gd name="T10" fmla="*/ 65 w 621"/>
                <a:gd name="T11" fmla="*/ 190 h 310"/>
                <a:gd name="T12" fmla="*/ 92 w 621"/>
                <a:gd name="T13" fmla="*/ 220 h 310"/>
                <a:gd name="T14" fmla="*/ 121 w 621"/>
                <a:gd name="T15" fmla="*/ 245 h 310"/>
                <a:gd name="T16" fmla="*/ 152 w 621"/>
                <a:gd name="T17" fmla="*/ 267 h 310"/>
                <a:gd name="T18" fmla="*/ 191 w 621"/>
                <a:gd name="T19" fmla="*/ 286 h 310"/>
                <a:gd name="T20" fmla="*/ 229 w 621"/>
                <a:gd name="T21" fmla="*/ 299 h 310"/>
                <a:gd name="T22" fmla="*/ 269 w 621"/>
                <a:gd name="T23" fmla="*/ 307 h 310"/>
                <a:gd name="T24" fmla="*/ 311 w 621"/>
                <a:gd name="T25" fmla="*/ 310 h 310"/>
                <a:gd name="T26" fmla="*/ 353 w 621"/>
                <a:gd name="T27" fmla="*/ 307 h 310"/>
                <a:gd name="T28" fmla="*/ 393 w 621"/>
                <a:gd name="T29" fmla="*/ 299 h 310"/>
                <a:gd name="T30" fmla="*/ 431 w 621"/>
                <a:gd name="T31" fmla="*/ 286 h 310"/>
                <a:gd name="T32" fmla="*/ 471 w 621"/>
                <a:gd name="T33" fmla="*/ 267 h 310"/>
                <a:gd name="T34" fmla="*/ 502 w 621"/>
                <a:gd name="T35" fmla="*/ 245 h 310"/>
                <a:gd name="T36" fmla="*/ 532 w 621"/>
                <a:gd name="T37" fmla="*/ 220 h 310"/>
                <a:gd name="T38" fmla="*/ 557 w 621"/>
                <a:gd name="T39" fmla="*/ 190 h 310"/>
                <a:gd name="T40" fmla="*/ 579 w 621"/>
                <a:gd name="T41" fmla="*/ 159 h 310"/>
                <a:gd name="T42" fmla="*/ 597 w 621"/>
                <a:gd name="T43" fmla="*/ 120 h 310"/>
                <a:gd name="T44" fmla="*/ 611 w 621"/>
                <a:gd name="T45" fmla="*/ 82 h 310"/>
                <a:gd name="T46" fmla="*/ 619 w 621"/>
                <a:gd name="T47" fmla="*/ 43 h 310"/>
                <a:gd name="T48" fmla="*/ 621 w 621"/>
                <a:gd name="T49" fmla="*/ 0 h 310"/>
                <a:gd name="T50" fmla="*/ 620 w 621"/>
                <a:gd name="T51" fmla="*/ 0 h 310"/>
                <a:gd name="T52" fmla="*/ 619 w 621"/>
                <a:gd name="T53" fmla="*/ 0 h 310"/>
                <a:gd name="T54" fmla="*/ 617 w 621"/>
                <a:gd name="T55" fmla="*/ 43 h 310"/>
                <a:gd name="T56" fmla="*/ 609 w 621"/>
                <a:gd name="T57" fmla="*/ 82 h 310"/>
                <a:gd name="T58" fmla="*/ 595 w 621"/>
                <a:gd name="T59" fmla="*/ 120 h 310"/>
                <a:gd name="T60" fmla="*/ 579 w 621"/>
                <a:gd name="T61" fmla="*/ 152 h 310"/>
                <a:gd name="T62" fmla="*/ 555 w 621"/>
                <a:gd name="T63" fmla="*/ 188 h 310"/>
                <a:gd name="T64" fmla="*/ 529 w 621"/>
                <a:gd name="T65" fmla="*/ 218 h 310"/>
                <a:gd name="T66" fmla="*/ 499 w 621"/>
                <a:gd name="T67" fmla="*/ 243 h 310"/>
                <a:gd name="T68" fmla="*/ 464 w 621"/>
                <a:gd name="T69" fmla="*/ 267 h 310"/>
                <a:gd name="T70" fmla="*/ 431 w 621"/>
                <a:gd name="T71" fmla="*/ 283 h 310"/>
                <a:gd name="T72" fmla="*/ 393 w 621"/>
                <a:gd name="T73" fmla="*/ 297 h 310"/>
                <a:gd name="T74" fmla="*/ 353 w 621"/>
                <a:gd name="T75" fmla="*/ 305 h 310"/>
                <a:gd name="T76" fmla="*/ 311 w 621"/>
                <a:gd name="T77" fmla="*/ 307 h 310"/>
                <a:gd name="T78" fmla="*/ 269 w 621"/>
                <a:gd name="T79" fmla="*/ 305 h 310"/>
                <a:gd name="T80" fmla="*/ 229 w 621"/>
                <a:gd name="T81" fmla="*/ 297 h 310"/>
                <a:gd name="T82" fmla="*/ 191 w 621"/>
                <a:gd name="T83" fmla="*/ 283 h 310"/>
                <a:gd name="T84" fmla="*/ 159 w 621"/>
                <a:gd name="T85" fmla="*/ 267 h 310"/>
                <a:gd name="T86" fmla="*/ 123 w 621"/>
                <a:gd name="T87" fmla="*/ 243 h 310"/>
                <a:gd name="T88" fmla="*/ 94 w 621"/>
                <a:gd name="T89" fmla="*/ 218 h 310"/>
                <a:gd name="T90" fmla="*/ 68 w 621"/>
                <a:gd name="T91" fmla="*/ 188 h 310"/>
                <a:gd name="T92" fmla="*/ 43 w 621"/>
                <a:gd name="T93" fmla="*/ 152 h 310"/>
                <a:gd name="T94" fmla="*/ 27 w 621"/>
                <a:gd name="T95" fmla="*/ 120 h 310"/>
                <a:gd name="T96" fmla="*/ 14 w 621"/>
                <a:gd name="T97" fmla="*/ 82 h 310"/>
                <a:gd name="T98" fmla="*/ 5 w 621"/>
                <a:gd name="T99" fmla="*/ 43 h 310"/>
                <a:gd name="T100" fmla="*/ 2 w 621"/>
                <a:gd name="T101" fmla="*/ 0 h 310"/>
                <a:gd name="T102" fmla="*/ 0 w 621"/>
                <a:gd name="T10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310">
                  <a:moveTo>
                    <a:pt x="0" y="0"/>
                  </a:moveTo>
                  <a:lnTo>
                    <a:pt x="3" y="43"/>
                  </a:lnTo>
                  <a:lnTo>
                    <a:pt x="11" y="82"/>
                  </a:lnTo>
                  <a:lnTo>
                    <a:pt x="25" y="120"/>
                  </a:lnTo>
                  <a:lnTo>
                    <a:pt x="43" y="159"/>
                  </a:lnTo>
                  <a:lnTo>
                    <a:pt x="65" y="190"/>
                  </a:lnTo>
                  <a:lnTo>
                    <a:pt x="92" y="220"/>
                  </a:lnTo>
                  <a:lnTo>
                    <a:pt x="121" y="245"/>
                  </a:lnTo>
                  <a:lnTo>
                    <a:pt x="152" y="267"/>
                  </a:lnTo>
                  <a:lnTo>
                    <a:pt x="191" y="286"/>
                  </a:lnTo>
                  <a:lnTo>
                    <a:pt x="229" y="299"/>
                  </a:lnTo>
                  <a:lnTo>
                    <a:pt x="269" y="307"/>
                  </a:lnTo>
                  <a:lnTo>
                    <a:pt x="311" y="310"/>
                  </a:lnTo>
                  <a:lnTo>
                    <a:pt x="353" y="307"/>
                  </a:lnTo>
                  <a:lnTo>
                    <a:pt x="393" y="299"/>
                  </a:lnTo>
                  <a:lnTo>
                    <a:pt x="431" y="286"/>
                  </a:lnTo>
                  <a:lnTo>
                    <a:pt x="471" y="267"/>
                  </a:lnTo>
                  <a:lnTo>
                    <a:pt x="502" y="245"/>
                  </a:lnTo>
                  <a:lnTo>
                    <a:pt x="532" y="220"/>
                  </a:lnTo>
                  <a:lnTo>
                    <a:pt x="557" y="190"/>
                  </a:lnTo>
                  <a:lnTo>
                    <a:pt x="579" y="159"/>
                  </a:lnTo>
                  <a:lnTo>
                    <a:pt x="597" y="120"/>
                  </a:lnTo>
                  <a:lnTo>
                    <a:pt x="611" y="82"/>
                  </a:lnTo>
                  <a:lnTo>
                    <a:pt x="619" y="43"/>
                  </a:lnTo>
                  <a:lnTo>
                    <a:pt x="621" y="0"/>
                  </a:lnTo>
                  <a:lnTo>
                    <a:pt x="620" y="0"/>
                  </a:lnTo>
                  <a:lnTo>
                    <a:pt x="619" y="0"/>
                  </a:lnTo>
                  <a:lnTo>
                    <a:pt x="617" y="43"/>
                  </a:lnTo>
                  <a:lnTo>
                    <a:pt x="609" y="82"/>
                  </a:lnTo>
                  <a:lnTo>
                    <a:pt x="595" y="120"/>
                  </a:lnTo>
                  <a:lnTo>
                    <a:pt x="579" y="152"/>
                  </a:lnTo>
                  <a:lnTo>
                    <a:pt x="555" y="188"/>
                  </a:lnTo>
                  <a:lnTo>
                    <a:pt x="529" y="218"/>
                  </a:lnTo>
                  <a:lnTo>
                    <a:pt x="499" y="243"/>
                  </a:lnTo>
                  <a:lnTo>
                    <a:pt x="464" y="267"/>
                  </a:lnTo>
                  <a:lnTo>
                    <a:pt x="431" y="283"/>
                  </a:lnTo>
                  <a:lnTo>
                    <a:pt x="393" y="297"/>
                  </a:lnTo>
                  <a:lnTo>
                    <a:pt x="353" y="305"/>
                  </a:lnTo>
                  <a:lnTo>
                    <a:pt x="311" y="307"/>
                  </a:lnTo>
                  <a:lnTo>
                    <a:pt x="269" y="305"/>
                  </a:lnTo>
                  <a:lnTo>
                    <a:pt x="229" y="297"/>
                  </a:lnTo>
                  <a:lnTo>
                    <a:pt x="191" y="283"/>
                  </a:lnTo>
                  <a:lnTo>
                    <a:pt x="159" y="267"/>
                  </a:lnTo>
                  <a:lnTo>
                    <a:pt x="123" y="243"/>
                  </a:lnTo>
                  <a:lnTo>
                    <a:pt x="94" y="218"/>
                  </a:lnTo>
                  <a:lnTo>
                    <a:pt x="68" y="188"/>
                  </a:lnTo>
                  <a:lnTo>
                    <a:pt x="43" y="152"/>
                  </a:lnTo>
                  <a:lnTo>
                    <a:pt x="27" y="120"/>
                  </a:lnTo>
                  <a:lnTo>
                    <a:pt x="14" y="82"/>
                  </a:lnTo>
                  <a:lnTo>
                    <a:pt x="5" y="43"/>
                  </a:lnTo>
                  <a:lnTo>
                    <a:pt x="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30" name="Freeform 24"/>
            <p:cNvSpPr>
              <a:spLocks/>
            </p:cNvSpPr>
            <p:nvPr/>
          </p:nvSpPr>
          <p:spPr bwMode="auto">
            <a:xfrm>
              <a:off x="1176" y="3660"/>
              <a:ext cx="2" cy="2"/>
            </a:xfrm>
            <a:custGeom>
              <a:avLst/>
              <a:gdLst>
                <a:gd name="T0" fmla="*/ 1 w 3"/>
                <a:gd name="T1" fmla="*/ 1 h 3"/>
                <a:gd name="T2" fmla="*/ 0 w 3"/>
                <a:gd name="T3" fmla="*/ 2 h 3"/>
                <a:gd name="T4" fmla="*/ 1 w 3"/>
                <a:gd name="T5" fmla="*/ 3 h 3"/>
                <a:gd name="T6" fmla="*/ 3 w 3"/>
                <a:gd name="T7" fmla="*/ 1 h 3"/>
                <a:gd name="T8" fmla="*/ 2 w 3"/>
                <a:gd name="T9" fmla="*/ 0 h 3"/>
                <a:gd name="T10" fmla="*/ 0 w 3"/>
                <a:gd name="T11" fmla="*/ 1 h 3"/>
                <a:gd name="T12" fmla="*/ 0 w 3"/>
                <a:gd name="T13" fmla="*/ 1 h 3"/>
                <a:gd name="T14" fmla="*/ 1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1"/>
                  </a:moveTo>
                  <a:lnTo>
                    <a:pt x="0" y="2"/>
                  </a:lnTo>
                  <a:lnTo>
                    <a:pt x="1" y="3"/>
                  </a:lnTo>
                  <a:lnTo>
                    <a:pt x="3" y="1"/>
                  </a:lnTo>
                  <a:lnTo>
                    <a:pt x="2" y="0"/>
                  </a:lnTo>
                  <a:lnTo>
                    <a:pt x="0" y="1"/>
                  </a:lnTo>
                  <a:lnTo>
                    <a:pt x="0" y="1"/>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31" name="Freeform 25"/>
            <p:cNvSpPr>
              <a:spLocks/>
            </p:cNvSpPr>
            <p:nvPr/>
          </p:nvSpPr>
          <p:spPr bwMode="auto">
            <a:xfrm>
              <a:off x="1176" y="3660"/>
              <a:ext cx="2" cy="1"/>
            </a:xfrm>
            <a:custGeom>
              <a:avLst/>
              <a:gdLst>
                <a:gd name="T0" fmla="*/ 3 w 3"/>
                <a:gd name="T1" fmla="*/ 1 h 2"/>
                <a:gd name="T2" fmla="*/ 2 w 3"/>
                <a:gd name="T3" fmla="*/ 0 h 2"/>
                <a:gd name="T4" fmla="*/ 0 w 3"/>
                <a:gd name="T5" fmla="*/ 1 h 2"/>
                <a:gd name="T6" fmla="*/ 0 w 3"/>
                <a:gd name="T7" fmla="*/ 2 h 2"/>
                <a:gd name="T8" fmla="*/ 2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lnTo>
                    <a:pt x="2" y="0"/>
                  </a:lnTo>
                  <a:lnTo>
                    <a:pt x="0" y="1"/>
                  </a:lnTo>
                  <a:lnTo>
                    <a:pt x="0" y="2"/>
                  </a:lnTo>
                  <a:lnTo>
                    <a:pt x="2" y="0"/>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32" name="Freeform 26"/>
            <p:cNvSpPr>
              <a:spLocks/>
            </p:cNvSpPr>
            <p:nvPr/>
          </p:nvSpPr>
          <p:spPr bwMode="auto">
            <a:xfrm>
              <a:off x="912" y="3552"/>
              <a:ext cx="220" cy="221"/>
            </a:xfrm>
            <a:custGeom>
              <a:avLst/>
              <a:gdLst>
                <a:gd name="T0" fmla="*/ 439 w 441"/>
                <a:gd name="T1" fmla="*/ 220 h 442"/>
                <a:gd name="T2" fmla="*/ 438 w 441"/>
                <a:gd name="T3" fmla="*/ 192 h 442"/>
                <a:gd name="T4" fmla="*/ 432 w 441"/>
                <a:gd name="T5" fmla="*/ 163 h 442"/>
                <a:gd name="T6" fmla="*/ 422 w 441"/>
                <a:gd name="T7" fmla="*/ 135 h 442"/>
                <a:gd name="T8" fmla="*/ 409 w 441"/>
                <a:gd name="T9" fmla="*/ 110 h 442"/>
                <a:gd name="T10" fmla="*/ 394 w 441"/>
                <a:gd name="T11" fmla="*/ 87 h 442"/>
                <a:gd name="T12" fmla="*/ 375 w 441"/>
                <a:gd name="T13" fmla="*/ 66 h 442"/>
                <a:gd name="T14" fmla="*/ 354 w 441"/>
                <a:gd name="T15" fmla="*/ 47 h 442"/>
                <a:gd name="T16" fmla="*/ 331 w 441"/>
                <a:gd name="T17" fmla="*/ 32 h 442"/>
                <a:gd name="T18" fmla="*/ 306 w 441"/>
                <a:gd name="T19" fmla="*/ 19 h 442"/>
                <a:gd name="T20" fmla="*/ 278 w 441"/>
                <a:gd name="T21" fmla="*/ 9 h 442"/>
                <a:gd name="T22" fmla="*/ 249 w 441"/>
                <a:gd name="T23" fmla="*/ 3 h 442"/>
                <a:gd name="T24" fmla="*/ 220 w 441"/>
                <a:gd name="T25" fmla="*/ 0 h 442"/>
                <a:gd name="T26" fmla="*/ 191 w 441"/>
                <a:gd name="T27" fmla="*/ 3 h 442"/>
                <a:gd name="T28" fmla="*/ 162 w 441"/>
                <a:gd name="T29" fmla="*/ 9 h 442"/>
                <a:gd name="T30" fmla="*/ 134 w 441"/>
                <a:gd name="T31" fmla="*/ 19 h 442"/>
                <a:gd name="T32" fmla="*/ 109 w 441"/>
                <a:gd name="T33" fmla="*/ 32 h 442"/>
                <a:gd name="T34" fmla="*/ 86 w 441"/>
                <a:gd name="T35" fmla="*/ 47 h 442"/>
                <a:gd name="T36" fmla="*/ 65 w 441"/>
                <a:gd name="T37" fmla="*/ 66 h 442"/>
                <a:gd name="T38" fmla="*/ 46 w 441"/>
                <a:gd name="T39" fmla="*/ 87 h 442"/>
                <a:gd name="T40" fmla="*/ 31 w 441"/>
                <a:gd name="T41" fmla="*/ 110 h 442"/>
                <a:gd name="T42" fmla="*/ 18 w 441"/>
                <a:gd name="T43" fmla="*/ 135 h 442"/>
                <a:gd name="T44" fmla="*/ 8 w 441"/>
                <a:gd name="T45" fmla="*/ 163 h 442"/>
                <a:gd name="T46" fmla="*/ 2 w 441"/>
                <a:gd name="T47" fmla="*/ 192 h 442"/>
                <a:gd name="T48" fmla="*/ 0 w 441"/>
                <a:gd name="T49" fmla="*/ 220 h 442"/>
                <a:gd name="T50" fmla="*/ 2 w 441"/>
                <a:gd name="T51" fmla="*/ 250 h 442"/>
                <a:gd name="T52" fmla="*/ 8 w 441"/>
                <a:gd name="T53" fmla="*/ 279 h 442"/>
                <a:gd name="T54" fmla="*/ 18 w 441"/>
                <a:gd name="T55" fmla="*/ 307 h 442"/>
                <a:gd name="T56" fmla="*/ 31 w 441"/>
                <a:gd name="T57" fmla="*/ 332 h 442"/>
                <a:gd name="T58" fmla="*/ 46 w 441"/>
                <a:gd name="T59" fmla="*/ 355 h 442"/>
                <a:gd name="T60" fmla="*/ 65 w 441"/>
                <a:gd name="T61" fmla="*/ 377 h 442"/>
                <a:gd name="T62" fmla="*/ 86 w 441"/>
                <a:gd name="T63" fmla="*/ 395 h 442"/>
                <a:gd name="T64" fmla="*/ 109 w 441"/>
                <a:gd name="T65" fmla="*/ 412 h 442"/>
                <a:gd name="T66" fmla="*/ 134 w 441"/>
                <a:gd name="T67" fmla="*/ 424 h 442"/>
                <a:gd name="T68" fmla="*/ 162 w 441"/>
                <a:gd name="T69" fmla="*/ 435 h 442"/>
                <a:gd name="T70" fmla="*/ 191 w 441"/>
                <a:gd name="T71" fmla="*/ 440 h 442"/>
                <a:gd name="T72" fmla="*/ 220 w 441"/>
                <a:gd name="T73" fmla="*/ 442 h 442"/>
                <a:gd name="T74" fmla="*/ 249 w 441"/>
                <a:gd name="T75" fmla="*/ 440 h 442"/>
                <a:gd name="T76" fmla="*/ 278 w 441"/>
                <a:gd name="T77" fmla="*/ 435 h 442"/>
                <a:gd name="T78" fmla="*/ 306 w 441"/>
                <a:gd name="T79" fmla="*/ 424 h 442"/>
                <a:gd name="T80" fmla="*/ 331 w 441"/>
                <a:gd name="T81" fmla="*/ 412 h 442"/>
                <a:gd name="T82" fmla="*/ 354 w 441"/>
                <a:gd name="T83" fmla="*/ 395 h 442"/>
                <a:gd name="T84" fmla="*/ 375 w 441"/>
                <a:gd name="T85" fmla="*/ 377 h 442"/>
                <a:gd name="T86" fmla="*/ 394 w 441"/>
                <a:gd name="T87" fmla="*/ 355 h 442"/>
                <a:gd name="T88" fmla="*/ 409 w 441"/>
                <a:gd name="T89" fmla="*/ 332 h 442"/>
                <a:gd name="T90" fmla="*/ 422 w 441"/>
                <a:gd name="T91" fmla="*/ 307 h 442"/>
                <a:gd name="T92" fmla="*/ 432 w 441"/>
                <a:gd name="T93" fmla="*/ 279 h 442"/>
                <a:gd name="T94" fmla="*/ 438 w 441"/>
                <a:gd name="T95" fmla="*/ 250 h 442"/>
                <a:gd name="T96" fmla="*/ 439 w 441"/>
                <a:gd name="T97" fmla="*/ 220 h 442"/>
                <a:gd name="T98" fmla="*/ 441 w 441"/>
                <a:gd name="T99" fmla="*/ 222 h 442"/>
                <a:gd name="T100" fmla="*/ 441 w 441"/>
                <a:gd name="T101" fmla="*/ 222 h 442"/>
                <a:gd name="T102" fmla="*/ 441 w 441"/>
                <a:gd name="T103" fmla="*/ 222 h 442"/>
                <a:gd name="T104" fmla="*/ 441 w 441"/>
                <a:gd name="T105" fmla="*/ 222 h 442"/>
                <a:gd name="T106" fmla="*/ 441 w 441"/>
                <a:gd name="T107" fmla="*/ 222 h 442"/>
                <a:gd name="T108" fmla="*/ 441 w 441"/>
                <a:gd name="T109" fmla="*/ 222 h 442"/>
                <a:gd name="T110" fmla="*/ 441 w 441"/>
                <a:gd name="T111" fmla="*/ 222 h 442"/>
                <a:gd name="T112" fmla="*/ 441 w 441"/>
                <a:gd name="T113" fmla="*/ 222 h 442"/>
                <a:gd name="T114" fmla="*/ 441 w 441"/>
                <a:gd name="T115" fmla="*/ 222 h 442"/>
                <a:gd name="T116" fmla="*/ 441 w 441"/>
                <a:gd name="T117" fmla="*/ 222 h 442"/>
                <a:gd name="T118" fmla="*/ 441 w 441"/>
                <a:gd name="T119" fmla="*/ 222 h 442"/>
                <a:gd name="T120" fmla="*/ 439 w 441"/>
                <a:gd name="T121" fmla="*/ 220 h 442"/>
                <a:gd name="T122" fmla="*/ 439 w 441"/>
                <a:gd name="T123"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1" h="442">
                  <a:moveTo>
                    <a:pt x="439" y="220"/>
                  </a:moveTo>
                  <a:lnTo>
                    <a:pt x="438" y="192"/>
                  </a:lnTo>
                  <a:lnTo>
                    <a:pt x="432" y="163"/>
                  </a:lnTo>
                  <a:lnTo>
                    <a:pt x="422" y="135"/>
                  </a:lnTo>
                  <a:lnTo>
                    <a:pt x="409" y="110"/>
                  </a:lnTo>
                  <a:lnTo>
                    <a:pt x="394" y="87"/>
                  </a:lnTo>
                  <a:lnTo>
                    <a:pt x="375" y="66"/>
                  </a:lnTo>
                  <a:lnTo>
                    <a:pt x="354" y="47"/>
                  </a:lnTo>
                  <a:lnTo>
                    <a:pt x="331" y="32"/>
                  </a:lnTo>
                  <a:lnTo>
                    <a:pt x="306" y="19"/>
                  </a:lnTo>
                  <a:lnTo>
                    <a:pt x="278" y="9"/>
                  </a:lnTo>
                  <a:lnTo>
                    <a:pt x="249" y="3"/>
                  </a:lnTo>
                  <a:lnTo>
                    <a:pt x="220" y="0"/>
                  </a:lnTo>
                  <a:lnTo>
                    <a:pt x="191" y="3"/>
                  </a:lnTo>
                  <a:lnTo>
                    <a:pt x="162" y="9"/>
                  </a:lnTo>
                  <a:lnTo>
                    <a:pt x="134" y="19"/>
                  </a:lnTo>
                  <a:lnTo>
                    <a:pt x="109" y="32"/>
                  </a:lnTo>
                  <a:lnTo>
                    <a:pt x="86" y="47"/>
                  </a:lnTo>
                  <a:lnTo>
                    <a:pt x="65" y="66"/>
                  </a:lnTo>
                  <a:lnTo>
                    <a:pt x="46" y="87"/>
                  </a:lnTo>
                  <a:lnTo>
                    <a:pt x="31" y="110"/>
                  </a:lnTo>
                  <a:lnTo>
                    <a:pt x="18" y="135"/>
                  </a:lnTo>
                  <a:lnTo>
                    <a:pt x="8" y="163"/>
                  </a:lnTo>
                  <a:lnTo>
                    <a:pt x="2" y="192"/>
                  </a:lnTo>
                  <a:lnTo>
                    <a:pt x="0" y="220"/>
                  </a:lnTo>
                  <a:lnTo>
                    <a:pt x="2" y="250"/>
                  </a:lnTo>
                  <a:lnTo>
                    <a:pt x="8" y="279"/>
                  </a:lnTo>
                  <a:lnTo>
                    <a:pt x="18" y="307"/>
                  </a:lnTo>
                  <a:lnTo>
                    <a:pt x="31" y="332"/>
                  </a:lnTo>
                  <a:lnTo>
                    <a:pt x="46" y="355"/>
                  </a:lnTo>
                  <a:lnTo>
                    <a:pt x="65" y="377"/>
                  </a:lnTo>
                  <a:lnTo>
                    <a:pt x="86" y="395"/>
                  </a:lnTo>
                  <a:lnTo>
                    <a:pt x="109" y="412"/>
                  </a:lnTo>
                  <a:lnTo>
                    <a:pt x="134" y="424"/>
                  </a:lnTo>
                  <a:lnTo>
                    <a:pt x="162" y="435"/>
                  </a:lnTo>
                  <a:lnTo>
                    <a:pt x="191" y="440"/>
                  </a:lnTo>
                  <a:lnTo>
                    <a:pt x="220" y="442"/>
                  </a:lnTo>
                  <a:lnTo>
                    <a:pt x="249" y="440"/>
                  </a:lnTo>
                  <a:lnTo>
                    <a:pt x="278" y="435"/>
                  </a:lnTo>
                  <a:lnTo>
                    <a:pt x="306" y="424"/>
                  </a:lnTo>
                  <a:lnTo>
                    <a:pt x="331" y="412"/>
                  </a:lnTo>
                  <a:lnTo>
                    <a:pt x="354" y="395"/>
                  </a:lnTo>
                  <a:lnTo>
                    <a:pt x="375" y="377"/>
                  </a:lnTo>
                  <a:lnTo>
                    <a:pt x="394" y="355"/>
                  </a:lnTo>
                  <a:lnTo>
                    <a:pt x="409" y="332"/>
                  </a:lnTo>
                  <a:lnTo>
                    <a:pt x="422" y="307"/>
                  </a:lnTo>
                  <a:lnTo>
                    <a:pt x="432" y="279"/>
                  </a:lnTo>
                  <a:lnTo>
                    <a:pt x="438" y="250"/>
                  </a:lnTo>
                  <a:lnTo>
                    <a:pt x="439" y="220"/>
                  </a:lnTo>
                  <a:lnTo>
                    <a:pt x="441" y="222"/>
                  </a:lnTo>
                  <a:lnTo>
                    <a:pt x="441" y="222"/>
                  </a:lnTo>
                  <a:lnTo>
                    <a:pt x="441" y="222"/>
                  </a:lnTo>
                  <a:lnTo>
                    <a:pt x="441" y="222"/>
                  </a:lnTo>
                  <a:lnTo>
                    <a:pt x="441" y="222"/>
                  </a:lnTo>
                  <a:lnTo>
                    <a:pt x="441" y="222"/>
                  </a:lnTo>
                  <a:lnTo>
                    <a:pt x="441" y="222"/>
                  </a:lnTo>
                  <a:lnTo>
                    <a:pt x="441" y="222"/>
                  </a:lnTo>
                  <a:lnTo>
                    <a:pt x="441" y="222"/>
                  </a:lnTo>
                  <a:lnTo>
                    <a:pt x="441" y="222"/>
                  </a:lnTo>
                  <a:lnTo>
                    <a:pt x="441" y="222"/>
                  </a:lnTo>
                  <a:lnTo>
                    <a:pt x="439" y="220"/>
                  </a:lnTo>
                  <a:lnTo>
                    <a:pt x="439" y="22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33" name="Freeform 27"/>
            <p:cNvSpPr>
              <a:spLocks/>
            </p:cNvSpPr>
            <p:nvPr/>
          </p:nvSpPr>
          <p:spPr bwMode="auto">
            <a:xfrm>
              <a:off x="912" y="3552"/>
              <a:ext cx="220" cy="221"/>
            </a:xfrm>
            <a:custGeom>
              <a:avLst/>
              <a:gdLst>
                <a:gd name="T0" fmla="*/ 439 w 441"/>
                <a:gd name="T1" fmla="*/ 220 h 442"/>
                <a:gd name="T2" fmla="*/ 438 w 441"/>
                <a:gd name="T3" fmla="*/ 192 h 442"/>
                <a:gd name="T4" fmla="*/ 432 w 441"/>
                <a:gd name="T5" fmla="*/ 163 h 442"/>
                <a:gd name="T6" fmla="*/ 422 w 441"/>
                <a:gd name="T7" fmla="*/ 135 h 442"/>
                <a:gd name="T8" fmla="*/ 409 w 441"/>
                <a:gd name="T9" fmla="*/ 110 h 442"/>
                <a:gd name="T10" fmla="*/ 394 w 441"/>
                <a:gd name="T11" fmla="*/ 87 h 442"/>
                <a:gd name="T12" fmla="*/ 375 w 441"/>
                <a:gd name="T13" fmla="*/ 66 h 442"/>
                <a:gd name="T14" fmla="*/ 354 w 441"/>
                <a:gd name="T15" fmla="*/ 47 h 442"/>
                <a:gd name="T16" fmla="*/ 331 w 441"/>
                <a:gd name="T17" fmla="*/ 32 h 442"/>
                <a:gd name="T18" fmla="*/ 306 w 441"/>
                <a:gd name="T19" fmla="*/ 19 h 442"/>
                <a:gd name="T20" fmla="*/ 278 w 441"/>
                <a:gd name="T21" fmla="*/ 9 h 442"/>
                <a:gd name="T22" fmla="*/ 249 w 441"/>
                <a:gd name="T23" fmla="*/ 3 h 442"/>
                <a:gd name="T24" fmla="*/ 220 w 441"/>
                <a:gd name="T25" fmla="*/ 0 h 442"/>
                <a:gd name="T26" fmla="*/ 191 w 441"/>
                <a:gd name="T27" fmla="*/ 3 h 442"/>
                <a:gd name="T28" fmla="*/ 162 w 441"/>
                <a:gd name="T29" fmla="*/ 9 h 442"/>
                <a:gd name="T30" fmla="*/ 134 w 441"/>
                <a:gd name="T31" fmla="*/ 19 h 442"/>
                <a:gd name="T32" fmla="*/ 109 w 441"/>
                <a:gd name="T33" fmla="*/ 32 h 442"/>
                <a:gd name="T34" fmla="*/ 86 w 441"/>
                <a:gd name="T35" fmla="*/ 47 h 442"/>
                <a:gd name="T36" fmla="*/ 65 w 441"/>
                <a:gd name="T37" fmla="*/ 66 h 442"/>
                <a:gd name="T38" fmla="*/ 46 w 441"/>
                <a:gd name="T39" fmla="*/ 87 h 442"/>
                <a:gd name="T40" fmla="*/ 31 w 441"/>
                <a:gd name="T41" fmla="*/ 110 h 442"/>
                <a:gd name="T42" fmla="*/ 18 w 441"/>
                <a:gd name="T43" fmla="*/ 135 h 442"/>
                <a:gd name="T44" fmla="*/ 8 w 441"/>
                <a:gd name="T45" fmla="*/ 163 h 442"/>
                <a:gd name="T46" fmla="*/ 2 w 441"/>
                <a:gd name="T47" fmla="*/ 192 h 442"/>
                <a:gd name="T48" fmla="*/ 0 w 441"/>
                <a:gd name="T49" fmla="*/ 220 h 442"/>
                <a:gd name="T50" fmla="*/ 2 w 441"/>
                <a:gd name="T51" fmla="*/ 250 h 442"/>
                <a:gd name="T52" fmla="*/ 8 w 441"/>
                <a:gd name="T53" fmla="*/ 279 h 442"/>
                <a:gd name="T54" fmla="*/ 18 w 441"/>
                <a:gd name="T55" fmla="*/ 307 h 442"/>
                <a:gd name="T56" fmla="*/ 31 w 441"/>
                <a:gd name="T57" fmla="*/ 332 h 442"/>
                <a:gd name="T58" fmla="*/ 46 w 441"/>
                <a:gd name="T59" fmla="*/ 355 h 442"/>
                <a:gd name="T60" fmla="*/ 65 w 441"/>
                <a:gd name="T61" fmla="*/ 377 h 442"/>
                <a:gd name="T62" fmla="*/ 86 w 441"/>
                <a:gd name="T63" fmla="*/ 395 h 442"/>
                <a:gd name="T64" fmla="*/ 109 w 441"/>
                <a:gd name="T65" fmla="*/ 412 h 442"/>
                <a:gd name="T66" fmla="*/ 134 w 441"/>
                <a:gd name="T67" fmla="*/ 424 h 442"/>
                <a:gd name="T68" fmla="*/ 162 w 441"/>
                <a:gd name="T69" fmla="*/ 435 h 442"/>
                <a:gd name="T70" fmla="*/ 191 w 441"/>
                <a:gd name="T71" fmla="*/ 440 h 442"/>
                <a:gd name="T72" fmla="*/ 220 w 441"/>
                <a:gd name="T73" fmla="*/ 442 h 442"/>
                <a:gd name="T74" fmla="*/ 249 w 441"/>
                <a:gd name="T75" fmla="*/ 440 h 442"/>
                <a:gd name="T76" fmla="*/ 278 w 441"/>
                <a:gd name="T77" fmla="*/ 435 h 442"/>
                <a:gd name="T78" fmla="*/ 306 w 441"/>
                <a:gd name="T79" fmla="*/ 424 h 442"/>
                <a:gd name="T80" fmla="*/ 331 w 441"/>
                <a:gd name="T81" fmla="*/ 412 h 442"/>
                <a:gd name="T82" fmla="*/ 354 w 441"/>
                <a:gd name="T83" fmla="*/ 395 h 442"/>
                <a:gd name="T84" fmla="*/ 375 w 441"/>
                <a:gd name="T85" fmla="*/ 377 h 442"/>
                <a:gd name="T86" fmla="*/ 394 w 441"/>
                <a:gd name="T87" fmla="*/ 355 h 442"/>
                <a:gd name="T88" fmla="*/ 409 w 441"/>
                <a:gd name="T89" fmla="*/ 332 h 442"/>
                <a:gd name="T90" fmla="*/ 422 w 441"/>
                <a:gd name="T91" fmla="*/ 307 h 442"/>
                <a:gd name="T92" fmla="*/ 432 w 441"/>
                <a:gd name="T93" fmla="*/ 279 h 442"/>
                <a:gd name="T94" fmla="*/ 438 w 441"/>
                <a:gd name="T95" fmla="*/ 250 h 442"/>
                <a:gd name="T96" fmla="*/ 439 w 441"/>
                <a:gd name="T97" fmla="*/ 220 h 442"/>
                <a:gd name="T98" fmla="*/ 441 w 441"/>
                <a:gd name="T99" fmla="*/ 222 h 442"/>
                <a:gd name="T100" fmla="*/ 441 w 441"/>
                <a:gd name="T101" fmla="*/ 222 h 442"/>
                <a:gd name="T102" fmla="*/ 441 w 441"/>
                <a:gd name="T103" fmla="*/ 222 h 442"/>
                <a:gd name="T104" fmla="*/ 441 w 441"/>
                <a:gd name="T105" fmla="*/ 222 h 442"/>
                <a:gd name="T106" fmla="*/ 441 w 441"/>
                <a:gd name="T107" fmla="*/ 222 h 442"/>
                <a:gd name="T108" fmla="*/ 441 w 441"/>
                <a:gd name="T109" fmla="*/ 222 h 442"/>
                <a:gd name="T110" fmla="*/ 441 w 441"/>
                <a:gd name="T111" fmla="*/ 222 h 442"/>
                <a:gd name="T112" fmla="*/ 441 w 441"/>
                <a:gd name="T113" fmla="*/ 222 h 442"/>
                <a:gd name="T114" fmla="*/ 441 w 441"/>
                <a:gd name="T115" fmla="*/ 222 h 442"/>
                <a:gd name="T116" fmla="*/ 441 w 441"/>
                <a:gd name="T117" fmla="*/ 222 h 442"/>
                <a:gd name="T118" fmla="*/ 441 w 441"/>
                <a:gd name="T119" fmla="*/ 222 h 442"/>
                <a:gd name="T120" fmla="*/ 439 w 441"/>
                <a:gd name="T121" fmla="*/ 220 h 442"/>
                <a:gd name="T122" fmla="*/ 439 w 441"/>
                <a:gd name="T123"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1" h="442">
                  <a:moveTo>
                    <a:pt x="439" y="220"/>
                  </a:moveTo>
                  <a:lnTo>
                    <a:pt x="438" y="192"/>
                  </a:lnTo>
                  <a:lnTo>
                    <a:pt x="432" y="163"/>
                  </a:lnTo>
                  <a:lnTo>
                    <a:pt x="422" y="135"/>
                  </a:lnTo>
                  <a:lnTo>
                    <a:pt x="409" y="110"/>
                  </a:lnTo>
                  <a:lnTo>
                    <a:pt x="394" y="87"/>
                  </a:lnTo>
                  <a:lnTo>
                    <a:pt x="375" y="66"/>
                  </a:lnTo>
                  <a:lnTo>
                    <a:pt x="354" y="47"/>
                  </a:lnTo>
                  <a:lnTo>
                    <a:pt x="331" y="32"/>
                  </a:lnTo>
                  <a:lnTo>
                    <a:pt x="306" y="19"/>
                  </a:lnTo>
                  <a:lnTo>
                    <a:pt x="278" y="9"/>
                  </a:lnTo>
                  <a:lnTo>
                    <a:pt x="249" y="3"/>
                  </a:lnTo>
                  <a:lnTo>
                    <a:pt x="220" y="0"/>
                  </a:lnTo>
                  <a:lnTo>
                    <a:pt x="191" y="3"/>
                  </a:lnTo>
                  <a:lnTo>
                    <a:pt x="162" y="9"/>
                  </a:lnTo>
                  <a:lnTo>
                    <a:pt x="134" y="19"/>
                  </a:lnTo>
                  <a:lnTo>
                    <a:pt x="109" y="32"/>
                  </a:lnTo>
                  <a:lnTo>
                    <a:pt x="86" y="47"/>
                  </a:lnTo>
                  <a:lnTo>
                    <a:pt x="65" y="66"/>
                  </a:lnTo>
                  <a:lnTo>
                    <a:pt x="46" y="87"/>
                  </a:lnTo>
                  <a:lnTo>
                    <a:pt x="31" y="110"/>
                  </a:lnTo>
                  <a:lnTo>
                    <a:pt x="18" y="135"/>
                  </a:lnTo>
                  <a:lnTo>
                    <a:pt x="8" y="163"/>
                  </a:lnTo>
                  <a:lnTo>
                    <a:pt x="2" y="192"/>
                  </a:lnTo>
                  <a:lnTo>
                    <a:pt x="0" y="220"/>
                  </a:lnTo>
                  <a:lnTo>
                    <a:pt x="2" y="250"/>
                  </a:lnTo>
                  <a:lnTo>
                    <a:pt x="8" y="279"/>
                  </a:lnTo>
                  <a:lnTo>
                    <a:pt x="18" y="307"/>
                  </a:lnTo>
                  <a:lnTo>
                    <a:pt x="31" y="332"/>
                  </a:lnTo>
                  <a:lnTo>
                    <a:pt x="46" y="355"/>
                  </a:lnTo>
                  <a:lnTo>
                    <a:pt x="65" y="377"/>
                  </a:lnTo>
                  <a:lnTo>
                    <a:pt x="86" y="395"/>
                  </a:lnTo>
                  <a:lnTo>
                    <a:pt x="109" y="412"/>
                  </a:lnTo>
                  <a:lnTo>
                    <a:pt x="134" y="424"/>
                  </a:lnTo>
                  <a:lnTo>
                    <a:pt x="162" y="435"/>
                  </a:lnTo>
                  <a:lnTo>
                    <a:pt x="191" y="440"/>
                  </a:lnTo>
                  <a:lnTo>
                    <a:pt x="220" y="442"/>
                  </a:lnTo>
                  <a:lnTo>
                    <a:pt x="249" y="440"/>
                  </a:lnTo>
                  <a:lnTo>
                    <a:pt x="278" y="435"/>
                  </a:lnTo>
                  <a:lnTo>
                    <a:pt x="306" y="424"/>
                  </a:lnTo>
                  <a:lnTo>
                    <a:pt x="331" y="412"/>
                  </a:lnTo>
                  <a:lnTo>
                    <a:pt x="354" y="395"/>
                  </a:lnTo>
                  <a:lnTo>
                    <a:pt x="375" y="377"/>
                  </a:lnTo>
                  <a:lnTo>
                    <a:pt x="394" y="355"/>
                  </a:lnTo>
                  <a:lnTo>
                    <a:pt x="409" y="332"/>
                  </a:lnTo>
                  <a:lnTo>
                    <a:pt x="422" y="307"/>
                  </a:lnTo>
                  <a:lnTo>
                    <a:pt x="432" y="279"/>
                  </a:lnTo>
                  <a:lnTo>
                    <a:pt x="438" y="250"/>
                  </a:lnTo>
                  <a:lnTo>
                    <a:pt x="439" y="220"/>
                  </a:lnTo>
                  <a:lnTo>
                    <a:pt x="441" y="222"/>
                  </a:lnTo>
                  <a:lnTo>
                    <a:pt x="441" y="222"/>
                  </a:lnTo>
                  <a:lnTo>
                    <a:pt x="441" y="222"/>
                  </a:lnTo>
                  <a:lnTo>
                    <a:pt x="441" y="222"/>
                  </a:lnTo>
                  <a:lnTo>
                    <a:pt x="441" y="222"/>
                  </a:lnTo>
                  <a:lnTo>
                    <a:pt x="441" y="222"/>
                  </a:lnTo>
                  <a:lnTo>
                    <a:pt x="441" y="222"/>
                  </a:lnTo>
                  <a:lnTo>
                    <a:pt x="441" y="222"/>
                  </a:lnTo>
                  <a:lnTo>
                    <a:pt x="441" y="222"/>
                  </a:lnTo>
                  <a:lnTo>
                    <a:pt x="441" y="222"/>
                  </a:lnTo>
                  <a:lnTo>
                    <a:pt x="441" y="222"/>
                  </a:lnTo>
                  <a:lnTo>
                    <a:pt x="439" y="220"/>
                  </a:lnTo>
                  <a:lnTo>
                    <a:pt x="439" y="220"/>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34" name="Freeform 28"/>
            <p:cNvSpPr>
              <a:spLocks/>
            </p:cNvSpPr>
            <p:nvPr/>
          </p:nvSpPr>
          <p:spPr bwMode="auto">
            <a:xfrm>
              <a:off x="911" y="3552"/>
              <a:ext cx="221" cy="110"/>
            </a:xfrm>
            <a:custGeom>
              <a:avLst/>
              <a:gdLst>
                <a:gd name="T0" fmla="*/ 440 w 443"/>
                <a:gd name="T1" fmla="*/ 221 h 221"/>
                <a:gd name="T2" fmla="*/ 443 w 443"/>
                <a:gd name="T3" fmla="*/ 221 h 221"/>
                <a:gd name="T4" fmla="*/ 441 w 443"/>
                <a:gd name="T5" fmla="*/ 193 h 221"/>
                <a:gd name="T6" fmla="*/ 436 w 443"/>
                <a:gd name="T7" fmla="*/ 164 h 221"/>
                <a:gd name="T8" fmla="*/ 425 w 443"/>
                <a:gd name="T9" fmla="*/ 136 h 221"/>
                <a:gd name="T10" fmla="*/ 410 w 443"/>
                <a:gd name="T11" fmla="*/ 106 h 221"/>
                <a:gd name="T12" fmla="*/ 398 w 443"/>
                <a:gd name="T13" fmla="*/ 87 h 221"/>
                <a:gd name="T14" fmla="*/ 378 w 443"/>
                <a:gd name="T15" fmla="*/ 66 h 221"/>
                <a:gd name="T16" fmla="*/ 357 w 443"/>
                <a:gd name="T17" fmla="*/ 46 h 221"/>
                <a:gd name="T18" fmla="*/ 338 w 443"/>
                <a:gd name="T19" fmla="*/ 34 h 221"/>
                <a:gd name="T20" fmla="*/ 308 w 443"/>
                <a:gd name="T21" fmla="*/ 19 h 221"/>
                <a:gd name="T22" fmla="*/ 280 w 443"/>
                <a:gd name="T23" fmla="*/ 8 h 221"/>
                <a:gd name="T24" fmla="*/ 251 w 443"/>
                <a:gd name="T25" fmla="*/ 3 h 221"/>
                <a:gd name="T26" fmla="*/ 222 w 443"/>
                <a:gd name="T27" fmla="*/ 0 h 221"/>
                <a:gd name="T28" fmla="*/ 193 w 443"/>
                <a:gd name="T29" fmla="*/ 3 h 221"/>
                <a:gd name="T30" fmla="*/ 164 w 443"/>
                <a:gd name="T31" fmla="*/ 8 h 221"/>
                <a:gd name="T32" fmla="*/ 136 w 443"/>
                <a:gd name="T33" fmla="*/ 19 h 221"/>
                <a:gd name="T34" fmla="*/ 106 w 443"/>
                <a:gd name="T35" fmla="*/ 34 h 221"/>
                <a:gd name="T36" fmla="*/ 87 w 443"/>
                <a:gd name="T37" fmla="*/ 46 h 221"/>
                <a:gd name="T38" fmla="*/ 66 w 443"/>
                <a:gd name="T39" fmla="*/ 66 h 221"/>
                <a:gd name="T40" fmla="*/ 47 w 443"/>
                <a:gd name="T41" fmla="*/ 87 h 221"/>
                <a:gd name="T42" fmla="*/ 34 w 443"/>
                <a:gd name="T43" fmla="*/ 106 h 221"/>
                <a:gd name="T44" fmla="*/ 19 w 443"/>
                <a:gd name="T45" fmla="*/ 136 h 221"/>
                <a:gd name="T46" fmla="*/ 9 w 443"/>
                <a:gd name="T47" fmla="*/ 164 h 221"/>
                <a:gd name="T48" fmla="*/ 3 w 443"/>
                <a:gd name="T49" fmla="*/ 193 h 221"/>
                <a:gd name="T50" fmla="*/ 0 w 443"/>
                <a:gd name="T51" fmla="*/ 221 h 221"/>
                <a:gd name="T52" fmla="*/ 3 w 443"/>
                <a:gd name="T53" fmla="*/ 221 h 221"/>
                <a:gd name="T54" fmla="*/ 5 w 443"/>
                <a:gd name="T55" fmla="*/ 193 h 221"/>
                <a:gd name="T56" fmla="*/ 11 w 443"/>
                <a:gd name="T57" fmla="*/ 164 h 221"/>
                <a:gd name="T58" fmla="*/ 21 w 443"/>
                <a:gd name="T59" fmla="*/ 136 h 221"/>
                <a:gd name="T60" fmla="*/ 32 w 443"/>
                <a:gd name="T61" fmla="*/ 115 h 221"/>
                <a:gd name="T62" fmla="*/ 49 w 443"/>
                <a:gd name="T63" fmla="*/ 89 h 221"/>
                <a:gd name="T64" fmla="*/ 68 w 443"/>
                <a:gd name="T65" fmla="*/ 68 h 221"/>
                <a:gd name="T66" fmla="*/ 89 w 443"/>
                <a:gd name="T67" fmla="*/ 49 h 221"/>
                <a:gd name="T68" fmla="*/ 116 w 443"/>
                <a:gd name="T69" fmla="*/ 31 h 221"/>
                <a:gd name="T70" fmla="*/ 136 w 443"/>
                <a:gd name="T71" fmla="*/ 21 h 221"/>
                <a:gd name="T72" fmla="*/ 164 w 443"/>
                <a:gd name="T73" fmla="*/ 11 h 221"/>
                <a:gd name="T74" fmla="*/ 193 w 443"/>
                <a:gd name="T75" fmla="*/ 5 h 221"/>
                <a:gd name="T76" fmla="*/ 222 w 443"/>
                <a:gd name="T77" fmla="*/ 3 h 221"/>
                <a:gd name="T78" fmla="*/ 251 w 443"/>
                <a:gd name="T79" fmla="*/ 5 h 221"/>
                <a:gd name="T80" fmla="*/ 280 w 443"/>
                <a:gd name="T81" fmla="*/ 11 h 221"/>
                <a:gd name="T82" fmla="*/ 308 w 443"/>
                <a:gd name="T83" fmla="*/ 21 h 221"/>
                <a:gd name="T84" fmla="*/ 329 w 443"/>
                <a:gd name="T85" fmla="*/ 31 h 221"/>
                <a:gd name="T86" fmla="*/ 355 w 443"/>
                <a:gd name="T87" fmla="*/ 49 h 221"/>
                <a:gd name="T88" fmla="*/ 376 w 443"/>
                <a:gd name="T89" fmla="*/ 68 h 221"/>
                <a:gd name="T90" fmla="*/ 395 w 443"/>
                <a:gd name="T91" fmla="*/ 89 h 221"/>
                <a:gd name="T92" fmla="*/ 413 w 443"/>
                <a:gd name="T93" fmla="*/ 115 h 221"/>
                <a:gd name="T94" fmla="*/ 423 w 443"/>
                <a:gd name="T95" fmla="*/ 136 h 221"/>
                <a:gd name="T96" fmla="*/ 433 w 443"/>
                <a:gd name="T97" fmla="*/ 164 h 221"/>
                <a:gd name="T98" fmla="*/ 439 w 443"/>
                <a:gd name="T99" fmla="*/ 193 h 221"/>
                <a:gd name="T100" fmla="*/ 440 w 443"/>
                <a:gd name="T10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3" h="221">
                  <a:moveTo>
                    <a:pt x="440" y="221"/>
                  </a:moveTo>
                  <a:lnTo>
                    <a:pt x="443" y="221"/>
                  </a:lnTo>
                  <a:lnTo>
                    <a:pt x="441" y="193"/>
                  </a:lnTo>
                  <a:lnTo>
                    <a:pt x="436" y="164"/>
                  </a:lnTo>
                  <a:lnTo>
                    <a:pt x="425" y="136"/>
                  </a:lnTo>
                  <a:lnTo>
                    <a:pt x="410" y="106"/>
                  </a:lnTo>
                  <a:lnTo>
                    <a:pt x="398" y="87"/>
                  </a:lnTo>
                  <a:lnTo>
                    <a:pt x="378" y="66"/>
                  </a:lnTo>
                  <a:lnTo>
                    <a:pt x="357" y="46"/>
                  </a:lnTo>
                  <a:lnTo>
                    <a:pt x="338" y="34"/>
                  </a:lnTo>
                  <a:lnTo>
                    <a:pt x="308" y="19"/>
                  </a:lnTo>
                  <a:lnTo>
                    <a:pt x="280" y="8"/>
                  </a:lnTo>
                  <a:lnTo>
                    <a:pt x="251" y="3"/>
                  </a:lnTo>
                  <a:lnTo>
                    <a:pt x="222" y="0"/>
                  </a:lnTo>
                  <a:lnTo>
                    <a:pt x="193" y="3"/>
                  </a:lnTo>
                  <a:lnTo>
                    <a:pt x="164" y="8"/>
                  </a:lnTo>
                  <a:lnTo>
                    <a:pt x="136" y="19"/>
                  </a:lnTo>
                  <a:lnTo>
                    <a:pt x="106" y="34"/>
                  </a:lnTo>
                  <a:lnTo>
                    <a:pt x="87" y="46"/>
                  </a:lnTo>
                  <a:lnTo>
                    <a:pt x="66" y="66"/>
                  </a:lnTo>
                  <a:lnTo>
                    <a:pt x="47" y="87"/>
                  </a:lnTo>
                  <a:lnTo>
                    <a:pt x="34" y="106"/>
                  </a:lnTo>
                  <a:lnTo>
                    <a:pt x="19" y="136"/>
                  </a:lnTo>
                  <a:lnTo>
                    <a:pt x="9" y="164"/>
                  </a:lnTo>
                  <a:lnTo>
                    <a:pt x="3" y="193"/>
                  </a:lnTo>
                  <a:lnTo>
                    <a:pt x="0" y="221"/>
                  </a:lnTo>
                  <a:lnTo>
                    <a:pt x="3" y="221"/>
                  </a:lnTo>
                  <a:lnTo>
                    <a:pt x="5" y="193"/>
                  </a:lnTo>
                  <a:lnTo>
                    <a:pt x="11" y="164"/>
                  </a:lnTo>
                  <a:lnTo>
                    <a:pt x="21" y="136"/>
                  </a:lnTo>
                  <a:lnTo>
                    <a:pt x="32" y="115"/>
                  </a:lnTo>
                  <a:lnTo>
                    <a:pt x="49" y="89"/>
                  </a:lnTo>
                  <a:lnTo>
                    <a:pt x="68" y="68"/>
                  </a:lnTo>
                  <a:lnTo>
                    <a:pt x="89" y="49"/>
                  </a:lnTo>
                  <a:lnTo>
                    <a:pt x="116" y="31"/>
                  </a:lnTo>
                  <a:lnTo>
                    <a:pt x="136" y="21"/>
                  </a:lnTo>
                  <a:lnTo>
                    <a:pt x="164" y="11"/>
                  </a:lnTo>
                  <a:lnTo>
                    <a:pt x="193" y="5"/>
                  </a:lnTo>
                  <a:lnTo>
                    <a:pt x="222" y="3"/>
                  </a:lnTo>
                  <a:lnTo>
                    <a:pt x="251" y="5"/>
                  </a:lnTo>
                  <a:lnTo>
                    <a:pt x="280" y="11"/>
                  </a:lnTo>
                  <a:lnTo>
                    <a:pt x="308" y="21"/>
                  </a:lnTo>
                  <a:lnTo>
                    <a:pt x="329" y="31"/>
                  </a:lnTo>
                  <a:lnTo>
                    <a:pt x="355" y="49"/>
                  </a:lnTo>
                  <a:lnTo>
                    <a:pt x="376" y="68"/>
                  </a:lnTo>
                  <a:lnTo>
                    <a:pt x="395" y="89"/>
                  </a:lnTo>
                  <a:lnTo>
                    <a:pt x="413" y="115"/>
                  </a:lnTo>
                  <a:lnTo>
                    <a:pt x="423" y="136"/>
                  </a:lnTo>
                  <a:lnTo>
                    <a:pt x="433" y="164"/>
                  </a:lnTo>
                  <a:lnTo>
                    <a:pt x="439" y="193"/>
                  </a:lnTo>
                  <a:lnTo>
                    <a:pt x="440" y="2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35" name="Freeform 29"/>
            <p:cNvSpPr>
              <a:spLocks/>
            </p:cNvSpPr>
            <p:nvPr/>
          </p:nvSpPr>
          <p:spPr bwMode="auto">
            <a:xfrm>
              <a:off x="911" y="3662"/>
              <a:ext cx="221" cy="111"/>
            </a:xfrm>
            <a:custGeom>
              <a:avLst/>
              <a:gdLst>
                <a:gd name="T0" fmla="*/ 0 w 443"/>
                <a:gd name="T1" fmla="*/ 0 h 223"/>
                <a:gd name="T2" fmla="*/ 3 w 443"/>
                <a:gd name="T3" fmla="*/ 30 h 223"/>
                <a:gd name="T4" fmla="*/ 9 w 443"/>
                <a:gd name="T5" fmla="*/ 59 h 223"/>
                <a:gd name="T6" fmla="*/ 19 w 443"/>
                <a:gd name="T7" fmla="*/ 87 h 223"/>
                <a:gd name="T8" fmla="*/ 34 w 443"/>
                <a:gd name="T9" fmla="*/ 117 h 223"/>
                <a:gd name="T10" fmla="*/ 47 w 443"/>
                <a:gd name="T11" fmla="*/ 136 h 223"/>
                <a:gd name="T12" fmla="*/ 66 w 443"/>
                <a:gd name="T13" fmla="*/ 158 h 223"/>
                <a:gd name="T14" fmla="*/ 87 w 443"/>
                <a:gd name="T15" fmla="*/ 177 h 223"/>
                <a:gd name="T16" fmla="*/ 108 w 443"/>
                <a:gd name="T17" fmla="*/ 192 h 223"/>
                <a:gd name="T18" fmla="*/ 136 w 443"/>
                <a:gd name="T19" fmla="*/ 205 h 223"/>
                <a:gd name="T20" fmla="*/ 164 w 443"/>
                <a:gd name="T21" fmla="*/ 216 h 223"/>
                <a:gd name="T22" fmla="*/ 193 w 443"/>
                <a:gd name="T23" fmla="*/ 222 h 223"/>
                <a:gd name="T24" fmla="*/ 222 w 443"/>
                <a:gd name="T25" fmla="*/ 223 h 223"/>
                <a:gd name="T26" fmla="*/ 251 w 443"/>
                <a:gd name="T27" fmla="*/ 222 h 223"/>
                <a:gd name="T28" fmla="*/ 280 w 443"/>
                <a:gd name="T29" fmla="*/ 216 h 223"/>
                <a:gd name="T30" fmla="*/ 308 w 443"/>
                <a:gd name="T31" fmla="*/ 205 h 223"/>
                <a:gd name="T32" fmla="*/ 337 w 443"/>
                <a:gd name="T33" fmla="*/ 192 h 223"/>
                <a:gd name="T34" fmla="*/ 357 w 443"/>
                <a:gd name="T35" fmla="*/ 177 h 223"/>
                <a:gd name="T36" fmla="*/ 378 w 443"/>
                <a:gd name="T37" fmla="*/ 158 h 223"/>
                <a:gd name="T38" fmla="*/ 398 w 443"/>
                <a:gd name="T39" fmla="*/ 136 h 223"/>
                <a:gd name="T40" fmla="*/ 410 w 443"/>
                <a:gd name="T41" fmla="*/ 117 h 223"/>
                <a:gd name="T42" fmla="*/ 425 w 443"/>
                <a:gd name="T43" fmla="*/ 87 h 223"/>
                <a:gd name="T44" fmla="*/ 436 w 443"/>
                <a:gd name="T45" fmla="*/ 59 h 223"/>
                <a:gd name="T46" fmla="*/ 441 w 443"/>
                <a:gd name="T47" fmla="*/ 30 h 223"/>
                <a:gd name="T48" fmla="*/ 443 w 443"/>
                <a:gd name="T49" fmla="*/ 0 h 223"/>
                <a:gd name="T50" fmla="*/ 441 w 443"/>
                <a:gd name="T51" fmla="*/ 0 h 223"/>
                <a:gd name="T52" fmla="*/ 440 w 443"/>
                <a:gd name="T53" fmla="*/ 0 h 223"/>
                <a:gd name="T54" fmla="*/ 439 w 443"/>
                <a:gd name="T55" fmla="*/ 30 h 223"/>
                <a:gd name="T56" fmla="*/ 433 w 443"/>
                <a:gd name="T57" fmla="*/ 59 h 223"/>
                <a:gd name="T58" fmla="*/ 423 w 443"/>
                <a:gd name="T59" fmla="*/ 87 h 223"/>
                <a:gd name="T60" fmla="*/ 413 w 443"/>
                <a:gd name="T61" fmla="*/ 108 h 223"/>
                <a:gd name="T62" fmla="*/ 395 w 443"/>
                <a:gd name="T63" fmla="*/ 134 h 223"/>
                <a:gd name="T64" fmla="*/ 376 w 443"/>
                <a:gd name="T65" fmla="*/ 156 h 223"/>
                <a:gd name="T66" fmla="*/ 355 w 443"/>
                <a:gd name="T67" fmla="*/ 174 h 223"/>
                <a:gd name="T68" fmla="*/ 330 w 443"/>
                <a:gd name="T69" fmla="*/ 192 h 223"/>
                <a:gd name="T70" fmla="*/ 308 w 443"/>
                <a:gd name="T71" fmla="*/ 203 h 223"/>
                <a:gd name="T72" fmla="*/ 280 w 443"/>
                <a:gd name="T73" fmla="*/ 213 h 223"/>
                <a:gd name="T74" fmla="*/ 251 w 443"/>
                <a:gd name="T75" fmla="*/ 219 h 223"/>
                <a:gd name="T76" fmla="*/ 222 w 443"/>
                <a:gd name="T77" fmla="*/ 220 h 223"/>
                <a:gd name="T78" fmla="*/ 193 w 443"/>
                <a:gd name="T79" fmla="*/ 219 h 223"/>
                <a:gd name="T80" fmla="*/ 164 w 443"/>
                <a:gd name="T81" fmla="*/ 213 h 223"/>
                <a:gd name="T82" fmla="*/ 136 w 443"/>
                <a:gd name="T83" fmla="*/ 203 h 223"/>
                <a:gd name="T84" fmla="*/ 114 w 443"/>
                <a:gd name="T85" fmla="*/ 192 h 223"/>
                <a:gd name="T86" fmla="*/ 89 w 443"/>
                <a:gd name="T87" fmla="*/ 174 h 223"/>
                <a:gd name="T88" fmla="*/ 68 w 443"/>
                <a:gd name="T89" fmla="*/ 156 h 223"/>
                <a:gd name="T90" fmla="*/ 49 w 443"/>
                <a:gd name="T91" fmla="*/ 134 h 223"/>
                <a:gd name="T92" fmla="*/ 32 w 443"/>
                <a:gd name="T93" fmla="*/ 108 h 223"/>
                <a:gd name="T94" fmla="*/ 21 w 443"/>
                <a:gd name="T95" fmla="*/ 87 h 223"/>
                <a:gd name="T96" fmla="*/ 11 w 443"/>
                <a:gd name="T97" fmla="*/ 59 h 223"/>
                <a:gd name="T98" fmla="*/ 5 w 443"/>
                <a:gd name="T99" fmla="*/ 30 h 223"/>
                <a:gd name="T100" fmla="*/ 3 w 443"/>
                <a:gd name="T101" fmla="*/ 0 h 223"/>
                <a:gd name="T102" fmla="*/ 0 w 443"/>
                <a:gd name="T10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3" h="223">
                  <a:moveTo>
                    <a:pt x="0" y="0"/>
                  </a:moveTo>
                  <a:lnTo>
                    <a:pt x="3" y="30"/>
                  </a:lnTo>
                  <a:lnTo>
                    <a:pt x="9" y="59"/>
                  </a:lnTo>
                  <a:lnTo>
                    <a:pt x="19" y="87"/>
                  </a:lnTo>
                  <a:lnTo>
                    <a:pt x="34" y="117"/>
                  </a:lnTo>
                  <a:lnTo>
                    <a:pt x="47" y="136"/>
                  </a:lnTo>
                  <a:lnTo>
                    <a:pt x="66" y="158"/>
                  </a:lnTo>
                  <a:lnTo>
                    <a:pt x="87" y="177"/>
                  </a:lnTo>
                  <a:lnTo>
                    <a:pt x="108" y="192"/>
                  </a:lnTo>
                  <a:lnTo>
                    <a:pt x="136" y="205"/>
                  </a:lnTo>
                  <a:lnTo>
                    <a:pt x="164" y="216"/>
                  </a:lnTo>
                  <a:lnTo>
                    <a:pt x="193" y="222"/>
                  </a:lnTo>
                  <a:lnTo>
                    <a:pt x="222" y="223"/>
                  </a:lnTo>
                  <a:lnTo>
                    <a:pt x="251" y="222"/>
                  </a:lnTo>
                  <a:lnTo>
                    <a:pt x="280" y="216"/>
                  </a:lnTo>
                  <a:lnTo>
                    <a:pt x="308" y="205"/>
                  </a:lnTo>
                  <a:lnTo>
                    <a:pt x="337" y="192"/>
                  </a:lnTo>
                  <a:lnTo>
                    <a:pt x="357" y="177"/>
                  </a:lnTo>
                  <a:lnTo>
                    <a:pt x="378" y="158"/>
                  </a:lnTo>
                  <a:lnTo>
                    <a:pt x="398" y="136"/>
                  </a:lnTo>
                  <a:lnTo>
                    <a:pt x="410" y="117"/>
                  </a:lnTo>
                  <a:lnTo>
                    <a:pt x="425" y="87"/>
                  </a:lnTo>
                  <a:lnTo>
                    <a:pt x="436" y="59"/>
                  </a:lnTo>
                  <a:lnTo>
                    <a:pt x="441" y="30"/>
                  </a:lnTo>
                  <a:lnTo>
                    <a:pt x="443" y="0"/>
                  </a:lnTo>
                  <a:lnTo>
                    <a:pt x="441" y="0"/>
                  </a:lnTo>
                  <a:lnTo>
                    <a:pt x="440" y="0"/>
                  </a:lnTo>
                  <a:lnTo>
                    <a:pt x="439" y="30"/>
                  </a:lnTo>
                  <a:lnTo>
                    <a:pt x="433" y="59"/>
                  </a:lnTo>
                  <a:lnTo>
                    <a:pt x="423" y="87"/>
                  </a:lnTo>
                  <a:lnTo>
                    <a:pt x="413" y="108"/>
                  </a:lnTo>
                  <a:lnTo>
                    <a:pt x="395" y="134"/>
                  </a:lnTo>
                  <a:lnTo>
                    <a:pt x="376" y="156"/>
                  </a:lnTo>
                  <a:lnTo>
                    <a:pt x="355" y="174"/>
                  </a:lnTo>
                  <a:lnTo>
                    <a:pt x="330" y="192"/>
                  </a:lnTo>
                  <a:lnTo>
                    <a:pt x="308" y="203"/>
                  </a:lnTo>
                  <a:lnTo>
                    <a:pt x="280" y="213"/>
                  </a:lnTo>
                  <a:lnTo>
                    <a:pt x="251" y="219"/>
                  </a:lnTo>
                  <a:lnTo>
                    <a:pt x="222" y="220"/>
                  </a:lnTo>
                  <a:lnTo>
                    <a:pt x="193" y="219"/>
                  </a:lnTo>
                  <a:lnTo>
                    <a:pt x="164" y="213"/>
                  </a:lnTo>
                  <a:lnTo>
                    <a:pt x="136" y="203"/>
                  </a:lnTo>
                  <a:lnTo>
                    <a:pt x="114" y="192"/>
                  </a:lnTo>
                  <a:lnTo>
                    <a:pt x="89" y="174"/>
                  </a:lnTo>
                  <a:lnTo>
                    <a:pt x="68" y="156"/>
                  </a:lnTo>
                  <a:lnTo>
                    <a:pt x="49" y="134"/>
                  </a:lnTo>
                  <a:lnTo>
                    <a:pt x="32" y="108"/>
                  </a:lnTo>
                  <a:lnTo>
                    <a:pt x="21" y="87"/>
                  </a:lnTo>
                  <a:lnTo>
                    <a:pt x="11" y="59"/>
                  </a:lnTo>
                  <a:lnTo>
                    <a:pt x="5" y="30"/>
                  </a:lnTo>
                  <a:lnTo>
                    <a:pt x="3"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36" name="Freeform 30"/>
            <p:cNvSpPr>
              <a:spLocks/>
            </p:cNvSpPr>
            <p:nvPr/>
          </p:nvSpPr>
          <p:spPr bwMode="auto">
            <a:xfrm>
              <a:off x="1131" y="3662"/>
              <a:ext cx="2" cy="1"/>
            </a:xfrm>
            <a:custGeom>
              <a:avLst/>
              <a:gdLst>
                <a:gd name="T0" fmla="*/ 1 w 4"/>
                <a:gd name="T1" fmla="*/ 1 h 4"/>
                <a:gd name="T2" fmla="*/ 0 w 4"/>
                <a:gd name="T3" fmla="*/ 3 h 4"/>
                <a:gd name="T4" fmla="*/ 1 w 4"/>
                <a:gd name="T5" fmla="*/ 4 h 4"/>
                <a:gd name="T6" fmla="*/ 4 w 4"/>
                <a:gd name="T7" fmla="*/ 1 h 4"/>
                <a:gd name="T8" fmla="*/ 3 w 4"/>
                <a:gd name="T9" fmla="*/ 0 h 4"/>
                <a:gd name="T10" fmla="*/ 0 w 4"/>
                <a:gd name="T11" fmla="*/ 1 h 4"/>
                <a:gd name="T12" fmla="*/ 0 w 4"/>
                <a:gd name="T13" fmla="*/ 1 h 4"/>
                <a:gd name="T14" fmla="*/ 1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1"/>
                  </a:moveTo>
                  <a:lnTo>
                    <a:pt x="0" y="3"/>
                  </a:lnTo>
                  <a:lnTo>
                    <a:pt x="1" y="4"/>
                  </a:lnTo>
                  <a:lnTo>
                    <a:pt x="4" y="1"/>
                  </a:lnTo>
                  <a:lnTo>
                    <a:pt x="3" y="0"/>
                  </a:lnTo>
                  <a:lnTo>
                    <a:pt x="0" y="1"/>
                  </a:lnTo>
                  <a:lnTo>
                    <a:pt x="0" y="1"/>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37" name="Freeform 31"/>
            <p:cNvSpPr>
              <a:spLocks/>
            </p:cNvSpPr>
            <p:nvPr/>
          </p:nvSpPr>
          <p:spPr bwMode="auto">
            <a:xfrm>
              <a:off x="1131" y="3662"/>
              <a:ext cx="2" cy="1"/>
            </a:xfrm>
            <a:custGeom>
              <a:avLst/>
              <a:gdLst>
                <a:gd name="T0" fmla="*/ 4 w 4"/>
                <a:gd name="T1" fmla="*/ 1 h 3"/>
                <a:gd name="T2" fmla="*/ 3 w 4"/>
                <a:gd name="T3" fmla="*/ 0 h 3"/>
                <a:gd name="T4" fmla="*/ 0 w 4"/>
                <a:gd name="T5" fmla="*/ 1 h 3"/>
                <a:gd name="T6" fmla="*/ 0 w 4"/>
                <a:gd name="T7" fmla="*/ 3 h 3"/>
                <a:gd name="T8" fmla="*/ 3 w 4"/>
                <a:gd name="T9" fmla="*/ 0 h 3"/>
                <a:gd name="T10" fmla="*/ 4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4" y="1"/>
                  </a:moveTo>
                  <a:lnTo>
                    <a:pt x="3" y="0"/>
                  </a:lnTo>
                  <a:lnTo>
                    <a:pt x="0" y="1"/>
                  </a:lnTo>
                  <a:lnTo>
                    <a:pt x="0" y="3"/>
                  </a:lnTo>
                  <a:lnTo>
                    <a:pt x="3" y="0"/>
                  </a:lnTo>
                  <a:lnTo>
                    <a:pt x="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38" name="Freeform 32"/>
            <p:cNvSpPr>
              <a:spLocks/>
            </p:cNvSpPr>
            <p:nvPr/>
          </p:nvSpPr>
          <p:spPr bwMode="auto">
            <a:xfrm>
              <a:off x="1037" y="3506"/>
              <a:ext cx="124" cy="315"/>
            </a:xfrm>
            <a:custGeom>
              <a:avLst/>
              <a:gdLst>
                <a:gd name="T0" fmla="*/ 247 w 247"/>
                <a:gd name="T1" fmla="*/ 0 h 630"/>
                <a:gd name="T2" fmla="*/ 247 w 247"/>
                <a:gd name="T3" fmla="*/ 630 h 630"/>
                <a:gd name="T4" fmla="*/ 0 w 247"/>
                <a:gd name="T5" fmla="*/ 630 h 630"/>
                <a:gd name="T6" fmla="*/ 0 w 247"/>
                <a:gd name="T7" fmla="*/ 0 h 630"/>
                <a:gd name="T8" fmla="*/ 247 w 247"/>
                <a:gd name="T9" fmla="*/ 0 h 630"/>
                <a:gd name="T10" fmla="*/ 247 w 247"/>
                <a:gd name="T11" fmla="*/ 0 h 630"/>
              </a:gdLst>
              <a:ahLst/>
              <a:cxnLst>
                <a:cxn ang="0">
                  <a:pos x="T0" y="T1"/>
                </a:cxn>
                <a:cxn ang="0">
                  <a:pos x="T2" y="T3"/>
                </a:cxn>
                <a:cxn ang="0">
                  <a:pos x="T4" y="T5"/>
                </a:cxn>
                <a:cxn ang="0">
                  <a:pos x="T6" y="T7"/>
                </a:cxn>
                <a:cxn ang="0">
                  <a:pos x="T8" y="T9"/>
                </a:cxn>
                <a:cxn ang="0">
                  <a:pos x="T10" y="T11"/>
                </a:cxn>
              </a:cxnLst>
              <a:rect l="0" t="0" r="r" b="b"/>
              <a:pathLst>
                <a:path w="247" h="630">
                  <a:moveTo>
                    <a:pt x="247" y="0"/>
                  </a:moveTo>
                  <a:lnTo>
                    <a:pt x="247" y="630"/>
                  </a:lnTo>
                  <a:lnTo>
                    <a:pt x="0" y="630"/>
                  </a:lnTo>
                  <a:lnTo>
                    <a:pt x="0" y="0"/>
                  </a:lnTo>
                  <a:lnTo>
                    <a:pt x="247" y="0"/>
                  </a:lnTo>
                  <a:lnTo>
                    <a:pt x="247"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39" name="Freeform 33"/>
            <p:cNvSpPr>
              <a:spLocks/>
            </p:cNvSpPr>
            <p:nvPr/>
          </p:nvSpPr>
          <p:spPr bwMode="auto">
            <a:xfrm>
              <a:off x="1130" y="3507"/>
              <a:ext cx="310" cy="310"/>
            </a:xfrm>
            <a:custGeom>
              <a:avLst/>
              <a:gdLst>
                <a:gd name="T0" fmla="*/ 618 w 619"/>
                <a:gd name="T1" fmla="*/ 309 h 619"/>
                <a:gd name="T2" fmla="*/ 616 w 619"/>
                <a:gd name="T3" fmla="*/ 268 h 619"/>
                <a:gd name="T4" fmla="*/ 608 w 619"/>
                <a:gd name="T5" fmla="*/ 228 h 619"/>
                <a:gd name="T6" fmla="*/ 594 w 619"/>
                <a:gd name="T7" fmla="*/ 190 h 619"/>
                <a:gd name="T8" fmla="*/ 577 w 619"/>
                <a:gd name="T9" fmla="*/ 154 h 619"/>
                <a:gd name="T10" fmla="*/ 554 w 619"/>
                <a:gd name="T11" fmla="*/ 121 h 619"/>
                <a:gd name="T12" fmla="*/ 528 w 619"/>
                <a:gd name="T13" fmla="*/ 92 h 619"/>
                <a:gd name="T14" fmla="*/ 498 w 619"/>
                <a:gd name="T15" fmla="*/ 65 h 619"/>
                <a:gd name="T16" fmla="*/ 465 w 619"/>
                <a:gd name="T17" fmla="*/ 42 h 619"/>
                <a:gd name="T18" fmla="*/ 429 w 619"/>
                <a:gd name="T19" fmla="*/ 25 h 619"/>
                <a:gd name="T20" fmla="*/ 391 w 619"/>
                <a:gd name="T21" fmla="*/ 11 h 619"/>
                <a:gd name="T22" fmla="*/ 352 w 619"/>
                <a:gd name="T23" fmla="*/ 3 h 619"/>
                <a:gd name="T24" fmla="*/ 310 w 619"/>
                <a:gd name="T25" fmla="*/ 0 h 619"/>
                <a:gd name="T26" fmla="*/ 268 w 619"/>
                <a:gd name="T27" fmla="*/ 3 h 619"/>
                <a:gd name="T28" fmla="*/ 228 w 619"/>
                <a:gd name="T29" fmla="*/ 11 h 619"/>
                <a:gd name="T30" fmla="*/ 190 w 619"/>
                <a:gd name="T31" fmla="*/ 25 h 619"/>
                <a:gd name="T32" fmla="*/ 154 w 619"/>
                <a:gd name="T33" fmla="*/ 42 h 619"/>
                <a:gd name="T34" fmla="*/ 121 w 619"/>
                <a:gd name="T35" fmla="*/ 65 h 619"/>
                <a:gd name="T36" fmla="*/ 92 w 619"/>
                <a:gd name="T37" fmla="*/ 92 h 619"/>
                <a:gd name="T38" fmla="*/ 66 w 619"/>
                <a:gd name="T39" fmla="*/ 121 h 619"/>
                <a:gd name="T40" fmla="*/ 42 w 619"/>
                <a:gd name="T41" fmla="*/ 154 h 619"/>
                <a:gd name="T42" fmla="*/ 25 w 619"/>
                <a:gd name="T43" fmla="*/ 190 h 619"/>
                <a:gd name="T44" fmla="*/ 11 w 619"/>
                <a:gd name="T45" fmla="*/ 228 h 619"/>
                <a:gd name="T46" fmla="*/ 3 w 619"/>
                <a:gd name="T47" fmla="*/ 268 h 619"/>
                <a:gd name="T48" fmla="*/ 0 w 619"/>
                <a:gd name="T49" fmla="*/ 309 h 619"/>
                <a:gd name="T50" fmla="*/ 3 w 619"/>
                <a:gd name="T51" fmla="*/ 352 h 619"/>
                <a:gd name="T52" fmla="*/ 11 w 619"/>
                <a:gd name="T53" fmla="*/ 392 h 619"/>
                <a:gd name="T54" fmla="*/ 25 w 619"/>
                <a:gd name="T55" fmla="*/ 430 h 619"/>
                <a:gd name="T56" fmla="*/ 42 w 619"/>
                <a:gd name="T57" fmla="*/ 466 h 619"/>
                <a:gd name="T58" fmla="*/ 66 w 619"/>
                <a:gd name="T59" fmla="*/ 499 h 619"/>
                <a:gd name="T60" fmla="*/ 92 w 619"/>
                <a:gd name="T61" fmla="*/ 529 h 619"/>
                <a:gd name="T62" fmla="*/ 121 w 619"/>
                <a:gd name="T63" fmla="*/ 555 h 619"/>
                <a:gd name="T64" fmla="*/ 154 w 619"/>
                <a:gd name="T65" fmla="*/ 578 h 619"/>
                <a:gd name="T66" fmla="*/ 190 w 619"/>
                <a:gd name="T67" fmla="*/ 595 h 619"/>
                <a:gd name="T68" fmla="*/ 228 w 619"/>
                <a:gd name="T69" fmla="*/ 609 h 619"/>
                <a:gd name="T70" fmla="*/ 268 w 619"/>
                <a:gd name="T71" fmla="*/ 617 h 619"/>
                <a:gd name="T72" fmla="*/ 310 w 619"/>
                <a:gd name="T73" fmla="*/ 619 h 619"/>
                <a:gd name="T74" fmla="*/ 352 w 619"/>
                <a:gd name="T75" fmla="*/ 617 h 619"/>
                <a:gd name="T76" fmla="*/ 391 w 619"/>
                <a:gd name="T77" fmla="*/ 609 h 619"/>
                <a:gd name="T78" fmla="*/ 429 w 619"/>
                <a:gd name="T79" fmla="*/ 595 h 619"/>
                <a:gd name="T80" fmla="*/ 465 w 619"/>
                <a:gd name="T81" fmla="*/ 578 h 619"/>
                <a:gd name="T82" fmla="*/ 498 w 619"/>
                <a:gd name="T83" fmla="*/ 555 h 619"/>
                <a:gd name="T84" fmla="*/ 528 w 619"/>
                <a:gd name="T85" fmla="*/ 529 h 619"/>
                <a:gd name="T86" fmla="*/ 554 w 619"/>
                <a:gd name="T87" fmla="*/ 499 h 619"/>
                <a:gd name="T88" fmla="*/ 577 w 619"/>
                <a:gd name="T89" fmla="*/ 466 h 619"/>
                <a:gd name="T90" fmla="*/ 594 w 619"/>
                <a:gd name="T91" fmla="*/ 430 h 619"/>
                <a:gd name="T92" fmla="*/ 608 w 619"/>
                <a:gd name="T93" fmla="*/ 392 h 619"/>
                <a:gd name="T94" fmla="*/ 616 w 619"/>
                <a:gd name="T95" fmla="*/ 352 h 619"/>
                <a:gd name="T96" fmla="*/ 618 w 619"/>
                <a:gd name="T97" fmla="*/ 309 h 619"/>
                <a:gd name="T98" fmla="*/ 619 w 619"/>
                <a:gd name="T99" fmla="*/ 311 h 619"/>
                <a:gd name="T100" fmla="*/ 619 w 619"/>
                <a:gd name="T101" fmla="*/ 311 h 619"/>
                <a:gd name="T102" fmla="*/ 619 w 619"/>
                <a:gd name="T103" fmla="*/ 311 h 619"/>
                <a:gd name="T104" fmla="*/ 619 w 619"/>
                <a:gd name="T105" fmla="*/ 311 h 619"/>
                <a:gd name="T106" fmla="*/ 619 w 619"/>
                <a:gd name="T107" fmla="*/ 311 h 619"/>
                <a:gd name="T108" fmla="*/ 619 w 619"/>
                <a:gd name="T109" fmla="*/ 311 h 619"/>
                <a:gd name="T110" fmla="*/ 619 w 619"/>
                <a:gd name="T111" fmla="*/ 311 h 619"/>
                <a:gd name="T112" fmla="*/ 619 w 619"/>
                <a:gd name="T113" fmla="*/ 311 h 619"/>
                <a:gd name="T114" fmla="*/ 619 w 619"/>
                <a:gd name="T115" fmla="*/ 311 h 619"/>
                <a:gd name="T116" fmla="*/ 619 w 619"/>
                <a:gd name="T117" fmla="*/ 311 h 619"/>
                <a:gd name="T118" fmla="*/ 619 w 619"/>
                <a:gd name="T119" fmla="*/ 311 h 619"/>
                <a:gd name="T120" fmla="*/ 618 w 619"/>
                <a:gd name="T121" fmla="*/ 309 h 619"/>
                <a:gd name="T122" fmla="*/ 618 w 619"/>
                <a:gd name="T123" fmla="*/ 3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619">
                  <a:moveTo>
                    <a:pt x="618" y="309"/>
                  </a:moveTo>
                  <a:lnTo>
                    <a:pt x="616" y="268"/>
                  </a:lnTo>
                  <a:lnTo>
                    <a:pt x="608" y="228"/>
                  </a:lnTo>
                  <a:lnTo>
                    <a:pt x="594" y="190"/>
                  </a:lnTo>
                  <a:lnTo>
                    <a:pt x="577" y="154"/>
                  </a:lnTo>
                  <a:lnTo>
                    <a:pt x="554" y="121"/>
                  </a:lnTo>
                  <a:lnTo>
                    <a:pt x="528" y="92"/>
                  </a:lnTo>
                  <a:lnTo>
                    <a:pt x="498" y="65"/>
                  </a:lnTo>
                  <a:lnTo>
                    <a:pt x="465" y="42"/>
                  </a:lnTo>
                  <a:lnTo>
                    <a:pt x="429" y="25"/>
                  </a:lnTo>
                  <a:lnTo>
                    <a:pt x="391" y="11"/>
                  </a:lnTo>
                  <a:lnTo>
                    <a:pt x="352" y="3"/>
                  </a:lnTo>
                  <a:lnTo>
                    <a:pt x="310" y="0"/>
                  </a:lnTo>
                  <a:lnTo>
                    <a:pt x="268" y="3"/>
                  </a:lnTo>
                  <a:lnTo>
                    <a:pt x="228" y="11"/>
                  </a:lnTo>
                  <a:lnTo>
                    <a:pt x="190" y="25"/>
                  </a:lnTo>
                  <a:lnTo>
                    <a:pt x="154" y="42"/>
                  </a:lnTo>
                  <a:lnTo>
                    <a:pt x="121" y="65"/>
                  </a:lnTo>
                  <a:lnTo>
                    <a:pt x="92" y="92"/>
                  </a:lnTo>
                  <a:lnTo>
                    <a:pt x="66" y="121"/>
                  </a:lnTo>
                  <a:lnTo>
                    <a:pt x="42" y="154"/>
                  </a:lnTo>
                  <a:lnTo>
                    <a:pt x="25" y="190"/>
                  </a:lnTo>
                  <a:lnTo>
                    <a:pt x="11" y="228"/>
                  </a:lnTo>
                  <a:lnTo>
                    <a:pt x="3" y="268"/>
                  </a:lnTo>
                  <a:lnTo>
                    <a:pt x="0" y="309"/>
                  </a:lnTo>
                  <a:lnTo>
                    <a:pt x="3" y="352"/>
                  </a:lnTo>
                  <a:lnTo>
                    <a:pt x="11" y="392"/>
                  </a:lnTo>
                  <a:lnTo>
                    <a:pt x="25" y="430"/>
                  </a:lnTo>
                  <a:lnTo>
                    <a:pt x="42" y="466"/>
                  </a:lnTo>
                  <a:lnTo>
                    <a:pt x="66" y="499"/>
                  </a:lnTo>
                  <a:lnTo>
                    <a:pt x="92" y="529"/>
                  </a:lnTo>
                  <a:lnTo>
                    <a:pt x="121" y="555"/>
                  </a:lnTo>
                  <a:lnTo>
                    <a:pt x="154" y="578"/>
                  </a:lnTo>
                  <a:lnTo>
                    <a:pt x="190" y="595"/>
                  </a:lnTo>
                  <a:lnTo>
                    <a:pt x="228" y="609"/>
                  </a:lnTo>
                  <a:lnTo>
                    <a:pt x="268" y="617"/>
                  </a:lnTo>
                  <a:lnTo>
                    <a:pt x="310" y="619"/>
                  </a:lnTo>
                  <a:lnTo>
                    <a:pt x="352" y="617"/>
                  </a:lnTo>
                  <a:lnTo>
                    <a:pt x="391" y="609"/>
                  </a:lnTo>
                  <a:lnTo>
                    <a:pt x="429" y="595"/>
                  </a:lnTo>
                  <a:lnTo>
                    <a:pt x="465" y="578"/>
                  </a:lnTo>
                  <a:lnTo>
                    <a:pt x="498" y="555"/>
                  </a:lnTo>
                  <a:lnTo>
                    <a:pt x="528" y="529"/>
                  </a:lnTo>
                  <a:lnTo>
                    <a:pt x="554" y="499"/>
                  </a:lnTo>
                  <a:lnTo>
                    <a:pt x="577" y="466"/>
                  </a:lnTo>
                  <a:lnTo>
                    <a:pt x="594" y="430"/>
                  </a:lnTo>
                  <a:lnTo>
                    <a:pt x="608" y="392"/>
                  </a:lnTo>
                  <a:lnTo>
                    <a:pt x="616" y="352"/>
                  </a:lnTo>
                  <a:lnTo>
                    <a:pt x="618" y="309"/>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8" y="309"/>
                  </a:lnTo>
                  <a:lnTo>
                    <a:pt x="618" y="30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40" name="Freeform 34"/>
            <p:cNvSpPr>
              <a:spLocks/>
            </p:cNvSpPr>
            <p:nvPr/>
          </p:nvSpPr>
          <p:spPr bwMode="auto">
            <a:xfrm>
              <a:off x="1130" y="3507"/>
              <a:ext cx="310" cy="310"/>
            </a:xfrm>
            <a:custGeom>
              <a:avLst/>
              <a:gdLst>
                <a:gd name="T0" fmla="*/ 618 w 619"/>
                <a:gd name="T1" fmla="*/ 309 h 619"/>
                <a:gd name="T2" fmla="*/ 616 w 619"/>
                <a:gd name="T3" fmla="*/ 268 h 619"/>
                <a:gd name="T4" fmla="*/ 608 w 619"/>
                <a:gd name="T5" fmla="*/ 228 h 619"/>
                <a:gd name="T6" fmla="*/ 594 w 619"/>
                <a:gd name="T7" fmla="*/ 190 h 619"/>
                <a:gd name="T8" fmla="*/ 577 w 619"/>
                <a:gd name="T9" fmla="*/ 154 h 619"/>
                <a:gd name="T10" fmla="*/ 554 w 619"/>
                <a:gd name="T11" fmla="*/ 121 h 619"/>
                <a:gd name="T12" fmla="*/ 528 w 619"/>
                <a:gd name="T13" fmla="*/ 92 h 619"/>
                <a:gd name="T14" fmla="*/ 498 w 619"/>
                <a:gd name="T15" fmla="*/ 65 h 619"/>
                <a:gd name="T16" fmla="*/ 465 w 619"/>
                <a:gd name="T17" fmla="*/ 42 h 619"/>
                <a:gd name="T18" fmla="*/ 429 w 619"/>
                <a:gd name="T19" fmla="*/ 25 h 619"/>
                <a:gd name="T20" fmla="*/ 391 w 619"/>
                <a:gd name="T21" fmla="*/ 11 h 619"/>
                <a:gd name="T22" fmla="*/ 352 w 619"/>
                <a:gd name="T23" fmla="*/ 3 h 619"/>
                <a:gd name="T24" fmla="*/ 310 w 619"/>
                <a:gd name="T25" fmla="*/ 0 h 619"/>
                <a:gd name="T26" fmla="*/ 268 w 619"/>
                <a:gd name="T27" fmla="*/ 3 h 619"/>
                <a:gd name="T28" fmla="*/ 228 w 619"/>
                <a:gd name="T29" fmla="*/ 11 h 619"/>
                <a:gd name="T30" fmla="*/ 190 w 619"/>
                <a:gd name="T31" fmla="*/ 25 h 619"/>
                <a:gd name="T32" fmla="*/ 154 w 619"/>
                <a:gd name="T33" fmla="*/ 42 h 619"/>
                <a:gd name="T34" fmla="*/ 121 w 619"/>
                <a:gd name="T35" fmla="*/ 65 h 619"/>
                <a:gd name="T36" fmla="*/ 92 w 619"/>
                <a:gd name="T37" fmla="*/ 92 h 619"/>
                <a:gd name="T38" fmla="*/ 66 w 619"/>
                <a:gd name="T39" fmla="*/ 121 h 619"/>
                <a:gd name="T40" fmla="*/ 42 w 619"/>
                <a:gd name="T41" fmla="*/ 154 h 619"/>
                <a:gd name="T42" fmla="*/ 25 w 619"/>
                <a:gd name="T43" fmla="*/ 190 h 619"/>
                <a:gd name="T44" fmla="*/ 11 w 619"/>
                <a:gd name="T45" fmla="*/ 228 h 619"/>
                <a:gd name="T46" fmla="*/ 3 w 619"/>
                <a:gd name="T47" fmla="*/ 268 h 619"/>
                <a:gd name="T48" fmla="*/ 0 w 619"/>
                <a:gd name="T49" fmla="*/ 309 h 619"/>
                <a:gd name="T50" fmla="*/ 3 w 619"/>
                <a:gd name="T51" fmla="*/ 352 h 619"/>
                <a:gd name="T52" fmla="*/ 11 w 619"/>
                <a:gd name="T53" fmla="*/ 392 h 619"/>
                <a:gd name="T54" fmla="*/ 25 w 619"/>
                <a:gd name="T55" fmla="*/ 430 h 619"/>
                <a:gd name="T56" fmla="*/ 42 w 619"/>
                <a:gd name="T57" fmla="*/ 466 h 619"/>
                <a:gd name="T58" fmla="*/ 66 w 619"/>
                <a:gd name="T59" fmla="*/ 499 h 619"/>
                <a:gd name="T60" fmla="*/ 92 w 619"/>
                <a:gd name="T61" fmla="*/ 529 h 619"/>
                <a:gd name="T62" fmla="*/ 121 w 619"/>
                <a:gd name="T63" fmla="*/ 555 h 619"/>
                <a:gd name="T64" fmla="*/ 154 w 619"/>
                <a:gd name="T65" fmla="*/ 578 h 619"/>
                <a:gd name="T66" fmla="*/ 190 w 619"/>
                <a:gd name="T67" fmla="*/ 595 h 619"/>
                <a:gd name="T68" fmla="*/ 228 w 619"/>
                <a:gd name="T69" fmla="*/ 609 h 619"/>
                <a:gd name="T70" fmla="*/ 268 w 619"/>
                <a:gd name="T71" fmla="*/ 617 h 619"/>
                <a:gd name="T72" fmla="*/ 310 w 619"/>
                <a:gd name="T73" fmla="*/ 619 h 619"/>
                <a:gd name="T74" fmla="*/ 352 w 619"/>
                <a:gd name="T75" fmla="*/ 617 h 619"/>
                <a:gd name="T76" fmla="*/ 391 w 619"/>
                <a:gd name="T77" fmla="*/ 609 h 619"/>
                <a:gd name="T78" fmla="*/ 429 w 619"/>
                <a:gd name="T79" fmla="*/ 595 h 619"/>
                <a:gd name="T80" fmla="*/ 465 w 619"/>
                <a:gd name="T81" fmla="*/ 578 h 619"/>
                <a:gd name="T82" fmla="*/ 498 w 619"/>
                <a:gd name="T83" fmla="*/ 555 h 619"/>
                <a:gd name="T84" fmla="*/ 528 w 619"/>
                <a:gd name="T85" fmla="*/ 529 h 619"/>
                <a:gd name="T86" fmla="*/ 554 w 619"/>
                <a:gd name="T87" fmla="*/ 499 h 619"/>
                <a:gd name="T88" fmla="*/ 577 w 619"/>
                <a:gd name="T89" fmla="*/ 466 h 619"/>
                <a:gd name="T90" fmla="*/ 594 w 619"/>
                <a:gd name="T91" fmla="*/ 430 h 619"/>
                <a:gd name="T92" fmla="*/ 608 w 619"/>
                <a:gd name="T93" fmla="*/ 392 h 619"/>
                <a:gd name="T94" fmla="*/ 616 w 619"/>
                <a:gd name="T95" fmla="*/ 352 h 619"/>
                <a:gd name="T96" fmla="*/ 618 w 619"/>
                <a:gd name="T97" fmla="*/ 309 h 619"/>
                <a:gd name="T98" fmla="*/ 619 w 619"/>
                <a:gd name="T99" fmla="*/ 311 h 619"/>
                <a:gd name="T100" fmla="*/ 619 w 619"/>
                <a:gd name="T101" fmla="*/ 311 h 619"/>
                <a:gd name="T102" fmla="*/ 619 w 619"/>
                <a:gd name="T103" fmla="*/ 311 h 619"/>
                <a:gd name="T104" fmla="*/ 619 w 619"/>
                <a:gd name="T105" fmla="*/ 311 h 619"/>
                <a:gd name="T106" fmla="*/ 619 w 619"/>
                <a:gd name="T107" fmla="*/ 311 h 619"/>
                <a:gd name="T108" fmla="*/ 619 w 619"/>
                <a:gd name="T109" fmla="*/ 311 h 619"/>
                <a:gd name="T110" fmla="*/ 619 w 619"/>
                <a:gd name="T111" fmla="*/ 311 h 619"/>
                <a:gd name="T112" fmla="*/ 619 w 619"/>
                <a:gd name="T113" fmla="*/ 311 h 619"/>
                <a:gd name="T114" fmla="*/ 619 w 619"/>
                <a:gd name="T115" fmla="*/ 311 h 619"/>
                <a:gd name="T116" fmla="*/ 619 w 619"/>
                <a:gd name="T117" fmla="*/ 311 h 619"/>
                <a:gd name="T118" fmla="*/ 619 w 619"/>
                <a:gd name="T119" fmla="*/ 311 h 619"/>
                <a:gd name="T120" fmla="*/ 618 w 619"/>
                <a:gd name="T121" fmla="*/ 309 h 619"/>
                <a:gd name="T122" fmla="*/ 618 w 619"/>
                <a:gd name="T123" fmla="*/ 3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619">
                  <a:moveTo>
                    <a:pt x="618" y="309"/>
                  </a:moveTo>
                  <a:lnTo>
                    <a:pt x="616" y="268"/>
                  </a:lnTo>
                  <a:lnTo>
                    <a:pt x="608" y="228"/>
                  </a:lnTo>
                  <a:lnTo>
                    <a:pt x="594" y="190"/>
                  </a:lnTo>
                  <a:lnTo>
                    <a:pt x="577" y="154"/>
                  </a:lnTo>
                  <a:lnTo>
                    <a:pt x="554" y="121"/>
                  </a:lnTo>
                  <a:lnTo>
                    <a:pt x="528" y="92"/>
                  </a:lnTo>
                  <a:lnTo>
                    <a:pt x="498" y="65"/>
                  </a:lnTo>
                  <a:lnTo>
                    <a:pt x="465" y="42"/>
                  </a:lnTo>
                  <a:lnTo>
                    <a:pt x="429" y="25"/>
                  </a:lnTo>
                  <a:lnTo>
                    <a:pt x="391" y="11"/>
                  </a:lnTo>
                  <a:lnTo>
                    <a:pt x="352" y="3"/>
                  </a:lnTo>
                  <a:lnTo>
                    <a:pt x="310" y="0"/>
                  </a:lnTo>
                  <a:lnTo>
                    <a:pt x="268" y="3"/>
                  </a:lnTo>
                  <a:lnTo>
                    <a:pt x="228" y="11"/>
                  </a:lnTo>
                  <a:lnTo>
                    <a:pt x="190" y="25"/>
                  </a:lnTo>
                  <a:lnTo>
                    <a:pt x="154" y="42"/>
                  </a:lnTo>
                  <a:lnTo>
                    <a:pt x="121" y="65"/>
                  </a:lnTo>
                  <a:lnTo>
                    <a:pt x="92" y="92"/>
                  </a:lnTo>
                  <a:lnTo>
                    <a:pt x="66" y="121"/>
                  </a:lnTo>
                  <a:lnTo>
                    <a:pt x="42" y="154"/>
                  </a:lnTo>
                  <a:lnTo>
                    <a:pt x="25" y="190"/>
                  </a:lnTo>
                  <a:lnTo>
                    <a:pt x="11" y="228"/>
                  </a:lnTo>
                  <a:lnTo>
                    <a:pt x="3" y="268"/>
                  </a:lnTo>
                  <a:lnTo>
                    <a:pt x="0" y="309"/>
                  </a:lnTo>
                  <a:lnTo>
                    <a:pt x="3" y="352"/>
                  </a:lnTo>
                  <a:lnTo>
                    <a:pt x="11" y="392"/>
                  </a:lnTo>
                  <a:lnTo>
                    <a:pt x="25" y="430"/>
                  </a:lnTo>
                  <a:lnTo>
                    <a:pt x="42" y="466"/>
                  </a:lnTo>
                  <a:lnTo>
                    <a:pt x="66" y="499"/>
                  </a:lnTo>
                  <a:lnTo>
                    <a:pt x="92" y="529"/>
                  </a:lnTo>
                  <a:lnTo>
                    <a:pt x="121" y="555"/>
                  </a:lnTo>
                  <a:lnTo>
                    <a:pt x="154" y="578"/>
                  </a:lnTo>
                  <a:lnTo>
                    <a:pt x="190" y="595"/>
                  </a:lnTo>
                  <a:lnTo>
                    <a:pt x="228" y="609"/>
                  </a:lnTo>
                  <a:lnTo>
                    <a:pt x="268" y="617"/>
                  </a:lnTo>
                  <a:lnTo>
                    <a:pt x="310" y="619"/>
                  </a:lnTo>
                  <a:lnTo>
                    <a:pt x="352" y="617"/>
                  </a:lnTo>
                  <a:lnTo>
                    <a:pt x="391" y="609"/>
                  </a:lnTo>
                  <a:lnTo>
                    <a:pt x="429" y="595"/>
                  </a:lnTo>
                  <a:lnTo>
                    <a:pt x="465" y="578"/>
                  </a:lnTo>
                  <a:lnTo>
                    <a:pt x="498" y="555"/>
                  </a:lnTo>
                  <a:lnTo>
                    <a:pt x="528" y="529"/>
                  </a:lnTo>
                  <a:lnTo>
                    <a:pt x="554" y="499"/>
                  </a:lnTo>
                  <a:lnTo>
                    <a:pt x="577" y="466"/>
                  </a:lnTo>
                  <a:lnTo>
                    <a:pt x="594" y="430"/>
                  </a:lnTo>
                  <a:lnTo>
                    <a:pt x="608" y="392"/>
                  </a:lnTo>
                  <a:lnTo>
                    <a:pt x="616" y="352"/>
                  </a:lnTo>
                  <a:lnTo>
                    <a:pt x="618" y="309"/>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8" y="309"/>
                  </a:lnTo>
                  <a:lnTo>
                    <a:pt x="618" y="309"/>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41" name="Freeform 35"/>
            <p:cNvSpPr>
              <a:spLocks/>
            </p:cNvSpPr>
            <p:nvPr/>
          </p:nvSpPr>
          <p:spPr bwMode="auto">
            <a:xfrm>
              <a:off x="1129" y="3507"/>
              <a:ext cx="311" cy="155"/>
            </a:xfrm>
            <a:custGeom>
              <a:avLst/>
              <a:gdLst>
                <a:gd name="T0" fmla="*/ 618 w 620"/>
                <a:gd name="T1" fmla="*/ 310 h 310"/>
                <a:gd name="T2" fmla="*/ 620 w 620"/>
                <a:gd name="T3" fmla="*/ 310 h 310"/>
                <a:gd name="T4" fmla="*/ 618 w 620"/>
                <a:gd name="T5" fmla="*/ 269 h 310"/>
                <a:gd name="T6" fmla="*/ 610 w 620"/>
                <a:gd name="T7" fmla="*/ 229 h 310"/>
                <a:gd name="T8" fmla="*/ 596 w 620"/>
                <a:gd name="T9" fmla="*/ 191 h 310"/>
                <a:gd name="T10" fmla="*/ 578 w 620"/>
                <a:gd name="T11" fmla="*/ 152 h 310"/>
                <a:gd name="T12" fmla="*/ 556 w 620"/>
                <a:gd name="T13" fmla="*/ 120 h 310"/>
                <a:gd name="T14" fmla="*/ 530 w 620"/>
                <a:gd name="T15" fmla="*/ 92 h 310"/>
                <a:gd name="T16" fmla="*/ 500 w 620"/>
                <a:gd name="T17" fmla="*/ 65 h 310"/>
                <a:gd name="T18" fmla="*/ 469 w 620"/>
                <a:gd name="T19" fmla="*/ 43 h 310"/>
                <a:gd name="T20" fmla="*/ 430 w 620"/>
                <a:gd name="T21" fmla="*/ 25 h 310"/>
                <a:gd name="T22" fmla="*/ 392 w 620"/>
                <a:gd name="T23" fmla="*/ 11 h 310"/>
                <a:gd name="T24" fmla="*/ 353 w 620"/>
                <a:gd name="T25" fmla="*/ 3 h 310"/>
                <a:gd name="T26" fmla="*/ 311 w 620"/>
                <a:gd name="T27" fmla="*/ 0 h 310"/>
                <a:gd name="T28" fmla="*/ 269 w 620"/>
                <a:gd name="T29" fmla="*/ 3 h 310"/>
                <a:gd name="T30" fmla="*/ 229 w 620"/>
                <a:gd name="T31" fmla="*/ 11 h 310"/>
                <a:gd name="T32" fmla="*/ 191 w 620"/>
                <a:gd name="T33" fmla="*/ 25 h 310"/>
                <a:gd name="T34" fmla="*/ 152 w 620"/>
                <a:gd name="T35" fmla="*/ 43 h 310"/>
                <a:gd name="T36" fmla="*/ 121 w 620"/>
                <a:gd name="T37" fmla="*/ 65 h 310"/>
                <a:gd name="T38" fmla="*/ 92 w 620"/>
                <a:gd name="T39" fmla="*/ 92 h 310"/>
                <a:gd name="T40" fmla="*/ 65 w 620"/>
                <a:gd name="T41" fmla="*/ 120 h 310"/>
                <a:gd name="T42" fmla="*/ 43 w 620"/>
                <a:gd name="T43" fmla="*/ 152 h 310"/>
                <a:gd name="T44" fmla="*/ 25 w 620"/>
                <a:gd name="T45" fmla="*/ 191 h 310"/>
                <a:gd name="T46" fmla="*/ 11 w 620"/>
                <a:gd name="T47" fmla="*/ 229 h 310"/>
                <a:gd name="T48" fmla="*/ 3 w 620"/>
                <a:gd name="T49" fmla="*/ 269 h 310"/>
                <a:gd name="T50" fmla="*/ 0 w 620"/>
                <a:gd name="T51" fmla="*/ 310 h 310"/>
                <a:gd name="T52" fmla="*/ 2 w 620"/>
                <a:gd name="T53" fmla="*/ 310 h 310"/>
                <a:gd name="T54" fmla="*/ 6 w 620"/>
                <a:gd name="T55" fmla="*/ 269 h 310"/>
                <a:gd name="T56" fmla="*/ 14 w 620"/>
                <a:gd name="T57" fmla="*/ 229 h 310"/>
                <a:gd name="T58" fmla="*/ 27 w 620"/>
                <a:gd name="T59" fmla="*/ 191 h 310"/>
                <a:gd name="T60" fmla="*/ 43 w 620"/>
                <a:gd name="T61" fmla="*/ 158 h 310"/>
                <a:gd name="T62" fmla="*/ 68 w 620"/>
                <a:gd name="T63" fmla="*/ 123 h 310"/>
                <a:gd name="T64" fmla="*/ 94 w 620"/>
                <a:gd name="T65" fmla="*/ 94 h 310"/>
                <a:gd name="T66" fmla="*/ 123 w 620"/>
                <a:gd name="T67" fmla="*/ 67 h 310"/>
                <a:gd name="T68" fmla="*/ 159 w 620"/>
                <a:gd name="T69" fmla="*/ 43 h 310"/>
                <a:gd name="T70" fmla="*/ 191 w 620"/>
                <a:gd name="T71" fmla="*/ 27 h 310"/>
                <a:gd name="T72" fmla="*/ 229 w 620"/>
                <a:gd name="T73" fmla="*/ 13 h 310"/>
                <a:gd name="T74" fmla="*/ 269 w 620"/>
                <a:gd name="T75" fmla="*/ 5 h 310"/>
                <a:gd name="T76" fmla="*/ 311 w 620"/>
                <a:gd name="T77" fmla="*/ 2 h 310"/>
                <a:gd name="T78" fmla="*/ 353 w 620"/>
                <a:gd name="T79" fmla="*/ 5 h 310"/>
                <a:gd name="T80" fmla="*/ 392 w 620"/>
                <a:gd name="T81" fmla="*/ 13 h 310"/>
                <a:gd name="T82" fmla="*/ 430 w 620"/>
                <a:gd name="T83" fmla="*/ 27 h 310"/>
                <a:gd name="T84" fmla="*/ 462 w 620"/>
                <a:gd name="T85" fmla="*/ 43 h 310"/>
                <a:gd name="T86" fmla="*/ 498 w 620"/>
                <a:gd name="T87" fmla="*/ 67 h 310"/>
                <a:gd name="T88" fmla="*/ 528 w 620"/>
                <a:gd name="T89" fmla="*/ 94 h 310"/>
                <a:gd name="T90" fmla="*/ 553 w 620"/>
                <a:gd name="T91" fmla="*/ 123 h 310"/>
                <a:gd name="T92" fmla="*/ 578 w 620"/>
                <a:gd name="T93" fmla="*/ 158 h 310"/>
                <a:gd name="T94" fmla="*/ 594 w 620"/>
                <a:gd name="T95" fmla="*/ 191 h 310"/>
                <a:gd name="T96" fmla="*/ 608 w 620"/>
                <a:gd name="T97" fmla="*/ 229 h 310"/>
                <a:gd name="T98" fmla="*/ 616 w 620"/>
                <a:gd name="T99" fmla="*/ 269 h 310"/>
                <a:gd name="T100" fmla="*/ 618 w 620"/>
                <a:gd name="T101"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0" h="310">
                  <a:moveTo>
                    <a:pt x="618" y="310"/>
                  </a:moveTo>
                  <a:lnTo>
                    <a:pt x="620" y="310"/>
                  </a:lnTo>
                  <a:lnTo>
                    <a:pt x="618" y="269"/>
                  </a:lnTo>
                  <a:lnTo>
                    <a:pt x="610" y="229"/>
                  </a:lnTo>
                  <a:lnTo>
                    <a:pt x="596" y="191"/>
                  </a:lnTo>
                  <a:lnTo>
                    <a:pt x="578" y="152"/>
                  </a:lnTo>
                  <a:lnTo>
                    <a:pt x="556" y="120"/>
                  </a:lnTo>
                  <a:lnTo>
                    <a:pt x="530" y="92"/>
                  </a:lnTo>
                  <a:lnTo>
                    <a:pt x="500" y="65"/>
                  </a:lnTo>
                  <a:lnTo>
                    <a:pt x="469" y="43"/>
                  </a:lnTo>
                  <a:lnTo>
                    <a:pt x="430" y="25"/>
                  </a:lnTo>
                  <a:lnTo>
                    <a:pt x="392" y="11"/>
                  </a:lnTo>
                  <a:lnTo>
                    <a:pt x="353" y="3"/>
                  </a:lnTo>
                  <a:lnTo>
                    <a:pt x="311" y="0"/>
                  </a:lnTo>
                  <a:lnTo>
                    <a:pt x="269" y="3"/>
                  </a:lnTo>
                  <a:lnTo>
                    <a:pt x="229" y="11"/>
                  </a:lnTo>
                  <a:lnTo>
                    <a:pt x="191" y="25"/>
                  </a:lnTo>
                  <a:lnTo>
                    <a:pt x="152" y="43"/>
                  </a:lnTo>
                  <a:lnTo>
                    <a:pt x="121" y="65"/>
                  </a:lnTo>
                  <a:lnTo>
                    <a:pt x="92" y="92"/>
                  </a:lnTo>
                  <a:lnTo>
                    <a:pt x="65" y="120"/>
                  </a:lnTo>
                  <a:lnTo>
                    <a:pt x="43" y="152"/>
                  </a:lnTo>
                  <a:lnTo>
                    <a:pt x="25" y="191"/>
                  </a:lnTo>
                  <a:lnTo>
                    <a:pt x="11" y="229"/>
                  </a:lnTo>
                  <a:lnTo>
                    <a:pt x="3" y="269"/>
                  </a:lnTo>
                  <a:lnTo>
                    <a:pt x="0" y="310"/>
                  </a:lnTo>
                  <a:lnTo>
                    <a:pt x="2" y="310"/>
                  </a:lnTo>
                  <a:lnTo>
                    <a:pt x="6" y="269"/>
                  </a:lnTo>
                  <a:lnTo>
                    <a:pt x="14" y="229"/>
                  </a:lnTo>
                  <a:lnTo>
                    <a:pt x="27" y="191"/>
                  </a:lnTo>
                  <a:lnTo>
                    <a:pt x="43" y="158"/>
                  </a:lnTo>
                  <a:lnTo>
                    <a:pt x="68" y="123"/>
                  </a:lnTo>
                  <a:lnTo>
                    <a:pt x="94" y="94"/>
                  </a:lnTo>
                  <a:lnTo>
                    <a:pt x="123" y="67"/>
                  </a:lnTo>
                  <a:lnTo>
                    <a:pt x="159" y="43"/>
                  </a:lnTo>
                  <a:lnTo>
                    <a:pt x="191" y="27"/>
                  </a:lnTo>
                  <a:lnTo>
                    <a:pt x="229" y="13"/>
                  </a:lnTo>
                  <a:lnTo>
                    <a:pt x="269" y="5"/>
                  </a:lnTo>
                  <a:lnTo>
                    <a:pt x="311" y="2"/>
                  </a:lnTo>
                  <a:lnTo>
                    <a:pt x="353" y="5"/>
                  </a:lnTo>
                  <a:lnTo>
                    <a:pt x="392" y="13"/>
                  </a:lnTo>
                  <a:lnTo>
                    <a:pt x="430" y="27"/>
                  </a:lnTo>
                  <a:lnTo>
                    <a:pt x="462" y="43"/>
                  </a:lnTo>
                  <a:lnTo>
                    <a:pt x="498" y="67"/>
                  </a:lnTo>
                  <a:lnTo>
                    <a:pt x="528" y="94"/>
                  </a:lnTo>
                  <a:lnTo>
                    <a:pt x="553" y="123"/>
                  </a:lnTo>
                  <a:lnTo>
                    <a:pt x="578" y="158"/>
                  </a:lnTo>
                  <a:lnTo>
                    <a:pt x="594" y="191"/>
                  </a:lnTo>
                  <a:lnTo>
                    <a:pt x="608" y="229"/>
                  </a:lnTo>
                  <a:lnTo>
                    <a:pt x="616" y="269"/>
                  </a:lnTo>
                  <a:lnTo>
                    <a:pt x="618" y="3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42" name="Freeform 36"/>
            <p:cNvSpPr>
              <a:spLocks/>
            </p:cNvSpPr>
            <p:nvPr/>
          </p:nvSpPr>
          <p:spPr bwMode="auto">
            <a:xfrm>
              <a:off x="1129" y="3662"/>
              <a:ext cx="311" cy="156"/>
            </a:xfrm>
            <a:custGeom>
              <a:avLst/>
              <a:gdLst>
                <a:gd name="T0" fmla="*/ 0 w 620"/>
                <a:gd name="T1" fmla="*/ 0 h 311"/>
                <a:gd name="T2" fmla="*/ 3 w 620"/>
                <a:gd name="T3" fmla="*/ 43 h 311"/>
                <a:gd name="T4" fmla="*/ 11 w 620"/>
                <a:gd name="T5" fmla="*/ 83 h 311"/>
                <a:gd name="T6" fmla="*/ 25 w 620"/>
                <a:gd name="T7" fmla="*/ 121 h 311"/>
                <a:gd name="T8" fmla="*/ 43 w 620"/>
                <a:gd name="T9" fmla="*/ 160 h 311"/>
                <a:gd name="T10" fmla="*/ 65 w 620"/>
                <a:gd name="T11" fmla="*/ 192 h 311"/>
                <a:gd name="T12" fmla="*/ 92 w 620"/>
                <a:gd name="T13" fmla="*/ 222 h 311"/>
                <a:gd name="T14" fmla="*/ 121 w 620"/>
                <a:gd name="T15" fmla="*/ 247 h 311"/>
                <a:gd name="T16" fmla="*/ 152 w 620"/>
                <a:gd name="T17" fmla="*/ 269 h 311"/>
                <a:gd name="T18" fmla="*/ 191 w 620"/>
                <a:gd name="T19" fmla="*/ 287 h 311"/>
                <a:gd name="T20" fmla="*/ 229 w 620"/>
                <a:gd name="T21" fmla="*/ 301 h 311"/>
                <a:gd name="T22" fmla="*/ 269 w 620"/>
                <a:gd name="T23" fmla="*/ 309 h 311"/>
                <a:gd name="T24" fmla="*/ 311 w 620"/>
                <a:gd name="T25" fmla="*/ 311 h 311"/>
                <a:gd name="T26" fmla="*/ 353 w 620"/>
                <a:gd name="T27" fmla="*/ 309 h 311"/>
                <a:gd name="T28" fmla="*/ 392 w 620"/>
                <a:gd name="T29" fmla="*/ 301 h 311"/>
                <a:gd name="T30" fmla="*/ 430 w 620"/>
                <a:gd name="T31" fmla="*/ 287 h 311"/>
                <a:gd name="T32" fmla="*/ 469 w 620"/>
                <a:gd name="T33" fmla="*/ 269 h 311"/>
                <a:gd name="T34" fmla="*/ 500 w 620"/>
                <a:gd name="T35" fmla="*/ 247 h 311"/>
                <a:gd name="T36" fmla="*/ 530 w 620"/>
                <a:gd name="T37" fmla="*/ 222 h 311"/>
                <a:gd name="T38" fmla="*/ 556 w 620"/>
                <a:gd name="T39" fmla="*/ 192 h 311"/>
                <a:gd name="T40" fmla="*/ 578 w 620"/>
                <a:gd name="T41" fmla="*/ 160 h 311"/>
                <a:gd name="T42" fmla="*/ 596 w 620"/>
                <a:gd name="T43" fmla="*/ 121 h 311"/>
                <a:gd name="T44" fmla="*/ 610 w 620"/>
                <a:gd name="T45" fmla="*/ 83 h 311"/>
                <a:gd name="T46" fmla="*/ 618 w 620"/>
                <a:gd name="T47" fmla="*/ 43 h 311"/>
                <a:gd name="T48" fmla="*/ 620 w 620"/>
                <a:gd name="T49" fmla="*/ 0 h 311"/>
                <a:gd name="T50" fmla="*/ 619 w 620"/>
                <a:gd name="T51" fmla="*/ 0 h 311"/>
                <a:gd name="T52" fmla="*/ 618 w 620"/>
                <a:gd name="T53" fmla="*/ 0 h 311"/>
                <a:gd name="T54" fmla="*/ 616 w 620"/>
                <a:gd name="T55" fmla="*/ 43 h 311"/>
                <a:gd name="T56" fmla="*/ 608 w 620"/>
                <a:gd name="T57" fmla="*/ 83 h 311"/>
                <a:gd name="T58" fmla="*/ 594 w 620"/>
                <a:gd name="T59" fmla="*/ 121 h 311"/>
                <a:gd name="T60" fmla="*/ 578 w 620"/>
                <a:gd name="T61" fmla="*/ 154 h 311"/>
                <a:gd name="T62" fmla="*/ 553 w 620"/>
                <a:gd name="T63" fmla="*/ 189 h 311"/>
                <a:gd name="T64" fmla="*/ 528 w 620"/>
                <a:gd name="T65" fmla="*/ 219 h 311"/>
                <a:gd name="T66" fmla="*/ 498 w 620"/>
                <a:gd name="T67" fmla="*/ 245 h 311"/>
                <a:gd name="T68" fmla="*/ 462 w 620"/>
                <a:gd name="T69" fmla="*/ 269 h 311"/>
                <a:gd name="T70" fmla="*/ 430 w 620"/>
                <a:gd name="T71" fmla="*/ 285 h 311"/>
                <a:gd name="T72" fmla="*/ 392 w 620"/>
                <a:gd name="T73" fmla="*/ 299 h 311"/>
                <a:gd name="T74" fmla="*/ 353 w 620"/>
                <a:gd name="T75" fmla="*/ 307 h 311"/>
                <a:gd name="T76" fmla="*/ 311 w 620"/>
                <a:gd name="T77" fmla="*/ 309 h 311"/>
                <a:gd name="T78" fmla="*/ 269 w 620"/>
                <a:gd name="T79" fmla="*/ 307 h 311"/>
                <a:gd name="T80" fmla="*/ 229 w 620"/>
                <a:gd name="T81" fmla="*/ 299 h 311"/>
                <a:gd name="T82" fmla="*/ 191 w 620"/>
                <a:gd name="T83" fmla="*/ 285 h 311"/>
                <a:gd name="T84" fmla="*/ 159 w 620"/>
                <a:gd name="T85" fmla="*/ 269 h 311"/>
                <a:gd name="T86" fmla="*/ 123 w 620"/>
                <a:gd name="T87" fmla="*/ 245 h 311"/>
                <a:gd name="T88" fmla="*/ 94 w 620"/>
                <a:gd name="T89" fmla="*/ 219 h 311"/>
                <a:gd name="T90" fmla="*/ 68 w 620"/>
                <a:gd name="T91" fmla="*/ 189 h 311"/>
                <a:gd name="T92" fmla="*/ 43 w 620"/>
                <a:gd name="T93" fmla="*/ 154 h 311"/>
                <a:gd name="T94" fmla="*/ 27 w 620"/>
                <a:gd name="T95" fmla="*/ 121 h 311"/>
                <a:gd name="T96" fmla="*/ 14 w 620"/>
                <a:gd name="T97" fmla="*/ 83 h 311"/>
                <a:gd name="T98" fmla="*/ 6 w 620"/>
                <a:gd name="T99" fmla="*/ 43 h 311"/>
                <a:gd name="T100" fmla="*/ 2 w 620"/>
                <a:gd name="T101" fmla="*/ 0 h 311"/>
                <a:gd name="T102" fmla="*/ 0 w 620"/>
                <a:gd name="T10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0" h="311">
                  <a:moveTo>
                    <a:pt x="0" y="0"/>
                  </a:moveTo>
                  <a:lnTo>
                    <a:pt x="3" y="43"/>
                  </a:lnTo>
                  <a:lnTo>
                    <a:pt x="11" y="83"/>
                  </a:lnTo>
                  <a:lnTo>
                    <a:pt x="25" y="121"/>
                  </a:lnTo>
                  <a:lnTo>
                    <a:pt x="43" y="160"/>
                  </a:lnTo>
                  <a:lnTo>
                    <a:pt x="65" y="192"/>
                  </a:lnTo>
                  <a:lnTo>
                    <a:pt x="92" y="222"/>
                  </a:lnTo>
                  <a:lnTo>
                    <a:pt x="121" y="247"/>
                  </a:lnTo>
                  <a:lnTo>
                    <a:pt x="152" y="269"/>
                  </a:lnTo>
                  <a:lnTo>
                    <a:pt x="191" y="287"/>
                  </a:lnTo>
                  <a:lnTo>
                    <a:pt x="229" y="301"/>
                  </a:lnTo>
                  <a:lnTo>
                    <a:pt x="269" y="309"/>
                  </a:lnTo>
                  <a:lnTo>
                    <a:pt x="311" y="311"/>
                  </a:lnTo>
                  <a:lnTo>
                    <a:pt x="353" y="309"/>
                  </a:lnTo>
                  <a:lnTo>
                    <a:pt x="392" y="301"/>
                  </a:lnTo>
                  <a:lnTo>
                    <a:pt x="430" y="287"/>
                  </a:lnTo>
                  <a:lnTo>
                    <a:pt x="469" y="269"/>
                  </a:lnTo>
                  <a:lnTo>
                    <a:pt x="500" y="247"/>
                  </a:lnTo>
                  <a:lnTo>
                    <a:pt x="530" y="222"/>
                  </a:lnTo>
                  <a:lnTo>
                    <a:pt x="556" y="192"/>
                  </a:lnTo>
                  <a:lnTo>
                    <a:pt x="578" y="160"/>
                  </a:lnTo>
                  <a:lnTo>
                    <a:pt x="596" y="121"/>
                  </a:lnTo>
                  <a:lnTo>
                    <a:pt x="610" y="83"/>
                  </a:lnTo>
                  <a:lnTo>
                    <a:pt x="618" y="43"/>
                  </a:lnTo>
                  <a:lnTo>
                    <a:pt x="620" y="0"/>
                  </a:lnTo>
                  <a:lnTo>
                    <a:pt x="619" y="0"/>
                  </a:lnTo>
                  <a:lnTo>
                    <a:pt x="618" y="0"/>
                  </a:lnTo>
                  <a:lnTo>
                    <a:pt x="616" y="43"/>
                  </a:lnTo>
                  <a:lnTo>
                    <a:pt x="608" y="83"/>
                  </a:lnTo>
                  <a:lnTo>
                    <a:pt x="594" y="121"/>
                  </a:lnTo>
                  <a:lnTo>
                    <a:pt x="578" y="154"/>
                  </a:lnTo>
                  <a:lnTo>
                    <a:pt x="553" y="189"/>
                  </a:lnTo>
                  <a:lnTo>
                    <a:pt x="528" y="219"/>
                  </a:lnTo>
                  <a:lnTo>
                    <a:pt x="498" y="245"/>
                  </a:lnTo>
                  <a:lnTo>
                    <a:pt x="462" y="269"/>
                  </a:lnTo>
                  <a:lnTo>
                    <a:pt x="430" y="285"/>
                  </a:lnTo>
                  <a:lnTo>
                    <a:pt x="392" y="299"/>
                  </a:lnTo>
                  <a:lnTo>
                    <a:pt x="353" y="307"/>
                  </a:lnTo>
                  <a:lnTo>
                    <a:pt x="311" y="309"/>
                  </a:lnTo>
                  <a:lnTo>
                    <a:pt x="269" y="307"/>
                  </a:lnTo>
                  <a:lnTo>
                    <a:pt x="229" y="299"/>
                  </a:lnTo>
                  <a:lnTo>
                    <a:pt x="191" y="285"/>
                  </a:lnTo>
                  <a:lnTo>
                    <a:pt x="159" y="269"/>
                  </a:lnTo>
                  <a:lnTo>
                    <a:pt x="123" y="245"/>
                  </a:lnTo>
                  <a:lnTo>
                    <a:pt x="94" y="219"/>
                  </a:lnTo>
                  <a:lnTo>
                    <a:pt x="68" y="189"/>
                  </a:lnTo>
                  <a:lnTo>
                    <a:pt x="43" y="154"/>
                  </a:lnTo>
                  <a:lnTo>
                    <a:pt x="27" y="121"/>
                  </a:lnTo>
                  <a:lnTo>
                    <a:pt x="14" y="83"/>
                  </a:lnTo>
                  <a:lnTo>
                    <a:pt x="6" y="43"/>
                  </a:lnTo>
                  <a:lnTo>
                    <a:pt x="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43" name="Freeform 37"/>
            <p:cNvSpPr>
              <a:spLocks/>
            </p:cNvSpPr>
            <p:nvPr/>
          </p:nvSpPr>
          <p:spPr bwMode="auto">
            <a:xfrm>
              <a:off x="1438" y="3662"/>
              <a:ext cx="2" cy="1"/>
            </a:xfrm>
            <a:custGeom>
              <a:avLst/>
              <a:gdLst>
                <a:gd name="T0" fmla="*/ 1 w 3"/>
                <a:gd name="T1" fmla="*/ 1 h 4"/>
                <a:gd name="T2" fmla="*/ 0 w 3"/>
                <a:gd name="T3" fmla="*/ 3 h 4"/>
                <a:gd name="T4" fmla="*/ 1 w 3"/>
                <a:gd name="T5" fmla="*/ 4 h 4"/>
                <a:gd name="T6" fmla="*/ 3 w 3"/>
                <a:gd name="T7" fmla="*/ 1 h 4"/>
                <a:gd name="T8" fmla="*/ 2 w 3"/>
                <a:gd name="T9" fmla="*/ 0 h 4"/>
                <a:gd name="T10" fmla="*/ 0 w 3"/>
                <a:gd name="T11" fmla="*/ 1 h 4"/>
                <a:gd name="T12" fmla="*/ 0 w 3"/>
                <a:gd name="T13" fmla="*/ 1 h 4"/>
                <a:gd name="T14" fmla="*/ 1 w 3"/>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1"/>
                  </a:moveTo>
                  <a:lnTo>
                    <a:pt x="0" y="3"/>
                  </a:lnTo>
                  <a:lnTo>
                    <a:pt x="1" y="4"/>
                  </a:lnTo>
                  <a:lnTo>
                    <a:pt x="3" y="1"/>
                  </a:lnTo>
                  <a:lnTo>
                    <a:pt x="2" y="0"/>
                  </a:lnTo>
                  <a:lnTo>
                    <a:pt x="0" y="1"/>
                  </a:lnTo>
                  <a:lnTo>
                    <a:pt x="0" y="1"/>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44" name="Freeform 38"/>
            <p:cNvSpPr>
              <a:spLocks/>
            </p:cNvSpPr>
            <p:nvPr/>
          </p:nvSpPr>
          <p:spPr bwMode="auto">
            <a:xfrm>
              <a:off x="1438" y="3662"/>
              <a:ext cx="2" cy="1"/>
            </a:xfrm>
            <a:custGeom>
              <a:avLst/>
              <a:gdLst>
                <a:gd name="T0" fmla="*/ 3 w 3"/>
                <a:gd name="T1" fmla="*/ 1 h 3"/>
                <a:gd name="T2" fmla="*/ 2 w 3"/>
                <a:gd name="T3" fmla="*/ 0 h 3"/>
                <a:gd name="T4" fmla="*/ 0 w 3"/>
                <a:gd name="T5" fmla="*/ 1 h 3"/>
                <a:gd name="T6" fmla="*/ 0 w 3"/>
                <a:gd name="T7" fmla="*/ 3 h 3"/>
                <a:gd name="T8" fmla="*/ 2 w 3"/>
                <a:gd name="T9" fmla="*/ 0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lnTo>
                    <a:pt x="2" y="0"/>
                  </a:lnTo>
                  <a:lnTo>
                    <a:pt x="0" y="1"/>
                  </a:lnTo>
                  <a:lnTo>
                    <a:pt x="0" y="3"/>
                  </a:lnTo>
                  <a:lnTo>
                    <a:pt x="2" y="0"/>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45" name="Freeform 39"/>
            <p:cNvSpPr>
              <a:spLocks/>
            </p:cNvSpPr>
            <p:nvPr/>
          </p:nvSpPr>
          <p:spPr bwMode="auto">
            <a:xfrm>
              <a:off x="1300" y="3492"/>
              <a:ext cx="162" cy="341"/>
            </a:xfrm>
            <a:custGeom>
              <a:avLst/>
              <a:gdLst>
                <a:gd name="T0" fmla="*/ 332 w 332"/>
                <a:gd name="T1" fmla="*/ 0 h 680"/>
                <a:gd name="T2" fmla="*/ 332 w 332"/>
                <a:gd name="T3" fmla="*/ 680 h 680"/>
                <a:gd name="T4" fmla="*/ 0 w 332"/>
                <a:gd name="T5" fmla="*/ 680 h 680"/>
                <a:gd name="T6" fmla="*/ 0 w 332"/>
                <a:gd name="T7" fmla="*/ 0 h 680"/>
                <a:gd name="T8" fmla="*/ 332 w 332"/>
                <a:gd name="T9" fmla="*/ 0 h 680"/>
                <a:gd name="T10" fmla="*/ 332 w 332"/>
                <a:gd name="T11" fmla="*/ 0 h 680"/>
              </a:gdLst>
              <a:ahLst/>
              <a:cxnLst>
                <a:cxn ang="0">
                  <a:pos x="T0" y="T1"/>
                </a:cxn>
                <a:cxn ang="0">
                  <a:pos x="T2" y="T3"/>
                </a:cxn>
                <a:cxn ang="0">
                  <a:pos x="T4" y="T5"/>
                </a:cxn>
                <a:cxn ang="0">
                  <a:pos x="T6" y="T7"/>
                </a:cxn>
                <a:cxn ang="0">
                  <a:pos x="T8" y="T9"/>
                </a:cxn>
                <a:cxn ang="0">
                  <a:pos x="T10" y="T11"/>
                </a:cxn>
              </a:cxnLst>
              <a:rect l="0" t="0" r="r" b="b"/>
              <a:pathLst>
                <a:path w="332" h="680">
                  <a:moveTo>
                    <a:pt x="332" y="0"/>
                  </a:moveTo>
                  <a:lnTo>
                    <a:pt x="332" y="680"/>
                  </a:lnTo>
                  <a:lnTo>
                    <a:pt x="0" y="680"/>
                  </a:lnTo>
                  <a:lnTo>
                    <a:pt x="0" y="0"/>
                  </a:lnTo>
                  <a:lnTo>
                    <a:pt x="332" y="0"/>
                  </a:lnTo>
                  <a:lnTo>
                    <a:pt x="332"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46" name="Freeform 40"/>
            <p:cNvSpPr>
              <a:spLocks/>
            </p:cNvSpPr>
            <p:nvPr/>
          </p:nvSpPr>
          <p:spPr bwMode="auto">
            <a:xfrm>
              <a:off x="1174" y="3554"/>
              <a:ext cx="221" cy="220"/>
            </a:xfrm>
            <a:custGeom>
              <a:avLst/>
              <a:gdLst>
                <a:gd name="T0" fmla="*/ 440 w 442"/>
                <a:gd name="T1" fmla="*/ 220 h 441"/>
                <a:gd name="T2" fmla="*/ 439 w 442"/>
                <a:gd name="T3" fmla="*/ 191 h 441"/>
                <a:gd name="T4" fmla="*/ 434 w 442"/>
                <a:gd name="T5" fmla="*/ 162 h 441"/>
                <a:gd name="T6" fmla="*/ 423 w 442"/>
                <a:gd name="T7" fmla="*/ 135 h 441"/>
                <a:gd name="T8" fmla="*/ 410 w 442"/>
                <a:gd name="T9" fmla="*/ 109 h 441"/>
                <a:gd name="T10" fmla="*/ 396 w 442"/>
                <a:gd name="T11" fmla="*/ 86 h 441"/>
                <a:gd name="T12" fmla="*/ 376 w 442"/>
                <a:gd name="T13" fmla="*/ 66 h 441"/>
                <a:gd name="T14" fmla="*/ 355 w 442"/>
                <a:gd name="T15" fmla="*/ 46 h 441"/>
                <a:gd name="T16" fmla="*/ 332 w 442"/>
                <a:gd name="T17" fmla="*/ 31 h 441"/>
                <a:gd name="T18" fmla="*/ 307 w 442"/>
                <a:gd name="T19" fmla="*/ 18 h 441"/>
                <a:gd name="T20" fmla="*/ 279 w 442"/>
                <a:gd name="T21" fmla="*/ 8 h 441"/>
                <a:gd name="T22" fmla="*/ 250 w 442"/>
                <a:gd name="T23" fmla="*/ 2 h 441"/>
                <a:gd name="T24" fmla="*/ 221 w 442"/>
                <a:gd name="T25" fmla="*/ 0 h 441"/>
                <a:gd name="T26" fmla="*/ 191 w 442"/>
                <a:gd name="T27" fmla="*/ 2 h 441"/>
                <a:gd name="T28" fmla="*/ 162 w 442"/>
                <a:gd name="T29" fmla="*/ 8 h 441"/>
                <a:gd name="T30" fmla="*/ 135 w 442"/>
                <a:gd name="T31" fmla="*/ 18 h 441"/>
                <a:gd name="T32" fmla="*/ 110 w 442"/>
                <a:gd name="T33" fmla="*/ 31 h 441"/>
                <a:gd name="T34" fmla="*/ 86 w 442"/>
                <a:gd name="T35" fmla="*/ 46 h 441"/>
                <a:gd name="T36" fmla="*/ 65 w 442"/>
                <a:gd name="T37" fmla="*/ 66 h 441"/>
                <a:gd name="T38" fmla="*/ 47 w 442"/>
                <a:gd name="T39" fmla="*/ 86 h 441"/>
                <a:gd name="T40" fmla="*/ 31 w 442"/>
                <a:gd name="T41" fmla="*/ 109 h 441"/>
                <a:gd name="T42" fmla="*/ 18 w 442"/>
                <a:gd name="T43" fmla="*/ 135 h 441"/>
                <a:gd name="T44" fmla="*/ 8 w 442"/>
                <a:gd name="T45" fmla="*/ 162 h 441"/>
                <a:gd name="T46" fmla="*/ 2 w 442"/>
                <a:gd name="T47" fmla="*/ 191 h 441"/>
                <a:gd name="T48" fmla="*/ 0 w 442"/>
                <a:gd name="T49" fmla="*/ 220 h 441"/>
                <a:gd name="T50" fmla="*/ 2 w 442"/>
                <a:gd name="T51" fmla="*/ 251 h 441"/>
                <a:gd name="T52" fmla="*/ 8 w 442"/>
                <a:gd name="T53" fmla="*/ 280 h 441"/>
                <a:gd name="T54" fmla="*/ 18 w 442"/>
                <a:gd name="T55" fmla="*/ 306 h 441"/>
                <a:gd name="T56" fmla="*/ 31 w 442"/>
                <a:gd name="T57" fmla="*/ 332 h 441"/>
                <a:gd name="T58" fmla="*/ 47 w 442"/>
                <a:gd name="T59" fmla="*/ 356 h 441"/>
                <a:gd name="T60" fmla="*/ 65 w 442"/>
                <a:gd name="T61" fmla="*/ 376 h 441"/>
                <a:gd name="T62" fmla="*/ 86 w 442"/>
                <a:gd name="T63" fmla="*/ 395 h 441"/>
                <a:gd name="T64" fmla="*/ 110 w 442"/>
                <a:gd name="T65" fmla="*/ 411 h 441"/>
                <a:gd name="T66" fmla="*/ 135 w 442"/>
                <a:gd name="T67" fmla="*/ 424 h 441"/>
                <a:gd name="T68" fmla="*/ 162 w 442"/>
                <a:gd name="T69" fmla="*/ 434 h 441"/>
                <a:gd name="T70" fmla="*/ 191 w 442"/>
                <a:gd name="T71" fmla="*/ 440 h 441"/>
                <a:gd name="T72" fmla="*/ 221 w 442"/>
                <a:gd name="T73" fmla="*/ 441 h 441"/>
                <a:gd name="T74" fmla="*/ 250 w 442"/>
                <a:gd name="T75" fmla="*/ 440 h 441"/>
                <a:gd name="T76" fmla="*/ 279 w 442"/>
                <a:gd name="T77" fmla="*/ 434 h 441"/>
                <a:gd name="T78" fmla="*/ 307 w 442"/>
                <a:gd name="T79" fmla="*/ 424 h 441"/>
                <a:gd name="T80" fmla="*/ 332 w 442"/>
                <a:gd name="T81" fmla="*/ 411 h 441"/>
                <a:gd name="T82" fmla="*/ 355 w 442"/>
                <a:gd name="T83" fmla="*/ 395 h 441"/>
                <a:gd name="T84" fmla="*/ 376 w 442"/>
                <a:gd name="T85" fmla="*/ 376 h 441"/>
                <a:gd name="T86" fmla="*/ 396 w 442"/>
                <a:gd name="T87" fmla="*/ 356 h 441"/>
                <a:gd name="T88" fmla="*/ 410 w 442"/>
                <a:gd name="T89" fmla="*/ 332 h 441"/>
                <a:gd name="T90" fmla="*/ 423 w 442"/>
                <a:gd name="T91" fmla="*/ 306 h 441"/>
                <a:gd name="T92" fmla="*/ 434 w 442"/>
                <a:gd name="T93" fmla="*/ 280 h 441"/>
                <a:gd name="T94" fmla="*/ 439 w 442"/>
                <a:gd name="T95" fmla="*/ 251 h 441"/>
                <a:gd name="T96" fmla="*/ 440 w 442"/>
                <a:gd name="T97" fmla="*/ 220 h 441"/>
                <a:gd name="T98" fmla="*/ 442 w 442"/>
                <a:gd name="T99" fmla="*/ 221 h 441"/>
                <a:gd name="T100" fmla="*/ 442 w 442"/>
                <a:gd name="T101" fmla="*/ 221 h 441"/>
                <a:gd name="T102" fmla="*/ 442 w 442"/>
                <a:gd name="T103" fmla="*/ 221 h 441"/>
                <a:gd name="T104" fmla="*/ 442 w 442"/>
                <a:gd name="T105" fmla="*/ 221 h 441"/>
                <a:gd name="T106" fmla="*/ 442 w 442"/>
                <a:gd name="T107" fmla="*/ 221 h 441"/>
                <a:gd name="T108" fmla="*/ 442 w 442"/>
                <a:gd name="T109" fmla="*/ 221 h 441"/>
                <a:gd name="T110" fmla="*/ 442 w 442"/>
                <a:gd name="T111" fmla="*/ 221 h 441"/>
                <a:gd name="T112" fmla="*/ 442 w 442"/>
                <a:gd name="T113" fmla="*/ 221 h 441"/>
                <a:gd name="T114" fmla="*/ 442 w 442"/>
                <a:gd name="T115" fmla="*/ 221 h 441"/>
                <a:gd name="T116" fmla="*/ 442 w 442"/>
                <a:gd name="T117" fmla="*/ 221 h 441"/>
                <a:gd name="T118" fmla="*/ 442 w 442"/>
                <a:gd name="T119" fmla="*/ 221 h 441"/>
                <a:gd name="T120" fmla="*/ 440 w 442"/>
                <a:gd name="T121" fmla="*/ 220 h 441"/>
                <a:gd name="T122" fmla="*/ 440 w 442"/>
                <a:gd name="T123" fmla="*/ 22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441">
                  <a:moveTo>
                    <a:pt x="440" y="220"/>
                  </a:moveTo>
                  <a:lnTo>
                    <a:pt x="439" y="191"/>
                  </a:lnTo>
                  <a:lnTo>
                    <a:pt x="434" y="162"/>
                  </a:lnTo>
                  <a:lnTo>
                    <a:pt x="423" y="135"/>
                  </a:lnTo>
                  <a:lnTo>
                    <a:pt x="410" y="109"/>
                  </a:lnTo>
                  <a:lnTo>
                    <a:pt x="396" y="86"/>
                  </a:lnTo>
                  <a:lnTo>
                    <a:pt x="376" y="66"/>
                  </a:lnTo>
                  <a:lnTo>
                    <a:pt x="355" y="46"/>
                  </a:lnTo>
                  <a:lnTo>
                    <a:pt x="332" y="31"/>
                  </a:lnTo>
                  <a:lnTo>
                    <a:pt x="307" y="18"/>
                  </a:lnTo>
                  <a:lnTo>
                    <a:pt x="279" y="8"/>
                  </a:lnTo>
                  <a:lnTo>
                    <a:pt x="250" y="2"/>
                  </a:lnTo>
                  <a:lnTo>
                    <a:pt x="221" y="0"/>
                  </a:lnTo>
                  <a:lnTo>
                    <a:pt x="191" y="2"/>
                  </a:lnTo>
                  <a:lnTo>
                    <a:pt x="162" y="8"/>
                  </a:lnTo>
                  <a:lnTo>
                    <a:pt x="135" y="18"/>
                  </a:lnTo>
                  <a:lnTo>
                    <a:pt x="110" y="31"/>
                  </a:lnTo>
                  <a:lnTo>
                    <a:pt x="86" y="46"/>
                  </a:lnTo>
                  <a:lnTo>
                    <a:pt x="65" y="66"/>
                  </a:lnTo>
                  <a:lnTo>
                    <a:pt x="47" y="86"/>
                  </a:lnTo>
                  <a:lnTo>
                    <a:pt x="31" y="109"/>
                  </a:lnTo>
                  <a:lnTo>
                    <a:pt x="18" y="135"/>
                  </a:lnTo>
                  <a:lnTo>
                    <a:pt x="8" y="162"/>
                  </a:lnTo>
                  <a:lnTo>
                    <a:pt x="2" y="191"/>
                  </a:lnTo>
                  <a:lnTo>
                    <a:pt x="0" y="220"/>
                  </a:lnTo>
                  <a:lnTo>
                    <a:pt x="2" y="251"/>
                  </a:lnTo>
                  <a:lnTo>
                    <a:pt x="8" y="280"/>
                  </a:lnTo>
                  <a:lnTo>
                    <a:pt x="18" y="306"/>
                  </a:lnTo>
                  <a:lnTo>
                    <a:pt x="31" y="332"/>
                  </a:lnTo>
                  <a:lnTo>
                    <a:pt x="47" y="356"/>
                  </a:lnTo>
                  <a:lnTo>
                    <a:pt x="65" y="376"/>
                  </a:lnTo>
                  <a:lnTo>
                    <a:pt x="86" y="395"/>
                  </a:lnTo>
                  <a:lnTo>
                    <a:pt x="110" y="411"/>
                  </a:lnTo>
                  <a:lnTo>
                    <a:pt x="135" y="424"/>
                  </a:lnTo>
                  <a:lnTo>
                    <a:pt x="162" y="434"/>
                  </a:lnTo>
                  <a:lnTo>
                    <a:pt x="191" y="440"/>
                  </a:lnTo>
                  <a:lnTo>
                    <a:pt x="221" y="441"/>
                  </a:lnTo>
                  <a:lnTo>
                    <a:pt x="250" y="440"/>
                  </a:lnTo>
                  <a:lnTo>
                    <a:pt x="279" y="434"/>
                  </a:lnTo>
                  <a:lnTo>
                    <a:pt x="307" y="424"/>
                  </a:lnTo>
                  <a:lnTo>
                    <a:pt x="332" y="411"/>
                  </a:lnTo>
                  <a:lnTo>
                    <a:pt x="355" y="395"/>
                  </a:lnTo>
                  <a:lnTo>
                    <a:pt x="376" y="376"/>
                  </a:lnTo>
                  <a:lnTo>
                    <a:pt x="396" y="356"/>
                  </a:lnTo>
                  <a:lnTo>
                    <a:pt x="410" y="332"/>
                  </a:lnTo>
                  <a:lnTo>
                    <a:pt x="423" y="306"/>
                  </a:lnTo>
                  <a:lnTo>
                    <a:pt x="434" y="280"/>
                  </a:lnTo>
                  <a:lnTo>
                    <a:pt x="439" y="251"/>
                  </a:lnTo>
                  <a:lnTo>
                    <a:pt x="440" y="220"/>
                  </a:lnTo>
                  <a:lnTo>
                    <a:pt x="442" y="221"/>
                  </a:lnTo>
                  <a:lnTo>
                    <a:pt x="442" y="221"/>
                  </a:lnTo>
                  <a:lnTo>
                    <a:pt x="442" y="221"/>
                  </a:lnTo>
                  <a:lnTo>
                    <a:pt x="442" y="221"/>
                  </a:lnTo>
                  <a:lnTo>
                    <a:pt x="442" y="221"/>
                  </a:lnTo>
                  <a:lnTo>
                    <a:pt x="442" y="221"/>
                  </a:lnTo>
                  <a:lnTo>
                    <a:pt x="442" y="221"/>
                  </a:lnTo>
                  <a:lnTo>
                    <a:pt x="442" y="221"/>
                  </a:lnTo>
                  <a:lnTo>
                    <a:pt x="442" y="221"/>
                  </a:lnTo>
                  <a:lnTo>
                    <a:pt x="442" y="221"/>
                  </a:lnTo>
                  <a:lnTo>
                    <a:pt x="442" y="221"/>
                  </a:lnTo>
                  <a:lnTo>
                    <a:pt x="440" y="220"/>
                  </a:lnTo>
                  <a:lnTo>
                    <a:pt x="440" y="22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47" name="Freeform 41"/>
            <p:cNvSpPr>
              <a:spLocks/>
            </p:cNvSpPr>
            <p:nvPr/>
          </p:nvSpPr>
          <p:spPr bwMode="auto">
            <a:xfrm>
              <a:off x="1174" y="3639"/>
              <a:ext cx="94" cy="49"/>
            </a:xfrm>
            <a:custGeom>
              <a:avLst/>
              <a:gdLst>
                <a:gd name="T0" fmla="*/ 186 w 186"/>
                <a:gd name="T1" fmla="*/ 0 h 97"/>
                <a:gd name="T2" fmla="*/ 186 w 186"/>
                <a:gd name="T3" fmla="*/ 97 h 97"/>
                <a:gd name="T4" fmla="*/ 0 w 186"/>
                <a:gd name="T5" fmla="*/ 97 h 97"/>
                <a:gd name="T6" fmla="*/ 0 w 186"/>
                <a:gd name="T7" fmla="*/ 0 h 97"/>
                <a:gd name="T8" fmla="*/ 186 w 186"/>
                <a:gd name="T9" fmla="*/ 0 h 97"/>
                <a:gd name="T10" fmla="*/ 186 w 186"/>
                <a:gd name="T11" fmla="*/ 0 h 97"/>
              </a:gdLst>
              <a:ahLst/>
              <a:cxnLst>
                <a:cxn ang="0">
                  <a:pos x="T0" y="T1"/>
                </a:cxn>
                <a:cxn ang="0">
                  <a:pos x="T2" y="T3"/>
                </a:cxn>
                <a:cxn ang="0">
                  <a:pos x="T4" y="T5"/>
                </a:cxn>
                <a:cxn ang="0">
                  <a:pos x="T6" y="T7"/>
                </a:cxn>
                <a:cxn ang="0">
                  <a:pos x="T8" y="T9"/>
                </a:cxn>
                <a:cxn ang="0">
                  <a:pos x="T10" y="T11"/>
                </a:cxn>
              </a:cxnLst>
              <a:rect l="0" t="0" r="r" b="b"/>
              <a:pathLst>
                <a:path w="186" h="97">
                  <a:moveTo>
                    <a:pt x="186" y="0"/>
                  </a:moveTo>
                  <a:lnTo>
                    <a:pt x="186" y="97"/>
                  </a:lnTo>
                  <a:lnTo>
                    <a:pt x="0" y="97"/>
                  </a:lnTo>
                  <a:lnTo>
                    <a:pt x="0" y="0"/>
                  </a:lnTo>
                  <a:lnTo>
                    <a:pt x="186" y="0"/>
                  </a:lnTo>
                  <a:lnTo>
                    <a:pt x="18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48" name="Freeform 42"/>
            <p:cNvSpPr>
              <a:spLocks/>
            </p:cNvSpPr>
            <p:nvPr/>
          </p:nvSpPr>
          <p:spPr bwMode="auto">
            <a:xfrm>
              <a:off x="1174" y="3639"/>
              <a:ext cx="94" cy="49"/>
            </a:xfrm>
            <a:custGeom>
              <a:avLst/>
              <a:gdLst>
                <a:gd name="T0" fmla="*/ 186 w 186"/>
                <a:gd name="T1" fmla="*/ 0 h 97"/>
                <a:gd name="T2" fmla="*/ 186 w 186"/>
                <a:gd name="T3" fmla="*/ 97 h 97"/>
                <a:gd name="T4" fmla="*/ 0 w 186"/>
                <a:gd name="T5" fmla="*/ 97 h 97"/>
                <a:gd name="T6" fmla="*/ 0 w 186"/>
                <a:gd name="T7" fmla="*/ 0 h 97"/>
                <a:gd name="T8" fmla="*/ 186 w 186"/>
                <a:gd name="T9" fmla="*/ 0 h 97"/>
                <a:gd name="T10" fmla="*/ 186 w 186"/>
                <a:gd name="T11" fmla="*/ 0 h 97"/>
              </a:gdLst>
              <a:ahLst/>
              <a:cxnLst>
                <a:cxn ang="0">
                  <a:pos x="T0" y="T1"/>
                </a:cxn>
                <a:cxn ang="0">
                  <a:pos x="T2" y="T3"/>
                </a:cxn>
                <a:cxn ang="0">
                  <a:pos x="T4" y="T5"/>
                </a:cxn>
                <a:cxn ang="0">
                  <a:pos x="T6" y="T7"/>
                </a:cxn>
                <a:cxn ang="0">
                  <a:pos x="T8" y="T9"/>
                </a:cxn>
                <a:cxn ang="0">
                  <a:pos x="T10" y="T11"/>
                </a:cxn>
              </a:cxnLst>
              <a:rect l="0" t="0" r="r" b="b"/>
              <a:pathLst>
                <a:path w="186" h="97">
                  <a:moveTo>
                    <a:pt x="186" y="0"/>
                  </a:moveTo>
                  <a:lnTo>
                    <a:pt x="186" y="97"/>
                  </a:lnTo>
                  <a:lnTo>
                    <a:pt x="0" y="97"/>
                  </a:lnTo>
                  <a:lnTo>
                    <a:pt x="0" y="0"/>
                  </a:lnTo>
                  <a:lnTo>
                    <a:pt x="186" y="0"/>
                  </a:lnTo>
                  <a:lnTo>
                    <a:pt x="186" y="0"/>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49" name="Freeform 43"/>
            <p:cNvSpPr>
              <a:spLocks/>
            </p:cNvSpPr>
            <p:nvPr/>
          </p:nvSpPr>
          <p:spPr bwMode="auto">
            <a:xfrm>
              <a:off x="1174" y="3639"/>
              <a:ext cx="94" cy="50"/>
            </a:xfrm>
            <a:custGeom>
              <a:avLst/>
              <a:gdLst>
                <a:gd name="T0" fmla="*/ 187 w 187"/>
                <a:gd name="T1" fmla="*/ 0 h 99"/>
                <a:gd name="T2" fmla="*/ 185 w 187"/>
                <a:gd name="T3" fmla="*/ 0 h 99"/>
                <a:gd name="T4" fmla="*/ 185 w 187"/>
                <a:gd name="T5" fmla="*/ 95 h 99"/>
                <a:gd name="T6" fmla="*/ 1 w 187"/>
                <a:gd name="T7" fmla="*/ 95 h 99"/>
                <a:gd name="T8" fmla="*/ 0 w 187"/>
                <a:gd name="T9" fmla="*/ 99 h 99"/>
                <a:gd name="T10" fmla="*/ 187 w 187"/>
                <a:gd name="T11" fmla="*/ 98 h 99"/>
                <a:gd name="T12" fmla="*/ 187 w 187"/>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87" h="99">
                  <a:moveTo>
                    <a:pt x="187" y="0"/>
                  </a:moveTo>
                  <a:lnTo>
                    <a:pt x="185" y="0"/>
                  </a:lnTo>
                  <a:lnTo>
                    <a:pt x="185" y="95"/>
                  </a:lnTo>
                  <a:lnTo>
                    <a:pt x="1" y="95"/>
                  </a:lnTo>
                  <a:lnTo>
                    <a:pt x="0" y="99"/>
                  </a:lnTo>
                  <a:lnTo>
                    <a:pt x="187" y="98"/>
                  </a:lnTo>
                  <a:lnTo>
                    <a:pt x="18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50" name="Freeform 44"/>
            <p:cNvSpPr>
              <a:spLocks/>
            </p:cNvSpPr>
            <p:nvPr/>
          </p:nvSpPr>
          <p:spPr bwMode="auto">
            <a:xfrm>
              <a:off x="1174" y="3639"/>
              <a:ext cx="94" cy="50"/>
            </a:xfrm>
            <a:custGeom>
              <a:avLst/>
              <a:gdLst>
                <a:gd name="T0" fmla="*/ 3 w 189"/>
                <a:gd name="T1" fmla="*/ 96 h 100"/>
                <a:gd name="T2" fmla="*/ 3 w 189"/>
                <a:gd name="T3" fmla="*/ 3 h 100"/>
                <a:gd name="T4" fmla="*/ 187 w 189"/>
                <a:gd name="T5" fmla="*/ 3 h 100"/>
                <a:gd name="T6" fmla="*/ 189 w 189"/>
                <a:gd name="T7" fmla="*/ 1 h 100"/>
                <a:gd name="T8" fmla="*/ 188 w 189"/>
                <a:gd name="T9" fmla="*/ 0 h 100"/>
                <a:gd name="T10" fmla="*/ 0 w 189"/>
                <a:gd name="T11" fmla="*/ 1 h 100"/>
                <a:gd name="T12" fmla="*/ 2 w 189"/>
                <a:gd name="T13" fmla="*/ 100 h 100"/>
                <a:gd name="T14" fmla="*/ 3 w 189"/>
                <a:gd name="T15" fmla="*/ 96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00">
                  <a:moveTo>
                    <a:pt x="3" y="96"/>
                  </a:moveTo>
                  <a:lnTo>
                    <a:pt x="3" y="3"/>
                  </a:lnTo>
                  <a:lnTo>
                    <a:pt x="187" y="3"/>
                  </a:lnTo>
                  <a:lnTo>
                    <a:pt x="189" y="1"/>
                  </a:lnTo>
                  <a:lnTo>
                    <a:pt x="188" y="0"/>
                  </a:lnTo>
                  <a:lnTo>
                    <a:pt x="0" y="1"/>
                  </a:lnTo>
                  <a:lnTo>
                    <a:pt x="2" y="100"/>
                  </a:lnTo>
                  <a:lnTo>
                    <a:pt x="3"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grpSp>
      <p:grpSp>
        <p:nvGrpSpPr>
          <p:cNvPr id="51" name="Group 45"/>
          <p:cNvGrpSpPr>
            <a:grpSpLocks/>
          </p:cNvGrpSpPr>
          <p:nvPr/>
        </p:nvGrpSpPr>
        <p:grpSpPr bwMode="auto">
          <a:xfrm>
            <a:off x="1725613" y="5486400"/>
            <a:ext cx="1143000" cy="609600"/>
            <a:chOff x="768" y="3463"/>
            <a:chExt cx="720" cy="384"/>
          </a:xfrm>
        </p:grpSpPr>
        <p:sp>
          <p:nvSpPr>
            <p:cNvPr id="52" name="Rectangle 46"/>
            <p:cNvSpPr>
              <a:spLocks noChangeArrowheads="1"/>
            </p:cNvSpPr>
            <p:nvPr/>
          </p:nvSpPr>
          <p:spPr bwMode="auto">
            <a:xfrm>
              <a:off x="768" y="3463"/>
              <a:ext cx="720"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53" name="Freeform 47"/>
            <p:cNvSpPr>
              <a:spLocks/>
            </p:cNvSpPr>
            <p:nvPr/>
          </p:nvSpPr>
          <p:spPr bwMode="auto">
            <a:xfrm>
              <a:off x="867" y="3506"/>
              <a:ext cx="310" cy="309"/>
            </a:xfrm>
            <a:custGeom>
              <a:avLst/>
              <a:gdLst>
                <a:gd name="T0" fmla="*/ 619 w 620"/>
                <a:gd name="T1" fmla="*/ 310 h 619"/>
                <a:gd name="T2" fmla="*/ 617 w 620"/>
                <a:gd name="T3" fmla="*/ 269 h 619"/>
                <a:gd name="T4" fmla="*/ 609 w 620"/>
                <a:gd name="T5" fmla="*/ 228 h 619"/>
                <a:gd name="T6" fmla="*/ 595 w 620"/>
                <a:gd name="T7" fmla="*/ 190 h 619"/>
                <a:gd name="T8" fmla="*/ 578 w 620"/>
                <a:gd name="T9" fmla="*/ 155 h 619"/>
                <a:gd name="T10" fmla="*/ 555 w 620"/>
                <a:gd name="T11" fmla="*/ 121 h 619"/>
                <a:gd name="T12" fmla="*/ 529 w 620"/>
                <a:gd name="T13" fmla="*/ 92 h 619"/>
                <a:gd name="T14" fmla="*/ 499 w 620"/>
                <a:gd name="T15" fmla="*/ 66 h 619"/>
                <a:gd name="T16" fmla="*/ 466 w 620"/>
                <a:gd name="T17" fmla="*/ 43 h 619"/>
                <a:gd name="T18" fmla="*/ 430 w 620"/>
                <a:gd name="T19" fmla="*/ 26 h 619"/>
                <a:gd name="T20" fmla="*/ 392 w 620"/>
                <a:gd name="T21" fmla="*/ 12 h 619"/>
                <a:gd name="T22" fmla="*/ 352 w 620"/>
                <a:gd name="T23" fmla="*/ 4 h 619"/>
                <a:gd name="T24" fmla="*/ 310 w 620"/>
                <a:gd name="T25" fmla="*/ 0 h 619"/>
                <a:gd name="T26" fmla="*/ 268 w 620"/>
                <a:gd name="T27" fmla="*/ 4 h 619"/>
                <a:gd name="T28" fmla="*/ 228 w 620"/>
                <a:gd name="T29" fmla="*/ 12 h 619"/>
                <a:gd name="T30" fmla="*/ 190 w 620"/>
                <a:gd name="T31" fmla="*/ 26 h 619"/>
                <a:gd name="T32" fmla="*/ 154 w 620"/>
                <a:gd name="T33" fmla="*/ 43 h 619"/>
                <a:gd name="T34" fmla="*/ 121 w 620"/>
                <a:gd name="T35" fmla="*/ 66 h 619"/>
                <a:gd name="T36" fmla="*/ 92 w 620"/>
                <a:gd name="T37" fmla="*/ 92 h 619"/>
                <a:gd name="T38" fmla="*/ 65 w 620"/>
                <a:gd name="T39" fmla="*/ 121 h 619"/>
                <a:gd name="T40" fmla="*/ 42 w 620"/>
                <a:gd name="T41" fmla="*/ 155 h 619"/>
                <a:gd name="T42" fmla="*/ 25 w 620"/>
                <a:gd name="T43" fmla="*/ 190 h 619"/>
                <a:gd name="T44" fmla="*/ 11 w 620"/>
                <a:gd name="T45" fmla="*/ 228 h 619"/>
                <a:gd name="T46" fmla="*/ 3 w 620"/>
                <a:gd name="T47" fmla="*/ 269 h 619"/>
                <a:gd name="T48" fmla="*/ 0 w 620"/>
                <a:gd name="T49" fmla="*/ 310 h 619"/>
                <a:gd name="T50" fmla="*/ 3 w 620"/>
                <a:gd name="T51" fmla="*/ 353 h 619"/>
                <a:gd name="T52" fmla="*/ 11 w 620"/>
                <a:gd name="T53" fmla="*/ 392 h 619"/>
                <a:gd name="T54" fmla="*/ 25 w 620"/>
                <a:gd name="T55" fmla="*/ 430 h 619"/>
                <a:gd name="T56" fmla="*/ 42 w 620"/>
                <a:gd name="T57" fmla="*/ 465 h 619"/>
                <a:gd name="T58" fmla="*/ 65 w 620"/>
                <a:gd name="T59" fmla="*/ 499 h 619"/>
                <a:gd name="T60" fmla="*/ 92 w 620"/>
                <a:gd name="T61" fmla="*/ 529 h 619"/>
                <a:gd name="T62" fmla="*/ 121 w 620"/>
                <a:gd name="T63" fmla="*/ 554 h 619"/>
                <a:gd name="T64" fmla="*/ 154 w 620"/>
                <a:gd name="T65" fmla="*/ 577 h 619"/>
                <a:gd name="T66" fmla="*/ 190 w 620"/>
                <a:gd name="T67" fmla="*/ 594 h 619"/>
                <a:gd name="T68" fmla="*/ 228 w 620"/>
                <a:gd name="T69" fmla="*/ 608 h 619"/>
                <a:gd name="T70" fmla="*/ 268 w 620"/>
                <a:gd name="T71" fmla="*/ 616 h 619"/>
                <a:gd name="T72" fmla="*/ 310 w 620"/>
                <a:gd name="T73" fmla="*/ 619 h 619"/>
                <a:gd name="T74" fmla="*/ 352 w 620"/>
                <a:gd name="T75" fmla="*/ 616 h 619"/>
                <a:gd name="T76" fmla="*/ 392 w 620"/>
                <a:gd name="T77" fmla="*/ 608 h 619"/>
                <a:gd name="T78" fmla="*/ 430 w 620"/>
                <a:gd name="T79" fmla="*/ 594 h 619"/>
                <a:gd name="T80" fmla="*/ 466 w 620"/>
                <a:gd name="T81" fmla="*/ 577 h 619"/>
                <a:gd name="T82" fmla="*/ 499 w 620"/>
                <a:gd name="T83" fmla="*/ 554 h 619"/>
                <a:gd name="T84" fmla="*/ 529 w 620"/>
                <a:gd name="T85" fmla="*/ 529 h 619"/>
                <a:gd name="T86" fmla="*/ 555 w 620"/>
                <a:gd name="T87" fmla="*/ 499 h 619"/>
                <a:gd name="T88" fmla="*/ 578 w 620"/>
                <a:gd name="T89" fmla="*/ 465 h 619"/>
                <a:gd name="T90" fmla="*/ 595 w 620"/>
                <a:gd name="T91" fmla="*/ 430 h 619"/>
                <a:gd name="T92" fmla="*/ 609 w 620"/>
                <a:gd name="T93" fmla="*/ 392 h 619"/>
                <a:gd name="T94" fmla="*/ 617 w 620"/>
                <a:gd name="T95" fmla="*/ 353 h 619"/>
                <a:gd name="T96" fmla="*/ 619 w 620"/>
                <a:gd name="T97" fmla="*/ 310 h 619"/>
                <a:gd name="T98" fmla="*/ 620 w 620"/>
                <a:gd name="T99" fmla="*/ 311 h 619"/>
                <a:gd name="T100" fmla="*/ 620 w 620"/>
                <a:gd name="T101" fmla="*/ 311 h 619"/>
                <a:gd name="T102" fmla="*/ 620 w 620"/>
                <a:gd name="T103" fmla="*/ 311 h 619"/>
                <a:gd name="T104" fmla="*/ 620 w 620"/>
                <a:gd name="T105" fmla="*/ 311 h 619"/>
                <a:gd name="T106" fmla="*/ 620 w 620"/>
                <a:gd name="T107" fmla="*/ 311 h 619"/>
                <a:gd name="T108" fmla="*/ 620 w 620"/>
                <a:gd name="T109" fmla="*/ 311 h 619"/>
                <a:gd name="T110" fmla="*/ 620 w 620"/>
                <a:gd name="T111" fmla="*/ 311 h 619"/>
                <a:gd name="T112" fmla="*/ 620 w 620"/>
                <a:gd name="T113" fmla="*/ 311 h 619"/>
                <a:gd name="T114" fmla="*/ 620 w 620"/>
                <a:gd name="T115" fmla="*/ 311 h 619"/>
                <a:gd name="T116" fmla="*/ 620 w 620"/>
                <a:gd name="T117" fmla="*/ 311 h 619"/>
                <a:gd name="T118" fmla="*/ 620 w 620"/>
                <a:gd name="T119" fmla="*/ 311 h 619"/>
                <a:gd name="T120" fmla="*/ 619 w 620"/>
                <a:gd name="T121" fmla="*/ 310 h 619"/>
                <a:gd name="T122" fmla="*/ 619 w 620"/>
                <a:gd name="T123" fmla="*/ 31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0" h="619">
                  <a:moveTo>
                    <a:pt x="619" y="310"/>
                  </a:moveTo>
                  <a:lnTo>
                    <a:pt x="617" y="269"/>
                  </a:lnTo>
                  <a:lnTo>
                    <a:pt x="609" y="228"/>
                  </a:lnTo>
                  <a:lnTo>
                    <a:pt x="595" y="190"/>
                  </a:lnTo>
                  <a:lnTo>
                    <a:pt x="578" y="155"/>
                  </a:lnTo>
                  <a:lnTo>
                    <a:pt x="555" y="121"/>
                  </a:lnTo>
                  <a:lnTo>
                    <a:pt x="529" y="92"/>
                  </a:lnTo>
                  <a:lnTo>
                    <a:pt x="499" y="66"/>
                  </a:lnTo>
                  <a:lnTo>
                    <a:pt x="466" y="43"/>
                  </a:lnTo>
                  <a:lnTo>
                    <a:pt x="430" y="26"/>
                  </a:lnTo>
                  <a:lnTo>
                    <a:pt x="392" y="12"/>
                  </a:lnTo>
                  <a:lnTo>
                    <a:pt x="352" y="4"/>
                  </a:lnTo>
                  <a:lnTo>
                    <a:pt x="310" y="0"/>
                  </a:lnTo>
                  <a:lnTo>
                    <a:pt x="268" y="4"/>
                  </a:lnTo>
                  <a:lnTo>
                    <a:pt x="228" y="12"/>
                  </a:lnTo>
                  <a:lnTo>
                    <a:pt x="190" y="26"/>
                  </a:lnTo>
                  <a:lnTo>
                    <a:pt x="154" y="43"/>
                  </a:lnTo>
                  <a:lnTo>
                    <a:pt x="121" y="66"/>
                  </a:lnTo>
                  <a:lnTo>
                    <a:pt x="92" y="92"/>
                  </a:lnTo>
                  <a:lnTo>
                    <a:pt x="65" y="121"/>
                  </a:lnTo>
                  <a:lnTo>
                    <a:pt x="42" y="155"/>
                  </a:lnTo>
                  <a:lnTo>
                    <a:pt x="25" y="190"/>
                  </a:lnTo>
                  <a:lnTo>
                    <a:pt x="11" y="228"/>
                  </a:lnTo>
                  <a:lnTo>
                    <a:pt x="3" y="269"/>
                  </a:lnTo>
                  <a:lnTo>
                    <a:pt x="0" y="310"/>
                  </a:lnTo>
                  <a:lnTo>
                    <a:pt x="3" y="353"/>
                  </a:lnTo>
                  <a:lnTo>
                    <a:pt x="11" y="392"/>
                  </a:lnTo>
                  <a:lnTo>
                    <a:pt x="25" y="430"/>
                  </a:lnTo>
                  <a:lnTo>
                    <a:pt x="42" y="465"/>
                  </a:lnTo>
                  <a:lnTo>
                    <a:pt x="65" y="499"/>
                  </a:lnTo>
                  <a:lnTo>
                    <a:pt x="92" y="529"/>
                  </a:lnTo>
                  <a:lnTo>
                    <a:pt x="121" y="554"/>
                  </a:lnTo>
                  <a:lnTo>
                    <a:pt x="154" y="577"/>
                  </a:lnTo>
                  <a:lnTo>
                    <a:pt x="190" y="594"/>
                  </a:lnTo>
                  <a:lnTo>
                    <a:pt x="228" y="608"/>
                  </a:lnTo>
                  <a:lnTo>
                    <a:pt x="268" y="616"/>
                  </a:lnTo>
                  <a:lnTo>
                    <a:pt x="310" y="619"/>
                  </a:lnTo>
                  <a:lnTo>
                    <a:pt x="352" y="616"/>
                  </a:lnTo>
                  <a:lnTo>
                    <a:pt x="392" y="608"/>
                  </a:lnTo>
                  <a:lnTo>
                    <a:pt x="430" y="594"/>
                  </a:lnTo>
                  <a:lnTo>
                    <a:pt x="466" y="577"/>
                  </a:lnTo>
                  <a:lnTo>
                    <a:pt x="499" y="554"/>
                  </a:lnTo>
                  <a:lnTo>
                    <a:pt x="529" y="529"/>
                  </a:lnTo>
                  <a:lnTo>
                    <a:pt x="555" y="499"/>
                  </a:lnTo>
                  <a:lnTo>
                    <a:pt x="578" y="465"/>
                  </a:lnTo>
                  <a:lnTo>
                    <a:pt x="595" y="430"/>
                  </a:lnTo>
                  <a:lnTo>
                    <a:pt x="609" y="392"/>
                  </a:lnTo>
                  <a:lnTo>
                    <a:pt x="617" y="353"/>
                  </a:lnTo>
                  <a:lnTo>
                    <a:pt x="619" y="310"/>
                  </a:lnTo>
                  <a:lnTo>
                    <a:pt x="620" y="311"/>
                  </a:lnTo>
                  <a:lnTo>
                    <a:pt x="620" y="311"/>
                  </a:lnTo>
                  <a:lnTo>
                    <a:pt x="620" y="311"/>
                  </a:lnTo>
                  <a:lnTo>
                    <a:pt x="620" y="311"/>
                  </a:lnTo>
                  <a:lnTo>
                    <a:pt x="620" y="311"/>
                  </a:lnTo>
                  <a:lnTo>
                    <a:pt x="620" y="311"/>
                  </a:lnTo>
                  <a:lnTo>
                    <a:pt x="620" y="311"/>
                  </a:lnTo>
                  <a:lnTo>
                    <a:pt x="620" y="311"/>
                  </a:lnTo>
                  <a:lnTo>
                    <a:pt x="620" y="311"/>
                  </a:lnTo>
                  <a:lnTo>
                    <a:pt x="620" y="311"/>
                  </a:lnTo>
                  <a:lnTo>
                    <a:pt x="620" y="311"/>
                  </a:lnTo>
                  <a:lnTo>
                    <a:pt x="619" y="310"/>
                  </a:lnTo>
                  <a:lnTo>
                    <a:pt x="619" y="3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54" name="Freeform 48"/>
            <p:cNvSpPr>
              <a:spLocks/>
            </p:cNvSpPr>
            <p:nvPr/>
          </p:nvSpPr>
          <p:spPr bwMode="auto">
            <a:xfrm>
              <a:off x="867" y="3506"/>
              <a:ext cx="310" cy="309"/>
            </a:xfrm>
            <a:custGeom>
              <a:avLst/>
              <a:gdLst>
                <a:gd name="T0" fmla="*/ 619 w 620"/>
                <a:gd name="T1" fmla="*/ 310 h 619"/>
                <a:gd name="T2" fmla="*/ 617 w 620"/>
                <a:gd name="T3" fmla="*/ 269 h 619"/>
                <a:gd name="T4" fmla="*/ 609 w 620"/>
                <a:gd name="T5" fmla="*/ 228 h 619"/>
                <a:gd name="T6" fmla="*/ 595 w 620"/>
                <a:gd name="T7" fmla="*/ 190 h 619"/>
                <a:gd name="T8" fmla="*/ 578 w 620"/>
                <a:gd name="T9" fmla="*/ 155 h 619"/>
                <a:gd name="T10" fmla="*/ 555 w 620"/>
                <a:gd name="T11" fmla="*/ 121 h 619"/>
                <a:gd name="T12" fmla="*/ 529 w 620"/>
                <a:gd name="T13" fmla="*/ 92 h 619"/>
                <a:gd name="T14" fmla="*/ 499 w 620"/>
                <a:gd name="T15" fmla="*/ 66 h 619"/>
                <a:gd name="T16" fmla="*/ 466 w 620"/>
                <a:gd name="T17" fmla="*/ 43 h 619"/>
                <a:gd name="T18" fmla="*/ 430 w 620"/>
                <a:gd name="T19" fmla="*/ 26 h 619"/>
                <a:gd name="T20" fmla="*/ 392 w 620"/>
                <a:gd name="T21" fmla="*/ 12 h 619"/>
                <a:gd name="T22" fmla="*/ 352 w 620"/>
                <a:gd name="T23" fmla="*/ 4 h 619"/>
                <a:gd name="T24" fmla="*/ 310 w 620"/>
                <a:gd name="T25" fmla="*/ 0 h 619"/>
                <a:gd name="T26" fmla="*/ 268 w 620"/>
                <a:gd name="T27" fmla="*/ 4 h 619"/>
                <a:gd name="T28" fmla="*/ 228 w 620"/>
                <a:gd name="T29" fmla="*/ 12 h 619"/>
                <a:gd name="T30" fmla="*/ 190 w 620"/>
                <a:gd name="T31" fmla="*/ 26 h 619"/>
                <a:gd name="T32" fmla="*/ 154 w 620"/>
                <a:gd name="T33" fmla="*/ 43 h 619"/>
                <a:gd name="T34" fmla="*/ 121 w 620"/>
                <a:gd name="T35" fmla="*/ 66 h 619"/>
                <a:gd name="T36" fmla="*/ 92 w 620"/>
                <a:gd name="T37" fmla="*/ 92 h 619"/>
                <a:gd name="T38" fmla="*/ 65 w 620"/>
                <a:gd name="T39" fmla="*/ 121 h 619"/>
                <a:gd name="T40" fmla="*/ 42 w 620"/>
                <a:gd name="T41" fmla="*/ 155 h 619"/>
                <a:gd name="T42" fmla="*/ 25 w 620"/>
                <a:gd name="T43" fmla="*/ 190 h 619"/>
                <a:gd name="T44" fmla="*/ 11 w 620"/>
                <a:gd name="T45" fmla="*/ 228 h 619"/>
                <a:gd name="T46" fmla="*/ 3 w 620"/>
                <a:gd name="T47" fmla="*/ 269 h 619"/>
                <a:gd name="T48" fmla="*/ 0 w 620"/>
                <a:gd name="T49" fmla="*/ 310 h 619"/>
                <a:gd name="T50" fmla="*/ 3 w 620"/>
                <a:gd name="T51" fmla="*/ 353 h 619"/>
                <a:gd name="T52" fmla="*/ 11 w 620"/>
                <a:gd name="T53" fmla="*/ 392 h 619"/>
                <a:gd name="T54" fmla="*/ 25 w 620"/>
                <a:gd name="T55" fmla="*/ 430 h 619"/>
                <a:gd name="T56" fmla="*/ 42 w 620"/>
                <a:gd name="T57" fmla="*/ 465 h 619"/>
                <a:gd name="T58" fmla="*/ 65 w 620"/>
                <a:gd name="T59" fmla="*/ 499 h 619"/>
                <a:gd name="T60" fmla="*/ 92 w 620"/>
                <a:gd name="T61" fmla="*/ 529 h 619"/>
                <a:gd name="T62" fmla="*/ 121 w 620"/>
                <a:gd name="T63" fmla="*/ 554 h 619"/>
                <a:gd name="T64" fmla="*/ 154 w 620"/>
                <a:gd name="T65" fmla="*/ 577 h 619"/>
                <a:gd name="T66" fmla="*/ 190 w 620"/>
                <a:gd name="T67" fmla="*/ 594 h 619"/>
                <a:gd name="T68" fmla="*/ 228 w 620"/>
                <a:gd name="T69" fmla="*/ 608 h 619"/>
                <a:gd name="T70" fmla="*/ 268 w 620"/>
                <a:gd name="T71" fmla="*/ 616 h 619"/>
                <a:gd name="T72" fmla="*/ 310 w 620"/>
                <a:gd name="T73" fmla="*/ 619 h 619"/>
                <a:gd name="T74" fmla="*/ 352 w 620"/>
                <a:gd name="T75" fmla="*/ 616 h 619"/>
                <a:gd name="T76" fmla="*/ 392 w 620"/>
                <a:gd name="T77" fmla="*/ 608 h 619"/>
                <a:gd name="T78" fmla="*/ 430 w 620"/>
                <a:gd name="T79" fmla="*/ 594 h 619"/>
                <a:gd name="T80" fmla="*/ 466 w 620"/>
                <a:gd name="T81" fmla="*/ 577 h 619"/>
                <a:gd name="T82" fmla="*/ 499 w 620"/>
                <a:gd name="T83" fmla="*/ 554 h 619"/>
                <a:gd name="T84" fmla="*/ 529 w 620"/>
                <a:gd name="T85" fmla="*/ 529 h 619"/>
                <a:gd name="T86" fmla="*/ 555 w 620"/>
                <a:gd name="T87" fmla="*/ 499 h 619"/>
                <a:gd name="T88" fmla="*/ 578 w 620"/>
                <a:gd name="T89" fmla="*/ 465 h 619"/>
                <a:gd name="T90" fmla="*/ 595 w 620"/>
                <a:gd name="T91" fmla="*/ 430 h 619"/>
                <a:gd name="T92" fmla="*/ 609 w 620"/>
                <a:gd name="T93" fmla="*/ 392 h 619"/>
                <a:gd name="T94" fmla="*/ 617 w 620"/>
                <a:gd name="T95" fmla="*/ 353 h 619"/>
                <a:gd name="T96" fmla="*/ 619 w 620"/>
                <a:gd name="T97" fmla="*/ 310 h 619"/>
                <a:gd name="T98" fmla="*/ 620 w 620"/>
                <a:gd name="T99" fmla="*/ 311 h 619"/>
                <a:gd name="T100" fmla="*/ 620 w 620"/>
                <a:gd name="T101" fmla="*/ 311 h 619"/>
                <a:gd name="T102" fmla="*/ 620 w 620"/>
                <a:gd name="T103" fmla="*/ 311 h 619"/>
                <a:gd name="T104" fmla="*/ 620 w 620"/>
                <a:gd name="T105" fmla="*/ 311 h 619"/>
                <a:gd name="T106" fmla="*/ 620 w 620"/>
                <a:gd name="T107" fmla="*/ 311 h 619"/>
                <a:gd name="T108" fmla="*/ 620 w 620"/>
                <a:gd name="T109" fmla="*/ 311 h 619"/>
                <a:gd name="T110" fmla="*/ 620 w 620"/>
                <a:gd name="T111" fmla="*/ 311 h 619"/>
                <a:gd name="T112" fmla="*/ 620 w 620"/>
                <a:gd name="T113" fmla="*/ 311 h 619"/>
                <a:gd name="T114" fmla="*/ 620 w 620"/>
                <a:gd name="T115" fmla="*/ 311 h 619"/>
                <a:gd name="T116" fmla="*/ 620 w 620"/>
                <a:gd name="T117" fmla="*/ 311 h 619"/>
                <a:gd name="T118" fmla="*/ 620 w 620"/>
                <a:gd name="T119" fmla="*/ 311 h 619"/>
                <a:gd name="T120" fmla="*/ 619 w 620"/>
                <a:gd name="T121" fmla="*/ 310 h 619"/>
                <a:gd name="T122" fmla="*/ 619 w 620"/>
                <a:gd name="T123" fmla="*/ 31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0" h="619">
                  <a:moveTo>
                    <a:pt x="619" y="310"/>
                  </a:moveTo>
                  <a:lnTo>
                    <a:pt x="617" y="269"/>
                  </a:lnTo>
                  <a:lnTo>
                    <a:pt x="609" y="228"/>
                  </a:lnTo>
                  <a:lnTo>
                    <a:pt x="595" y="190"/>
                  </a:lnTo>
                  <a:lnTo>
                    <a:pt x="578" y="155"/>
                  </a:lnTo>
                  <a:lnTo>
                    <a:pt x="555" y="121"/>
                  </a:lnTo>
                  <a:lnTo>
                    <a:pt x="529" y="92"/>
                  </a:lnTo>
                  <a:lnTo>
                    <a:pt x="499" y="66"/>
                  </a:lnTo>
                  <a:lnTo>
                    <a:pt x="466" y="43"/>
                  </a:lnTo>
                  <a:lnTo>
                    <a:pt x="430" y="26"/>
                  </a:lnTo>
                  <a:lnTo>
                    <a:pt x="392" y="12"/>
                  </a:lnTo>
                  <a:lnTo>
                    <a:pt x="352" y="4"/>
                  </a:lnTo>
                  <a:lnTo>
                    <a:pt x="310" y="0"/>
                  </a:lnTo>
                  <a:lnTo>
                    <a:pt x="268" y="4"/>
                  </a:lnTo>
                  <a:lnTo>
                    <a:pt x="228" y="12"/>
                  </a:lnTo>
                  <a:lnTo>
                    <a:pt x="190" y="26"/>
                  </a:lnTo>
                  <a:lnTo>
                    <a:pt x="154" y="43"/>
                  </a:lnTo>
                  <a:lnTo>
                    <a:pt x="121" y="66"/>
                  </a:lnTo>
                  <a:lnTo>
                    <a:pt x="92" y="92"/>
                  </a:lnTo>
                  <a:lnTo>
                    <a:pt x="65" y="121"/>
                  </a:lnTo>
                  <a:lnTo>
                    <a:pt x="42" y="155"/>
                  </a:lnTo>
                  <a:lnTo>
                    <a:pt x="25" y="190"/>
                  </a:lnTo>
                  <a:lnTo>
                    <a:pt x="11" y="228"/>
                  </a:lnTo>
                  <a:lnTo>
                    <a:pt x="3" y="269"/>
                  </a:lnTo>
                  <a:lnTo>
                    <a:pt x="0" y="310"/>
                  </a:lnTo>
                  <a:lnTo>
                    <a:pt x="3" y="353"/>
                  </a:lnTo>
                  <a:lnTo>
                    <a:pt x="11" y="392"/>
                  </a:lnTo>
                  <a:lnTo>
                    <a:pt x="25" y="430"/>
                  </a:lnTo>
                  <a:lnTo>
                    <a:pt x="42" y="465"/>
                  </a:lnTo>
                  <a:lnTo>
                    <a:pt x="65" y="499"/>
                  </a:lnTo>
                  <a:lnTo>
                    <a:pt x="92" y="529"/>
                  </a:lnTo>
                  <a:lnTo>
                    <a:pt x="121" y="554"/>
                  </a:lnTo>
                  <a:lnTo>
                    <a:pt x="154" y="577"/>
                  </a:lnTo>
                  <a:lnTo>
                    <a:pt x="190" y="594"/>
                  </a:lnTo>
                  <a:lnTo>
                    <a:pt x="228" y="608"/>
                  </a:lnTo>
                  <a:lnTo>
                    <a:pt x="268" y="616"/>
                  </a:lnTo>
                  <a:lnTo>
                    <a:pt x="310" y="619"/>
                  </a:lnTo>
                  <a:lnTo>
                    <a:pt x="352" y="616"/>
                  </a:lnTo>
                  <a:lnTo>
                    <a:pt x="392" y="608"/>
                  </a:lnTo>
                  <a:lnTo>
                    <a:pt x="430" y="594"/>
                  </a:lnTo>
                  <a:lnTo>
                    <a:pt x="466" y="577"/>
                  </a:lnTo>
                  <a:lnTo>
                    <a:pt x="499" y="554"/>
                  </a:lnTo>
                  <a:lnTo>
                    <a:pt x="529" y="529"/>
                  </a:lnTo>
                  <a:lnTo>
                    <a:pt x="555" y="499"/>
                  </a:lnTo>
                  <a:lnTo>
                    <a:pt x="578" y="465"/>
                  </a:lnTo>
                  <a:lnTo>
                    <a:pt x="595" y="430"/>
                  </a:lnTo>
                  <a:lnTo>
                    <a:pt x="609" y="392"/>
                  </a:lnTo>
                  <a:lnTo>
                    <a:pt x="617" y="353"/>
                  </a:lnTo>
                  <a:lnTo>
                    <a:pt x="619" y="310"/>
                  </a:lnTo>
                  <a:lnTo>
                    <a:pt x="620" y="311"/>
                  </a:lnTo>
                  <a:lnTo>
                    <a:pt x="620" y="311"/>
                  </a:lnTo>
                  <a:lnTo>
                    <a:pt x="620" y="311"/>
                  </a:lnTo>
                  <a:lnTo>
                    <a:pt x="620" y="311"/>
                  </a:lnTo>
                  <a:lnTo>
                    <a:pt x="620" y="311"/>
                  </a:lnTo>
                  <a:lnTo>
                    <a:pt x="620" y="311"/>
                  </a:lnTo>
                  <a:lnTo>
                    <a:pt x="620" y="311"/>
                  </a:lnTo>
                  <a:lnTo>
                    <a:pt x="620" y="311"/>
                  </a:lnTo>
                  <a:lnTo>
                    <a:pt x="620" y="311"/>
                  </a:lnTo>
                  <a:lnTo>
                    <a:pt x="620" y="311"/>
                  </a:lnTo>
                  <a:lnTo>
                    <a:pt x="620" y="311"/>
                  </a:lnTo>
                  <a:lnTo>
                    <a:pt x="619" y="310"/>
                  </a:lnTo>
                  <a:lnTo>
                    <a:pt x="619" y="310"/>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55" name="Freeform 49"/>
            <p:cNvSpPr>
              <a:spLocks/>
            </p:cNvSpPr>
            <p:nvPr/>
          </p:nvSpPr>
          <p:spPr bwMode="auto">
            <a:xfrm>
              <a:off x="866" y="3505"/>
              <a:ext cx="311" cy="155"/>
            </a:xfrm>
            <a:custGeom>
              <a:avLst/>
              <a:gdLst>
                <a:gd name="T0" fmla="*/ 619 w 621"/>
                <a:gd name="T1" fmla="*/ 311 h 311"/>
                <a:gd name="T2" fmla="*/ 621 w 621"/>
                <a:gd name="T3" fmla="*/ 311 h 311"/>
                <a:gd name="T4" fmla="*/ 619 w 621"/>
                <a:gd name="T5" fmla="*/ 270 h 311"/>
                <a:gd name="T6" fmla="*/ 611 w 621"/>
                <a:gd name="T7" fmla="*/ 229 h 311"/>
                <a:gd name="T8" fmla="*/ 597 w 621"/>
                <a:gd name="T9" fmla="*/ 191 h 311"/>
                <a:gd name="T10" fmla="*/ 579 w 621"/>
                <a:gd name="T11" fmla="*/ 152 h 311"/>
                <a:gd name="T12" fmla="*/ 557 w 621"/>
                <a:gd name="T13" fmla="*/ 121 h 311"/>
                <a:gd name="T14" fmla="*/ 532 w 621"/>
                <a:gd name="T15" fmla="*/ 92 h 311"/>
                <a:gd name="T16" fmla="*/ 502 w 621"/>
                <a:gd name="T17" fmla="*/ 66 h 311"/>
                <a:gd name="T18" fmla="*/ 471 w 621"/>
                <a:gd name="T19" fmla="*/ 44 h 311"/>
                <a:gd name="T20" fmla="*/ 431 w 621"/>
                <a:gd name="T21" fmla="*/ 25 h 311"/>
                <a:gd name="T22" fmla="*/ 393 w 621"/>
                <a:gd name="T23" fmla="*/ 12 h 311"/>
                <a:gd name="T24" fmla="*/ 353 w 621"/>
                <a:gd name="T25" fmla="*/ 4 h 311"/>
                <a:gd name="T26" fmla="*/ 311 w 621"/>
                <a:gd name="T27" fmla="*/ 0 h 311"/>
                <a:gd name="T28" fmla="*/ 269 w 621"/>
                <a:gd name="T29" fmla="*/ 4 h 311"/>
                <a:gd name="T30" fmla="*/ 229 w 621"/>
                <a:gd name="T31" fmla="*/ 12 h 311"/>
                <a:gd name="T32" fmla="*/ 191 w 621"/>
                <a:gd name="T33" fmla="*/ 25 h 311"/>
                <a:gd name="T34" fmla="*/ 152 w 621"/>
                <a:gd name="T35" fmla="*/ 44 h 311"/>
                <a:gd name="T36" fmla="*/ 121 w 621"/>
                <a:gd name="T37" fmla="*/ 66 h 311"/>
                <a:gd name="T38" fmla="*/ 92 w 621"/>
                <a:gd name="T39" fmla="*/ 92 h 311"/>
                <a:gd name="T40" fmla="*/ 65 w 621"/>
                <a:gd name="T41" fmla="*/ 121 h 311"/>
                <a:gd name="T42" fmla="*/ 43 w 621"/>
                <a:gd name="T43" fmla="*/ 152 h 311"/>
                <a:gd name="T44" fmla="*/ 25 w 621"/>
                <a:gd name="T45" fmla="*/ 191 h 311"/>
                <a:gd name="T46" fmla="*/ 11 w 621"/>
                <a:gd name="T47" fmla="*/ 229 h 311"/>
                <a:gd name="T48" fmla="*/ 3 w 621"/>
                <a:gd name="T49" fmla="*/ 270 h 311"/>
                <a:gd name="T50" fmla="*/ 0 w 621"/>
                <a:gd name="T51" fmla="*/ 311 h 311"/>
                <a:gd name="T52" fmla="*/ 2 w 621"/>
                <a:gd name="T53" fmla="*/ 311 h 311"/>
                <a:gd name="T54" fmla="*/ 5 w 621"/>
                <a:gd name="T55" fmla="*/ 270 h 311"/>
                <a:gd name="T56" fmla="*/ 14 w 621"/>
                <a:gd name="T57" fmla="*/ 229 h 311"/>
                <a:gd name="T58" fmla="*/ 27 w 621"/>
                <a:gd name="T59" fmla="*/ 191 h 311"/>
                <a:gd name="T60" fmla="*/ 43 w 621"/>
                <a:gd name="T61" fmla="*/ 159 h 311"/>
                <a:gd name="T62" fmla="*/ 68 w 621"/>
                <a:gd name="T63" fmla="*/ 123 h 311"/>
                <a:gd name="T64" fmla="*/ 94 w 621"/>
                <a:gd name="T65" fmla="*/ 94 h 311"/>
                <a:gd name="T66" fmla="*/ 123 w 621"/>
                <a:gd name="T67" fmla="*/ 68 h 311"/>
                <a:gd name="T68" fmla="*/ 159 w 621"/>
                <a:gd name="T69" fmla="*/ 44 h 311"/>
                <a:gd name="T70" fmla="*/ 191 w 621"/>
                <a:gd name="T71" fmla="*/ 28 h 311"/>
                <a:gd name="T72" fmla="*/ 229 w 621"/>
                <a:gd name="T73" fmla="*/ 14 h 311"/>
                <a:gd name="T74" fmla="*/ 269 w 621"/>
                <a:gd name="T75" fmla="*/ 6 h 311"/>
                <a:gd name="T76" fmla="*/ 311 w 621"/>
                <a:gd name="T77" fmla="*/ 2 h 311"/>
                <a:gd name="T78" fmla="*/ 353 w 621"/>
                <a:gd name="T79" fmla="*/ 6 h 311"/>
                <a:gd name="T80" fmla="*/ 393 w 621"/>
                <a:gd name="T81" fmla="*/ 14 h 311"/>
                <a:gd name="T82" fmla="*/ 431 w 621"/>
                <a:gd name="T83" fmla="*/ 28 h 311"/>
                <a:gd name="T84" fmla="*/ 464 w 621"/>
                <a:gd name="T85" fmla="*/ 44 h 311"/>
                <a:gd name="T86" fmla="*/ 499 w 621"/>
                <a:gd name="T87" fmla="*/ 68 h 311"/>
                <a:gd name="T88" fmla="*/ 529 w 621"/>
                <a:gd name="T89" fmla="*/ 94 h 311"/>
                <a:gd name="T90" fmla="*/ 555 w 621"/>
                <a:gd name="T91" fmla="*/ 123 h 311"/>
                <a:gd name="T92" fmla="*/ 579 w 621"/>
                <a:gd name="T93" fmla="*/ 159 h 311"/>
                <a:gd name="T94" fmla="*/ 595 w 621"/>
                <a:gd name="T95" fmla="*/ 191 h 311"/>
                <a:gd name="T96" fmla="*/ 609 w 621"/>
                <a:gd name="T97" fmla="*/ 229 h 311"/>
                <a:gd name="T98" fmla="*/ 617 w 621"/>
                <a:gd name="T99" fmla="*/ 270 h 311"/>
                <a:gd name="T100" fmla="*/ 619 w 621"/>
                <a:gd name="T101"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1" h="311">
                  <a:moveTo>
                    <a:pt x="619" y="311"/>
                  </a:moveTo>
                  <a:lnTo>
                    <a:pt x="621" y="311"/>
                  </a:lnTo>
                  <a:lnTo>
                    <a:pt x="619" y="270"/>
                  </a:lnTo>
                  <a:lnTo>
                    <a:pt x="611" y="229"/>
                  </a:lnTo>
                  <a:lnTo>
                    <a:pt x="597" y="191"/>
                  </a:lnTo>
                  <a:lnTo>
                    <a:pt x="579" y="152"/>
                  </a:lnTo>
                  <a:lnTo>
                    <a:pt x="557" y="121"/>
                  </a:lnTo>
                  <a:lnTo>
                    <a:pt x="532" y="92"/>
                  </a:lnTo>
                  <a:lnTo>
                    <a:pt x="502" y="66"/>
                  </a:lnTo>
                  <a:lnTo>
                    <a:pt x="471" y="44"/>
                  </a:lnTo>
                  <a:lnTo>
                    <a:pt x="431" y="25"/>
                  </a:lnTo>
                  <a:lnTo>
                    <a:pt x="393" y="12"/>
                  </a:lnTo>
                  <a:lnTo>
                    <a:pt x="353" y="4"/>
                  </a:lnTo>
                  <a:lnTo>
                    <a:pt x="311" y="0"/>
                  </a:lnTo>
                  <a:lnTo>
                    <a:pt x="269" y="4"/>
                  </a:lnTo>
                  <a:lnTo>
                    <a:pt x="229" y="12"/>
                  </a:lnTo>
                  <a:lnTo>
                    <a:pt x="191" y="25"/>
                  </a:lnTo>
                  <a:lnTo>
                    <a:pt x="152" y="44"/>
                  </a:lnTo>
                  <a:lnTo>
                    <a:pt x="121" y="66"/>
                  </a:lnTo>
                  <a:lnTo>
                    <a:pt x="92" y="92"/>
                  </a:lnTo>
                  <a:lnTo>
                    <a:pt x="65" y="121"/>
                  </a:lnTo>
                  <a:lnTo>
                    <a:pt x="43" y="152"/>
                  </a:lnTo>
                  <a:lnTo>
                    <a:pt x="25" y="191"/>
                  </a:lnTo>
                  <a:lnTo>
                    <a:pt x="11" y="229"/>
                  </a:lnTo>
                  <a:lnTo>
                    <a:pt x="3" y="270"/>
                  </a:lnTo>
                  <a:lnTo>
                    <a:pt x="0" y="311"/>
                  </a:lnTo>
                  <a:lnTo>
                    <a:pt x="2" y="311"/>
                  </a:lnTo>
                  <a:lnTo>
                    <a:pt x="5" y="270"/>
                  </a:lnTo>
                  <a:lnTo>
                    <a:pt x="14" y="229"/>
                  </a:lnTo>
                  <a:lnTo>
                    <a:pt x="27" y="191"/>
                  </a:lnTo>
                  <a:lnTo>
                    <a:pt x="43" y="159"/>
                  </a:lnTo>
                  <a:lnTo>
                    <a:pt x="68" y="123"/>
                  </a:lnTo>
                  <a:lnTo>
                    <a:pt x="94" y="94"/>
                  </a:lnTo>
                  <a:lnTo>
                    <a:pt x="123" y="68"/>
                  </a:lnTo>
                  <a:lnTo>
                    <a:pt x="159" y="44"/>
                  </a:lnTo>
                  <a:lnTo>
                    <a:pt x="191" y="28"/>
                  </a:lnTo>
                  <a:lnTo>
                    <a:pt x="229" y="14"/>
                  </a:lnTo>
                  <a:lnTo>
                    <a:pt x="269" y="6"/>
                  </a:lnTo>
                  <a:lnTo>
                    <a:pt x="311" y="2"/>
                  </a:lnTo>
                  <a:lnTo>
                    <a:pt x="353" y="6"/>
                  </a:lnTo>
                  <a:lnTo>
                    <a:pt x="393" y="14"/>
                  </a:lnTo>
                  <a:lnTo>
                    <a:pt x="431" y="28"/>
                  </a:lnTo>
                  <a:lnTo>
                    <a:pt x="464" y="44"/>
                  </a:lnTo>
                  <a:lnTo>
                    <a:pt x="499" y="68"/>
                  </a:lnTo>
                  <a:lnTo>
                    <a:pt x="529" y="94"/>
                  </a:lnTo>
                  <a:lnTo>
                    <a:pt x="555" y="123"/>
                  </a:lnTo>
                  <a:lnTo>
                    <a:pt x="579" y="159"/>
                  </a:lnTo>
                  <a:lnTo>
                    <a:pt x="595" y="191"/>
                  </a:lnTo>
                  <a:lnTo>
                    <a:pt x="609" y="229"/>
                  </a:lnTo>
                  <a:lnTo>
                    <a:pt x="617" y="270"/>
                  </a:lnTo>
                  <a:lnTo>
                    <a:pt x="619" y="3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56" name="Freeform 50"/>
            <p:cNvSpPr>
              <a:spLocks/>
            </p:cNvSpPr>
            <p:nvPr/>
          </p:nvSpPr>
          <p:spPr bwMode="auto">
            <a:xfrm>
              <a:off x="866" y="3660"/>
              <a:ext cx="311" cy="155"/>
            </a:xfrm>
            <a:custGeom>
              <a:avLst/>
              <a:gdLst>
                <a:gd name="T0" fmla="*/ 0 w 621"/>
                <a:gd name="T1" fmla="*/ 0 h 310"/>
                <a:gd name="T2" fmla="*/ 3 w 621"/>
                <a:gd name="T3" fmla="*/ 43 h 310"/>
                <a:gd name="T4" fmla="*/ 11 w 621"/>
                <a:gd name="T5" fmla="*/ 82 h 310"/>
                <a:gd name="T6" fmla="*/ 25 w 621"/>
                <a:gd name="T7" fmla="*/ 120 h 310"/>
                <a:gd name="T8" fmla="*/ 43 w 621"/>
                <a:gd name="T9" fmla="*/ 159 h 310"/>
                <a:gd name="T10" fmla="*/ 65 w 621"/>
                <a:gd name="T11" fmla="*/ 190 h 310"/>
                <a:gd name="T12" fmla="*/ 92 w 621"/>
                <a:gd name="T13" fmla="*/ 220 h 310"/>
                <a:gd name="T14" fmla="*/ 121 w 621"/>
                <a:gd name="T15" fmla="*/ 245 h 310"/>
                <a:gd name="T16" fmla="*/ 152 w 621"/>
                <a:gd name="T17" fmla="*/ 267 h 310"/>
                <a:gd name="T18" fmla="*/ 191 w 621"/>
                <a:gd name="T19" fmla="*/ 286 h 310"/>
                <a:gd name="T20" fmla="*/ 229 w 621"/>
                <a:gd name="T21" fmla="*/ 299 h 310"/>
                <a:gd name="T22" fmla="*/ 269 w 621"/>
                <a:gd name="T23" fmla="*/ 307 h 310"/>
                <a:gd name="T24" fmla="*/ 311 w 621"/>
                <a:gd name="T25" fmla="*/ 310 h 310"/>
                <a:gd name="T26" fmla="*/ 353 w 621"/>
                <a:gd name="T27" fmla="*/ 307 h 310"/>
                <a:gd name="T28" fmla="*/ 393 w 621"/>
                <a:gd name="T29" fmla="*/ 299 h 310"/>
                <a:gd name="T30" fmla="*/ 431 w 621"/>
                <a:gd name="T31" fmla="*/ 286 h 310"/>
                <a:gd name="T32" fmla="*/ 471 w 621"/>
                <a:gd name="T33" fmla="*/ 267 h 310"/>
                <a:gd name="T34" fmla="*/ 502 w 621"/>
                <a:gd name="T35" fmla="*/ 245 h 310"/>
                <a:gd name="T36" fmla="*/ 532 w 621"/>
                <a:gd name="T37" fmla="*/ 220 h 310"/>
                <a:gd name="T38" fmla="*/ 557 w 621"/>
                <a:gd name="T39" fmla="*/ 190 h 310"/>
                <a:gd name="T40" fmla="*/ 579 w 621"/>
                <a:gd name="T41" fmla="*/ 159 h 310"/>
                <a:gd name="T42" fmla="*/ 597 w 621"/>
                <a:gd name="T43" fmla="*/ 120 h 310"/>
                <a:gd name="T44" fmla="*/ 611 w 621"/>
                <a:gd name="T45" fmla="*/ 82 h 310"/>
                <a:gd name="T46" fmla="*/ 619 w 621"/>
                <a:gd name="T47" fmla="*/ 43 h 310"/>
                <a:gd name="T48" fmla="*/ 621 w 621"/>
                <a:gd name="T49" fmla="*/ 0 h 310"/>
                <a:gd name="T50" fmla="*/ 620 w 621"/>
                <a:gd name="T51" fmla="*/ 0 h 310"/>
                <a:gd name="T52" fmla="*/ 619 w 621"/>
                <a:gd name="T53" fmla="*/ 0 h 310"/>
                <a:gd name="T54" fmla="*/ 617 w 621"/>
                <a:gd name="T55" fmla="*/ 43 h 310"/>
                <a:gd name="T56" fmla="*/ 609 w 621"/>
                <a:gd name="T57" fmla="*/ 82 h 310"/>
                <a:gd name="T58" fmla="*/ 595 w 621"/>
                <a:gd name="T59" fmla="*/ 120 h 310"/>
                <a:gd name="T60" fmla="*/ 579 w 621"/>
                <a:gd name="T61" fmla="*/ 152 h 310"/>
                <a:gd name="T62" fmla="*/ 555 w 621"/>
                <a:gd name="T63" fmla="*/ 188 h 310"/>
                <a:gd name="T64" fmla="*/ 529 w 621"/>
                <a:gd name="T65" fmla="*/ 218 h 310"/>
                <a:gd name="T66" fmla="*/ 499 w 621"/>
                <a:gd name="T67" fmla="*/ 243 h 310"/>
                <a:gd name="T68" fmla="*/ 464 w 621"/>
                <a:gd name="T69" fmla="*/ 267 h 310"/>
                <a:gd name="T70" fmla="*/ 431 w 621"/>
                <a:gd name="T71" fmla="*/ 283 h 310"/>
                <a:gd name="T72" fmla="*/ 393 w 621"/>
                <a:gd name="T73" fmla="*/ 297 h 310"/>
                <a:gd name="T74" fmla="*/ 353 w 621"/>
                <a:gd name="T75" fmla="*/ 305 h 310"/>
                <a:gd name="T76" fmla="*/ 311 w 621"/>
                <a:gd name="T77" fmla="*/ 307 h 310"/>
                <a:gd name="T78" fmla="*/ 269 w 621"/>
                <a:gd name="T79" fmla="*/ 305 h 310"/>
                <a:gd name="T80" fmla="*/ 229 w 621"/>
                <a:gd name="T81" fmla="*/ 297 h 310"/>
                <a:gd name="T82" fmla="*/ 191 w 621"/>
                <a:gd name="T83" fmla="*/ 283 h 310"/>
                <a:gd name="T84" fmla="*/ 159 w 621"/>
                <a:gd name="T85" fmla="*/ 267 h 310"/>
                <a:gd name="T86" fmla="*/ 123 w 621"/>
                <a:gd name="T87" fmla="*/ 243 h 310"/>
                <a:gd name="T88" fmla="*/ 94 w 621"/>
                <a:gd name="T89" fmla="*/ 218 h 310"/>
                <a:gd name="T90" fmla="*/ 68 w 621"/>
                <a:gd name="T91" fmla="*/ 188 h 310"/>
                <a:gd name="T92" fmla="*/ 43 w 621"/>
                <a:gd name="T93" fmla="*/ 152 h 310"/>
                <a:gd name="T94" fmla="*/ 27 w 621"/>
                <a:gd name="T95" fmla="*/ 120 h 310"/>
                <a:gd name="T96" fmla="*/ 14 w 621"/>
                <a:gd name="T97" fmla="*/ 82 h 310"/>
                <a:gd name="T98" fmla="*/ 5 w 621"/>
                <a:gd name="T99" fmla="*/ 43 h 310"/>
                <a:gd name="T100" fmla="*/ 2 w 621"/>
                <a:gd name="T101" fmla="*/ 0 h 310"/>
                <a:gd name="T102" fmla="*/ 0 w 621"/>
                <a:gd name="T10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310">
                  <a:moveTo>
                    <a:pt x="0" y="0"/>
                  </a:moveTo>
                  <a:lnTo>
                    <a:pt x="3" y="43"/>
                  </a:lnTo>
                  <a:lnTo>
                    <a:pt x="11" y="82"/>
                  </a:lnTo>
                  <a:lnTo>
                    <a:pt x="25" y="120"/>
                  </a:lnTo>
                  <a:lnTo>
                    <a:pt x="43" y="159"/>
                  </a:lnTo>
                  <a:lnTo>
                    <a:pt x="65" y="190"/>
                  </a:lnTo>
                  <a:lnTo>
                    <a:pt x="92" y="220"/>
                  </a:lnTo>
                  <a:lnTo>
                    <a:pt x="121" y="245"/>
                  </a:lnTo>
                  <a:lnTo>
                    <a:pt x="152" y="267"/>
                  </a:lnTo>
                  <a:lnTo>
                    <a:pt x="191" y="286"/>
                  </a:lnTo>
                  <a:lnTo>
                    <a:pt x="229" y="299"/>
                  </a:lnTo>
                  <a:lnTo>
                    <a:pt x="269" y="307"/>
                  </a:lnTo>
                  <a:lnTo>
                    <a:pt x="311" y="310"/>
                  </a:lnTo>
                  <a:lnTo>
                    <a:pt x="353" y="307"/>
                  </a:lnTo>
                  <a:lnTo>
                    <a:pt x="393" y="299"/>
                  </a:lnTo>
                  <a:lnTo>
                    <a:pt x="431" y="286"/>
                  </a:lnTo>
                  <a:lnTo>
                    <a:pt x="471" y="267"/>
                  </a:lnTo>
                  <a:lnTo>
                    <a:pt x="502" y="245"/>
                  </a:lnTo>
                  <a:lnTo>
                    <a:pt x="532" y="220"/>
                  </a:lnTo>
                  <a:lnTo>
                    <a:pt x="557" y="190"/>
                  </a:lnTo>
                  <a:lnTo>
                    <a:pt x="579" y="159"/>
                  </a:lnTo>
                  <a:lnTo>
                    <a:pt x="597" y="120"/>
                  </a:lnTo>
                  <a:lnTo>
                    <a:pt x="611" y="82"/>
                  </a:lnTo>
                  <a:lnTo>
                    <a:pt x="619" y="43"/>
                  </a:lnTo>
                  <a:lnTo>
                    <a:pt x="621" y="0"/>
                  </a:lnTo>
                  <a:lnTo>
                    <a:pt x="620" y="0"/>
                  </a:lnTo>
                  <a:lnTo>
                    <a:pt x="619" y="0"/>
                  </a:lnTo>
                  <a:lnTo>
                    <a:pt x="617" y="43"/>
                  </a:lnTo>
                  <a:lnTo>
                    <a:pt x="609" y="82"/>
                  </a:lnTo>
                  <a:lnTo>
                    <a:pt x="595" y="120"/>
                  </a:lnTo>
                  <a:lnTo>
                    <a:pt x="579" y="152"/>
                  </a:lnTo>
                  <a:lnTo>
                    <a:pt x="555" y="188"/>
                  </a:lnTo>
                  <a:lnTo>
                    <a:pt x="529" y="218"/>
                  </a:lnTo>
                  <a:lnTo>
                    <a:pt x="499" y="243"/>
                  </a:lnTo>
                  <a:lnTo>
                    <a:pt x="464" y="267"/>
                  </a:lnTo>
                  <a:lnTo>
                    <a:pt x="431" y="283"/>
                  </a:lnTo>
                  <a:lnTo>
                    <a:pt x="393" y="297"/>
                  </a:lnTo>
                  <a:lnTo>
                    <a:pt x="353" y="305"/>
                  </a:lnTo>
                  <a:lnTo>
                    <a:pt x="311" y="307"/>
                  </a:lnTo>
                  <a:lnTo>
                    <a:pt x="269" y="305"/>
                  </a:lnTo>
                  <a:lnTo>
                    <a:pt x="229" y="297"/>
                  </a:lnTo>
                  <a:lnTo>
                    <a:pt x="191" y="283"/>
                  </a:lnTo>
                  <a:lnTo>
                    <a:pt x="159" y="267"/>
                  </a:lnTo>
                  <a:lnTo>
                    <a:pt x="123" y="243"/>
                  </a:lnTo>
                  <a:lnTo>
                    <a:pt x="94" y="218"/>
                  </a:lnTo>
                  <a:lnTo>
                    <a:pt x="68" y="188"/>
                  </a:lnTo>
                  <a:lnTo>
                    <a:pt x="43" y="152"/>
                  </a:lnTo>
                  <a:lnTo>
                    <a:pt x="27" y="120"/>
                  </a:lnTo>
                  <a:lnTo>
                    <a:pt x="14" y="82"/>
                  </a:lnTo>
                  <a:lnTo>
                    <a:pt x="5" y="43"/>
                  </a:lnTo>
                  <a:lnTo>
                    <a:pt x="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57" name="Freeform 51"/>
            <p:cNvSpPr>
              <a:spLocks/>
            </p:cNvSpPr>
            <p:nvPr/>
          </p:nvSpPr>
          <p:spPr bwMode="auto">
            <a:xfrm>
              <a:off x="1176" y="3660"/>
              <a:ext cx="2" cy="2"/>
            </a:xfrm>
            <a:custGeom>
              <a:avLst/>
              <a:gdLst>
                <a:gd name="T0" fmla="*/ 1 w 3"/>
                <a:gd name="T1" fmla="*/ 1 h 3"/>
                <a:gd name="T2" fmla="*/ 0 w 3"/>
                <a:gd name="T3" fmla="*/ 2 h 3"/>
                <a:gd name="T4" fmla="*/ 1 w 3"/>
                <a:gd name="T5" fmla="*/ 3 h 3"/>
                <a:gd name="T6" fmla="*/ 3 w 3"/>
                <a:gd name="T7" fmla="*/ 1 h 3"/>
                <a:gd name="T8" fmla="*/ 2 w 3"/>
                <a:gd name="T9" fmla="*/ 0 h 3"/>
                <a:gd name="T10" fmla="*/ 0 w 3"/>
                <a:gd name="T11" fmla="*/ 1 h 3"/>
                <a:gd name="T12" fmla="*/ 0 w 3"/>
                <a:gd name="T13" fmla="*/ 1 h 3"/>
                <a:gd name="T14" fmla="*/ 1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1"/>
                  </a:moveTo>
                  <a:lnTo>
                    <a:pt x="0" y="2"/>
                  </a:lnTo>
                  <a:lnTo>
                    <a:pt x="1" y="3"/>
                  </a:lnTo>
                  <a:lnTo>
                    <a:pt x="3" y="1"/>
                  </a:lnTo>
                  <a:lnTo>
                    <a:pt x="2" y="0"/>
                  </a:lnTo>
                  <a:lnTo>
                    <a:pt x="0" y="1"/>
                  </a:lnTo>
                  <a:lnTo>
                    <a:pt x="0" y="1"/>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58" name="Freeform 52"/>
            <p:cNvSpPr>
              <a:spLocks/>
            </p:cNvSpPr>
            <p:nvPr/>
          </p:nvSpPr>
          <p:spPr bwMode="auto">
            <a:xfrm>
              <a:off x="1176" y="3660"/>
              <a:ext cx="2" cy="1"/>
            </a:xfrm>
            <a:custGeom>
              <a:avLst/>
              <a:gdLst>
                <a:gd name="T0" fmla="*/ 3 w 3"/>
                <a:gd name="T1" fmla="*/ 1 h 2"/>
                <a:gd name="T2" fmla="*/ 2 w 3"/>
                <a:gd name="T3" fmla="*/ 0 h 2"/>
                <a:gd name="T4" fmla="*/ 0 w 3"/>
                <a:gd name="T5" fmla="*/ 1 h 2"/>
                <a:gd name="T6" fmla="*/ 0 w 3"/>
                <a:gd name="T7" fmla="*/ 2 h 2"/>
                <a:gd name="T8" fmla="*/ 2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lnTo>
                    <a:pt x="2" y="0"/>
                  </a:lnTo>
                  <a:lnTo>
                    <a:pt x="0" y="1"/>
                  </a:lnTo>
                  <a:lnTo>
                    <a:pt x="0" y="2"/>
                  </a:lnTo>
                  <a:lnTo>
                    <a:pt x="2" y="0"/>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59" name="Freeform 53"/>
            <p:cNvSpPr>
              <a:spLocks/>
            </p:cNvSpPr>
            <p:nvPr/>
          </p:nvSpPr>
          <p:spPr bwMode="auto">
            <a:xfrm>
              <a:off x="912" y="3552"/>
              <a:ext cx="220" cy="221"/>
            </a:xfrm>
            <a:custGeom>
              <a:avLst/>
              <a:gdLst>
                <a:gd name="T0" fmla="*/ 439 w 441"/>
                <a:gd name="T1" fmla="*/ 220 h 442"/>
                <a:gd name="T2" fmla="*/ 438 w 441"/>
                <a:gd name="T3" fmla="*/ 192 h 442"/>
                <a:gd name="T4" fmla="*/ 432 w 441"/>
                <a:gd name="T5" fmla="*/ 163 h 442"/>
                <a:gd name="T6" fmla="*/ 422 w 441"/>
                <a:gd name="T7" fmla="*/ 135 h 442"/>
                <a:gd name="T8" fmla="*/ 409 w 441"/>
                <a:gd name="T9" fmla="*/ 110 h 442"/>
                <a:gd name="T10" fmla="*/ 394 w 441"/>
                <a:gd name="T11" fmla="*/ 87 h 442"/>
                <a:gd name="T12" fmla="*/ 375 w 441"/>
                <a:gd name="T13" fmla="*/ 66 h 442"/>
                <a:gd name="T14" fmla="*/ 354 w 441"/>
                <a:gd name="T15" fmla="*/ 47 h 442"/>
                <a:gd name="T16" fmla="*/ 331 w 441"/>
                <a:gd name="T17" fmla="*/ 32 h 442"/>
                <a:gd name="T18" fmla="*/ 306 w 441"/>
                <a:gd name="T19" fmla="*/ 19 h 442"/>
                <a:gd name="T20" fmla="*/ 278 w 441"/>
                <a:gd name="T21" fmla="*/ 9 h 442"/>
                <a:gd name="T22" fmla="*/ 249 w 441"/>
                <a:gd name="T23" fmla="*/ 3 h 442"/>
                <a:gd name="T24" fmla="*/ 220 w 441"/>
                <a:gd name="T25" fmla="*/ 0 h 442"/>
                <a:gd name="T26" fmla="*/ 191 w 441"/>
                <a:gd name="T27" fmla="*/ 3 h 442"/>
                <a:gd name="T28" fmla="*/ 162 w 441"/>
                <a:gd name="T29" fmla="*/ 9 h 442"/>
                <a:gd name="T30" fmla="*/ 134 w 441"/>
                <a:gd name="T31" fmla="*/ 19 h 442"/>
                <a:gd name="T32" fmla="*/ 109 w 441"/>
                <a:gd name="T33" fmla="*/ 32 h 442"/>
                <a:gd name="T34" fmla="*/ 86 w 441"/>
                <a:gd name="T35" fmla="*/ 47 h 442"/>
                <a:gd name="T36" fmla="*/ 65 w 441"/>
                <a:gd name="T37" fmla="*/ 66 h 442"/>
                <a:gd name="T38" fmla="*/ 46 w 441"/>
                <a:gd name="T39" fmla="*/ 87 h 442"/>
                <a:gd name="T40" fmla="*/ 31 w 441"/>
                <a:gd name="T41" fmla="*/ 110 h 442"/>
                <a:gd name="T42" fmla="*/ 18 w 441"/>
                <a:gd name="T43" fmla="*/ 135 h 442"/>
                <a:gd name="T44" fmla="*/ 8 w 441"/>
                <a:gd name="T45" fmla="*/ 163 h 442"/>
                <a:gd name="T46" fmla="*/ 2 w 441"/>
                <a:gd name="T47" fmla="*/ 192 h 442"/>
                <a:gd name="T48" fmla="*/ 0 w 441"/>
                <a:gd name="T49" fmla="*/ 220 h 442"/>
                <a:gd name="T50" fmla="*/ 2 w 441"/>
                <a:gd name="T51" fmla="*/ 250 h 442"/>
                <a:gd name="T52" fmla="*/ 8 w 441"/>
                <a:gd name="T53" fmla="*/ 279 h 442"/>
                <a:gd name="T54" fmla="*/ 18 w 441"/>
                <a:gd name="T55" fmla="*/ 307 h 442"/>
                <a:gd name="T56" fmla="*/ 31 w 441"/>
                <a:gd name="T57" fmla="*/ 332 h 442"/>
                <a:gd name="T58" fmla="*/ 46 w 441"/>
                <a:gd name="T59" fmla="*/ 355 h 442"/>
                <a:gd name="T60" fmla="*/ 65 w 441"/>
                <a:gd name="T61" fmla="*/ 377 h 442"/>
                <a:gd name="T62" fmla="*/ 86 w 441"/>
                <a:gd name="T63" fmla="*/ 395 h 442"/>
                <a:gd name="T64" fmla="*/ 109 w 441"/>
                <a:gd name="T65" fmla="*/ 412 h 442"/>
                <a:gd name="T66" fmla="*/ 134 w 441"/>
                <a:gd name="T67" fmla="*/ 424 h 442"/>
                <a:gd name="T68" fmla="*/ 162 w 441"/>
                <a:gd name="T69" fmla="*/ 435 h 442"/>
                <a:gd name="T70" fmla="*/ 191 w 441"/>
                <a:gd name="T71" fmla="*/ 440 h 442"/>
                <a:gd name="T72" fmla="*/ 220 w 441"/>
                <a:gd name="T73" fmla="*/ 442 h 442"/>
                <a:gd name="T74" fmla="*/ 249 w 441"/>
                <a:gd name="T75" fmla="*/ 440 h 442"/>
                <a:gd name="T76" fmla="*/ 278 w 441"/>
                <a:gd name="T77" fmla="*/ 435 h 442"/>
                <a:gd name="T78" fmla="*/ 306 w 441"/>
                <a:gd name="T79" fmla="*/ 424 h 442"/>
                <a:gd name="T80" fmla="*/ 331 w 441"/>
                <a:gd name="T81" fmla="*/ 412 h 442"/>
                <a:gd name="T82" fmla="*/ 354 w 441"/>
                <a:gd name="T83" fmla="*/ 395 h 442"/>
                <a:gd name="T84" fmla="*/ 375 w 441"/>
                <a:gd name="T85" fmla="*/ 377 h 442"/>
                <a:gd name="T86" fmla="*/ 394 w 441"/>
                <a:gd name="T87" fmla="*/ 355 h 442"/>
                <a:gd name="T88" fmla="*/ 409 w 441"/>
                <a:gd name="T89" fmla="*/ 332 h 442"/>
                <a:gd name="T90" fmla="*/ 422 w 441"/>
                <a:gd name="T91" fmla="*/ 307 h 442"/>
                <a:gd name="T92" fmla="*/ 432 w 441"/>
                <a:gd name="T93" fmla="*/ 279 h 442"/>
                <a:gd name="T94" fmla="*/ 438 w 441"/>
                <a:gd name="T95" fmla="*/ 250 h 442"/>
                <a:gd name="T96" fmla="*/ 439 w 441"/>
                <a:gd name="T97" fmla="*/ 220 h 442"/>
                <a:gd name="T98" fmla="*/ 441 w 441"/>
                <a:gd name="T99" fmla="*/ 222 h 442"/>
                <a:gd name="T100" fmla="*/ 441 w 441"/>
                <a:gd name="T101" fmla="*/ 222 h 442"/>
                <a:gd name="T102" fmla="*/ 441 w 441"/>
                <a:gd name="T103" fmla="*/ 222 h 442"/>
                <a:gd name="T104" fmla="*/ 441 w 441"/>
                <a:gd name="T105" fmla="*/ 222 h 442"/>
                <a:gd name="T106" fmla="*/ 441 w 441"/>
                <a:gd name="T107" fmla="*/ 222 h 442"/>
                <a:gd name="T108" fmla="*/ 441 w 441"/>
                <a:gd name="T109" fmla="*/ 222 h 442"/>
                <a:gd name="T110" fmla="*/ 441 w 441"/>
                <a:gd name="T111" fmla="*/ 222 h 442"/>
                <a:gd name="T112" fmla="*/ 441 w 441"/>
                <a:gd name="T113" fmla="*/ 222 h 442"/>
                <a:gd name="T114" fmla="*/ 441 w 441"/>
                <a:gd name="T115" fmla="*/ 222 h 442"/>
                <a:gd name="T116" fmla="*/ 441 w 441"/>
                <a:gd name="T117" fmla="*/ 222 h 442"/>
                <a:gd name="T118" fmla="*/ 441 w 441"/>
                <a:gd name="T119" fmla="*/ 222 h 442"/>
                <a:gd name="T120" fmla="*/ 439 w 441"/>
                <a:gd name="T121" fmla="*/ 220 h 442"/>
                <a:gd name="T122" fmla="*/ 439 w 441"/>
                <a:gd name="T123"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1" h="442">
                  <a:moveTo>
                    <a:pt x="439" y="220"/>
                  </a:moveTo>
                  <a:lnTo>
                    <a:pt x="438" y="192"/>
                  </a:lnTo>
                  <a:lnTo>
                    <a:pt x="432" y="163"/>
                  </a:lnTo>
                  <a:lnTo>
                    <a:pt x="422" y="135"/>
                  </a:lnTo>
                  <a:lnTo>
                    <a:pt x="409" y="110"/>
                  </a:lnTo>
                  <a:lnTo>
                    <a:pt x="394" y="87"/>
                  </a:lnTo>
                  <a:lnTo>
                    <a:pt x="375" y="66"/>
                  </a:lnTo>
                  <a:lnTo>
                    <a:pt x="354" y="47"/>
                  </a:lnTo>
                  <a:lnTo>
                    <a:pt x="331" y="32"/>
                  </a:lnTo>
                  <a:lnTo>
                    <a:pt x="306" y="19"/>
                  </a:lnTo>
                  <a:lnTo>
                    <a:pt x="278" y="9"/>
                  </a:lnTo>
                  <a:lnTo>
                    <a:pt x="249" y="3"/>
                  </a:lnTo>
                  <a:lnTo>
                    <a:pt x="220" y="0"/>
                  </a:lnTo>
                  <a:lnTo>
                    <a:pt x="191" y="3"/>
                  </a:lnTo>
                  <a:lnTo>
                    <a:pt x="162" y="9"/>
                  </a:lnTo>
                  <a:lnTo>
                    <a:pt x="134" y="19"/>
                  </a:lnTo>
                  <a:lnTo>
                    <a:pt x="109" y="32"/>
                  </a:lnTo>
                  <a:lnTo>
                    <a:pt x="86" y="47"/>
                  </a:lnTo>
                  <a:lnTo>
                    <a:pt x="65" y="66"/>
                  </a:lnTo>
                  <a:lnTo>
                    <a:pt x="46" y="87"/>
                  </a:lnTo>
                  <a:lnTo>
                    <a:pt x="31" y="110"/>
                  </a:lnTo>
                  <a:lnTo>
                    <a:pt x="18" y="135"/>
                  </a:lnTo>
                  <a:lnTo>
                    <a:pt x="8" y="163"/>
                  </a:lnTo>
                  <a:lnTo>
                    <a:pt x="2" y="192"/>
                  </a:lnTo>
                  <a:lnTo>
                    <a:pt x="0" y="220"/>
                  </a:lnTo>
                  <a:lnTo>
                    <a:pt x="2" y="250"/>
                  </a:lnTo>
                  <a:lnTo>
                    <a:pt x="8" y="279"/>
                  </a:lnTo>
                  <a:lnTo>
                    <a:pt x="18" y="307"/>
                  </a:lnTo>
                  <a:lnTo>
                    <a:pt x="31" y="332"/>
                  </a:lnTo>
                  <a:lnTo>
                    <a:pt x="46" y="355"/>
                  </a:lnTo>
                  <a:lnTo>
                    <a:pt x="65" y="377"/>
                  </a:lnTo>
                  <a:lnTo>
                    <a:pt x="86" y="395"/>
                  </a:lnTo>
                  <a:lnTo>
                    <a:pt x="109" y="412"/>
                  </a:lnTo>
                  <a:lnTo>
                    <a:pt x="134" y="424"/>
                  </a:lnTo>
                  <a:lnTo>
                    <a:pt x="162" y="435"/>
                  </a:lnTo>
                  <a:lnTo>
                    <a:pt x="191" y="440"/>
                  </a:lnTo>
                  <a:lnTo>
                    <a:pt x="220" y="442"/>
                  </a:lnTo>
                  <a:lnTo>
                    <a:pt x="249" y="440"/>
                  </a:lnTo>
                  <a:lnTo>
                    <a:pt x="278" y="435"/>
                  </a:lnTo>
                  <a:lnTo>
                    <a:pt x="306" y="424"/>
                  </a:lnTo>
                  <a:lnTo>
                    <a:pt x="331" y="412"/>
                  </a:lnTo>
                  <a:lnTo>
                    <a:pt x="354" y="395"/>
                  </a:lnTo>
                  <a:lnTo>
                    <a:pt x="375" y="377"/>
                  </a:lnTo>
                  <a:lnTo>
                    <a:pt x="394" y="355"/>
                  </a:lnTo>
                  <a:lnTo>
                    <a:pt x="409" y="332"/>
                  </a:lnTo>
                  <a:lnTo>
                    <a:pt x="422" y="307"/>
                  </a:lnTo>
                  <a:lnTo>
                    <a:pt x="432" y="279"/>
                  </a:lnTo>
                  <a:lnTo>
                    <a:pt x="438" y="250"/>
                  </a:lnTo>
                  <a:lnTo>
                    <a:pt x="439" y="220"/>
                  </a:lnTo>
                  <a:lnTo>
                    <a:pt x="441" y="222"/>
                  </a:lnTo>
                  <a:lnTo>
                    <a:pt x="441" y="222"/>
                  </a:lnTo>
                  <a:lnTo>
                    <a:pt x="441" y="222"/>
                  </a:lnTo>
                  <a:lnTo>
                    <a:pt x="441" y="222"/>
                  </a:lnTo>
                  <a:lnTo>
                    <a:pt x="441" y="222"/>
                  </a:lnTo>
                  <a:lnTo>
                    <a:pt x="441" y="222"/>
                  </a:lnTo>
                  <a:lnTo>
                    <a:pt x="441" y="222"/>
                  </a:lnTo>
                  <a:lnTo>
                    <a:pt x="441" y="222"/>
                  </a:lnTo>
                  <a:lnTo>
                    <a:pt x="441" y="222"/>
                  </a:lnTo>
                  <a:lnTo>
                    <a:pt x="441" y="222"/>
                  </a:lnTo>
                  <a:lnTo>
                    <a:pt x="441" y="222"/>
                  </a:lnTo>
                  <a:lnTo>
                    <a:pt x="439" y="220"/>
                  </a:lnTo>
                  <a:lnTo>
                    <a:pt x="439" y="22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60" name="Freeform 54"/>
            <p:cNvSpPr>
              <a:spLocks/>
            </p:cNvSpPr>
            <p:nvPr/>
          </p:nvSpPr>
          <p:spPr bwMode="auto">
            <a:xfrm>
              <a:off x="912" y="3552"/>
              <a:ext cx="220" cy="221"/>
            </a:xfrm>
            <a:custGeom>
              <a:avLst/>
              <a:gdLst>
                <a:gd name="T0" fmla="*/ 439 w 441"/>
                <a:gd name="T1" fmla="*/ 220 h 442"/>
                <a:gd name="T2" fmla="*/ 438 w 441"/>
                <a:gd name="T3" fmla="*/ 192 h 442"/>
                <a:gd name="T4" fmla="*/ 432 w 441"/>
                <a:gd name="T5" fmla="*/ 163 h 442"/>
                <a:gd name="T6" fmla="*/ 422 w 441"/>
                <a:gd name="T7" fmla="*/ 135 h 442"/>
                <a:gd name="T8" fmla="*/ 409 w 441"/>
                <a:gd name="T9" fmla="*/ 110 h 442"/>
                <a:gd name="T10" fmla="*/ 394 w 441"/>
                <a:gd name="T11" fmla="*/ 87 h 442"/>
                <a:gd name="T12" fmla="*/ 375 w 441"/>
                <a:gd name="T13" fmla="*/ 66 h 442"/>
                <a:gd name="T14" fmla="*/ 354 w 441"/>
                <a:gd name="T15" fmla="*/ 47 h 442"/>
                <a:gd name="T16" fmla="*/ 331 w 441"/>
                <a:gd name="T17" fmla="*/ 32 h 442"/>
                <a:gd name="T18" fmla="*/ 306 w 441"/>
                <a:gd name="T19" fmla="*/ 19 h 442"/>
                <a:gd name="T20" fmla="*/ 278 w 441"/>
                <a:gd name="T21" fmla="*/ 9 h 442"/>
                <a:gd name="T22" fmla="*/ 249 w 441"/>
                <a:gd name="T23" fmla="*/ 3 h 442"/>
                <a:gd name="T24" fmla="*/ 220 w 441"/>
                <a:gd name="T25" fmla="*/ 0 h 442"/>
                <a:gd name="T26" fmla="*/ 191 w 441"/>
                <a:gd name="T27" fmla="*/ 3 h 442"/>
                <a:gd name="T28" fmla="*/ 162 w 441"/>
                <a:gd name="T29" fmla="*/ 9 h 442"/>
                <a:gd name="T30" fmla="*/ 134 w 441"/>
                <a:gd name="T31" fmla="*/ 19 h 442"/>
                <a:gd name="T32" fmla="*/ 109 w 441"/>
                <a:gd name="T33" fmla="*/ 32 h 442"/>
                <a:gd name="T34" fmla="*/ 86 w 441"/>
                <a:gd name="T35" fmla="*/ 47 h 442"/>
                <a:gd name="T36" fmla="*/ 65 w 441"/>
                <a:gd name="T37" fmla="*/ 66 h 442"/>
                <a:gd name="T38" fmla="*/ 46 w 441"/>
                <a:gd name="T39" fmla="*/ 87 h 442"/>
                <a:gd name="T40" fmla="*/ 31 w 441"/>
                <a:gd name="T41" fmla="*/ 110 h 442"/>
                <a:gd name="T42" fmla="*/ 18 w 441"/>
                <a:gd name="T43" fmla="*/ 135 h 442"/>
                <a:gd name="T44" fmla="*/ 8 w 441"/>
                <a:gd name="T45" fmla="*/ 163 h 442"/>
                <a:gd name="T46" fmla="*/ 2 w 441"/>
                <a:gd name="T47" fmla="*/ 192 h 442"/>
                <a:gd name="T48" fmla="*/ 0 w 441"/>
                <a:gd name="T49" fmla="*/ 220 h 442"/>
                <a:gd name="T50" fmla="*/ 2 w 441"/>
                <a:gd name="T51" fmla="*/ 250 h 442"/>
                <a:gd name="T52" fmla="*/ 8 w 441"/>
                <a:gd name="T53" fmla="*/ 279 h 442"/>
                <a:gd name="T54" fmla="*/ 18 w 441"/>
                <a:gd name="T55" fmla="*/ 307 h 442"/>
                <a:gd name="T56" fmla="*/ 31 w 441"/>
                <a:gd name="T57" fmla="*/ 332 h 442"/>
                <a:gd name="T58" fmla="*/ 46 w 441"/>
                <a:gd name="T59" fmla="*/ 355 h 442"/>
                <a:gd name="T60" fmla="*/ 65 w 441"/>
                <a:gd name="T61" fmla="*/ 377 h 442"/>
                <a:gd name="T62" fmla="*/ 86 w 441"/>
                <a:gd name="T63" fmla="*/ 395 h 442"/>
                <a:gd name="T64" fmla="*/ 109 w 441"/>
                <a:gd name="T65" fmla="*/ 412 h 442"/>
                <a:gd name="T66" fmla="*/ 134 w 441"/>
                <a:gd name="T67" fmla="*/ 424 h 442"/>
                <a:gd name="T68" fmla="*/ 162 w 441"/>
                <a:gd name="T69" fmla="*/ 435 h 442"/>
                <a:gd name="T70" fmla="*/ 191 w 441"/>
                <a:gd name="T71" fmla="*/ 440 h 442"/>
                <a:gd name="T72" fmla="*/ 220 w 441"/>
                <a:gd name="T73" fmla="*/ 442 h 442"/>
                <a:gd name="T74" fmla="*/ 249 w 441"/>
                <a:gd name="T75" fmla="*/ 440 h 442"/>
                <a:gd name="T76" fmla="*/ 278 w 441"/>
                <a:gd name="T77" fmla="*/ 435 h 442"/>
                <a:gd name="T78" fmla="*/ 306 w 441"/>
                <a:gd name="T79" fmla="*/ 424 h 442"/>
                <a:gd name="T80" fmla="*/ 331 w 441"/>
                <a:gd name="T81" fmla="*/ 412 h 442"/>
                <a:gd name="T82" fmla="*/ 354 w 441"/>
                <a:gd name="T83" fmla="*/ 395 h 442"/>
                <a:gd name="T84" fmla="*/ 375 w 441"/>
                <a:gd name="T85" fmla="*/ 377 h 442"/>
                <a:gd name="T86" fmla="*/ 394 w 441"/>
                <a:gd name="T87" fmla="*/ 355 h 442"/>
                <a:gd name="T88" fmla="*/ 409 w 441"/>
                <a:gd name="T89" fmla="*/ 332 h 442"/>
                <a:gd name="T90" fmla="*/ 422 w 441"/>
                <a:gd name="T91" fmla="*/ 307 h 442"/>
                <a:gd name="T92" fmla="*/ 432 w 441"/>
                <a:gd name="T93" fmla="*/ 279 h 442"/>
                <a:gd name="T94" fmla="*/ 438 w 441"/>
                <a:gd name="T95" fmla="*/ 250 h 442"/>
                <a:gd name="T96" fmla="*/ 439 w 441"/>
                <a:gd name="T97" fmla="*/ 220 h 442"/>
                <a:gd name="T98" fmla="*/ 441 w 441"/>
                <a:gd name="T99" fmla="*/ 222 h 442"/>
                <a:gd name="T100" fmla="*/ 441 w 441"/>
                <a:gd name="T101" fmla="*/ 222 h 442"/>
                <a:gd name="T102" fmla="*/ 441 w 441"/>
                <a:gd name="T103" fmla="*/ 222 h 442"/>
                <a:gd name="T104" fmla="*/ 441 w 441"/>
                <a:gd name="T105" fmla="*/ 222 h 442"/>
                <a:gd name="T106" fmla="*/ 441 w 441"/>
                <a:gd name="T107" fmla="*/ 222 h 442"/>
                <a:gd name="T108" fmla="*/ 441 w 441"/>
                <a:gd name="T109" fmla="*/ 222 h 442"/>
                <a:gd name="T110" fmla="*/ 441 w 441"/>
                <a:gd name="T111" fmla="*/ 222 h 442"/>
                <a:gd name="T112" fmla="*/ 441 w 441"/>
                <a:gd name="T113" fmla="*/ 222 h 442"/>
                <a:gd name="T114" fmla="*/ 441 w 441"/>
                <a:gd name="T115" fmla="*/ 222 h 442"/>
                <a:gd name="T116" fmla="*/ 441 w 441"/>
                <a:gd name="T117" fmla="*/ 222 h 442"/>
                <a:gd name="T118" fmla="*/ 441 w 441"/>
                <a:gd name="T119" fmla="*/ 222 h 442"/>
                <a:gd name="T120" fmla="*/ 439 w 441"/>
                <a:gd name="T121" fmla="*/ 220 h 442"/>
                <a:gd name="T122" fmla="*/ 439 w 441"/>
                <a:gd name="T123"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1" h="442">
                  <a:moveTo>
                    <a:pt x="439" y="220"/>
                  </a:moveTo>
                  <a:lnTo>
                    <a:pt x="438" y="192"/>
                  </a:lnTo>
                  <a:lnTo>
                    <a:pt x="432" y="163"/>
                  </a:lnTo>
                  <a:lnTo>
                    <a:pt x="422" y="135"/>
                  </a:lnTo>
                  <a:lnTo>
                    <a:pt x="409" y="110"/>
                  </a:lnTo>
                  <a:lnTo>
                    <a:pt x="394" y="87"/>
                  </a:lnTo>
                  <a:lnTo>
                    <a:pt x="375" y="66"/>
                  </a:lnTo>
                  <a:lnTo>
                    <a:pt x="354" y="47"/>
                  </a:lnTo>
                  <a:lnTo>
                    <a:pt x="331" y="32"/>
                  </a:lnTo>
                  <a:lnTo>
                    <a:pt x="306" y="19"/>
                  </a:lnTo>
                  <a:lnTo>
                    <a:pt x="278" y="9"/>
                  </a:lnTo>
                  <a:lnTo>
                    <a:pt x="249" y="3"/>
                  </a:lnTo>
                  <a:lnTo>
                    <a:pt x="220" y="0"/>
                  </a:lnTo>
                  <a:lnTo>
                    <a:pt x="191" y="3"/>
                  </a:lnTo>
                  <a:lnTo>
                    <a:pt x="162" y="9"/>
                  </a:lnTo>
                  <a:lnTo>
                    <a:pt x="134" y="19"/>
                  </a:lnTo>
                  <a:lnTo>
                    <a:pt x="109" y="32"/>
                  </a:lnTo>
                  <a:lnTo>
                    <a:pt x="86" y="47"/>
                  </a:lnTo>
                  <a:lnTo>
                    <a:pt x="65" y="66"/>
                  </a:lnTo>
                  <a:lnTo>
                    <a:pt x="46" y="87"/>
                  </a:lnTo>
                  <a:lnTo>
                    <a:pt x="31" y="110"/>
                  </a:lnTo>
                  <a:lnTo>
                    <a:pt x="18" y="135"/>
                  </a:lnTo>
                  <a:lnTo>
                    <a:pt x="8" y="163"/>
                  </a:lnTo>
                  <a:lnTo>
                    <a:pt x="2" y="192"/>
                  </a:lnTo>
                  <a:lnTo>
                    <a:pt x="0" y="220"/>
                  </a:lnTo>
                  <a:lnTo>
                    <a:pt x="2" y="250"/>
                  </a:lnTo>
                  <a:lnTo>
                    <a:pt x="8" y="279"/>
                  </a:lnTo>
                  <a:lnTo>
                    <a:pt x="18" y="307"/>
                  </a:lnTo>
                  <a:lnTo>
                    <a:pt x="31" y="332"/>
                  </a:lnTo>
                  <a:lnTo>
                    <a:pt x="46" y="355"/>
                  </a:lnTo>
                  <a:lnTo>
                    <a:pt x="65" y="377"/>
                  </a:lnTo>
                  <a:lnTo>
                    <a:pt x="86" y="395"/>
                  </a:lnTo>
                  <a:lnTo>
                    <a:pt x="109" y="412"/>
                  </a:lnTo>
                  <a:lnTo>
                    <a:pt x="134" y="424"/>
                  </a:lnTo>
                  <a:lnTo>
                    <a:pt x="162" y="435"/>
                  </a:lnTo>
                  <a:lnTo>
                    <a:pt x="191" y="440"/>
                  </a:lnTo>
                  <a:lnTo>
                    <a:pt x="220" y="442"/>
                  </a:lnTo>
                  <a:lnTo>
                    <a:pt x="249" y="440"/>
                  </a:lnTo>
                  <a:lnTo>
                    <a:pt x="278" y="435"/>
                  </a:lnTo>
                  <a:lnTo>
                    <a:pt x="306" y="424"/>
                  </a:lnTo>
                  <a:lnTo>
                    <a:pt x="331" y="412"/>
                  </a:lnTo>
                  <a:lnTo>
                    <a:pt x="354" y="395"/>
                  </a:lnTo>
                  <a:lnTo>
                    <a:pt x="375" y="377"/>
                  </a:lnTo>
                  <a:lnTo>
                    <a:pt x="394" y="355"/>
                  </a:lnTo>
                  <a:lnTo>
                    <a:pt x="409" y="332"/>
                  </a:lnTo>
                  <a:lnTo>
                    <a:pt x="422" y="307"/>
                  </a:lnTo>
                  <a:lnTo>
                    <a:pt x="432" y="279"/>
                  </a:lnTo>
                  <a:lnTo>
                    <a:pt x="438" y="250"/>
                  </a:lnTo>
                  <a:lnTo>
                    <a:pt x="439" y="220"/>
                  </a:lnTo>
                  <a:lnTo>
                    <a:pt x="441" y="222"/>
                  </a:lnTo>
                  <a:lnTo>
                    <a:pt x="441" y="222"/>
                  </a:lnTo>
                  <a:lnTo>
                    <a:pt x="441" y="222"/>
                  </a:lnTo>
                  <a:lnTo>
                    <a:pt x="441" y="222"/>
                  </a:lnTo>
                  <a:lnTo>
                    <a:pt x="441" y="222"/>
                  </a:lnTo>
                  <a:lnTo>
                    <a:pt x="441" y="222"/>
                  </a:lnTo>
                  <a:lnTo>
                    <a:pt x="441" y="222"/>
                  </a:lnTo>
                  <a:lnTo>
                    <a:pt x="441" y="222"/>
                  </a:lnTo>
                  <a:lnTo>
                    <a:pt x="441" y="222"/>
                  </a:lnTo>
                  <a:lnTo>
                    <a:pt x="441" y="222"/>
                  </a:lnTo>
                  <a:lnTo>
                    <a:pt x="441" y="222"/>
                  </a:lnTo>
                  <a:lnTo>
                    <a:pt x="439" y="220"/>
                  </a:lnTo>
                  <a:lnTo>
                    <a:pt x="439" y="220"/>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61" name="Freeform 55"/>
            <p:cNvSpPr>
              <a:spLocks/>
            </p:cNvSpPr>
            <p:nvPr/>
          </p:nvSpPr>
          <p:spPr bwMode="auto">
            <a:xfrm>
              <a:off x="911" y="3552"/>
              <a:ext cx="221" cy="110"/>
            </a:xfrm>
            <a:custGeom>
              <a:avLst/>
              <a:gdLst>
                <a:gd name="T0" fmla="*/ 440 w 443"/>
                <a:gd name="T1" fmla="*/ 221 h 221"/>
                <a:gd name="T2" fmla="*/ 443 w 443"/>
                <a:gd name="T3" fmla="*/ 221 h 221"/>
                <a:gd name="T4" fmla="*/ 441 w 443"/>
                <a:gd name="T5" fmla="*/ 193 h 221"/>
                <a:gd name="T6" fmla="*/ 436 w 443"/>
                <a:gd name="T7" fmla="*/ 164 h 221"/>
                <a:gd name="T8" fmla="*/ 425 w 443"/>
                <a:gd name="T9" fmla="*/ 136 h 221"/>
                <a:gd name="T10" fmla="*/ 410 w 443"/>
                <a:gd name="T11" fmla="*/ 106 h 221"/>
                <a:gd name="T12" fmla="*/ 398 w 443"/>
                <a:gd name="T13" fmla="*/ 87 h 221"/>
                <a:gd name="T14" fmla="*/ 378 w 443"/>
                <a:gd name="T15" fmla="*/ 66 h 221"/>
                <a:gd name="T16" fmla="*/ 357 w 443"/>
                <a:gd name="T17" fmla="*/ 46 h 221"/>
                <a:gd name="T18" fmla="*/ 338 w 443"/>
                <a:gd name="T19" fmla="*/ 34 h 221"/>
                <a:gd name="T20" fmla="*/ 308 w 443"/>
                <a:gd name="T21" fmla="*/ 19 h 221"/>
                <a:gd name="T22" fmla="*/ 280 w 443"/>
                <a:gd name="T23" fmla="*/ 8 h 221"/>
                <a:gd name="T24" fmla="*/ 251 w 443"/>
                <a:gd name="T25" fmla="*/ 3 h 221"/>
                <a:gd name="T26" fmla="*/ 222 w 443"/>
                <a:gd name="T27" fmla="*/ 0 h 221"/>
                <a:gd name="T28" fmla="*/ 193 w 443"/>
                <a:gd name="T29" fmla="*/ 3 h 221"/>
                <a:gd name="T30" fmla="*/ 164 w 443"/>
                <a:gd name="T31" fmla="*/ 8 h 221"/>
                <a:gd name="T32" fmla="*/ 136 w 443"/>
                <a:gd name="T33" fmla="*/ 19 h 221"/>
                <a:gd name="T34" fmla="*/ 106 w 443"/>
                <a:gd name="T35" fmla="*/ 34 h 221"/>
                <a:gd name="T36" fmla="*/ 87 w 443"/>
                <a:gd name="T37" fmla="*/ 46 h 221"/>
                <a:gd name="T38" fmla="*/ 66 w 443"/>
                <a:gd name="T39" fmla="*/ 66 h 221"/>
                <a:gd name="T40" fmla="*/ 47 w 443"/>
                <a:gd name="T41" fmla="*/ 87 h 221"/>
                <a:gd name="T42" fmla="*/ 34 w 443"/>
                <a:gd name="T43" fmla="*/ 106 h 221"/>
                <a:gd name="T44" fmla="*/ 19 w 443"/>
                <a:gd name="T45" fmla="*/ 136 h 221"/>
                <a:gd name="T46" fmla="*/ 9 w 443"/>
                <a:gd name="T47" fmla="*/ 164 h 221"/>
                <a:gd name="T48" fmla="*/ 3 w 443"/>
                <a:gd name="T49" fmla="*/ 193 h 221"/>
                <a:gd name="T50" fmla="*/ 0 w 443"/>
                <a:gd name="T51" fmla="*/ 221 h 221"/>
                <a:gd name="T52" fmla="*/ 3 w 443"/>
                <a:gd name="T53" fmla="*/ 221 h 221"/>
                <a:gd name="T54" fmla="*/ 5 w 443"/>
                <a:gd name="T55" fmla="*/ 193 h 221"/>
                <a:gd name="T56" fmla="*/ 11 w 443"/>
                <a:gd name="T57" fmla="*/ 164 h 221"/>
                <a:gd name="T58" fmla="*/ 21 w 443"/>
                <a:gd name="T59" fmla="*/ 136 h 221"/>
                <a:gd name="T60" fmla="*/ 32 w 443"/>
                <a:gd name="T61" fmla="*/ 115 h 221"/>
                <a:gd name="T62" fmla="*/ 49 w 443"/>
                <a:gd name="T63" fmla="*/ 89 h 221"/>
                <a:gd name="T64" fmla="*/ 68 w 443"/>
                <a:gd name="T65" fmla="*/ 68 h 221"/>
                <a:gd name="T66" fmla="*/ 89 w 443"/>
                <a:gd name="T67" fmla="*/ 49 h 221"/>
                <a:gd name="T68" fmla="*/ 116 w 443"/>
                <a:gd name="T69" fmla="*/ 31 h 221"/>
                <a:gd name="T70" fmla="*/ 136 w 443"/>
                <a:gd name="T71" fmla="*/ 21 h 221"/>
                <a:gd name="T72" fmla="*/ 164 w 443"/>
                <a:gd name="T73" fmla="*/ 11 h 221"/>
                <a:gd name="T74" fmla="*/ 193 w 443"/>
                <a:gd name="T75" fmla="*/ 5 h 221"/>
                <a:gd name="T76" fmla="*/ 222 w 443"/>
                <a:gd name="T77" fmla="*/ 3 h 221"/>
                <a:gd name="T78" fmla="*/ 251 w 443"/>
                <a:gd name="T79" fmla="*/ 5 h 221"/>
                <a:gd name="T80" fmla="*/ 280 w 443"/>
                <a:gd name="T81" fmla="*/ 11 h 221"/>
                <a:gd name="T82" fmla="*/ 308 w 443"/>
                <a:gd name="T83" fmla="*/ 21 h 221"/>
                <a:gd name="T84" fmla="*/ 329 w 443"/>
                <a:gd name="T85" fmla="*/ 31 h 221"/>
                <a:gd name="T86" fmla="*/ 355 w 443"/>
                <a:gd name="T87" fmla="*/ 49 h 221"/>
                <a:gd name="T88" fmla="*/ 376 w 443"/>
                <a:gd name="T89" fmla="*/ 68 h 221"/>
                <a:gd name="T90" fmla="*/ 395 w 443"/>
                <a:gd name="T91" fmla="*/ 89 h 221"/>
                <a:gd name="T92" fmla="*/ 413 w 443"/>
                <a:gd name="T93" fmla="*/ 115 h 221"/>
                <a:gd name="T94" fmla="*/ 423 w 443"/>
                <a:gd name="T95" fmla="*/ 136 h 221"/>
                <a:gd name="T96" fmla="*/ 433 w 443"/>
                <a:gd name="T97" fmla="*/ 164 h 221"/>
                <a:gd name="T98" fmla="*/ 439 w 443"/>
                <a:gd name="T99" fmla="*/ 193 h 221"/>
                <a:gd name="T100" fmla="*/ 440 w 443"/>
                <a:gd name="T10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3" h="221">
                  <a:moveTo>
                    <a:pt x="440" y="221"/>
                  </a:moveTo>
                  <a:lnTo>
                    <a:pt x="443" y="221"/>
                  </a:lnTo>
                  <a:lnTo>
                    <a:pt x="441" y="193"/>
                  </a:lnTo>
                  <a:lnTo>
                    <a:pt x="436" y="164"/>
                  </a:lnTo>
                  <a:lnTo>
                    <a:pt x="425" y="136"/>
                  </a:lnTo>
                  <a:lnTo>
                    <a:pt x="410" y="106"/>
                  </a:lnTo>
                  <a:lnTo>
                    <a:pt x="398" y="87"/>
                  </a:lnTo>
                  <a:lnTo>
                    <a:pt x="378" y="66"/>
                  </a:lnTo>
                  <a:lnTo>
                    <a:pt x="357" y="46"/>
                  </a:lnTo>
                  <a:lnTo>
                    <a:pt x="338" y="34"/>
                  </a:lnTo>
                  <a:lnTo>
                    <a:pt x="308" y="19"/>
                  </a:lnTo>
                  <a:lnTo>
                    <a:pt x="280" y="8"/>
                  </a:lnTo>
                  <a:lnTo>
                    <a:pt x="251" y="3"/>
                  </a:lnTo>
                  <a:lnTo>
                    <a:pt x="222" y="0"/>
                  </a:lnTo>
                  <a:lnTo>
                    <a:pt x="193" y="3"/>
                  </a:lnTo>
                  <a:lnTo>
                    <a:pt x="164" y="8"/>
                  </a:lnTo>
                  <a:lnTo>
                    <a:pt x="136" y="19"/>
                  </a:lnTo>
                  <a:lnTo>
                    <a:pt x="106" y="34"/>
                  </a:lnTo>
                  <a:lnTo>
                    <a:pt x="87" y="46"/>
                  </a:lnTo>
                  <a:lnTo>
                    <a:pt x="66" y="66"/>
                  </a:lnTo>
                  <a:lnTo>
                    <a:pt x="47" y="87"/>
                  </a:lnTo>
                  <a:lnTo>
                    <a:pt x="34" y="106"/>
                  </a:lnTo>
                  <a:lnTo>
                    <a:pt x="19" y="136"/>
                  </a:lnTo>
                  <a:lnTo>
                    <a:pt x="9" y="164"/>
                  </a:lnTo>
                  <a:lnTo>
                    <a:pt x="3" y="193"/>
                  </a:lnTo>
                  <a:lnTo>
                    <a:pt x="0" y="221"/>
                  </a:lnTo>
                  <a:lnTo>
                    <a:pt x="3" y="221"/>
                  </a:lnTo>
                  <a:lnTo>
                    <a:pt x="5" y="193"/>
                  </a:lnTo>
                  <a:lnTo>
                    <a:pt x="11" y="164"/>
                  </a:lnTo>
                  <a:lnTo>
                    <a:pt x="21" y="136"/>
                  </a:lnTo>
                  <a:lnTo>
                    <a:pt x="32" y="115"/>
                  </a:lnTo>
                  <a:lnTo>
                    <a:pt x="49" y="89"/>
                  </a:lnTo>
                  <a:lnTo>
                    <a:pt x="68" y="68"/>
                  </a:lnTo>
                  <a:lnTo>
                    <a:pt x="89" y="49"/>
                  </a:lnTo>
                  <a:lnTo>
                    <a:pt x="116" y="31"/>
                  </a:lnTo>
                  <a:lnTo>
                    <a:pt x="136" y="21"/>
                  </a:lnTo>
                  <a:lnTo>
                    <a:pt x="164" y="11"/>
                  </a:lnTo>
                  <a:lnTo>
                    <a:pt x="193" y="5"/>
                  </a:lnTo>
                  <a:lnTo>
                    <a:pt x="222" y="3"/>
                  </a:lnTo>
                  <a:lnTo>
                    <a:pt x="251" y="5"/>
                  </a:lnTo>
                  <a:lnTo>
                    <a:pt x="280" y="11"/>
                  </a:lnTo>
                  <a:lnTo>
                    <a:pt x="308" y="21"/>
                  </a:lnTo>
                  <a:lnTo>
                    <a:pt x="329" y="31"/>
                  </a:lnTo>
                  <a:lnTo>
                    <a:pt x="355" y="49"/>
                  </a:lnTo>
                  <a:lnTo>
                    <a:pt x="376" y="68"/>
                  </a:lnTo>
                  <a:lnTo>
                    <a:pt x="395" y="89"/>
                  </a:lnTo>
                  <a:lnTo>
                    <a:pt x="413" y="115"/>
                  </a:lnTo>
                  <a:lnTo>
                    <a:pt x="423" y="136"/>
                  </a:lnTo>
                  <a:lnTo>
                    <a:pt x="433" y="164"/>
                  </a:lnTo>
                  <a:lnTo>
                    <a:pt x="439" y="193"/>
                  </a:lnTo>
                  <a:lnTo>
                    <a:pt x="440" y="2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62" name="Freeform 56"/>
            <p:cNvSpPr>
              <a:spLocks/>
            </p:cNvSpPr>
            <p:nvPr/>
          </p:nvSpPr>
          <p:spPr bwMode="auto">
            <a:xfrm>
              <a:off x="911" y="3662"/>
              <a:ext cx="221" cy="111"/>
            </a:xfrm>
            <a:custGeom>
              <a:avLst/>
              <a:gdLst>
                <a:gd name="T0" fmla="*/ 0 w 443"/>
                <a:gd name="T1" fmla="*/ 0 h 223"/>
                <a:gd name="T2" fmla="*/ 3 w 443"/>
                <a:gd name="T3" fmla="*/ 30 h 223"/>
                <a:gd name="T4" fmla="*/ 9 w 443"/>
                <a:gd name="T5" fmla="*/ 59 h 223"/>
                <a:gd name="T6" fmla="*/ 19 w 443"/>
                <a:gd name="T7" fmla="*/ 87 h 223"/>
                <a:gd name="T8" fmla="*/ 34 w 443"/>
                <a:gd name="T9" fmla="*/ 117 h 223"/>
                <a:gd name="T10" fmla="*/ 47 w 443"/>
                <a:gd name="T11" fmla="*/ 136 h 223"/>
                <a:gd name="T12" fmla="*/ 66 w 443"/>
                <a:gd name="T13" fmla="*/ 158 h 223"/>
                <a:gd name="T14" fmla="*/ 87 w 443"/>
                <a:gd name="T15" fmla="*/ 177 h 223"/>
                <a:gd name="T16" fmla="*/ 108 w 443"/>
                <a:gd name="T17" fmla="*/ 192 h 223"/>
                <a:gd name="T18" fmla="*/ 136 w 443"/>
                <a:gd name="T19" fmla="*/ 205 h 223"/>
                <a:gd name="T20" fmla="*/ 164 w 443"/>
                <a:gd name="T21" fmla="*/ 216 h 223"/>
                <a:gd name="T22" fmla="*/ 193 w 443"/>
                <a:gd name="T23" fmla="*/ 222 h 223"/>
                <a:gd name="T24" fmla="*/ 222 w 443"/>
                <a:gd name="T25" fmla="*/ 223 h 223"/>
                <a:gd name="T26" fmla="*/ 251 w 443"/>
                <a:gd name="T27" fmla="*/ 222 h 223"/>
                <a:gd name="T28" fmla="*/ 280 w 443"/>
                <a:gd name="T29" fmla="*/ 216 h 223"/>
                <a:gd name="T30" fmla="*/ 308 w 443"/>
                <a:gd name="T31" fmla="*/ 205 h 223"/>
                <a:gd name="T32" fmla="*/ 337 w 443"/>
                <a:gd name="T33" fmla="*/ 192 h 223"/>
                <a:gd name="T34" fmla="*/ 357 w 443"/>
                <a:gd name="T35" fmla="*/ 177 h 223"/>
                <a:gd name="T36" fmla="*/ 378 w 443"/>
                <a:gd name="T37" fmla="*/ 158 h 223"/>
                <a:gd name="T38" fmla="*/ 398 w 443"/>
                <a:gd name="T39" fmla="*/ 136 h 223"/>
                <a:gd name="T40" fmla="*/ 410 w 443"/>
                <a:gd name="T41" fmla="*/ 117 h 223"/>
                <a:gd name="T42" fmla="*/ 425 w 443"/>
                <a:gd name="T43" fmla="*/ 87 h 223"/>
                <a:gd name="T44" fmla="*/ 436 w 443"/>
                <a:gd name="T45" fmla="*/ 59 h 223"/>
                <a:gd name="T46" fmla="*/ 441 w 443"/>
                <a:gd name="T47" fmla="*/ 30 h 223"/>
                <a:gd name="T48" fmla="*/ 443 w 443"/>
                <a:gd name="T49" fmla="*/ 0 h 223"/>
                <a:gd name="T50" fmla="*/ 441 w 443"/>
                <a:gd name="T51" fmla="*/ 0 h 223"/>
                <a:gd name="T52" fmla="*/ 440 w 443"/>
                <a:gd name="T53" fmla="*/ 0 h 223"/>
                <a:gd name="T54" fmla="*/ 439 w 443"/>
                <a:gd name="T55" fmla="*/ 30 h 223"/>
                <a:gd name="T56" fmla="*/ 433 w 443"/>
                <a:gd name="T57" fmla="*/ 59 h 223"/>
                <a:gd name="T58" fmla="*/ 423 w 443"/>
                <a:gd name="T59" fmla="*/ 87 h 223"/>
                <a:gd name="T60" fmla="*/ 413 w 443"/>
                <a:gd name="T61" fmla="*/ 108 h 223"/>
                <a:gd name="T62" fmla="*/ 395 w 443"/>
                <a:gd name="T63" fmla="*/ 134 h 223"/>
                <a:gd name="T64" fmla="*/ 376 w 443"/>
                <a:gd name="T65" fmla="*/ 156 h 223"/>
                <a:gd name="T66" fmla="*/ 355 w 443"/>
                <a:gd name="T67" fmla="*/ 174 h 223"/>
                <a:gd name="T68" fmla="*/ 330 w 443"/>
                <a:gd name="T69" fmla="*/ 192 h 223"/>
                <a:gd name="T70" fmla="*/ 308 w 443"/>
                <a:gd name="T71" fmla="*/ 203 h 223"/>
                <a:gd name="T72" fmla="*/ 280 w 443"/>
                <a:gd name="T73" fmla="*/ 213 h 223"/>
                <a:gd name="T74" fmla="*/ 251 w 443"/>
                <a:gd name="T75" fmla="*/ 219 h 223"/>
                <a:gd name="T76" fmla="*/ 222 w 443"/>
                <a:gd name="T77" fmla="*/ 220 h 223"/>
                <a:gd name="T78" fmla="*/ 193 w 443"/>
                <a:gd name="T79" fmla="*/ 219 h 223"/>
                <a:gd name="T80" fmla="*/ 164 w 443"/>
                <a:gd name="T81" fmla="*/ 213 h 223"/>
                <a:gd name="T82" fmla="*/ 136 w 443"/>
                <a:gd name="T83" fmla="*/ 203 h 223"/>
                <a:gd name="T84" fmla="*/ 114 w 443"/>
                <a:gd name="T85" fmla="*/ 192 h 223"/>
                <a:gd name="T86" fmla="*/ 89 w 443"/>
                <a:gd name="T87" fmla="*/ 174 h 223"/>
                <a:gd name="T88" fmla="*/ 68 w 443"/>
                <a:gd name="T89" fmla="*/ 156 h 223"/>
                <a:gd name="T90" fmla="*/ 49 w 443"/>
                <a:gd name="T91" fmla="*/ 134 h 223"/>
                <a:gd name="T92" fmla="*/ 32 w 443"/>
                <a:gd name="T93" fmla="*/ 108 h 223"/>
                <a:gd name="T94" fmla="*/ 21 w 443"/>
                <a:gd name="T95" fmla="*/ 87 h 223"/>
                <a:gd name="T96" fmla="*/ 11 w 443"/>
                <a:gd name="T97" fmla="*/ 59 h 223"/>
                <a:gd name="T98" fmla="*/ 5 w 443"/>
                <a:gd name="T99" fmla="*/ 30 h 223"/>
                <a:gd name="T100" fmla="*/ 3 w 443"/>
                <a:gd name="T101" fmla="*/ 0 h 223"/>
                <a:gd name="T102" fmla="*/ 0 w 443"/>
                <a:gd name="T10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3" h="223">
                  <a:moveTo>
                    <a:pt x="0" y="0"/>
                  </a:moveTo>
                  <a:lnTo>
                    <a:pt x="3" y="30"/>
                  </a:lnTo>
                  <a:lnTo>
                    <a:pt x="9" y="59"/>
                  </a:lnTo>
                  <a:lnTo>
                    <a:pt x="19" y="87"/>
                  </a:lnTo>
                  <a:lnTo>
                    <a:pt x="34" y="117"/>
                  </a:lnTo>
                  <a:lnTo>
                    <a:pt x="47" y="136"/>
                  </a:lnTo>
                  <a:lnTo>
                    <a:pt x="66" y="158"/>
                  </a:lnTo>
                  <a:lnTo>
                    <a:pt x="87" y="177"/>
                  </a:lnTo>
                  <a:lnTo>
                    <a:pt x="108" y="192"/>
                  </a:lnTo>
                  <a:lnTo>
                    <a:pt x="136" y="205"/>
                  </a:lnTo>
                  <a:lnTo>
                    <a:pt x="164" y="216"/>
                  </a:lnTo>
                  <a:lnTo>
                    <a:pt x="193" y="222"/>
                  </a:lnTo>
                  <a:lnTo>
                    <a:pt x="222" y="223"/>
                  </a:lnTo>
                  <a:lnTo>
                    <a:pt x="251" y="222"/>
                  </a:lnTo>
                  <a:lnTo>
                    <a:pt x="280" y="216"/>
                  </a:lnTo>
                  <a:lnTo>
                    <a:pt x="308" y="205"/>
                  </a:lnTo>
                  <a:lnTo>
                    <a:pt x="337" y="192"/>
                  </a:lnTo>
                  <a:lnTo>
                    <a:pt x="357" y="177"/>
                  </a:lnTo>
                  <a:lnTo>
                    <a:pt x="378" y="158"/>
                  </a:lnTo>
                  <a:lnTo>
                    <a:pt x="398" y="136"/>
                  </a:lnTo>
                  <a:lnTo>
                    <a:pt x="410" y="117"/>
                  </a:lnTo>
                  <a:lnTo>
                    <a:pt x="425" y="87"/>
                  </a:lnTo>
                  <a:lnTo>
                    <a:pt x="436" y="59"/>
                  </a:lnTo>
                  <a:lnTo>
                    <a:pt x="441" y="30"/>
                  </a:lnTo>
                  <a:lnTo>
                    <a:pt x="443" y="0"/>
                  </a:lnTo>
                  <a:lnTo>
                    <a:pt x="441" y="0"/>
                  </a:lnTo>
                  <a:lnTo>
                    <a:pt x="440" y="0"/>
                  </a:lnTo>
                  <a:lnTo>
                    <a:pt x="439" y="30"/>
                  </a:lnTo>
                  <a:lnTo>
                    <a:pt x="433" y="59"/>
                  </a:lnTo>
                  <a:lnTo>
                    <a:pt x="423" y="87"/>
                  </a:lnTo>
                  <a:lnTo>
                    <a:pt x="413" y="108"/>
                  </a:lnTo>
                  <a:lnTo>
                    <a:pt x="395" y="134"/>
                  </a:lnTo>
                  <a:lnTo>
                    <a:pt x="376" y="156"/>
                  </a:lnTo>
                  <a:lnTo>
                    <a:pt x="355" y="174"/>
                  </a:lnTo>
                  <a:lnTo>
                    <a:pt x="330" y="192"/>
                  </a:lnTo>
                  <a:lnTo>
                    <a:pt x="308" y="203"/>
                  </a:lnTo>
                  <a:lnTo>
                    <a:pt x="280" y="213"/>
                  </a:lnTo>
                  <a:lnTo>
                    <a:pt x="251" y="219"/>
                  </a:lnTo>
                  <a:lnTo>
                    <a:pt x="222" y="220"/>
                  </a:lnTo>
                  <a:lnTo>
                    <a:pt x="193" y="219"/>
                  </a:lnTo>
                  <a:lnTo>
                    <a:pt x="164" y="213"/>
                  </a:lnTo>
                  <a:lnTo>
                    <a:pt x="136" y="203"/>
                  </a:lnTo>
                  <a:lnTo>
                    <a:pt x="114" y="192"/>
                  </a:lnTo>
                  <a:lnTo>
                    <a:pt x="89" y="174"/>
                  </a:lnTo>
                  <a:lnTo>
                    <a:pt x="68" y="156"/>
                  </a:lnTo>
                  <a:lnTo>
                    <a:pt x="49" y="134"/>
                  </a:lnTo>
                  <a:lnTo>
                    <a:pt x="32" y="108"/>
                  </a:lnTo>
                  <a:lnTo>
                    <a:pt x="21" y="87"/>
                  </a:lnTo>
                  <a:lnTo>
                    <a:pt x="11" y="59"/>
                  </a:lnTo>
                  <a:lnTo>
                    <a:pt x="5" y="30"/>
                  </a:lnTo>
                  <a:lnTo>
                    <a:pt x="3"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63" name="Freeform 57"/>
            <p:cNvSpPr>
              <a:spLocks/>
            </p:cNvSpPr>
            <p:nvPr/>
          </p:nvSpPr>
          <p:spPr bwMode="auto">
            <a:xfrm>
              <a:off x="1131" y="3662"/>
              <a:ext cx="2" cy="1"/>
            </a:xfrm>
            <a:custGeom>
              <a:avLst/>
              <a:gdLst>
                <a:gd name="T0" fmla="*/ 1 w 4"/>
                <a:gd name="T1" fmla="*/ 1 h 4"/>
                <a:gd name="T2" fmla="*/ 0 w 4"/>
                <a:gd name="T3" fmla="*/ 3 h 4"/>
                <a:gd name="T4" fmla="*/ 1 w 4"/>
                <a:gd name="T5" fmla="*/ 4 h 4"/>
                <a:gd name="T6" fmla="*/ 4 w 4"/>
                <a:gd name="T7" fmla="*/ 1 h 4"/>
                <a:gd name="T8" fmla="*/ 3 w 4"/>
                <a:gd name="T9" fmla="*/ 0 h 4"/>
                <a:gd name="T10" fmla="*/ 0 w 4"/>
                <a:gd name="T11" fmla="*/ 1 h 4"/>
                <a:gd name="T12" fmla="*/ 0 w 4"/>
                <a:gd name="T13" fmla="*/ 1 h 4"/>
                <a:gd name="T14" fmla="*/ 1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1"/>
                  </a:moveTo>
                  <a:lnTo>
                    <a:pt x="0" y="3"/>
                  </a:lnTo>
                  <a:lnTo>
                    <a:pt x="1" y="4"/>
                  </a:lnTo>
                  <a:lnTo>
                    <a:pt x="4" y="1"/>
                  </a:lnTo>
                  <a:lnTo>
                    <a:pt x="3" y="0"/>
                  </a:lnTo>
                  <a:lnTo>
                    <a:pt x="0" y="1"/>
                  </a:lnTo>
                  <a:lnTo>
                    <a:pt x="0" y="1"/>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64" name="Freeform 58"/>
            <p:cNvSpPr>
              <a:spLocks/>
            </p:cNvSpPr>
            <p:nvPr/>
          </p:nvSpPr>
          <p:spPr bwMode="auto">
            <a:xfrm>
              <a:off x="1131" y="3662"/>
              <a:ext cx="2" cy="1"/>
            </a:xfrm>
            <a:custGeom>
              <a:avLst/>
              <a:gdLst>
                <a:gd name="T0" fmla="*/ 4 w 4"/>
                <a:gd name="T1" fmla="*/ 1 h 3"/>
                <a:gd name="T2" fmla="*/ 3 w 4"/>
                <a:gd name="T3" fmla="*/ 0 h 3"/>
                <a:gd name="T4" fmla="*/ 0 w 4"/>
                <a:gd name="T5" fmla="*/ 1 h 3"/>
                <a:gd name="T6" fmla="*/ 0 w 4"/>
                <a:gd name="T7" fmla="*/ 3 h 3"/>
                <a:gd name="T8" fmla="*/ 3 w 4"/>
                <a:gd name="T9" fmla="*/ 0 h 3"/>
                <a:gd name="T10" fmla="*/ 4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4" y="1"/>
                  </a:moveTo>
                  <a:lnTo>
                    <a:pt x="3" y="0"/>
                  </a:lnTo>
                  <a:lnTo>
                    <a:pt x="0" y="1"/>
                  </a:lnTo>
                  <a:lnTo>
                    <a:pt x="0" y="3"/>
                  </a:lnTo>
                  <a:lnTo>
                    <a:pt x="3" y="0"/>
                  </a:lnTo>
                  <a:lnTo>
                    <a:pt x="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65" name="Freeform 59"/>
            <p:cNvSpPr>
              <a:spLocks/>
            </p:cNvSpPr>
            <p:nvPr/>
          </p:nvSpPr>
          <p:spPr bwMode="auto">
            <a:xfrm>
              <a:off x="1037" y="3506"/>
              <a:ext cx="124" cy="315"/>
            </a:xfrm>
            <a:custGeom>
              <a:avLst/>
              <a:gdLst>
                <a:gd name="T0" fmla="*/ 247 w 247"/>
                <a:gd name="T1" fmla="*/ 0 h 630"/>
                <a:gd name="T2" fmla="*/ 247 w 247"/>
                <a:gd name="T3" fmla="*/ 630 h 630"/>
                <a:gd name="T4" fmla="*/ 0 w 247"/>
                <a:gd name="T5" fmla="*/ 630 h 630"/>
                <a:gd name="T6" fmla="*/ 0 w 247"/>
                <a:gd name="T7" fmla="*/ 0 h 630"/>
                <a:gd name="T8" fmla="*/ 247 w 247"/>
                <a:gd name="T9" fmla="*/ 0 h 630"/>
                <a:gd name="T10" fmla="*/ 247 w 247"/>
                <a:gd name="T11" fmla="*/ 0 h 630"/>
              </a:gdLst>
              <a:ahLst/>
              <a:cxnLst>
                <a:cxn ang="0">
                  <a:pos x="T0" y="T1"/>
                </a:cxn>
                <a:cxn ang="0">
                  <a:pos x="T2" y="T3"/>
                </a:cxn>
                <a:cxn ang="0">
                  <a:pos x="T4" y="T5"/>
                </a:cxn>
                <a:cxn ang="0">
                  <a:pos x="T6" y="T7"/>
                </a:cxn>
                <a:cxn ang="0">
                  <a:pos x="T8" y="T9"/>
                </a:cxn>
                <a:cxn ang="0">
                  <a:pos x="T10" y="T11"/>
                </a:cxn>
              </a:cxnLst>
              <a:rect l="0" t="0" r="r" b="b"/>
              <a:pathLst>
                <a:path w="247" h="630">
                  <a:moveTo>
                    <a:pt x="247" y="0"/>
                  </a:moveTo>
                  <a:lnTo>
                    <a:pt x="247" y="630"/>
                  </a:lnTo>
                  <a:lnTo>
                    <a:pt x="0" y="630"/>
                  </a:lnTo>
                  <a:lnTo>
                    <a:pt x="0" y="0"/>
                  </a:lnTo>
                  <a:lnTo>
                    <a:pt x="247" y="0"/>
                  </a:lnTo>
                  <a:lnTo>
                    <a:pt x="247"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66" name="Freeform 60"/>
            <p:cNvSpPr>
              <a:spLocks/>
            </p:cNvSpPr>
            <p:nvPr/>
          </p:nvSpPr>
          <p:spPr bwMode="auto">
            <a:xfrm>
              <a:off x="1130" y="3507"/>
              <a:ext cx="310" cy="310"/>
            </a:xfrm>
            <a:custGeom>
              <a:avLst/>
              <a:gdLst>
                <a:gd name="T0" fmla="*/ 618 w 619"/>
                <a:gd name="T1" fmla="*/ 309 h 619"/>
                <a:gd name="T2" fmla="*/ 616 w 619"/>
                <a:gd name="T3" fmla="*/ 268 h 619"/>
                <a:gd name="T4" fmla="*/ 608 w 619"/>
                <a:gd name="T5" fmla="*/ 228 h 619"/>
                <a:gd name="T6" fmla="*/ 594 w 619"/>
                <a:gd name="T7" fmla="*/ 190 h 619"/>
                <a:gd name="T8" fmla="*/ 577 w 619"/>
                <a:gd name="T9" fmla="*/ 154 h 619"/>
                <a:gd name="T10" fmla="*/ 554 w 619"/>
                <a:gd name="T11" fmla="*/ 121 h 619"/>
                <a:gd name="T12" fmla="*/ 528 w 619"/>
                <a:gd name="T13" fmla="*/ 92 h 619"/>
                <a:gd name="T14" fmla="*/ 498 w 619"/>
                <a:gd name="T15" fmla="*/ 65 h 619"/>
                <a:gd name="T16" fmla="*/ 465 w 619"/>
                <a:gd name="T17" fmla="*/ 42 h 619"/>
                <a:gd name="T18" fmla="*/ 429 w 619"/>
                <a:gd name="T19" fmla="*/ 25 h 619"/>
                <a:gd name="T20" fmla="*/ 391 w 619"/>
                <a:gd name="T21" fmla="*/ 11 h 619"/>
                <a:gd name="T22" fmla="*/ 352 w 619"/>
                <a:gd name="T23" fmla="*/ 3 h 619"/>
                <a:gd name="T24" fmla="*/ 310 w 619"/>
                <a:gd name="T25" fmla="*/ 0 h 619"/>
                <a:gd name="T26" fmla="*/ 268 w 619"/>
                <a:gd name="T27" fmla="*/ 3 h 619"/>
                <a:gd name="T28" fmla="*/ 228 w 619"/>
                <a:gd name="T29" fmla="*/ 11 h 619"/>
                <a:gd name="T30" fmla="*/ 190 w 619"/>
                <a:gd name="T31" fmla="*/ 25 h 619"/>
                <a:gd name="T32" fmla="*/ 154 w 619"/>
                <a:gd name="T33" fmla="*/ 42 h 619"/>
                <a:gd name="T34" fmla="*/ 121 w 619"/>
                <a:gd name="T35" fmla="*/ 65 h 619"/>
                <a:gd name="T36" fmla="*/ 92 w 619"/>
                <a:gd name="T37" fmla="*/ 92 h 619"/>
                <a:gd name="T38" fmla="*/ 66 w 619"/>
                <a:gd name="T39" fmla="*/ 121 h 619"/>
                <a:gd name="T40" fmla="*/ 42 w 619"/>
                <a:gd name="T41" fmla="*/ 154 h 619"/>
                <a:gd name="T42" fmla="*/ 25 w 619"/>
                <a:gd name="T43" fmla="*/ 190 h 619"/>
                <a:gd name="T44" fmla="*/ 11 w 619"/>
                <a:gd name="T45" fmla="*/ 228 h 619"/>
                <a:gd name="T46" fmla="*/ 3 w 619"/>
                <a:gd name="T47" fmla="*/ 268 h 619"/>
                <a:gd name="T48" fmla="*/ 0 w 619"/>
                <a:gd name="T49" fmla="*/ 309 h 619"/>
                <a:gd name="T50" fmla="*/ 3 w 619"/>
                <a:gd name="T51" fmla="*/ 352 h 619"/>
                <a:gd name="T52" fmla="*/ 11 w 619"/>
                <a:gd name="T53" fmla="*/ 392 h 619"/>
                <a:gd name="T54" fmla="*/ 25 w 619"/>
                <a:gd name="T55" fmla="*/ 430 h 619"/>
                <a:gd name="T56" fmla="*/ 42 w 619"/>
                <a:gd name="T57" fmla="*/ 466 h 619"/>
                <a:gd name="T58" fmla="*/ 66 w 619"/>
                <a:gd name="T59" fmla="*/ 499 h 619"/>
                <a:gd name="T60" fmla="*/ 92 w 619"/>
                <a:gd name="T61" fmla="*/ 529 h 619"/>
                <a:gd name="T62" fmla="*/ 121 w 619"/>
                <a:gd name="T63" fmla="*/ 555 h 619"/>
                <a:gd name="T64" fmla="*/ 154 w 619"/>
                <a:gd name="T65" fmla="*/ 578 h 619"/>
                <a:gd name="T66" fmla="*/ 190 w 619"/>
                <a:gd name="T67" fmla="*/ 595 h 619"/>
                <a:gd name="T68" fmla="*/ 228 w 619"/>
                <a:gd name="T69" fmla="*/ 609 h 619"/>
                <a:gd name="T70" fmla="*/ 268 w 619"/>
                <a:gd name="T71" fmla="*/ 617 h 619"/>
                <a:gd name="T72" fmla="*/ 310 w 619"/>
                <a:gd name="T73" fmla="*/ 619 h 619"/>
                <a:gd name="T74" fmla="*/ 352 w 619"/>
                <a:gd name="T75" fmla="*/ 617 h 619"/>
                <a:gd name="T76" fmla="*/ 391 w 619"/>
                <a:gd name="T77" fmla="*/ 609 h 619"/>
                <a:gd name="T78" fmla="*/ 429 w 619"/>
                <a:gd name="T79" fmla="*/ 595 h 619"/>
                <a:gd name="T80" fmla="*/ 465 w 619"/>
                <a:gd name="T81" fmla="*/ 578 h 619"/>
                <a:gd name="T82" fmla="*/ 498 w 619"/>
                <a:gd name="T83" fmla="*/ 555 h 619"/>
                <a:gd name="T84" fmla="*/ 528 w 619"/>
                <a:gd name="T85" fmla="*/ 529 h 619"/>
                <a:gd name="T86" fmla="*/ 554 w 619"/>
                <a:gd name="T87" fmla="*/ 499 h 619"/>
                <a:gd name="T88" fmla="*/ 577 w 619"/>
                <a:gd name="T89" fmla="*/ 466 h 619"/>
                <a:gd name="T90" fmla="*/ 594 w 619"/>
                <a:gd name="T91" fmla="*/ 430 h 619"/>
                <a:gd name="T92" fmla="*/ 608 w 619"/>
                <a:gd name="T93" fmla="*/ 392 h 619"/>
                <a:gd name="T94" fmla="*/ 616 w 619"/>
                <a:gd name="T95" fmla="*/ 352 h 619"/>
                <a:gd name="T96" fmla="*/ 618 w 619"/>
                <a:gd name="T97" fmla="*/ 309 h 619"/>
                <a:gd name="T98" fmla="*/ 619 w 619"/>
                <a:gd name="T99" fmla="*/ 311 h 619"/>
                <a:gd name="T100" fmla="*/ 619 w 619"/>
                <a:gd name="T101" fmla="*/ 311 h 619"/>
                <a:gd name="T102" fmla="*/ 619 w 619"/>
                <a:gd name="T103" fmla="*/ 311 h 619"/>
                <a:gd name="T104" fmla="*/ 619 w 619"/>
                <a:gd name="T105" fmla="*/ 311 h 619"/>
                <a:gd name="T106" fmla="*/ 619 w 619"/>
                <a:gd name="T107" fmla="*/ 311 h 619"/>
                <a:gd name="T108" fmla="*/ 619 w 619"/>
                <a:gd name="T109" fmla="*/ 311 h 619"/>
                <a:gd name="T110" fmla="*/ 619 w 619"/>
                <a:gd name="T111" fmla="*/ 311 h 619"/>
                <a:gd name="T112" fmla="*/ 619 w 619"/>
                <a:gd name="T113" fmla="*/ 311 h 619"/>
                <a:gd name="T114" fmla="*/ 619 w 619"/>
                <a:gd name="T115" fmla="*/ 311 h 619"/>
                <a:gd name="T116" fmla="*/ 619 w 619"/>
                <a:gd name="T117" fmla="*/ 311 h 619"/>
                <a:gd name="T118" fmla="*/ 619 w 619"/>
                <a:gd name="T119" fmla="*/ 311 h 619"/>
                <a:gd name="T120" fmla="*/ 618 w 619"/>
                <a:gd name="T121" fmla="*/ 309 h 619"/>
                <a:gd name="T122" fmla="*/ 618 w 619"/>
                <a:gd name="T123" fmla="*/ 3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619">
                  <a:moveTo>
                    <a:pt x="618" y="309"/>
                  </a:moveTo>
                  <a:lnTo>
                    <a:pt x="616" y="268"/>
                  </a:lnTo>
                  <a:lnTo>
                    <a:pt x="608" y="228"/>
                  </a:lnTo>
                  <a:lnTo>
                    <a:pt x="594" y="190"/>
                  </a:lnTo>
                  <a:lnTo>
                    <a:pt x="577" y="154"/>
                  </a:lnTo>
                  <a:lnTo>
                    <a:pt x="554" y="121"/>
                  </a:lnTo>
                  <a:lnTo>
                    <a:pt x="528" y="92"/>
                  </a:lnTo>
                  <a:lnTo>
                    <a:pt x="498" y="65"/>
                  </a:lnTo>
                  <a:lnTo>
                    <a:pt x="465" y="42"/>
                  </a:lnTo>
                  <a:lnTo>
                    <a:pt x="429" y="25"/>
                  </a:lnTo>
                  <a:lnTo>
                    <a:pt x="391" y="11"/>
                  </a:lnTo>
                  <a:lnTo>
                    <a:pt x="352" y="3"/>
                  </a:lnTo>
                  <a:lnTo>
                    <a:pt x="310" y="0"/>
                  </a:lnTo>
                  <a:lnTo>
                    <a:pt x="268" y="3"/>
                  </a:lnTo>
                  <a:lnTo>
                    <a:pt x="228" y="11"/>
                  </a:lnTo>
                  <a:lnTo>
                    <a:pt x="190" y="25"/>
                  </a:lnTo>
                  <a:lnTo>
                    <a:pt x="154" y="42"/>
                  </a:lnTo>
                  <a:lnTo>
                    <a:pt x="121" y="65"/>
                  </a:lnTo>
                  <a:lnTo>
                    <a:pt x="92" y="92"/>
                  </a:lnTo>
                  <a:lnTo>
                    <a:pt x="66" y="121"/>
                  </a:lnTo>
                  <a:lnTo>
                    <a:pt x="42" y="154"/>
                  </a:lnTo>
                  <a:lnTo>
                    <a:pt x="25" y="190"/>
                  </a:lnTo>
                  <a:lnTo>
                    <a:pt x="11" y="228"/>
                  </a:lnTo>
                  <a:lnTo>
                    <a:pt x="3" y="268"/>
                  </a:lnTo>
                  <a:lnTo>
                    <a:pt x="0" y="309"/>
                  </a:lnTo>
                  <a:lnTo>
                    <a:pt x="3" y="352"/>
                  </a:lnTo>
                  <a:lnTo>
                    <a:pt x="11" y="392"/>
                  </a:lnTo>
                  <a:lnTo>
                    <a:pt x="25" y="430"/>
                  </a:lnTo>
                  <a:lnTo>
                    <a:pt x="42" y="466"/>
                  </a:lnTo>
                  <a:lnTo>
                    <a:pt x="66" y="499"/>
                  </a:lnTo>
                  <a:lnTo>
                    <a:pt x="92" y="529"/>
                  </a:lnTo>
                  <a:lnTo>
                    <a:pt x="121" y="555"/>
                  </a:lnTo>
                  <a:lnTo>
                    <a:pt x="154" y="578"/>
                  </a:lnTo>
                  <a:lnTo>
                    <a:pt x="190" y="595"/>
                  </a:lnTo>
                  <a:lnTo>
                    <a:pt x="228" y="609"/>
                  </a:lnTo>
                  <a:lnTo>
                    <a:pt x="268" y="617"/>
                  </a:lnTo>
                  <a:lnTo>
                    <a:pt x="310" y="619"/>
                  </a:lnTo>
                  <a:lnTo>
                    <a:pt x="352" y="617"/>
                  </a:lnTo>
                  <a:lnTo>
                    <a:pt x="391" y="609"/>
                  </a:lnTo>
                  <a:lnTo>
                    <a:pt x="429" y="595"/>
                  </a:lnTo>
                  <a:lnTo>
                    <a:pt x="465" y="578"/>
                  </a:lnTo>
                  <a:lnTo>
                    <a:pt x="498" y="555"/>
                  </a:lnTo>
                  <a:lnTo>
                    <a:pt x="528" y="529"/>
                  </a:lnTo>
                  <a:lnTo>
                    <a:pt x="554" y="499"/>
                  </a:lnTo>
                  <a:lnTo>
                    <a:pt x="577" y="466"/>
                  </a:lnTo>
                  <a:lnTo>
                    <a:pt x="594" y="430"/>
                  </a:lnTo>
                  <a:lnTo>
                    <a:pt x="608" y="392"/>
                  </a:lnTo>
                  <a:lnTo>
                    <a:pt x="616" y="352"/>
                  </a:lnTo>
                  <a:lnTo>
                    <a:pt x="618" y="309"/>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8" y="309"/>
                  </a:lnTo>
                  <a:lnTo>
                    <a:pt x="618" y="30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67" name="Freeform 61"/>
            <p:cNvSpPr>
              <a:spLocks/>
            </p:cNvSpPr>
            <p:nvPr/>
          </p:nvSpPr>
          <p:spPr bwMode="auto">
            <a:xfrm>
              <a:off x="1130" y="3507"/>
              <a:ext cx="310" cy="310"/>
            </a:xfrm>
            <a:custGeom>
              <a:avLst/>
              <a:gdLst>
                <a:gd name="T0" fmla="*/ 618 w 619"/>
                <a:gd name="T1" fmla="*/ 309 h 619"/>
                <a:gd name="T2" fmla="*/ 616 w 619"/>
                <a:gd name="T3" fmla="*/ 268 h 619"/>
                <a:gd name="T4" fmla="*/ 608 w 619"/>
                <a:gd name="T5" fmla="*/ 228 h 619"/>
                <a:gd name="T6" fmla="*/ 594 w 619"/>
                <a:gd name="T7" fmla="*/ 190 h 619"/>
                <a:gd name="T8" fmla="*/ 577 w 619"/>
                <a:gd name="T9" fmla="*/ 154 h 619"/>
                <a:gd name="T10" fmla="*/ 554 w 619"/>
                <a:gd name="T11" fmla="*/ 121 h 619"/>
                <a:gd name="T12" fmla="*/ 528 w 619"/>
                <a:gd name="T13" fmla="*/ 92 h 619"/>
                <a:gd name="T14" fmla="*/ 498 w 619"/>
                <a:gd name="T15" fmla="*/ 65 h 619"/>
                <a:gd name="T16" fmla="*/ 465 w 619"/>
                <a:gd name="T17" fmla="*/ 42 h 619"/>
                <a:gd name="T18" fmla="*/ 429 w 619"/>
                <a:gd name="T19" fmla="*/ 25 h 619"/>
                <a:gd name="T20" fmla="*/ 391 w 619"/>
                <a:gd name="T21" fmla="*/ 11 h 619"/>
                <a:gd name="T22" fmla="*/ 352 w 619"/>
                <a:gd name="T23" fmla="*/ 3 h 619"/>
                <a:gd name="T24" fmla="*/ 310 w 619"/>
                <a:gd name="T25" fmla="*/ 0 h 619"/>
                <a:gd name="T26" fmla="*/ 268 w 619"/>
                <a:gd name="T27" fmla="*/ 3 h 619"/>
                <a:gd name="T28" fmla="*/ 228 w 619"/>
                <a:gd name="T29" fmla="*/ 11 h 619"/>
                <a:gd name="T30" fmla="*/ 190 w 619"/>
                <a:gd name="T31" fmla="*/ 25 h 619"/>
                <a:gd name="T32" fmla="*/ 154 w 619"/>
                <a:gd name="T33" fmla="*/ 42 h 619"/>
                <a:gd name="T34" fmla="*/ 121 w 619"/>
                <a:gd name="T35" fmla="*/ 65 h 619"/>
                <a:gd name="T36" fmla="*/ 92 w 619"/>
                <a:gd name="T37" fmla="*/ 92 h 619"/>
                <a:gd name="T38" fmla="*/ 66 w 619"/>
                <a:gd name="T39" fmla="*/ 121 h 619"/>
                <a:gd name="T40" fmla="*/ 42 w 619"/>
                <a:gd name="T41" fmla="*/ 154 h 619"/>
                <a:gd name="T42" fmla="*/ 25 w 619"/>
                <a:gd name="T43" fmla="*/ 190 h 619"/>
                <a:gd name="T44" fmla="*/ 11 w 619"/>
                <a:gd name="T45" fmla="*/ 228 h 619"/>
                <a:gd name="T46" fmla="*/ 3 w 619"/>
                <a:gd name="T47" fmla="*/ 268 h 619"/>
                <a:gd name="T48" fmla="*/ 0 w 619"/>
                <a:gd name="T49" fmla="*/ 309 h 619"/>
                <a:gd name="T50" fmla="*/ 3 w 619"/>
                <a:gd name="T51" fmla="*/ 352 h 619"/>
                <a:gd name="T52" fmla="*/ 11 w 619"/>
                <a:gd name="T53" fmla="*/ 392 h 619"/>
                <a:gd name="T54" fmla="*/ 25 w 619"/>
                <a:gd name="T55" fmla="*/ 430 h 619"/>
                <a:gd name="T56" fmla="*/ 42 w 619"/>
                <a:gd name="T57" fmla="*/ 466 h 619"/>
                <a:gd name="T58" fmla="*/ 66 w 619"/>
                <a:gd name="T59" fmla="*/ 499 h 619"/>
                <a:gd name="T60" fmla="*/ 92 w 619"/>
                <a:gd name="T61" fmla="*/ 529 h 619"/>
                <a:gd name="T62" fmla="*/ 121 w 619"/>
                <a:gd name="T63" fmla="*/ 555 h 619"/>
                <a:gd name="T64" fmla="*/ 154 w 619"/>
                <a:gd name="T65" fmla="*/ 578 h 619"/>
                <a:gd name="T66" fmla="*/ 190 w 619"/>
                <a:gd name="T67" fmla="*/ 595 h 619"/>
                <a:gd name="T68" fmla="*/ 228 w 619"/>
                <a:gd name="T69" fmla="*/ 609 h 619"/>
                <a:gd name="T70" fmla="*/ 268 w 619"/>
                <a:gd name="T71" fmla="*/ 617 h 619"/>
                <a:gd name="T72" fmla="*/ 310 w 619"/>
                <a:gd name="T73" fmla="*/ 619 h 619"/>
                <a:gd name="T74" fmla="*/ 352 w 619"/>
                <a:gd name="T75" fmla="*/ 617 h 619"/>
                <a:gd name="T76" fmla="*/ 391 w 619"/>
                <a:gd name="T77" fmla="*/ 609 h 619"/>
                <a:gd name="T78" fmla="*/ 429 w 619"/>
                <a:gd name="T79" fmla="*/ 595 h 619"/>
                <a:gd name="T80" fmla="*/ 465 w 619"/>
                <a:gd name="T81" fmla="*/ 578 h 619"/>
                <a:gd name="T82" fmla="*/ 498 w 619"/>
                <a:gd name="T83" fmla="*/ 555 h 619"/>
                <a:gd name="T84" fmla="*/ 528 w 619"/>
                <a:gd name="T85" fmla="*/ 529 h 619"/>
                <a:gd name="T86" fmla="*/ 554 w 619"/>
                <a:gd name="T87" fmla="*/ 499 h 619"/>
                <a:gd name="T88" fmla="*/ 577 w 619"/>
                <a:gd name="T89" fmla="*/ 466 h 619"/>
                <a:gd name="T90" fmla="*/ 594 w 619"/>
                <a:gd name="T91" fmla="*/ 430 h 619"/>
                <a:gd name="T92" fmla="*/ 608 w 619"/>
                <a:gd name="T93" fmla="*/ 392 h 619"/>
                <a:gd name="T94" fmla="*/ 616 w 619"/>
                <a:gd name="T95" fmla="*/ 352 h 619"/>
                <a:gd name="T96" fmla="*/ 618 w 619"/>
                <a:gd name="T97" fmla="*/ 309 h 619"/>
                <a:gd name="T98" fmla="*/ 619 w 619"/>
                <a:gd name="T99" fmla="*/ 311 h 619"/>
                <a:gd name="T100" fmla="*/ 619 w 619"/>
                <a:gd name="T101" fmla="*/ 311 h 619"/>
                <a:gd name="T102" fmla="*/ 619 w 619"/>
                <a:gd name="T103" fmla="*/ 311 h 619"/>
                <a:gd name="T104" fmla="*/ 619 w 619"/>
                <a:gd name="T105" fmla="*/ 311 h 619"/>
                <a:gd name="T106" fmla="*/ 619 w 619"/>
                <a:gd name="T107" fmla="*/ 311 h 619"/>
                <a:gd name="T108" fmla="*/ 619 w 619"/>
                <a:gd name="T109" fmla="*/ 311 h 619"/>
                <a:gd name="T110" fmla="*/ 619 w 619"/>
                <a:gd name="T111" fmla="*/ 311 h 619"/>
                <a:gd name="T112" fmla="*/ 619 w 619"/>
                <a:gd name="T113" fmla="*/ 311 h 619"/>
                <a:gd name="T114" fmla="*/ 619 w 619"/>
                <a:gd name="T115" fmla="*/ 311 h 619"/>
                <a:gd name="T116" fmla="*/ 619 w 619"/>
                <a:gd name="T117" fmla="*/ 311 h 619"/>
                <a:gd name="T118" fmla="*/ 619 w 619"/>
                <a:gd name="T119" fmla="*/ 311 h 619"/>
                <a:gd name="T120" fmla="*/ 618 w 619"/>
                <a:gd name="T121" fmla="*/ 309 h 619"/>
                <a:gd name="T122" fmla="*/ 618 w 619"/>
                <a:gd name="T123" fmla="*/ 3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619">
                  <a:moveTo>
                    <a:pt x="618" y="309"/>
                  </a:moveTo>
                  <a:lnTo>
                    <a:pt x="616" y="268"/>
                  </a:lnTo>
                  <a:lnTo>
                    <a:pt x="608" y="228"/>
                  </a:lnTo>
                  <a:lnTo>
                    <a:pt x="594" y="190"/>
                  </a:lnTo>
                  <a:lnTo>
                    <a:pt x="577" y="154"/>
                  </a:lnTo>
                  <a:lnTo>
                    <a:pt x="554" y="121"/>
                  </a:lnTo>
                  <a:lnTo>
                    <a:pt x="528" y="92"/>
                  </a:lnTo>
                  <a:lnTo>
                    <a:pt x="498" y="65"/>
                  </a:lnTo>
                  <a:lnTo>
                    <a:pt x="465" y="42"/>
                  </a:lnTo>
                  <a:lnTo>
                    <a:pt x="429" y="25"/>
                  </a:lnTo>
                  <a:lnTo>
                    <a:pt x="391" y="11"/>
                  </a:lnTo>
                  <a:lnTo>
                    <a:pt x="352" y="3"/>
                  </a:lnTo>
                  <a:lnTo>
                    <a:pt x="310" y="0"/>
                  </a:lnTo>
                  <a:lnTo>
                    <a:pt x="268" y="3"/>
                  </a:lnTo>
                  <a:lnTo>
                    <a:pt x="228" y="11"/>
                  </a:lnTo>
                  <a:lnTo>
                    <a:pt x="190" y="25"/>
                  </a:lnTo>
                  <a:lnTo>
                    <a:pt x="154" y="42"/>
                  </a:lnTo>
                  <a:lnTo>
                    <a:pt x="121" y="65"/>
                  </a:lnTo>
                  <a:lnTo>
                    <a:pt x="92" y="92"/>
                  </a:lnTo>
                  <a:lnTo>
                    <a:pt x="66" y="121"/>
                  </a:lnTo>
                  <a:lnTo>
                    <a:pt x="42" y="154"/>
                  </a:lnTo>
                  <a:lnTo>
                    <a:pt x="25" y="190"/>
                  </a:lnTo>
                  <a:lnTo>
                    <a:pt x="11" y="228"/>
                  </a:lnTo>
                  <a:lnTo>
                    <a:pt x="3" y="268"/>
                  </a:lnTo>
                  <a:lnTo>
                    <a:pt x="0" y="309"/>
                  </a:lnTo>
                  <a:lnTo>
                    <a:pt x="3" y="352"/>
                  </a:lnTo>
                  <a:lnTo>
                    <a:pt x="11" y="392"/>
                  </a:lnTo>
                  <a:lnTo>
                    <a:pt x="25" y="430"/>
                  </a:lnTo>
                  <a:lnTo>
                    <a:pt x="42" y="466"/>
                  </a:lnTo>
                  <a:lnTo>
                    <a:pt x="66" y="499"/>
                  </a:lnTo>
                  <a:lnTo>
                    <a:pt x="92" y="529"/>
                  </a:lnTo>
                  <a:lnTo>
                    <a:pt x="121" y="555"/>
                  </a:lnTo>
                  <a:lnTo>
                    <a:pt x="154" y="578"/>
                  </a:lnTo>
                  <a:lnTo>
                    <a:pt x="190" y="595"/>
                  </a:lnTo>
                  <a:lnTo>
                    <a:pt x="228" y="609"/>
                  </a:lnTo>
                  <a:lnTo>
                    <a:pt x="268" y="617"/>
                  </a:lnTo>
                  <a:lnTo>
                    <a:pt x="310" y="619"/>
                  </a:lnTo>
                  <a:lnTo>
                    <a:pt x="352" y="617"/>
                  </a:lnTo>
                  <a:lnTo>
                    <a:pt x="391" y="609"/>
                  </a:lnTo>
                  <a:lnTo>
                    <a:pt x="429" y="595"/>
                  </a:lnTo>
                  <a:lnTo>
                    <a:pt x="465" y="578"/>
                  </a:lnTo>
                  <a:lnTo>
                    <a:pt x="498" y="555"/>
                  </a:lnTo>
                  <a:lnTo>
                    <a:pt x="528" y="529"/>
                  </a:lnTo>
                  <a:lnTo>
                    <a:pt x="554" y="499"/>
                  </a:lnTo>
                  <a:lnTo>
                    <a:pt x="577" y="466"/>
                  </a:lnTo>
                  <a:lnTo>
                    <a:pt x="594" y="430"/>
                  </a:lnTo>
                  <a:lnTo>
                    <a:pt x="608" y="392"/>
                  </a:lnTo>
                  <a:lnTo>
                    <a:pt x="616" y="352"/>
                  </a:lnTo>
                  <a:lnTo>
                    <a:pt x="618" y="309"/>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8" y="309"/>
                  </a:lnTo>
                  <a:lnTo>
                    <a:pt x="618" y="309"/>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68" name="Freeform 62"/>
            <p:cNvSpPr>
              <a:spLocks/>
            </p:cNvSpPr>
            <p:nvPr/>
          </p:nvSpPr>
          <p:spPr bwMode="auto">
            <a:xfrm>
              <a:off x="1129" y="3507"/>
              <a:ext cx="311" cy="155"/>
            </a:xfrm>
            <a:custGeom>
              <a:avLst/>
              <a:gdLst>
                <a:gd name="T0" fmla="*/ 618 w 620"/>
                <a:gd name="T1" fmla="*/ 310 h 310"/>
                <a:gd name="T2" fmla="*/ 620 w 620"/>
                <a:gd name="T3" fmla="*/ 310 h 310"/>
                <a:gd name="T4" fmla="*/ 618 w 620"/>
                <a:gd name="T5" fmla="*/ 269 h 310"/>
                <a:gd name="T6" fmla="*/ 610 w 620"/>
                <a:gd name="T7" fmla="*/ 229 h 310"/>
                <a:gd name="T8" fmla="*/ 596 w 620"/>
                <a:gd name="T9" fmla="*/ 191 h 310"/>
                <a:gd name="T10" fmla="*/ 578 w 620"/>
                <a:gd name="T11" fmla="*/ 152 h 310"/>
                <a:gd name="T12" fmla="*/ 556 w 620"/>
                <a:gd name="T13" fmla="*/ 120 h 310"/>
                <a:gd name="T14" fmla="*/ 530 w 620"/>
                <a:gd name="T15" fmla="*/ 92 h 310"/>
                <a:gd name="T16" fmla="*/ 500 w 620"/>
                <a:gd name="T17" fmla="*/ 65 h 310"/>
                <a:gd name="T18" fmla="*/ 469 w 620"/>
                <a:gd name="T19" fmla="*/ 43 h 310"/>
                <a:gd name="T20" fmla="*/ 430 w 620"/>
                <a:gd name="T21" fmla="*/ 25 h 310"/>
                <a:gd name="T22" fmla="*/ 392 w 620"/>
                <a:gd name="T23" fmla="*/ 11 h 310"/>
                <a:gd name="T24" fmla="*/ 353 w 620"/>
                <a:gd name="T25" fmla="*/ 3 h 310"/>
                <a:gd name="T26" fmla="*/ 311 w 620"/>
                <a:gd name="T27" fmla="*/ 0 h 310"/>
                <a:gd name="T28" fmla="*/ 269 w 620"/>
                <a:gd name="T29" fmla="*/ 3 h 310"/>
                <a:gd name="T30" fmla="*/ 229 w 620"/>
                <a:gd name="T31" fmla="*/ 11 h 310"/>
                <a:gd name="T32" fmla="*/ 191 w 620"/>
                <a:gd name="T33" fmla="*/ 25 h 310"/>
                <a:gd name="T34" fmla="*/ 152 w 620"/>
                <a:gd name="T35" fmla="*/ 43 h 310"/>
                <a:gd name="T36" fmla="*/ 121 w 620"/>
                <a:gd name="T37" fmla="*/ 65 h 310"/>
                <a:gd name="T38" fmla="*/ 92 w 620"/>
                <a:gd name="T39" fmla="*/ 92 h 310"/>
                <a:gd name="T40" fmla="*/ 65 w 620"/>
                <a:gd name="T41" fmla="*/ 120 h 310"/>
                <a:gd name="T42" fmla="*/ 43 w 620"/>
                <a:gd name="T43" fmla="*/ 152 h 310"/>
                <a:gd name="T44" fmla="*/ 25 w 620"/>
                <a:gd name="T45" fmla="*/ 191 h 310"/>
                <a:gd name="T46" fmla="*/ 11 w 620"/>
                <a:gd name="T47" fmla="*/ 229 h 310"/>
                <a:gd name="T48" fmla="*/ 3 w 620"/>
                <a:gd name="T49" fmla="*/ 269 h 310"/>
                <a:gd name="T50" fmla="*/ 0 w 620"/>
                <a:gd name="T51" fmla="*/ 310 h 310"/>
                <a:gd name="T52" fmla="*/ 2 w 620"/>
                <a:gd name="T53" fmla="*/ 310 h 310"/>
                <a:gd name="T54" fmla="*/ 6 w 620"/>
                <a:gd name="T55" fmla="*/ 269 h 310"/>
                <a:gd name="T56" fmla="*/ 14 w 620"/>
                <a:gd name="T57" fmla="*/ 229 h 310"/>
                <a:gd name="T58" fmla="*/ 27 w 620"/>
                <a:gd name="T59" fmla="*/ 191 h 310"/>
                <a:gd name="T60" fmla="*/ 43 w 620"/>
                <a:gd name="T61" fmla="*/ 158 h 310"/>
                <a:gd name="T62" fmla="*/ 68 w 620"/>
                <a:gd name="T63" fmla="*/ 123 h 310"/>
                <a:gd name="T64" fmla="*/ 94 w 620"/>
                <a:gd name="T65" fmla="*/ 94 h 310"/>
                <a:gd name="T66" fmla="*/ 123 w 620"/>
                <a:gd name="T67" fmla="*/ 67 h 310"/>
                <a:gd name="T68" fmla="*/ 159 w 620"/>
                <a:gd name="T69" fmla="*/ 43 h 310"/>
                <a:gd name="T70" fmla="*/ 191 w 620"/>
                <a:gd name="T71" fmla="*/ 27 h 310"/>
                <a:gd name="T72" fmla="*/ 229 w 620"/>
                <a:gd name="T73" fmla="*/ 13 h 310"/>
                <a:gd name="T74" fmla="*/ 269 w 620"/>
                <a:gd name="T75" fmla="*/ 5 h 310"/>
                <a:gd name="T76" fmla="*/ 311 w 620"/>
                <a:gd name="T77" fmla="*/ 2 h 310"/>
                <a:gd name="T78" fmla="*/ 353 w 620"/>
                <a:gd name="T79" fmla="*/ 5 h 310"/>
                <a:gd name="T80" fmla="*/ 392 w 620"/>
                <a:gd name="T81" fmla="*/ 13 h 310"/>
                <a:gd name="T82" fmla="*/ 430 w 620"/>
                <a:gd name="T83" fmla="*/ 27 h 310"/>
                <a:gd name="T84" fmla="*/ 462 w 620"/>
                <a:gd name="T85" fmla="*/ 43 h 310"/>
                <a:gd name="T86" fmla="*/ 498 w 620"/>
                <a:gd name="T87" fmla="*/ 67 h 310"/>
                <a:gd name="T88" fmla="*/ 528 w 620"/>
                <a:gd name="T89" fmla="*/ 94 h 310"/>
                <a:gd name="T90" fmla="*/ 553 w 620"/>
                <a:gd name="T91" fmla="*/ 123 h 310"/>
                <a:gd name="T92" fmla="*/ 578 w 620"/>
                <a:gd name="T93" fmla="*/ 158 h 310"/>
                <a:gd name="T94" fmla="*/ 594 w 620"/>
                <a:gd name="T95" fmla="*/ 191 h 310"/>
                <a:gd name="T96" fmla="*/ 608 w 620"/>
                <a:gd name="T97" fmla="*/ 229 h 310"/>
                <a:gd name="T98" fmla="*/ 616 w 620"/>
                <a:gd name="T99" fmla="*/ 269 h 310"/>
                <a:gd name="T100" fmla="*/ 618 w 620"/>
                <a:gd name="T101"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0" h="310">
                  <a:moveTo>
                    <a:pt x="618" y="310"/>
                  </a:moveTo>
                  <a:lnTo>
                    <a:pt x="620" y="310"/>
                  </a:lnTo>
                  <a:lnTo>
                    <a:pt x="618" y="269"/>
                  </a:lnTo>
                  <a:lnTo>
                    <a:pt x="610" y="229"/>
                  </a:lnTo>
                  <a:lnTo>
                    <a:pt x="596" y="191"/>
                  </a:lnTo>
                  <a:lnTo>
                    <a:pt x="578" y="152"/>
                  </a:lnTo>
                  <a:lnTo>
                    <a:pt x="556" y="120"/>
                  </a:lnTo>
                  <a:lnTo>
                    <a:pt x="530" y="92"/>
                  </a:lnTo>
                  <a:lnTo>
                    <a:pt x="500" y="65"/>
                  </a:lnTo>
                  <a:lnTo>
                    <a:pt x="469" y="43"/>
                  </a:lnTo>
                  <a:lnTo>
                    <a:pt x="430" y="25"/>
                  </a:lnTo>
                  <a:lnTo>
                    <a:pt x="392" y="11"/>
                  </a:lnTo>
                  <a:lnTo>
                    <a:pt x="353" y="3"/>
                  </a:lnTo>
                  <a:lnTo>
                    <a:pt x="311" y="0"/>
                  </a:lnTo>
                  <a:lnTo>
                    <a:pt x="269" y="3"/>
                  </a:lnTo>
                  <a:lnTo>
                    <a:pt x="229" y="11"/>
                  </a:lnTo>
                  <a:lnTo>
                    <a:pt x="191" y="25"/>
                  </a:lnTo>
                  <a:lnTo>
                    <a:pt x="152" y="43"/>
                  </a:lnTo>
                  <a:lnTo>
                    <a:pt x="121" y="65"/>
                  </a:lnTo>
                  <a:lnTo>
                    <a:pt x="92" y="92"/>
                  </a:lnTo>
                  <a:lnTo>
                    <a:pt x="65" y="120"/>
                  </a:lnTo>
                  <a:lnTo>
                    <a:pt x="43" y="152"/>
                  </a:lnTo>
                  <a:lnTo>
                    <a:pt x="25" y="191"/>
                  </a:lnTo>
                  <a:lnTo>
                    <a:pt x="11" y="229"/>
                  </a:lnTo>
                  <a:lnTo>
                    <a:pt x="3" y="269"/>
                  </a:lnTo>
                  <a:lnTo>
                    <a:pt x="0" y="310"/>
                  </a:lnTo>
                  <a:lnTo>
                    <a:pt x="2" y="310"/>
                  </a:lnTo>
                  <a:lnTo>
                    <a:pt x="6" y="269"/>
                  </a:lnTo>
                  <a:lnTo>
                    <a:pt x="14" y="229"/>
                  </a:lnTo>
                  <a:lnTo>
                    <a:pt x="27" y="191"/>
                  </a:lnTo>
                  <a:lnTo>
                    <a:pt x="43" y="158"/>
                  </a:lnTo>
                  <a:lnTo>
                    <a:pt x="68" y="123"/>
                  </a:lnTo>
                  <a:lnTo>
                    <a:pt x="94" y="94"/>
                  </a:lnTo>
                  <a:lnTo>
                    <a:pt x="123" y="67"/>
                  </a:lnTo>
                  <a:lnTo>
                    <a:pt x="159" y="43"/>
                  </a:lnTo>
                  <a:lnTo>
                    <a:pt x="191" y="27"/>
                  </a:lnTo>
                  <a:lnTo>
                    <a:pt x="229" y="13"/>
                  </a:lnTo>
                  <a:lnTo>
                    <a:pt x="269" y="5"/>
                  </a:lnTo>
                  <a:lnTo>
                    <a:pt x="311" y="2"/>
                  </a:lnTo>
                  <a:lnTo>
                    <a:pt x="353" y="5"/>
                  </a:lnTo>
                  <a:lnTo>
                    <a:pt x="392" y="13"/>
                  </a:lnTo>
                  <a:lnTo>
                    <a:pt x="430" y="27"/>
                  </a:lnTo>
                  <a:lnTo>
                    <a:pt x="462" y="43"/>
                  </a:lnTo>
                  <a:lnTo>
                    <a:pt x="498" y="67"/>
                  </a:lnTo>
                  <a:lnTo>
                    <a:pt x="528" y="94"/>
                  </a:lnTo>
                  <a:lnTo>
                    <a:pt x="553" y="123"/>
                  </a:lnTo>
                  <a:lnTo>
                    <a:pt x="578" y="158"/>
                  </a:lnTo>
                  <a:lnTo>
                    <a:pt x="594" y="191"/>
                  </a:lnTo>
                  <a:lnTo>
                    <a:pt x="608" y="229"/>
                  </a:lnTo>
                  <a:lnTo>
                    <a:pt x="616" y="269"/>
                  </a:lnTo>
                  <a:lnTo>
                    <a:pt x="618" y="3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69" name="Freeform 63"/>
            <p:cNvSpPr>
              <a:spLocks/>
            </p:cNvSpPr>
            <p:nvPr/>
          </p:nvSpPr>
          <p:spPr bwMode="auto">
            <a:xfrm>
              <a:off x="1129" y="3662"/>
              <a:ext cx="311" cy="156"/>
            </a:xfrm>
            <a:custGeom>
              <a:avLst/>
              <a:gdLst>
                <a:gd name="T0" fmla="*/ 0 w 620"/>
                <a:gd name="T1" fmla="*/ 0 h 311"/>
                <a:gd name="T2" fmla="*/ 3 w 620"/>
                <a:gd name="T3" fmla="*/ 43 h 311"/>
                <a:gd name="T4" fmla="*/ 11 w 620"/>
                <a:gd name="T5" fmla="*/ 83 h 311"/>
                <a:gd name="T6" fmla="*/ 25 w 620"/>
                <a:gd name="T7" fmla="*/ 121 h 311"/>
                <a:gd name="T8" fmla="*/ 43 w 620"/>
                <a:gd name="T9" fmla="*/ 160 h 311"/>
                <a:gd name="T10" fmla="*/ 65 w 620"/>
                <a:gd name="T11" fmla="*/ 192 h 311"/>
                <a:gd name="T12" fmla="*/ 92 w 620"/>
                <a:gd name="T13" fmla="*/ 222 h 311"/>
                <a:gd name="T14" fmla="*/ 121 w 620"/>
                <a:gd name="T15" fmla="*/ 247 h 311"/>
                <a:gd name="T16" fmla="*/ 152 w 620"/>
                <a:gd name="T17" fmla="*/ 269 h 311"/>
                <a:gd name="T18" fmla="*/ 191 w 620"/>
                <a:gd name="T19" fmla="*/ 287 h 311"/>
                <a:gd name="T20" fmla="*/ 229 w 620"/>
                <a:gd name="T21" fmla="*/ 301 h 311"/>
                <a:gd name="T22" fmla="*/ 269 w 620"/>
                <a:gd name="T23" fmla="*/ 309 h 311"/>
                <a:gd name="T24" fmla="*/ 311 w 620"/>
                <a:gd name="T25" fmla="*/ 311 h 311"/>
                <a:gd name="T26" fmla="*/ 353 w 620"/>
                <a:gd name="T27" fmla="*/ 309 h 311"/>
                <a:gd name="T28" fmla="*/ 392 w 620"/>
                <a:gd name="T29" fmla="*/ 301 h 311"/>
                <a:gd name="T30" fmla="*/ 430 w 620"/>
                <a:gd name="T31" fmla="*/ 287 h 311"/>
                <a:gd name="T32" fmla="*/ 469 w 620"/>
                <a:gd name="T33" fmla="*/ 269 h 311"/>
                <a:gd name="T34" fmla="*/ 500 w 620"/>
                <a:gd name="T35" fmla="*/ 247 h 311"/>
                <a:gd name="T36" fmla="*/ 530 w 620"/>
                <a:gd name="T37" fmla="*/ 222 h 311"/>
                <a:gd name="T38" fmla="*/ 556 w 620"/>
                <a:gd name="T39" fmla="*/ 192 h 311"/>
                <a:gd name="T40" fmla="*/ 578 w 620"/>
                <a:gd name="T41" fmla="*/ 160 h 311"/>
                <a:gd name="T42" fmla="*/ 596 w 620"/>
                <a:gd name="T43" fmla="*/ 121 h 311"/>
                <a:gd name="T44" fmla="*/ 610 w 620"/>
                <a:gd name="T45" fmla="*/ 83 h 311"/>
                <a:gd name="T46" fmla="*/ 618 w 620"/>
                <a:gd name="T47" fmla="*/ 43 h 311"/>
                <a:gd name="T48" fmla="*/ 620 w 620"/>
                <a:gd name="T49" fmla="*/ 0 h 311"/>
                <a:gd name="T50" fmla="*/ 619 w 620"/>
                <a:gd name="T51" fmla="*/ 0 h 311"/>
                <a:gd name="T52" fmla="*/ 618 w 620"/>
                <a:gd name="T53" fmla="*/ 0 h 311"/>
                <a:gd name="T54" fmla="*/ 616 w 620"/>
                <a:gd name="T55" fmla="*/ 43 h 311"/>
                <a:gd name="T56" fmla="*/ 608 w 620"/>
                <a:gd name="T57" fmla="*/ 83 h 311"/>
                <a:gd name="T58" fmla="*/ 594 w 620"/>
                <a:gd name="T59" fmla="*/ 121 h 311"/>
                <a:gd name="T60" fmla="*/ 578 w 620"/>
                <a:gd name="T61" fmla="*/ 154 h 311"/>
                <a:gd name="T62" fmla="*/ 553 w 620"/>
                <a:gd name="T63" fmla="*/ 189 h 311"/>
                <a:gd name="T64" fmla="*/ 528 w 620"/>
                <a:gd name="T65" fmla="*/ 219 h 311"/>
                <a:gd name="T66" fmla="*/ 498 w 620"/>
                <a:gd name="T67" fmla="*/ 245 h 311"/>
                <a:gd name="T68" fmla="*/ 462 w 620"/>
                <a:gd name="T69" fmla="*/ 269 h 311"/>
                <a:gd name="T70" fmla="*/ 430 w 620"/>
                <a:gd name="T71" fmla="*/ 285 h 311"/>
                <a:gd name="T72" fmla="*/ 392 w 620"/>
                <a:gd name="T73" fmla="*/ 299 h 311"/>
                <a:gd name="T74" fmla="*/ 353 w 620"/>
                <a:gd name="T75" fmla="*/ 307 h 311"/>
                <a:gd name="T76" fmla="*/ 311 w 620"/>
                <a:gd name="T77" fmla="*/ 309 h 311"/>
                <a:gd name="T78" fmla="*/ 269 w 620"/>
                <a:gd name="T79" fmla="*/ 307 h 311"/>
                <a:gd name="T80" fmla="*/ 229 w 620"/>
                <a:gd name="T81" fmla="*/ 299 h 311"/>
                <a:gd name="T82" fmla="*/ 191 w 620"/>
                <a:gd name="T83" fmla="*/ 285 h 311"/>
                <a:gd name="T84" fmla="*/ 159 w 620"/>
                <a:gd name="T85" fmla="*/ 269 h 311"/>
                <a:gd name="T86" fmla="*/ 123 w 620"/>
                <a:gd name="T87" fmla="*/ 245 h 311"/>
                <a:gd name="T88" fmla="*/ 94 w 620"/>
                <a:gd name="T89" fmla="*/ 219 h 311"/>
                <a:gd name="T90" fmla="*/ 68 w 620"/>
                <a:gd name="T91" fmla="*/ 189 h 311"/>
                <a:gd name="T92" fmla="*/ 43 w 620"/>
                <a:gd name="T93" fmla="*/ 154 h 311"/>
                <a:gd name="T94" fmla="*/ 27 w 620"/>
                <a:gd name="T95" fmla="*/ 121 h 311"/>
                <a:gd name="T96" fmla="*/ 14 w 620"/>
                <a:gd name="T97" fmla="*/ 83 h 311"/>
                <a:gd name="T98" fmla="*/ 6 w 620"/>
                <a:gd name="T99" fmla="*/ 43 h 311"/>
                <a:gd name="T100" fmla="*/ 2 w 620"/>
                <a:gd name="T101" fmla="*/ 0 h 311"/>
                <a:gd name="T102" fmla="*/ 0 w 620"/>
                <a:gd name="T10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0" h="311">
                  <a:moveTo>
                    <a:pt x="0" y="0"/>
                  </a:moveTo>
                  <a:lnTo>
                    <a:pt x="3" y="43"/>
                  </a:lnTo>
                  <a:lnTo>
                    <a:pt x="11" y="83"/>
                  </a:lnTo>
                  <a:lnTo>
                    <a:pt x="25" y="121"/>
                  </a:lnTo>
                  <a:lnTo>
                    <a:pt x="43" y="160"/>
                  </a:lnTo>
                  <a:lnTo>
                    <a:pt x="65" y="192"/>
                  </a:lnTo>
                  <a:lnTo>
                    <a:pt x="92" y="222"/>
                  </a:lnTo>
                  <a:lnTo>
                    <a:pt x="121" y="247"/>
                  </a:lnTo>
                  <a:lnTo>
                    <a:pt x="152" y="269"/>
                  </a:lnTo>
                  <a:lnTo>
                    <a:pt x="191" y="287"/>
                  </a:lnTo>
                  <a:lnTo>
                    <a:pt x="229" y="301"/>
                  </a:lnTo>
                  <a:lnTo>
                    <a:pt x="269" y="309"/>
                  </a:lnTo>
                  <a:lnTo>
                    <a:pt x="311" y="311"/>
                  </a:lnTo>
                  <a:lnTo>
                    <a:pt x="353" y="309"/>
                  </a:lnTo>
                  <a:lnTo>
                    <a:pt x="392" y="301"/>
                  </a:lnTo>
                  <a:lnTo>
                    <a:pt x="430" y="287"/>
                  </a:lnTo>
                  <a:lnTo>
                    <a:pt x="469" y="269"/>
                  </a:lnTo>
                  <a:lnTo>
                    <a:pt x="500" y="247"/>
                  </a:lnTo>
                  <a:lnTo>
                    <a:pt x="530" y="222"/>
                  </a:lnTo>
                  <a:lnTo>
                    <a:pt x="556" y="192"/>
                  </a:lnTo>
                  <a:lnTo>
                    <a:pt x="578" y="160"/>
                  </a:lnTo>
                  <a:lnTo>
                    <a:pt x="596" y="121"/>
                  </a:lnTo>
                  <a:lnTo>
                    <a:pt x="610" y="83"/>
                  </a:lnTo>
                  <a:lnTo>
                    <a:pt x="618" y="43"/>
                  </a:lnTo>
                  <a:lnTo>
                    <a:pt x="620" y="0"/>
                  </a:lnTo>
                  <a:lnTo>
                    <a:pt x="619" y="0"/>
                  </a:lnTo>
                  <a:lnTo>
                    <a:pt x="618" y="0"/>
                  </a:lnTo>
                  <a:lnTo>
                    <a:pt x="616" y="43"/>
                  </a:lnTo>
                  <a:lnTo>
                    <a:pt x="608" y="83"/>
                  </a:lnTo>
                  <a:lnTo>
                    <a:pt x="594" y="121"/>
                  </a:lnTo>
                  <a:lnTo>
                    <a:pt x="578" y="154"/>
                  </a:lnTo>
                  <a:lnTo>
                    <a:pt x="553" y="189"/>
                  </a:lnTo>
                  <a:lnTo>
                    <a:pt x="528" y="219"/>
                  </a:lnTo>
                  <a:lnTo>
                    <a:pt x="498" y="245"/>
                  </a:lnTo>
                  <a:lnTo>
                    <a:pt x="462" y="269"/>
                  </a:lnTo>
                  <a:lnTo>
                    <a:pt x="430" y="285"/>
                  </a:lnTo>
                  <a:lnTo>
                    <a:pt x="392" y="299"/>
                  </a:lnTo>
                  <a:lnTo>
                    <a:pt x="353" y="307"/>
                  </a:lnTo>
                  <a:lnTo>
                    <a:pt x="311" y="309"/>
                  </a:lnTo>
                  <a:lnTo>
                    <a:pt x="269" y="307"/>
                  </a:lnTo>
                  <a:lnTo>
                    <a:pt x="229" y="299"/>
                  </a:lnTo>
                  <a:lnTo>
                    <a:pt x="191" y="285"/>
                  </a:lnTo>
                  <a:lnTo>
                    <a:pt x="159" y="269"/>
                  </a:lnTo>
                  <a:lnTo>
                    <a:pt x="123" y="245"/>
                  </a:lnTo>
                  <a:lnTo>
                    <a:pt x="94" y="219"/>
                  </a:lnTo>
                  <a:lnTo>
                    <a:pt x="68" y="189"/>
                  </a:lnTo>
                  <a:lnTo>
                    <a:pt x="43" y="154"/>
                  </a:lnTo>
                  <a:lnTo>
                    <a:pt x="27" y="121"/>
                  </a:lnTo>
                  <a:lnTo>
                    <a:pt x="14" y="83"/>
                  </a:lnTo>
                  <a:lnTo>
                    <a:pt x="6" y="43"/>
                  </a:lnTo>
                  <a:lnTo>
                    <a:pt x="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70" name="Freeform 64"/>
            <p:cNvSpPr>
              <a:spLocks/>
            </p:cNvSpPr>
            <p:nvPr/>
          </p:nvSpPr>
          <p:spPr bwMode="auto">
            <a:xfrm>
              <a:off x="1438" y="3662"/>
              <a:ext cx="2" cy="1"/>
            </a:xfrm>
            <a:custGeom>
              <a:avLst/>
              <a:gdLst>
                <a:gd name="T0" fmla="*/ 1 w 3"/>
                <a:gd name="T1" fmla="*/ 1 h 4"/>
                <a:gd name="T2" fmla="*/ 0 w 3"/>
                <a:gd name="T3" fmla="*/ 3 h 4"/>
                <a:gd name="T4" fmla="*/ 1 w 3"/>
                <a:gd name="T5" fmla="*/ 4 h 4"/>
                <a:gd name="T6" fmla="*/ 3 w 3"/>
                <a:gd name="T7" fmla="*/ 1 h 4"/>
                <a:gd name="T8" fmla="*/ 2 w 3"/>
                <a:gd name="T9" fmla="*/ 0 h 4"/>
                <a:gd name="T10" fmla="*/ 0 w 3"/>
                <a:gd name="T11" fmla="*/ 1 h 4"/>
                <a:gd name="T12" fmla="*/ 0 w 3"/>
                <a:gd name="T13" fmla="*/ 1 h 4"/>
                <a:gd name="T14" fmla="*/ 1 w 3"/>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1"/>
                  </a:moveTo>
                  <a:lnTo>
                    <a:pt x="0" y="3"/>
                  </a:lnTo>
                  <a:lnTo>
                    <a:pt x="1" y="4"/>
                  </a:lnTo>
                  <a:lnTo>
                    <a:pt x="3" y="1"/>
                  </a:lnTo>
                  <a:lnTo>
                    <a:pt x="2" y="0"/>
                  </a:lnTo>
                  <a:lnTo>
                    <a:pt x="0" y="1"/>
                  </a:lnTo>
                  <a:lnTo>
                    <a:pt x="0" y="1"/>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71" name="Freeform 65"/>
            <p:cNvSpPr>
              <a:spLocks/>
            </p:cNvSpPr>
            <p:nvPr/>
          </p:nvSpPr>
          <p:spPr bwMode="auto">
            <a:xfrm>
              <a:off x="1438" y="3662"/>
              <a:ext cx="2" cy="1"/>
            </a:xfrm>
            <a:custGeom>
              <a:avLst/>
              <a:gdLst>
                <a:gd name="T0" fmla="*/ 3 w 3"/>
                <a:gd name="T1" fmla="*/ 1 h 3"/>
                <a:gd name="T2" fmla="*/ 2 w 3"/>
                <a:gd name="T3" fmla="*/ 0 h 3"/>
                <a:gd name="T4" fmla="*/ 0 w 3"/>
                <a:gd name="T5" fmla="*/ 1 h 3"/>
                <a:gd name="T6" fmla="*/ 0 w 3"/>
                <a:gd name="T7" fmla="*/ 3 h 3"/>
                <a:gd name="T8" fmla="*/ 2 w 3"/>
                <a:gd name="T9" fmla="*/ 0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lnTo>
                    <a:pt x="2" y="0"/>
                  </a:lnTo>
                  <a:lnTo>
                    <a:pt x="0" y="1"/>
                  </a:lnTo>
                  <a:lnTo>
                    <a:pt x="0" y="3"/>
                  </a:lnTo>
                  <a:lnTo>
                    <a:pt x="2" y="0"/>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72" name="Freeform 66"/>
            <p:cNvSpPr>
              <a:spLocks/>
            </p:cNvSpPr>
            <p:nvPr/>
          </p:nvSpPr>
          <p:spPr bwMode="auto">
            <a:xfrm>
              <a:off x="1300" y="3492"/>
              <a:ext cx="162" cy="341"/>
            </a:xfrm>
            <a:custGeom>
              <a:avLst/>
              <a:gdLst>
                <a:gd name="T0" fmla="*/ 332 w 332"/>
                <a:gd name="T1" fmla="*/ 0 h 680"/>
                <a:gd name="T2" fmla="*/ 332 w 332"/>
                <a:gd name="T3" fmla="*/ 680 h 680"/>
                <a:gd name="T4" fmla="*/ 0 w 332"/>
                <a:gd name="T5" fmla="*/ 680 h 680"/>
                <a:gd name="T6" fmla="*/ 0 w 332"/>
                <a:gd name="T7" fmla="*/ 0 h 680"/>
                <a:gd name="T8" fmla="*/ 332 w 332"/>
                <a:gd name="T9" fmla="*/ 0 h 680"/>
                <a:gd name="T10" fmla="*/ 332 w 332"/>
                <a:gd name="T11" fmla="*/ 0 h 680"/>
              </a:gdLst>
              <a:ahLst/>
              <a:cxnLst>
                <a:cxn ang="0">
                  <a:pos x="T0" y="T1"/>
                </a:cxn>
                <a:cxn ang="0">
                  <a:pos x="T2" y="T3"/>
                </a:cxn>
                <a:cxn ang="0">
                  <a:pos x="T4" y="T5"/>
                </a:cxn>
                <a:cxn ang="0">
                  <a:pos x="T6" y="T7"/>
                </a:cxn>
                <a:cxn ang="0">
                  <a:pos x="T8" y="T9"/>
                </a:cxn>
                <a:cxn ang="0">
                  <a:pos x="T10" y="T11"/>
                </a:cxn>
              </a:cxnLst>
              <a:rect l="0" t="0" r="r" b="b"/>
              <a:pathLst>
                <a:path w="332" h="680">
                  <a:moveTo>
                    <a:pt x="332" y="0"/>
                  </a:moveTo>
                  <a:lnTo>
                    <a:pt x="332" y="680"/>
                  </a:lnTo>
                  <a:lnTo>
                    <a:pt x="0" y="680"/>
                  </a:lnTo>
                  <a:lnTo>
                    <a:pt x="0" y="0"/>
                  </a:lnTo>
                  <a:lnTo>
                    <a:pt x="332" y="0"/>
                  </a:lnTo>
                  <a:lnTo>
                    <a:pt x="332"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73" name="Freeform 67"/>
            <p:cNvSpPr>
              <a:spLocks/>
            </p:cNvSpPr>
            <p:nvPr/>
          </p:nvSpPr>
          <p:spPr bwMode="auto">
            <a:xfrm>
              <a:off x="1174" y="3554"/>
              <a:ext cx="221" cy="220"/>
            </a:xfrm>
            <a:custGeom>
              <a:avLst/>
              <a:gdLst>
                <a:gd name="T0" fmla="*/ 440 w 442"/>
                <a:gd name="T1" fmla="*/ 220 h 441"/>
                <a:gd name="T2" fmla="*/ 439 w 442"/>
                <a:gd name="T3" fmla="*/ 191 h 441"/>
                <a:gd name="T4" fmla="*/ 434 w 442"/>
                <a:gd name="T5" fmla="*/ 162 h 441"/>
                <a:gd name="T6" fmla="*/ 423 w 442"/>
                <a:gd name="T7" fmla="*/ 135 h 441"/>
                <a:gd name="T8" fmla="*/ 410 w 442"/>
                <a:gd name="T9" fmla="*/ 109 h 441"/>
                <a:gd name="T10" fmla="*/ 396 w 442"/>
                <a:gd name="T11" fmla="*/ 86 h 441"/>
                <a:gd name="T12" fmla="*/ 376 w 442"/>
                <a:gd name="T13" fmla="*/ 66 h 441"/>
                <a:gd name="T14" fmla="*/ 355 w 442"/>
                <a:gd name="T15" fmla="*/ 46 h 441"/>
                <a:gd name="T16" fmla="*/ 332 w 442"/>
                <a:gd name="T17" fmla="*/ 31 h 441"/>
                <a:gd name="T18" fmla="*/ 307 w 442"/>
                <a:gd name="T19" fmla="*/ 18 h 441"/>
                <a:gd name="T20" fmla="*/ 279 w 442"/>
                <a:gd name="T21" fmla="*/ 8 h 441"/>
                <a:gd name="T22" fmla="*/ 250 w 442"/>
                <a:gd name="T23" fmla="*/ 2 h 441"/>
                <a:gd name="T24" fmla="*/ 221 w 442"/>
                <a:gd name="T25" fmla="*/ 0 h 441"/>
                <a:gd name="T26" fmla="*/ 191 w 442"/>
                <a:gd name="T27" fmla="*/ 2 h 441"/>
                <a:gd name="T28" fmla="*/ 162 w 442"/>
                <a:gd name="T29" fmla="*/ 8 h 441"/>
                <a:gd name="T30" fmla="*/ 135 w 442"/>
                <a:gd name="T31" fmla="*/ 18 h 441"/>
                <a:gd name="T32" fmla="*/ 110 w 442"/>
                <a:gd name="T33" fmla="*/ 31 h 441"/>
                <a:gd name="T34" fmla="*/ 86 w 442"/>
                <a:gd name="T35" fmla="*/ 46 h 441"/>
                <a:gd name="T36" fmla="*/ 65 w 442"/>
                <a:gd name="T37" fmla="*/ 66 h 441"/>
                <a:gd name="T38" fmla="*/ 47 w 442"/>
                <a:gd name="T39" fmla="*/ 86 h 441"/>
                <a:gd name="T40" fmla="*/ 31 w 442"/>
                <a:gd name="T41" fmla="*/ 109 h 441"/>
                <a:gd name="T42" fmla="*/ 18 w 442"/>
                <a:gd name="T43" fmla="*/ 135 h 441"/>
                <a:gd name="T44" fmla="*/ 8 w 442"/>
                <a:gd name="T45" fmla="*/ 162 h 441"/>
                <a:gd name="T46" fmla="*/ 2 w 442"/>
                <a:gd name="T47" fmla="*/ 191 h 441"/>
                <a:gd name="T48" fmla="*/ 0 w 442"/>
                <a:gd name="T49" fmla="*/ 220 h 441"/>
                <a:gd name="T50" fmla="*/ 2 w 442"/>
                <a:gd name="T51" fmla="*/ 251 h 441"/>
                <a:gd name="T52" fmla="*/ 8 w 442"/>
                <a:gd name="T53" fmla="*/ 280 h 441"/>
                <a:gd name="T54" fmla="*/ 18 w 442"/>
                <a:gd name="T55" fmla="*/ 306 h 441"/>
                <a:gd name="T56" fmla="*/ 31 w 442"/>
                <a:gd name="T57" fmla="*/ 332 h 441"/>
                <a:gd name="T58" fmla="*/ 47 w 442"/>
                <a:gd name="T59" fmla="*/ 356 h 441"/>
                <a:gd name="T60" fmla="*/ 65 w 442"/>
                <a:gd name="T61" fmla="*/ 376 h 441"/>
                <a:gd name="T62" fmla="*/ 86 w 442"/>
                <a:gd name="T63" fmla="*/ 395 h 441"/>
                <a:gd name="T64" fmla="*/ 110 w 442"/>
                <a:gd name="T65" fmla="*/ 411 h 441"/>
                <a:gd name="T66" fmla="*/ 135 w 442"/>
                <a:gd name="T67" fmla="*/ 424 h 441"/>
                <a:gd name="T68" fmla="*/ 162 w 442"/>
                <a:gd name="T69" fmla="*/ 434 h 441"/>
                <a:gd name="T70" fmla="*/ 191 w 442"/>
                <a:gd name="T71" fmla="*/ 440 h 441"/>
                <a:gd name="T72" fmla="*/ 221 w 442"/>
                <a:gd name="T73" fmla="*/ 441 h 441"/>
                <a:gd name="T74" fmla="*/ 250 w 442"/>
                <a:gd name="T75" fmla="*/ 440 h 441"/>
                <a:gd name="T76" fmla="*/ 279 w 442"/>
                <a:gd name="T77" fmla="*/ 434 h 441"/>
                <a:gd name="T78" fmla="*/ 307 w 442"/>
                <a:gd name="T79" fmla="*/ 424 h 441"/>
                <a:gd name="T80" fmla="*/ 332 w 442"/>
                <a:gd name="T81" fmla="*/ 411 h 441"/>
                <a:gd name="T82" fmla="*/ 355 w 442"/>
                <a:gd name="T83" fmla="*/ 395 h 441"/>
                <a:gd name="T84" fmla="*/ 376 w 442"/>
                <a:gd name="T85" fmla="*/ 376 h 441"/>
                <a:gd name="T86" fmla="*/ 396 w 442"/>
                <a:gd name="T87" fmla="*/ 356 h 441"/>
                <a:gd name="T88" fmla="*/ 410 w 442"/>
                <a:gd name="T89" fmla="*/ 332 h 441"/>
                <a:gd name="T90" fmla="*/ 423 w 442"/>
                <a:gd name="T91" fmla="*/ 306 h 441"/>
                <a:gd name="T92" fmla="*/ 434 w 442"/>
                <a:gd name="T93" fmla="*/ 280 h 441"/>
                <a:gd name="T94" fmla="*/ 439 w 442"/>
                <a:gd name="T95" fmla="*/ 251 h 441"/>
                <a:gd name="T96" fmla="*/ 440 w 442"/>
                <a:gd name="T97" fmla="*/ 220 h 441"/>
                <a:gd name="T98" fmla="*/ 442 w 442"/>
                <a:gd name="T99" fmla="*/ 221 h 441"/>
                <a:gd name="T100" fmla="*/ 442 w 442"/>
                <a:gd name="T101" fmla="*/ 221 h 441"/>
                <a:gd name="T102" fmla="*/ 442 w 442"/>
                <a:gd name="T103" fmla="*/ 221 h 441"/>
                <a:gd name="T104" fmla="*/ 442 w 442"/>
                <a:gd name="T105" fmla="*/ 221 h 441"/>
                <a:gd name="T106" fmla="*/ 442 w 442"/>
                <a:gd name="T107" fmla="*/ 221 h 441"/>
                <a:gd name="T108" fmla="*/ 442 w 442"/>
                <a:gd name="T109" fmla="*/ 221 h 441"/>
                <a:gd name="T110" fmla="*/ 442 w 442"/>
                <a:gd name="T111" fmla="*/ 221 h 441"/>
                <a:gd name="T112" fmla="*/ 442 w 442"/>
                <a:gd name="T113" fmla="*/ 221 h 441"/>
                <a:gd name="T114" fmla="*/ 442 w 442"/>
                <a:gd name="T115" fmla="*/ 221 h 441"/>
                <a:gd name="T116" fmla="*/ 442 w 442"/>
                <a:gd name="T117" fmla="*/ 221 h 441"/>
                <a:gd name="T118" fmla="*/ 442 w 442"/>
                <a:gd name="T119" fmla="*/ 221 h 441"/>
                <a:gd name="T120" fmla="*/ 440 w 442"/>
                <a:gd name="T121" fmla="*/ 220 h 441"/>
                <a:gd name="T122" fmla="*/ 440 w 442"/>
                <a:gd name="T123" fmla="*/ 22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441">
                  <a:moveTo>
                    <a:pt x="440" y="220"/>
                  </a:moveTo>
                  <a:lnTo>
                    <a:pt x="439" y="191"/>
                  </a:lnTo>
                  <a:lnTo>
                    <a:pt x="434" y="162"/>
                  </a:lnTo>
                  <a:lnTo>
                    <a:pt x="423" y="135"/>
                  </a:lnTo>
                  <a:lnTo>
                    <a:pt x="410" y="109"/>
                  </a:lnTo>
                  <a:lnTo>
                    <a:pt x="396" y="86"/>
                  </a:lnTo>
                  <a:lnTo>
                    <a:pt x="376" y="66"/>
                  </a:lnTo>
                  <a:lnTo>
                    <a:pt x="355" y="46"/>
                  </a:lnTo>
                  <a:lnTo>
                    <a:pt x="332" y="31"/>
                  </a:lnTo>
                  <a:lnTo>
                    <a:pt x="307" y="18"/>
                  </a:lnTo>
                  <a:lnTo>
                    <a:pt x="279" y="8"/>
                  </a:lnTo>
                  <a:lnTo>
                    <a:pt x="250" y="2"/>
                  </a:lnTo>
                  <a:lnTo>
                    <a:pt x="221" y="0"/>
                  </a:lnTo>
                  <a:lnTo>
                    <a:pt x="191" y="2"/>
                  </a:lnTo>
                  <a:lnTo>
                    <a:pt x="162" y="8"/>
                  </a:lnTo>
                  <a:lnTo>
                    <a:pt x="135" y="18"/>
                  </a:lnTo>
                  <a:lnTo>
                    <a:pt x="110" y="31"/>
                  </a:lnTo>
                  <a:lnTo>
                    <a:pt x="86" y="46"/>
                  </a:lnTo>
                  <a:lnTo>
                    <a:pt x="65" y="66"/>
                  </a:lnTo>
                  <a:lnTo>
                    <a:pt x="47" y="86"/>
                  </a:lnTo>
                  <a:lnTo>
                    <a:pt x="31" y="109"/>
                  </a:lnTo>
                  <a:lnTo>
                    <a:pt x="18" y="135"/>
                  </a:lnTo>
                  <a:lnTo>
                    <a:pt x="8" y="162"/>
                  </a:lnTo>
                  <a:lnTo>
                    <a:pt x="2" y="191"/>
                  </a:lnTo>
                  <a:lnTo>
                    <a:pt x="0" y="220"/>
                  </a:lnTo>
                  <a:lnTo>
                    <a:pt x="2" y="251"/>
                  </a:lnTo>
                  <a:lnTo>
                    <a:pt x="8" y="280"/>
                  </a:lnTo>
                  <a:lnTo>
                    <a:pt x="18" y="306"/>
                  </a:lnTo>
                  <a:lnTo>
                    <a:pt x="31" y="332"/>
                  </a:lnTo>
                  <a:lnTo>
                    <a:pt x="47" y="356"/>
                  </a:lnTo>
                  <a:lnTo>
                    <a:pt x="65" y="376"/>
                  </a:lnTo>
                  <a:lnTo>
                    <a:pt x="86" y="395"/>
                  </a:lnTo>
                  <a:lnTo>
                    <a:pt x="110" y="411"/>
                  </a:lnTo>
                  <a:lnTo>
                    <a:pt x="135" y="424"/>
                  </a:lnTo>
                  <a:lnTo>
                    <a:pt x="162" y="434"/>
                  </a:lnTo>
                  <a:lnTo>
                    <a:pt x="191" y="440"/>
                  </a:lnTo>
                  <a:lnTo>
                    <a:pt x="221" y="441"/>
                  </a:lnTo>
                  <a:lnTo>
                    <a:pt x="250" y="440"/>
                  </a:lnTo>
                  <a:lnTo>
                    <a:pt x="279" y="434"/>
                  </a:lnTo>
                  <a:lnTo>
                    <a:pt x="307" y="424"/>
                  </a:lnTo>
                  <a:lnTo>
                    <a:pt x="332" y="411"/>
                  </a:lnTo>
                  <a:lnTo>
                    <a:pt x="355" y="395"/>
                  </a:lnTo>
                  <a:lnTo>
                    <a:pt x="376" y="376"/>
                  </a:lnTo>
                  <a:lnTo>
                    <a:pt x="396" y="356"/>
                  </a:lnTo>
                  <a:lnTo>
                    <a:pt x="410" y="332"/>
                  </a:lnTo>
                  <a:lnTo>
                    <a:pt x="423" y="306"/>
                  </a:lnTo>
                  <a:lnTo>
                    <a:pt x="434" y="280"/>
                  </a:lnTo>
                  <a:lnTo>
                    <a:pt x="439" y="251"/>
                  </a:lnTo>
                  <a:lnTo>
                    <a:pt x="440" y="220"/>
                  </a:lnTo>
                  <a:lnTo>
                    <a:pt x="442" y="221"/>
                  </a:lnTo>
                  <a:lnTo>
                    <a:pt x="442" y="221"/>
                  </a:lnTo>
                  <a:lnTo>
                    <a:pt x="442" y="221"/>
                  </a:lnTo>
                  <a:lnTo>
                    <a:pt x="442" y="221"/>
                  </a:lnTo>
                  <a:lnTo>
                    <a:pt x="442" y="221"/>
                  </a:lnTo>
                  <a:lnTo>
                    <a:pt x="442" y="221"/>
                  </a:lnTo>
                  <a:lnTo>
                    <a:pt x="442" y="221"/>
                  </a:lnTo>
                  <a:lnTo>
                    <a:pt x="442" y="221"/>
                  </a:lnTo>
                  <a:lnTo>
                    <a:pt x="442" y="221"/>
                  </a:lnTo>
                  <a:lnTo>
                    <a:pt x="442" y="221"/>
                  </a:lnTo>
                  <a:lnTo>
                    <a:pt x="442" y="221"/>
                  </a:lnTo>
                  <a:lnTo>
                    <a:pt x="440" y="220"/>
                  </a:lnTo>
                  <a:lnTo>
                    <a:pt x="440" y="22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74" name="Freeform 68"/>
            <p:cNvSpPr>
              <a:spLocks/>
            </p:cNvSpPr>
            <p:nvPr/>
          </p:nvSpPr>
          <p:spPr bwMode="auto">
            <a:xfrm>
              <a:off x="1174" y="3639"/>
              <a:ext cx="94" cy="49"/>
            </a:xfrm>
            <a:custGeom>
              <a:avLst/>
              <a:gdLst>
                <a:gd name="T0" fmla="*/ 186 w 186"/>
                <a:gd name="T1" fmla="*/ 0 h 97"/>
                <a:gd name="T2" fmla="*/ 186 w 186"/>
                <a:gd name="T3" fmla="*/ 97 h 97"/>
                <a:gd name="T4" fmla="*/ 0 w 186"/>
                <a:gd name="T5" fmla="*/ 97 h 97"/>
                <a:gd name="T6" fmla="*/ 0 w 186"/>
                <a:gd name="T7" fmla="*/ 0 h 97"/>
                <a:gd name="T8" fmla="*/ 186 w 186"/>
                <a:gd name="T9" fmla="*/ 0 h 97"/>
                <a:gd name="T10" fmla="*/ 186 w 186"/>
                <a:gd name="T11" fmla="*/ 0 h 97"/>
              </a:gdLst>
              <a:ahLst/>
              <a:cxnLst>
                <a:cxn ang="0">
                  <a:pos x="T0" y="T1"/>
                </a:cxn>
                <a:cxn ang="0">
                  <a:pos x="T2" y="T3"/>
                </a:cxn>
                <a:cxn ang="0">
                  <a:pos x="T4" y="T5"/>
                </a:cxn>
                <a:cxn ang="0">
                  <a:pos x="T6" y="T7"/>
                </a:cxn>
                <a:cxn ang="0">
                  <a:pos x="T8" y="T9"/>
                </a:cxn>
                <a:cxn ang="0">
                  <a:pos x="T10" y="T11"/>
                </a:cxn>
              </a:cxnLst>
              <a:rect l="0" t="0" r="r" b="b"/>
              <a:pathLst>
                <a:path w="186" h="97">
                  <a:moveTo>
                    <a:pt x="186" y="0"/>
                  </a:moveTo>
                  <a:lnTo>
                    <a:pt x="186" y="97"/>
                  </a:lnTo>
                  <a:lnTo>
                    <a:pt x="0" y="97"/>
                  </a:lnTo>
                  <a:lnTo>
                    <a:pt x="0" y="0"/>
                  </a:lnTo>
                  <a:lnTo>
                    <a:pt x="186" y="0"/>
                  </a:lnTo>
                  <a:lnTo>
                    <a:pt x="18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75" name="Freeform 69"/>
            <p:cNvSpPr>
              <a:spLocks/>
            </p:cNvSpPr>
            <p:nvPr/>
          </p:nvSpPr>
          <p:spPr bwMode="auto">
            <a:xfrm>
              <a:off x="1174" y="3639"/>
              <a:ext cx="94" cy="49"/>
            </a:xfrm>
            <a:custGeom>
              <a:avLst/>
              <a:gdLst>
                <a:gd name="T0" fmla="*/ 186 w 186"/>
                <a:gd name="T1" fmla="*/ 0 h 97"/>
                <a:gd name="T2" fmla="*/ 186 w 186"/>
                <a:gd name="T3" fmla="*/ 97 h 97"/>
                <a:gd name="T4" fmla="*/ 0 w 186"/>
                <a:gd name="T5" fmla="*/ 97 h 97"/>
                <a:gd name="T6" fmla="*/ 0 w 186"/>
                <a:gd name="T7" fmla="*/ 0 h 97"/>
                <a:gd name="T8" fmla="*/ 186 w 186"/>
                <a:gd name="T9" fmla="*/ 0 h 97"/>
                <a:gd name="T10" fmla="*/ 186 w 186"/>
                <a:gd name="T11" fmla="*/ 0 h 97"/>
              </a:gdLst>
              <a:ahLst/>
              <a:cxnLst>
                <a:cxn ang="0">
                  <a:pos x="T0" y="T1"/>
                </a:cxn>
                <a:cxn ang="0">
                  <a:pos x="T2" y="T3"/>
                </a:cxn>
                <a:cxn ang="0">
                  <a:pos x="T4" y="T5"/>
                </a:cxn>
                <a:cxn ang="0">
                  <a:pos x="T6" y="T7"/>
                </a:cxn>
                <a:cxn ang="0">
                  <a:pos x="T8" y="T9"/>
                </a:cxn>
                <a:cxn ang="0">
                  <a:pos x="T10" y="T11"/>
                </a:cxn>
              </a:cxnLst>
              <a:rect l="0" t="0" r="r" b="b"/>
              <a:pathLst>
                <a:path w="186" h="97">
                  <a:moveTo>
                    <a:pt x="186" y="0"/>
                  </a:moveTo>
                  <a:lnTo>
                    <a:pt x="186" y="97"/>
                  </a:lnTo>
                  <a:lnTo>
                    <a:pt x="0" y="97"/>
                  </a:lnTo>
                  <a:lnTo>
                    <a:pt x="0" y="0"/>
                  </a:lnTo>
                  <a:lnTo>
                    <a:pt x="186" y="0"/>
                  </a:lnTo>
                  <a:lnTo>
                    <a:pt x="186" y="0"/>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76" name="Freeform 70"/>
            <p:cNvSpPr>
              <a:spLocks/>
            </p:cNvSpPr>
            <p:nvPr/>
          </p:nvSpPr>
          <p:spPr bwMode="auto">
            <a:xfrm>
              <a:off x="1174" y="3639"/>
              <a:ext cx="94" cy="50"/>
            </a:xfrm>
            <a:custGeom>
              <a:avLst/>
              <a:gdLst>
                <a:gd name="T0" fmla="*/ 187 w 187"/>
                <a:gd name="T1" fmla="*/ 0 h 99"/>
                <a:gd name="T2" fmla="*/ 185 w 187"/>
                <a:gd name="T3" fmla="*/ 0 h 99"/>
                <a:gd name="T4" fmla="*/ 185 w 187"/>
                <a:gd name="T5" fmla="*/ 95 h 99"/>
                <a:gd name="T6" fmla="*/ 1 w 187"/>
                <a:gd name="T7" fmla="*/ 95 h 99"/>
                <a:gd name="T8" fmla="*/ 0 w 187"/>
                <a:gd name="T9" fmla="*/ 99 h 99"/>
                <a:gd name="T10" fmla="*/ 187 w 187"/>
                <a:gd name="T11" fmla="*/ 98 h 99"/>
                <a:gd name="T12" fmla="*/ 187 w 187"/>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87" h="99">
                  <a:moveTo>
                    <a:pt x="187" y="0"/>
                  </a:moveTo>
                  <a:lnTo>
                    <a:pt x="185" y="0"/>
                  </a:lnTo>
                  <a:lnTo>
                    <a:pt x="185" y="95"/>
                  </a:lnTo>
                  <a:lnTo>
                    <a:pt x="1" y="95"/>
                  </a:lnTo>
                  <a:lnTo>
                    <a:pt x="0" y="99"/>
                  </a:lnTo>
                  <a:lnTo>
                    <a:pt x="187" y="98"/>
                  </a:lnTo>
                  <a:lnTo>
                    <a:pt x="18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77" name="Freeform 71"/>
            <p:cNvSpPr>
              <a:spLocks/>
            </p:cNvSpPr>
            <p:nvPr/>
          </p:nvSpPr>
          <p:spPr bwMode="auto">
            <a:xfrm>
              <a:off x="1174" y="3639"/>
              <a:ext cx="94" cy="50"/>
            </a:xfrm>
            <a:custGeom>
              <a:avLst/>
              <a:gdLst>
                <a:gd name="T0" fmla="*/ 3 w 189"/>
                <a:gd name="T1" fmla="*/ 96 h 100"/>
                <a:gd name="T2" fmla="*/ 3 w 189"/>
                <a:gd name="T3" fmla="*/ 3 h 100"/>
                <a:gd name="T4" fmla="*/ 187 w 189"/>
                <a:gd name="T5" fmla="*/ 3 h 100"/>
                <a:gd name="T6" fmla="*/ 189 w 189"/>
                <a:gd name="T7" fmla="*/ 1 h 100"/>
                <a:gd name="T8" fmla="*/ 188 w 189"/>
                <a:gd name="T9" fmla="*/ 0 h 100"/>
                <a:gd name="T10" fmla="*/ 0 w 189"/>
                <a:gd name="T11" fmla="*/ 1 h 100"/>
                <a:gd name="T12" fmla="*/ 2 w 189"/>
                <a:gd name="T13" fmla="*/ 100 h 100"/>
                <a:gd name="T14" fmla="*/ 3 w 189"/>
                <a:gd name="T15" fmla="*/ 96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00">
                  <a:moveTo>
                    <a:pt x="3" y="96"/>
                  </a:moveTo>
                  <a:lnTo>
                    <a:pt x="3" y="3"/>
                  </a:lnTo>
                  <a:lnTo>
                    <a:pt x="187" y="3"/>
                  </a:lnTo>
                  <a:lnTo>
                    <a:pt x="189" y="1"/>
                  </a:lnTo>
                  <a:lnTo>
                    <a:pt x="188" y="0"/>
                  </a:lnTo>
                  <a:lnTo>
                    <a:pt x="0" y="1"/>
                  </a:lnTo>
                  <a:lnTo>
                    <a:pt x="2" y="100"/>
                  </a:lnTo>
                  <a:lnTo>
                    <a:pt x="3"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grpSp>
      <p:grpSp>
        <p:nvGrpSpPr>
          <p:cNvPr id="78" name="Group 72"/>
          <p:cNvGrpSpPr>
            <a:grpSpLocks/>
          </p:cNvGrpSpPr>
          <p:nvPr/>
        </p:nvGrpSpPr>
        <p:grpSpPr bwMode="auto">
          <a:xfrm>
            <a:off x="4244975" y="5486400"/>
            <a:ext cx="1143000" cy="609600"/>
            <a:chOff x="768" y="3463"/>
            <a:chExt cx="720" cy="384"/>
          </a:xfrm>
        </p:grpSpPr>
        <p:sp>
          <p:nvSpPr>
            <p:cNvPr id="79" name="Rectangle 73"/>
            <p:cNvSpPr>
              <a:spLocks noChangeArrowheads="1"/>
            </p:cNvSpPr>
            <p:nvPr/>
          </p:nvSpPr>
          <p:spPr bwMode="auto">
            <a:xfrm>
              <a:off x="768" y="3463"/>
              <a:ext cx="720"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80" name="Freeform 74"/>
            <p:cNvSpPr>
              <a:spLocks/>
            </p:cNvSpPr>
            <p:nvPr/>
          </p:nvSpPr>
          <p:spPr bwMode="auto">
            <a:xfrm>
              <a:off x="867" y="3506"/>
              <a:ext cx="310" cy="309"/>
            </a:xfrm>
            <a:custGeom>
              <a:avLst/>
              <a:gdLst>
                <a:gd name="T0" fmla="*/ 619 w 620"/>
                <a:gd name="T1" fmla="*/ 310 h 619"/>
                <a:gd name="T2" fmla="*/ 617 w 620"/>
                <a:gd name="T3" fmla="*/ 269 h 619"/>
                <a:gd name="T4" fmla="*/ 609 w 620"/>
                <a:gd name="T5" fmla="*/ 228 h 619"/>
                <a:gd name="T6" fmla="*/ 595 w 620"/>
                <a:gd name="T7" fmla="*/ 190 h 619"/>
                <a:gd name="T8" fmla="*/ 578 w 620"/>
                <a:gd name="T9" fmla="*/ 155 h 619"/>
                <a:gd name="T10" fmla="*/ 555 w 620"/>
                <a:gd name="T11" fmla="*/ 121 h 619"/>
                <a:gd name="T12" fmla="*/ 529 w 620"/>
                <a:gd name="T13" fmla="*/ 92 h 619"/>
                <a:gd name="T14" fmla="*/ 499 w 620"/>
                <a:gd name="T15" fmla="*/ 66 h 619"/>
                <a:gd name="T16" fmla="*/ 466 w 620"/>
                <a:gd name="T17" fmla="*/ 43 h 619"/>
                <a:gd name="T18" fmla="*/ 430 w 620"/>
                <a:gd name="T19" fmla="*/ 26 h 619"/>
                <a:gd name="T20" fmla="*/ 392 w 620"/>
                <a:gd name="T21" fmla="*/ 12 h 619"/>
                <a:gd name="T22" fmla="*/ 352 w 620"/>
                <a:gd name="T23" fmla="*/ 4 h 619"/>
                <a:gd name="T24" fmla="*/ 310 w 620"/>
                <a:gd name="T25" fmla="*/ 0 h 619"/>
                <a:gd name="T26" fmla="*/ 268 w 620"/>
                <a:gd name="T27" fmla="*/ 4 h 619"/>
                <a:gd name="T28" fmla="*/ 228 w 620"/>
                <a:gd name="T29" fmla="*/ 12 h 619"/>
                <a:gd name="T30" fmla="*/ 190 w 620"/>
                <a:gd name="T31" fmla="*/ 26 h 619"/>
                <a:gd name="T32" fmla="*/ 154 w 620"/>
                <a:gd name="T33" fmla="*/ 43 h 619"/>
                <a:gd name="T34" fmla="*/ 121 w 620"/>
                <a:gd name="T35" fmla="*/ 66 h 619"/>
                <a:gd name="T36" fmla="*/ 92 w 620"/>
                <a:gd name="T37" fmla="*/ 92 h 619"/>
                <a:gd name="T38" fmla="*/ 65 w 620"/>
                <a:gd name="T39" fmla="*/ 121 h 619"/>
                <a:gd name="T40" fmla="*/ 42 w 620"/>
                <a:gd name="T41" fmla="*/ 155 h 619"/>
                <a:gd name="T42" fmla="*/ 25 w 620"/>
                <a:gd name="T43" fmla="*/ 190 h 619"/>
                <a:gd name="T44" fmla="*/ 11 w 620"/>
                <a:gd name="T45" fmla="*/ 228 h 619"/>
                <a:gd name="T46" fmla="*/ 3 w 620"/>
                <a:gd name="T47" fmla="*/ 269 h 619"/>
                <a:gd name="T48" fmla="*/ 0 w 620"/>
                <a:gd name="T49" fmla="*/ 310 h 619"/>
                <a:gd name="T50" fmla="*/ 3 w 620"/>
                <a:gd name="T51" fmla="*/ 353 h 619"/>
                <a:gd name="T52" fmla="*/ 11 w 620"/>
                <a:gd name="T53" fmla="*/ 392 h 619"/>
                <a:gd name="T54" fmla="*/ 25 w 620"/>
                <a:gd name="T55" fmla="*/ 430 h 619"/>
                <a:gd name="T56" fmla="*/ 42 w 620"/>
                <a:gd name="T57" fmla="*/ 465 h 619"/>
                <a:gd name="T58" fmla="*/ 65 w 620"/>
                <a:gd name="T59" fmla="*/ 499 h 619"/>
                <a:gd name="T60" fmla="*/ 92 w 620"/>
                <a:gd name="T61" fmla="*/ 529 h 619"/>
                <a:gd name="T62" fmla="*/ 121 w 620"/>
                <a:gd name="T63" fmla="*/ 554 h 619"/>
                <a:gd name="T64" fmla="*/ 154 w 620"/>
                <a:gd name="T65" fmla="*/ 577 h 619"/>
                <a:gd name="T66" fmla="*/ 190 w 620"/>
                <a:gd name="T67" fmla="*/ 594 h 619"/>
                <a:gd name="T68" fmla="*/ 228 w 620"/>
                <a:gd name="T69" fmla="*/ 608 h 619"/>
                <a:gd name="T70" fmla="*/ 268 w 620"/>
                <a:gd name="T71" fmla="*/ 616 h 619"/>
                <a:gd name="T72" fmla="*/ 310 w 620"/>
                <a:gd name="T73" fmla="*/ 619 h 619"/>
                <a:gd name="T74" fmla="*/ 352 w 620"/>
                <a:gd name="T75" fmla="*/ 616 h 619"/>
                <a:gd name="T76" fmla="*/ 392 w 620"/>
                <a:gd name="T77" fmla="*/ 608 h 619"/>
                <a:gd name="T78" fmla="*/ 430 w 620"/>
                <a:gd name="T79" fmla="*/ 594 h 619"/>
                <a:gd name="T80" fmla="*/ 466 w 620"/>
                <a:gd name="T81" fmla="*/ 577 h 619"/>
                <a:gd name="T82" fmla="*/ 499 w 620"/>
                <a:gd name="T83" fmla="*/ 554 h 619"/>
                <a:gd name="T84" fmla="*/ 529 w 620"/>
                <a:gd name="T85" fmla="*/ 529 h 619"/>
                <a:gd name="T86" fmla="*/ 555 w 620"/>
                <a:gd name="T87" fmla="*/ 499 h 619"/>
                <a:gd name="T88" fmla="*/ 578 w 620"/>
                <a:gd name="T89" fmla="*/ 465 h 619"/>
                <a:gd name="T90" fmla="*/ 595 w 620"/>
                <a:gd name="T91" fmla="*/ 430 h 619"/>
                <a:gd name="T92" fmla="*/ 609 w 620"/>
                <a:gd name="T93" fmla="*/ 392 h 619"/>
                <a:gd name="T94" fmla="*/ 617 w 620"/>
                <a:gd name="T95" fmla="*/ 353 h 619"/>
                <a:gd name="T96" fmla="*/ 619 w 620"/>
                <a:gd name="T97" fmla="*/ 310 h 619"/>
                <a:gd name="T98" fmla="*/ 620 w 620"/>
                <a:gd name="T99" fmla="*/ 311 h 619"/>
                <a:gd name="T100" fmla="*/ 620 w 620"/>
                <a:gd name="T101" fmla="*/ 311 h 619"/>
                <a:gd name="T102" fmla="*/ 620 w 620"/>
                <a:gd name="T103" fmla="*/ 311 h 619"/>
                <a:gd name="T104" fmla="*/ 620 w 620"/>
                <a:gd name="T105" fmla="*/ 311 h 619"/>
                <a:gd name="T106" fmla="*/ 620 w 620"/>
                <a:gd name="T107" fmla="*/ 311 h 619"/>
                <a:gd name="T108" fmla="*/ 620 w 620"/>
                <a:gd name="T109" fmla="*/ 311 h 619"/>
                <a:gd name="T110" fmla="*/ 620 w 620"/>
                <a:gd name="T111" fmla="*/ 311 h 619"/>
                <a:gd name="T112" fmla="*/ 620 w 620"/>
                <a:gd name="T113" fmla="*/ 311 h 619"/>
                <a:gd name="T114" fmla="*/ 620 w 620"/>
                <a:gd name="T115" fmla="*/ 311 h 619"/>
                <a:gd name="T116" fmla="*/ 620 w 620"/>
                <a:gd name="T117" fmla="*/ 311 h 619"/>
                <a:gd name="T118" fmla="*/ 620 w 620"/>
                <a:gd name="T119" fmla="*/ 311 h 619"/>
                <a:gd name="T120" fmla="*/ 619 w 620"/>
                <a:gd name="T121" fmla="*/ 310 h 619"/>
                <a:gd name="T122" fmla="*/ 619 w 620"/>
                <a:gd name="T123" fmla="*/ 31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0" h="619">
                  <a:moveTo>
                    <a:pt x="619" y="310"/>
                  </a:moveTo>
                  <a:lnTo>
                    <a:pt x="617" y="269"/>
                  </a:lnTo>
                  <a:lnTo>
                    <a:pt x="609" y="228"/>
                  </a:lnTo>
                  <a:lnTo>
                    <a:pt x="595" y="190"/>
                  </a:lnTo>
                  <a:lnTo>
                    <a:pt x="578" y="155"/>
                  </a:lnTo>
                  <a:lnTo>
                    <a:pt x="555" y="121"/>
                  </a:lnTo>
                  <a:lnTo>
                    <a:pt x="529" y="92"/>
                  </a:lnTo>
                  <a:lnTo>
                    <a:pt x="499" y="66"/>
                  </a:lnTo>
                  <a:lnTo>
                    <a:pt x="466" y="43"/>
                  </a:lnTo>
                  <a:lnTo>
                    <a:pt x="430" y="26"/>
                  </a:lnTo>
                  <a:lnTo>
                    <a:pt x="392" y="12"/>
                  </a:lnTo>
                  <a:lnTo>
                    <a:pt x="352" y="4"/>
                  </a:lnTo>
                  <a:lnTo>
                    <a:pt x="310" y="0"/>
                  </a:lnTo>
                  <a:lnTo>
                    <a:pt x="268" y="4"/>
                  </a:lnTo>
                  <a:lnTo>
                    <a:pt x="228" y="12"/>
                  </a:lnTo>
                  <a:lnTo>
                    <a:pt x="190" y="26"/>
                  </a:lnTo>
                  <a:lnTo>
                    <a:pt x="154" y="43"/>
                  </a:lnTo>
                  <a:lnTo>
                    <a:pt x="121" y="66"/>
                  </a:lnTo>
                  <a:lnTo>
                    <a:pt x="92" y="92"/>
                  </a:lnTo>
                  <a:lnTo>
                    <a:pt x="65" y="121"/>
                  </a:lnTo>
                  <a:lnTo>
                    <a:pt x="42" y="155"/>
                  </a:lnTo>
                  <a:lnTo>
                    <a:pt x="25" y="190"/>
                  </a:lnTo>
                  <a:lnTo>
                    <a:pt x="11" y="228"/>
                  </a:lnTo>
                  <a:lnTo>
                    <a:pt x="3" y="269"/>
                  </a:lnTo>
                  <a:lnTo>
                    <a:pt x="0" y="310"/>
                  </a:lnTo>
                  <a:lnTo>
                    <a:pt x="3" y="353"/>
                  </a:lnTo>
                  <a:lnTo>
                    <a:pt x="11" y="392"/>
                  </a:lnTo>
                  <a:lnTo>
                    <a:pt x="25" y="430"/>
                  </a:lnTo>
                  <a:lnTo>
                    <a:pt x="42" y="465"/>
                  </a:lnTo>
                  <a:lnTo>
                    <a:pt x="65" y="499"/>
                  </a:lnTo>
                  <a:lnTo>
                    <a:pt x="92" y="529"/>
                  </a:lnTo>
                  <a:lnTo>
                    <a:pt x="121" y="554"/>
                  </a:lnTo>
                  <a:lnTo>
                    <a:pt x="154" y="577"/>
                  </a:lnTo>
                  <a:lnTo>
                    <a:pt x="190" y="594"/>
                  </a:lnTo>
                  <a:lnTo>
                    <a:pt x="228" y="608"/>
                  </a:lnTo>
                  <a:lnTo>
                    <a:pt x="268" y="616"/>
                  </a:lnTo>
                  <a:lnTo>
                    <a:pt x="310" y="619"/>
                  </a:lnTo>
                  <a:lnTo>
                    <a:pt x="352" y="616"/>
                  </a:lnTo>
                  <a:lnTo>
                    <a:pt x="392" y="608"/>
                  </a:lnTo>
                  <a:lnTo>
                    <a:pt x="430" y="594"/>
                  </a:lnTo>
                  <a:lnTo>
                    <a:pt x="466" y="577"/>
                  </a:lnTo>
                  <a:lnTo>
                    <a:pt x="499" y="554"/>
                  </a:lnTo>
                  <a:lnTo>
                    <a:pt x="529" y="529"/>
                  </a:lnTo>
                  <a:lnTo>
                    <a:pt x="555" y="499"/>
                  </a:lnTo>
                  <a:lnTo>
                    <a:pt x="578" y="465"/>
                  </a:lnTo>
                  <a:lnTo>
                    <a:pt x="595" y="430"/>
                  </a:lnTo>
                  <a:lnTo>
                    <a:pt x="609" y="392"/>
                  </a:lnTo>
                  <a:lnTo>
                    <a:pt x="617" y="353"/>
                  </a:lnTo>
                  <a:lnTo>
                    <a:pt x="619" y="310"/>
                  </a:lnTo>
                  <a:lnTo>
                    <a:pt x="620" y="311"/>
                  </a:lnTo>
                  <a:lnTo>
                    <a:pt x="620" y="311"/>
                  </a:lnTo>
                  <a:lnTo>
                    <a:pt x="620" y="311"/>
                  </a:lnTo>
                  <a:lnTo>
                    <a:pt x="620" y="311"/>
                  </a:lnTo>
                  <a:lnTo>
                    <a:pt x="620" y="311"/>
                  </a:lnTo>
                  <a:lnTo>
                    <a:pt x="620" y="311"/>
                  </a:lnTo>
                  <a:lnTo>
                    <a:pt x="620" y="311"/>
                  </a:lnTo>
                  <a:lnTo>
                    <a:pt x="620" y="311"/>
                  </a:lnTo>
                  <a:lnTo>
                    <a:pt x="620" y="311"/>
                  </a:lnTo>
                  <a:lnTo>
                    <a:pt x="620" y="311"/>
                  </a:lnTo>
                  <a:lnTo>
                    <a:pt x="620" y="311"/>
                  </a:lnTo>
                  <a:lnTo>
                    <a:pt x="619" y="310"/>
                  </a:lnTo>
                  <a:lnTo>
                    <a:pt x="619" y="3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81" name="Freeform 75"/>
            <p:cNvSpPr>
              <a:spLocks/>
            </p:cNvSpPr>
            <p:nvPr/>
          </p:nvSpPr>
          <p:spPr bwMode="auto">
            <a:xfrm>
              <a:off x="867" y="3506"/>
              <a:ext cx="310" cy="309"/>
            </a:xfrm>
            <a:custGeom>
              <a:avLst/>
              <a:gdLst>
                <a:gd name="T0" fmla="*/ 619 w 620"/>
                <a:gd name="T1" fmla="*/ 310 h 619"/>
                <a:gd name="T2" fmla="*/ 617 w 620"/>
                <a:gd name="T3" fmla="*/ 269 h 619"/>
                <a:gd name="T4" fmla="*/ 609 w 620"/>
                <a:gd name="T5" fmla="*/ 228 h 619"/>
                <a:gd name="T6" fmla="*/ 595 w 620"/>
                <a:gd name="T7" fmla="*/ 190 h 619"/>
                <a:gd name="T8" fmla="*/ 578 w 620"/>
                <a:gd name="T9" fmla="*/ 155 h 619"/>
                <a:gd name="T10" fmla="*/ 555 w 620"/>
                <a:gd name="T11" fmla="*/ 121 h 619"/>
                <a:gd name="T12" fmla="*/ 529 w 620"/>
                <a:gd name="T13" fmla="*/ 92 h 619"/>
                <a:gd name="T14" fmla="*/ 499 w 620"/>
                <a:gd name="T15" fmla="*/ 66 h 619"/>
                <a:gd name="T16" fmla="*/ 466 w 620"/>
                <a:gd name="T17" fmla="*/ 43 h 619"/>
                <a:gd name="T18" fmla="*/ 430 w 620"/>
                <a:gd name="T19" fmla="*/ 26 h 619"/>
                <a:gd name="T20" fmla="*/ 392 w 620"/>
                <a:gd name="T21" fmla="*/ 12 h 619"/>
                <a:gd name="T22" fmla="*/ 352 w 620"/>
                <a:gd name="T23" fmla="*/ 4 h 619"/>
                <a:gd name="T24" fmla="*/ 310 w 620"/>
                <a:gd name="T25" fmla="*/ 0 h 619"/>
                <a:gd name="T26" fmla="*/ 268 w 620"/>
                <a:gd name="T27" fmla="*/ 4 h 619"/>
                <a:gd name="T28" fmla="*/ 228 w 620"/>
                <a:gd name="T29" fmla="*/ 12 h 619"/>
                <a:gd name="T30" fmla="*/ 190 w 620"/>
                <a:gd name="T31" fmla="*/ 26 h 619"/>
                <a:gd name="T32" fmla="*/ 154 w 620"/>
                <a:gd name="T33" fmla="*/ 43 h 619"/>
                <a:gd name="T34" fmla="*/ 121 w 620"/>
                <a:gd name="T35" fmla="*/ 66 h 619"/>
                <a:gd name="T36" fmla="*/ 92 w 620"/>
                <a:gd name="T37" fmla="*/ 92 h 619"/>
                <a:gd name="T38" fmla="*/ 65 w 620"/>
                <a:gd name="T39" fmla="*/ 121 h 619"/>
                <a:gd name="T40" fmla="*/ 42 w 620"/>
                <a:gd name="T41" fmla="*/ 155 h 619"/>
                <a:gd name="T42" fmla="*/ 25 w 620"/>
                <a:gd name="T43" fmla="*/ 190 h 619"/>
                <a:gd name="T44" fmla="*/ 11 w 620"/>
                <a:gd name="T45" fmla="*/ 228 h 619"/>
                <a:gd name="T46" fmla="*/ 3 w 620"/>
                <a:gd name="T47" fmla="*/ 269 h 619"/>
                <a:gd name="T48" fmla="*/ 0 w 620"/>
                <a:gd name="T49" fmla="*/ 310 h 619"/>
                <a:gd name="T50" fmla="*/ 3 w 620"/>
                <a:gd name="T51" fmla="*/ 353 h 619"/>
                <a:gd name="T52" fmla="*/ 11 w 620"/>
                <a:gd name="T53" fmla="*/ 392 h 619"/>
                <a:gd name="T54" fmla="*/ 25 w 620"/>
                <a:gd name="T55" fmla="*/ 430 h 619"/>
                <a:gd name="T56" fmla="*/ 42 w 620"/>
                <a:gd name="T57" fmla="*/ 465 h 619"/>
                <a:gd name="T58" fmla="*/ 65 w 620"/>
                <a:gd name="T59" fmla="*/ 499 h 619"/>
                <a:gd name="T60" fmla="*/ 92 w 620"/>
                <a:gd name="T61" fmla="*/ 529 h 619"/>
                <a:gd name="T62" fmla="*/ 121 w 620"/>
                <a:gd name="T63" fmla="*/ 554 h 619"/>
                <a:gd name="T64" fmla="*/ 154 w 620"/>
                <a:gd name="T65" fmla="*/ 577 h 619"/>
                <a:gd name="T66" fmla="*/ 190 w 620"/>
                <a:gd name="T67" fmla="*/ 594 h 619"/>
                <a:gd name="T68" fmla="*/ 228 w 620"/>
                <a:gd name="T69" fmla="*/ 608 h 619"/>
                <a:gd name="T70" fmla="*/ 268 w 620"/>
                <a:gd name="T71" fmla="*/ 616 h 619"/>
                <a:gd name="T72" fmla="*/ 310 w 620"/>
                <a:gd name="T73" fmla="*/ 619 h 619"/>
                <a:gd name="T74" fmla="*/ 352 w 620"/>
                <a:gd name="T75" fmla="*/ 616 h 619"/>
                <a:gd name="T76" fmla="*/ 392 w 620"/>
                <a:gd name="T77" fmla="*/ 608 h 619"/>
                <a:gd name="T78" fmla="*/ 430 w 620"/>
                <a:gd name="T79" fmla="*/ 594 h 619"/>
                <a:gd name="T80" fmla="*/ 466 w 620"/>
                <a:gd name="T81" fmla="*/ 577 h 619"/>
                <a:gd name="T82" fmla="*/ 499 w 620"/>
                <a:gd name="T83" fmla="*/ 554 h 619"/>
                <a:gd name="T84" fmla="*/ 529 w 620"/>
                <a:gd name="T85" fmla="*/ 529 h 619"/>
                <a:gd name="T86" fmla="*/ 555 w 620"/>
                <a:gd name="T87" fmla="*/ 499 h 619"/>
                <a:gd name="T88" fmla="*/ 578 w 620"/>
                <a:gd name="T89" fmla="*/ 465 h 619"/>
                <a:gd name="T90" fmla="*/ 595 w 620"/>
                <a:gd name="T91" fmla="*/ 430 h 619"/>
                <a:gd name="T92" fmla="*/ 609 w 620"/>
                <a:gd name="T93" fmla="*/ 392 h 619"/>
                <a:gd name="T94" fmla="*/ 617 w 620"/>
                <a:gd name="T95" fmla="*/ 353 h 619"/>
                <a:gd name="T96" fmla="*/ 619 w 620"/>
                <a:gd name="T97" fmla="*/ 310 h 619"/>
                <a:gd name="T98" fmla="*/ 620 w 620"/>
                <a:gd name="T99" fmla="*/ 311 h 619"/>
                <a:gd name="T100" fmla="*/ 620 w 620"/>
                <a:gd name="T101" fmla="*/ 311 h 619"/>
                <a:gd name="T102" fmla="*/ 620 w 620"/>
                <a:gd name="T103" fmla="*/ 311 h 619"/>
                <a:gd name="T104" fmla="*/ 620 w 620"/>
                <a:gd name="T105" fmla="*/ 311 h 619"/>
                <a:gd name="T106" fmla="*/ 620 w 620"/>
                <a:gd name="T107" fmla="*/ 311 h 619"/>
                <a:gd name="T108" fmla="*/ 620 w 620"/>
                <a:gd name="T109" fmla="*/ 311 h 619"/>
                <a:gd name="T110" fmla="*/ 620 w 620"/>
                <a:gd name="T111" fmla="*/ 311 h 619"/>
                <a:gd name="T112" fmla="*/ 620 w 620"/>
                <a:gd name="T113" fmla="*/ 311 h 619"/>
                <a:gd name="T114" fmla="*/ 620 w 620"/>
                <a:gd name="T115" fmla="*/ 311 h 619"/>
                <a:gd name="T116" fmla="*/ 620 w 620"/>
                <a:gd name="T117" fmla="*/ 311 h 619"/>
                <a:gd name="T118" fmla="*/ 620 w 620"/>
                <a:gd name="T119" fmla="*/ 311 h 619"/>
                <a:gd name="T120" fmla="*/ 619 w 620"/>
                <a:gd name="T121" fmla="*/ 310 h 619"/>
                <a:gd name="T122" fmla="*/ 619 w 620"/>
                <a:gd name="T123" fmla="*/ 31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0" h="619">
                  <a:moveTo>
                    <a:pt x="619" y="310"/>
                  </a:moveTo>
                  <a:lnTo>
                    <a:pt x="617" y="269"/>
                  </a:lnTo>
                  <a:lnTo>
                    <a:pt x="609" y="228"/>
                  </a:lnTo>
                  <a:lnTo>
                    <a:pt x="595" y="190"/>
                  </a:lnTo>
                  <a:lnTo>
                    <a:pt x="578" y="155"/>
                  </a:lnTo>
                  <a:lnTo>
                    <a:pt x="555" y="121"/>
                  </a:lnTo>
                  <a:lnTo>
                    <a:pt x="529" y="92"/>
                  </a:lnTo>
                  <a:lnTo>
                    <a:pt x="499" y="66"/>
                  </a:lnTo>
                  <a:lnTo>
                    <a:pt x="466" y="43"/>
                  </a:lnTo>
                  <a:lnTo>
                    <a:pt x="430" y="26"/>
                  </a:lnTo>
                  <a:lnTo>
                    <a:pt x="392" y="12"/>
                  </a:lnTo>
                  <a:lnTo>
                    <a:pt x="352" y="4"/>
                  </a:lnTo>
                  <a:lnTo>
                    <a:pt x="310" y="0"/>
                  </a:lnTo>
                  <a:lnTo>
                    <a:pt x="268" y="4"/>
                  </a:lnTo>
                  <a:lnTo>
                    <a:pt x="228" y="12"/>
                  </a:lnTo>
                  <a:lnTo>
                    <a:pt x="190" y="26"/>
                  </a:lnTo>
                  <a:lnTo>
                    <a:pt x="154" y="43"/>
                  </a:lnTo>
                  <a:lnTo>
                    <a:pt x="121" y="66"/>
                  </a:lnTo>
                  <a:lnTo>
                    <a:pt x="92" y="92"/>
                  </a:lnTo>
                  <a:lnTo>
                    <a:pt x="65" y="121"/>
                  </a:lnTo>
                  <a:lnTo>
                    <a:pt x="42" y="155"/>
                  </a:lnTo>
                  <a:lnTo>
                    <a:pt x="25" y="190"/>
                  </a:lnTo>
                  <a:lnTo>
                    <a:pt x="11" y="228"/>
                  </a:lnTo>
                  <a:lnTo>
                    <a:pt x="3" y="269"/>
                  </a:lnTo>
                  <a:lnTo>
                    <a:pt x="0" y="310"/>
                  </a:lnTo>
                  <a:lnTo>
                    <a:pt x="3" y="353"/>
                  </a:lnTo>
                  <a:lnTo>
                    <a:pt x="11" y="392"/>
                  </a:lnTo>
                  <a:lnTo>
                    <a:pt x="25" y="430"/>
                  </a:lnTo>
                  <a:lnTo>
                    <a:pt x="42" y="465"/>
                  </a:lnTo>
                  <a:lnTo>
                    <a:pt x="65" y="499"/>
                  </a:lnTo>
                  <a:lnTo>
                    <a:pt x="92" y="529"/>
                  </a:lnTo>
                  <a:lnTo>
                    <a:pt x="121" y="554"/>
                  </a:lnTo>
                  <a:lnTo>
                    <a:pt x="154" y="577"/>
                  </a:lnTo>
                  <a:lnTo>
                    <a:pt x="190" y="594"/>
                  </a:lnTo>
                  <a:lnTo>
                    <a:pt x="228" y="608"/>
                  </a:lnTo>
                  <a:lnTo>
                    <a:pt x="268" y="616"/>
                  </a:lnTo>
                  <a:lnTo>
                    <a:pt x="310" y="619"/>
                  </a:lnTo>
                  <a:lnTo>
                    <a:pt x="352" y="616"/>
                  </a:lnTo>
                  <a:lnTo>
                    <a:pt x="392" y="608"/>
                  </a:lnTo>
                  <a:lnTo>
                    <a:pt x="430" y="594"/>
                  </a:lnTo>
                  <a:lnTo>
                    <a:pt x="466" y="577"/>
                  </a:lnTo>
                  <a:lnTo>
                    <a:pt x="499" y="554"/>
                  </a:lnTo>
                  <a:lnTo>
                    <a:pt x="529" y="529"/>
                  </a:lnTo>
                  <a:lnTo>
                    <a:pt x="555" y="499"/>
                  </a:lnTo>
                  <a:lnTo>
                    <a:pt x="578" y="465"/>
                  </a:lnTo>
                  <a:lnTo>
                    <a:pt x="595" y="430"/>
                  </a:lnTo>
                  <a:lnTo>
                    <a:pt x="609" y="392"/>
                  </a:lnTo>
                  <a:lnTo>
                    <a:pt x="617" y="353"/>
                  </a:lnTo>
                  <a:lnTo>
                    <a:pt x="619" y="310"/>
                  </a:lnTo>
                  <a:lnTo>
                    <a:pt x="620" y="311"/>
                  </a:lnTo>
                  <a:lnTo>
                    <a:pt x="620" y="311"/>
                  </a:lnTo>
                  <a:lnTo>
                    <a:pt x="620" y="311"/>
                  </a:lnTo>
                  <a:lnTo>
                    <a:pt x="620" y="311"/>
                  </a:lnTo>
                  <a:lnTo>
                    <a:pt x="620" y="311"/>
                  </a:lnTo>
                  <a:lnTo>
                    <a:pt x="620" y="311"/>
                  </a:lnTo>
                  <a:lnTo>
                    <a:pt x="620" y="311"/>
                  </a:lnTo>
                  <a:lnTo>
                    <a:pt x="620" y="311"/>
                  </a:lnTo>
                  <a:lnTo>
                    <a:pt x="620" y="311"/>
                  </a:lnTo>
                  <a:lnTo>
                    <a:pt x="620" y="311"/>
                  </a:lnTo>
                  <a:lnTo>
                    <a:pt x="620" y="311"/>
                  </a:lnTo>
                  <a:lnTo>
                    <a:pt x="619" y="310"/>
                  </a:lnTo>
                  <a:lnTo>
                    <a:pt x="619" y="310"/>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82" name="Freeform 76"/>
            <p:cNvSpPr>
              <a:spLocks/>
            </p:cNvSpPr>
            <p:nvPr/>
          </p:nvSpPr>
          <p:spPr bwMode="auto">
            <a:xfrm>
              <a:off x="866" y="3505"/>
              <a:ext cx="311" cy="155"/>
            </a:xfrm>
            <a:custGeom>
              <a:avLst/>
              <a:gdLst>
                <a:gd name="T0" fmla="*/ 619 w 621"/>
                <a:gd name="T1" fmla="*/ 311 h 311"/>
                <a:gd name="T2" fmla="*/ 621 w 621"/>
                <a:gd name="T3" fmla="*/ 311 h 311"/>
                <a:gd name="T4" fmla="*/ 619 w 621"/>
                <a:gd name="T5" fmla="*/ 270 h 311"/>
                <a:gd name="T6" fmla="*/ 611 w 621"/>
                <a:gd name="T7" fmla="*/ 229 h 311"/>
                <a:gd name="T8" fmla="*/ 597 w 621"/>
                <a:gd name="T9" fmla="*/ 191 h 311"/>
                <a:gd name="T10" fmla="*/ 579 w 621"/>
                <a:gd name="T11" fmla="*/ 152 h 311"/>
                <a:gd name="T12" fmla="*/ 557 w 621"/>
                <a:gd name="T13" fmla="*/ 121 h 311"/>
                <a:gd name="T14" fmla="*/ 532 w 621"/>
                <a:gd name="T15" fmla="*/ 92 h 311"/>
                <a:gd name="T16" fmla="*/ 502 w 621"/>
                <a:gd name="T17" fmla="*/ 66 h 311"/>
                <a:gd name="T18" fmla="*/ 471 w 621"/>
                <a:gd name="T19" fmla="*/ 44 h 311"/>
                <a:gd name="T20" fmla="*/ 431 w 621"/>
                <a:gd name="T21" fmla="*/ 25 h 311"/>
                <a:gd name="T22" fmla="*/ 393 w 621"/>
                <a:gd name="T23" fmla="*/ 12 h 311"/>
                <a:gd name="T24" fmla="*/ 353 w 621"/>
                <a:gd name="T25" fmla="*/ 4 h 311"/>
                <a:gd name="T26" fmla="*/ 311 w 621"/>
                <a:gd name="T27" fmla="*/ 0 h 311"/>
                <a:gd name="T28" fmla="*/ 269 w 621"/>
                <a:gd name="T29" fmla="*/ 4 h 311"/>
                <a:gd name="T30" fmla="*/ 229 w 621"/>
                <a:gd name="T31" fmla="*/ 12 h 311"/>
                <a:gd name="T32" fmla="*/ 191 w 621"/>
                <a:gd name="T33" fmla="*/ 25 h 311"/>
                <a:gd name="T34" fmla="*/ 152 w 621"/>
                <a:gd name="T35" fmla="*/ 44 h 311"/>
                <a:gd name="T36" fmla="*/ 121 w 621"/>
                <a:gd name="T37" fmla="*/ 66 h 311"/>
                <a:gd name="T38" fmla="*/ 92 w 621"/>
                <a:gd name="T39" fmla="*/ 92 h 311"/>
                <a:gd name="T40" fmla="*/ 65 w 621"/>
                <a:gd name="T41" fmla="*/ 121 h 311"/>
                <a:gd name="T42" fmla="*/ 43 w 621"/>
                <a:gd name="T43" fmla="*/ 152 h 311"/>
                <a:gd name="T44" fmla="*/ 25 w 621"/>
                <a:gd name="T45" fmla="*/ 191 h 311"/>
                <a:gd name="T46" fmla="*/ 11 w 621"/>
                <a:gd name="T47" fmla="*/ 229 h 311"/>
                <a:gd name="T48" fmla="*/ 3 w 621"/>
                <a:gd name="T49" fmla="*/ 270 h 311"/>
                <a:gd name="T50" fmla="*/ 0 w 621"/>
                <a:gd name="T51" fmla="*/ 311 h 311"/>
                <a:gd name="T52" fmla="*/ 2 w 621"/>
                <a:gd name="T53" fmla="*/ 311 h 311"/>
                <a:gd name="T54" fmla="*/ 5 w 621"/>
                <a:gd name="T55" fmla="*/ 270 h 311"/>
                <a:gd name="T56" fmla="*/ 14 w 621"/>
                <a:gd name="T57" fmla="*/ 229 h 311"/>
                <a:gd name="T58" fmla="*/ 27 w 621"/>
                <a:gd name="T59" fmla="*/ 191 h 311"/>
                <a:gd name="T60" fmla="*/ 43 w 621"/>
                <a:gd name="T61" fmla="*/ 159 h 311"/>
                <a:gd name="T62" fmla="*/ 68 w 621"/>
                <a:gd name="T63" fmla="*/ 123 h 311"/>
                <a:gd name="T64" fmla="*/ 94 w 621"/>
                <a:gd name="T65" fmla="*/ 94 h 311"/>
                <a:gd name="T66" fmla="*/ 123 w 621"/>
                <a:gd name="T67" fmla="*/ 68 h 311"/>
                <a:gd name="T68" fmla="*/ 159 w 621"/>
                <a:gd name="T69" fmla="*/ 44 h 311"/>
                <a:gd name="T70" fmla="*/ 191 w 621"/>
                <a:gd name="T71" fmla="*/ 28 h 311"/>
                <a:gd name="T72" fmla="*/ 229 w 621"/>
                <a:gd name="T73" fmla="*/ 14 h 311"/>
                <a:gd name="T74" fmla="*/ 269 w 621"/>
                <a:gd name="T75" fmla="*/ 6 h 311"/>
                <a:gd name="T76" fmla="*/ 311 w 621"/>
                <a:gd name="T77" fmla="*/ 2 h 311"/>
                <a:gd name="T78" fmla="*/ 353 w 621"/>
                <a:gd name="T79" fmla="*/ 6 h 311"/>
                <a:gd name="T80" fmla="*/ 393 w 621"/>
                <a:gd name="T81" fmla="*/ 14 h 311"/>
                <a:gd name="T82" fmla="*/ 431 w 621"/>
                <a:gd name="T83" fmla="*/ 28 h 311"/>
                <a:gd name="T84" fmla="*/ 464 w 621"/>
                <a:gd name="T85" fmla="*/ 44 h 311"/>
                <a:gd name="T86" fmla="*/ 499 w 621"/>
                <a:gd name="T87" fmla="*/ 68 h 311"/>
                <a:gd name="T88" fmla="*/ 529 w 621"/>
                <a:gd name="T89" fmla="*/ 94 h 311"/>
                <a:gd name="T90" fmla="*/ 555 w 621"/>
                <a:gd name="T91" fmla="*/ 123 h 311"/>
                <a:gd name="T92" fmla="*/ 579 w 621"/>
                <a:gd name="T93" fmla="*/ 159 h 311"/>
                <a:gd name="T94" fmla="*/ 595 w 621"/>
                <a:gd name="T95" fmla="*/ 191 h 311"/>
                <a:gd name="T96" fmla="*/ 609 w 621"/>
                <a:gd name="T97" fmla="*/ 229 h 311"/>
                <a:gd name="T98" fmla="*/ 617 w 621"/>
                <a:gd name="T99" fmla="*/ 270 h 311"/>
                <a:gd name="T100" fmla="*/ 619 w 621"/>
                <a:gd name="T101"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1" h="311">
                  <a:moveTo>
                    <a:pt x="619" y="311"/>
                  </a:moveTo>
                  <a:lnTo>
                    <a:pt x="621" y="311"/>
                  </a:lnTo>
                  <a:lnTo>
                    <a:pt x="619" y="270"/>
                  </a:lnTo>
                  <a:lnTo>
                    <a:pt x="611" y="229"/>
                  </a:lnTo>
                  <a:lnTo>
                    <a:pt x="597" y="191"/>
                  </a:lnTo>
                  <a:lnTo>
                    <a:pt x="579" y="152"/>
                  </a:lnTo>
                  <a:lnTo>
                    <a:pt x="557" y="121"/>
                  </a:lnTo>
                  <a:lnTo>
                    <a:pt x="532" y="92"/>
                  </a:lnTo>
                  <a:lnTo>
                    <a:pt x="502" y="66"/>
                  </a:lnTo>
                  <a:lnTo>
                    <a:pt x="471" y="44"/>
                  </a:lnTo>
                  <a:lnTo>
                    <a:pt x="431" y="25"/>
                  </a:lnTo>
                  <a:lnTo>
                    <a:pt x="393" y="12"/>
                  </a:lnTo>
                  <a:lnTo>
                    <a:pt x="353" y="4"/>
                  </a:lnTo>
                  <a:lnTo>
                    <a:pt x="311" y="0"/>
                  </a:lnTo>
                  <a:lnTo>
                    <a:pt x="269" y="4"/>
                  </a:lnTo>
                  <a:lnTo>
                    <a:pt x="229" y="12"/>
                  </a:lnTo>
                  <a:lnTo>
                    <a:pt x="191" y="25"/>
                  </a:lnTo>
                  <a:lnTo>
                    <a:pt x="152" y="44"/>
                  </a:lnTo>
                  <a:lnTo>
                    <a:pt x="121" y="66"/>
                  </a:lnTo>
                  <a:lnTo>
                    <a:pt x="92" y="92"/>
                  </a:lnTo>
                  <a:lnTo>
                    <a:pt x="65" y="121"/>
                  </a:lnTo>
                  <a:lnTo>
                    <a:pt x="43" y="152"/>
                  </a:lnTo>
                  <a:lnTo>
                    <a:pt x="25" y="191"/>
                  </a:lnTo>
                  <a:lnTo>
                    <a:pt x="11" y="229"/>
                  </a:lnTo>
                  <a:lnTo>
                    <a:pt x="3" y="270"/>
                  </a:lnTo>
                  <a:lnTo>
                    <a:pt x="0" y="311"/>
                  </a:lnTo>
                  <a:lnTo>
                    <a:pt x="2" y="311"/>
                  </a:lnTo>
                  <a:lnTo>
                    <a:pt x="5" y="270"/>
                  </a:lnTo>
                  <a:lnTo>
                    <a:pt x="14" y="229"/>
                  </a:lnTo>
                  <a:lnTo>
                    <a:pt x="27" y="191"/>
                  </a:lnTo>
                  <a:lnTo>
                    <a:pt x="43" y="159"/>
                  </a:lnTo>
                  <a:lnTo>
                    <a:pt x="68" y="123"/>
                  </a:lnTo>
                  <a:lnTo>
                    <a:pt x="94" y="94"/>
                  </a:lnTo>
                  <a:lnTo>
                    <a:pt x="123" y="68"/>
                  </a:lnTo>
                  <a:lnTo>
                    <a:pt x="159" y="44"/>
                  </a:lnTo>
                  <a:lnTo>
                    <a:pt x="191" y="28"/>
                  </a:lnTo>
                  <a:lnTo>
                    <a:pt x="229" y="14"/>
                  </a:lnTo>
                  <a:lnTo>
                    <a:pt x="269" y="6"/>
                  </a:lnTo>
                  <a:lnTo>
                    <a:pt x="311" y="2"/>
                  </a:lnTo>
                  <a:lnTo>
                    <a:pt x="353" y="6"/>
                  </a:lnTo>
                  <a:lnTo>
                    <a:pt x="393" y="14"/>
                  </a:lnTo>
                  <a:lnTo>
                    <a:pt x="431" y="28"/>
                  </a:lnTo>
                  <a:lnTo>
                    <a:pt x="464" y="44"/>
                  </a:lnTo>
                  <a:lnTo>
                    <a:pt x="499" y="68"/>
                  </a:lnTo>
                  <a:lnTo>
                    <a:pt x="529" y="94"/>
                  </a:lnTo>
                  <a:lnTo>
                    <a:pt x="555" y="123"/>
                  </a:lnTo>
                  <a:lnTo>
                    <a:pt x="579" y="159"/>
                  </a:lnTo>
                  <a:lnTo>
                    <a:pt x="595" y="191"/>
                  </a:lnTo>
                  <a:lnTo>
                    <a:pt x="609" y="229"/>
                  </a:lnTo>
                  <a:lnTo>
                    <a:pt x="617" y="270"/>
                  </a:lnTo>
                  <a:lnTo>
                    <a:pt x="619" y="3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83" name="Freeform 77"/>
            <p:cNvSpPr>
              <a:spLocks/>
            </p:cNvSpPr>
            <p:nvPr/>
          </p:nvSpPr>
          <p:spPr bwMode="auto">
            <a:xfrm>
              <a:off x="866" y="3660"/>
              <a:ext cx="311" cy="155"/>
            </a:xfrm>
            <a:custGeom>
              <a:avLst/>
              <a:gdLst>
                <a:gd name="T0" fmla="*/ 0 w 621"/>
                <a:gd name="T1" fmla="*/ 0 h 310"/>
                <a:gd name="T2" fmla="*/ 3 w 621"/>
                <a:gd name="T3" fmla="*/ 43 h 310"/>
                <a:gd name="T4" fmla="*/ 11 w 621"/>
                <a:gd name="T5" fmla="*/ 82 h 310"/>
                <a:gd name="T6" fmla="*/ 25 w 621"/>
                <a:gd name="T7" fmla="*/ 120 h 310"/>
                <a:gd name="T8" fmla="*/ 43 w 621"/>
                <a:gd name="T9" fmla="*/ 159 h 310"/>
                <a:gd name="T10" fmla="*/ 65 w 621"/>
                <a:gd name="T11" fmla="*/ 190 h 310"/>
                <a:gd name="T12" fmla="*/ 92 w 621"/>
                <a:gd name="T13" fmla="*/ 220 h 310"/>
                <a:gd name="T14" fmla="*/ 121 w 621"/>
                <a:gd name="T15" fmla="*/ 245 h 310"/>
                <a:gd name="T16" fmla="*/ 152 w 621"/>
                <a:gd name="T17" fmla="*/ 267 h 310"/>
                <a:gd name="T18" fmla="*/ 191 w 621"/>
                <a:gd name="T19" fmla="*/ 286 h 310"/>
                <a:gd name="T20" fmla="*/ 229 w 621"/>
                <a:gd name="T21" fmla="*/ 299 h 310"/>
                <a:gd name="T22" fmla="*/ 269 w 621"/>
                <a:gd name="T23" fmla="*/ 307 h 310"/>
                <a:gd name="T24" fmla="*/ 311 w 621"/>
                <a:gd name="T25" fmla="*/ 310 h 310"/>
                <a:gd name="T26" fmla="*/ 353 w 621"/>
                <a:gd name="T27" fmla="*/ 307 h 310"/>
                <a:gd name="T28" fmla="*/ 393 w 621"/>
                <a:gd name="T29" fmla="*/ 299 h 310"/>
                <a:gd name="T30" fmla="*/ 431 w 621"/>
                <a:gd name="T31" fmla="*/ 286 h 310"/>
                <a:gd name="T32" fmla="*/ 471 w 621"/>
                <a:gd name="T33" fmla="*/ 267 h 310"/>
                <a:gd name="T34" fmla="*/ 502 w 621"/>
                <a:gd name="T35" fmla="*/ 245 h 310"/>
                <a:gd name="T36" fmla="*/ 532 w 621"/>
                <a:gd name="T37" fmla="*/ 220 h 310"/>
                <a:gd name="T38" fmla="*/ 557 w 621"/>
                <a:gd name="T39" fmla="*/ 190 h 310"/>
                <a:gd name="T40" fmla="*/ 579 w 621"/>
                <a:gd name="T41" fmla="*/ 159 h 310"/>
                <a:gd name="T42" fmla="*/ 597 w 621"/>
                <a:gd name="T43" fmla="*/ 120 h 310"/>
                <a:gd name="T44" fmla="*/ 611 w 621"/>
                <a:gd name="T45" fmla="*/ 82 h 310"/>
                <a:gd name="T46" fmla="*/ 619 w 621"/>
                <a:gd name="T47" fmla="*/ 43 h 310"/>
                <a:gd name="T48" fmla="*/ 621 w 621"/>
                <a:gd name="T49" fmla="*/ 0 h 310"/>
                <a:gd name="T50" fmla="*/ 620 w 621"/>
                <a:gd name="T51" fmla="*/ 0 h 310"/>
                <a:gd name="T52" fmla="*/ 619 w 621"/>
                <a:gd name="T53" fmla="*/ 0 h 310"/>
                <a:gd name="T54" fmla="*/ 617 w 621"/>
                <a:gd name="T55" fmla="*/ 43 h 310"/>
                <a:gd name="T56" fmla="*/ 609 w 621"/>
                <a:gd name="T57" fmla="*/ 82 h 310"/>
                <a:gd name="T58" fmla="*/ 595 w 621"/>
                <a:gd name="T59" fmla="*/ 120 h 310"/>
                <a:gd name="T60" fmla="*/ 579 w 621"/>
                <a:gd name="T61" fmla="*/ 152 h 310"/>
                <a:gd name="T62" fmla="*/ 555 w 621"/>
                <a:gd name="T63" fmla="*/ 188 h 310"/>
                <a:gd name="T64" fmla="*/ 529 w 621"/>
                <a:gd name="T65" fmla="*/ 218 h 310"/>
                <a:gd name="T66" fmla="*/ 499 w 621"/>
                <a:gd name="T67" fmla="*/ 243 h 310"/>
                <a:gd name="T68" fmla="*/ 464 w 621"/>
                <a:gd name="T69" fmla="*/ 267 h 310"/>
                <a:gd name="T70" fmla="*/ 431 w 621"/>
                <a:gd name="T71" fmla="*/ 283 h 310"/>
                <a:gd name="T72" fmla="*/ 393 w 621"/>
                <a:gd name="T73" fmla="*/ 297 h 310"/>
                <a:gd name="T74" fmla="*/ 353 w 621"/>
                <a:gd name="T75" fmla="*/ 305 h 310"/>
                <a:gd name="T76" fmla="*/ 311 w 621"/>
                <a:gd name="T77" fmla="*/ 307 h 310"/>
                <a:gd name="T78" fmla="*/ 269 w 621"/>
                <a:gd name="T79" fmla="*/ 305 h 310"/>
                <a:gd name="T80" fmla="*/ 229 w 621"/>
                <a:gd name="T81" fmla="*/ 297 h 310"/>
                <a:gd name="T82" fmla="*/ 191 w 621"/>
                <a:gd name="T83" fmla="*/ 283 h 310"/>
                <a:gd name="T84" fmla="*/ 159 w 621"/>
                <a:gd name="T85" fmla="*/ 267 h 310"/>
                <a:gd name="T86" fmla="*/ 123 w 621"/>
                <a:gd name="T87" fmla="*/ 243 h 310"/>
                <a:gd name="T88" fmla="*/ 94 w 621"/>
                <a:gd name="T89" fmla="*/ 218 h 310"/>
                <a:gd name="T90" fmla="*/ 68 w 621"/>
                <a:gd name="T91" fmla="*/ 188 h 310"/>
                <a:gd name="T92" fmla="*/ 43 w 621"/>
                <a:gd name="T93" fmla="*/ 152 h 310"/>
                <a:gd name="T94" fmla="*/ 27 w 621"/>
                <a:gd name="T95" fmla="*/ 120 h 310"/>
                <a:gd name="T96" fmla="*/ 14 w 621"/>
                <a:gd name="T97" fmla="*/ 82 h 310"/>
                <a:gd name="T98" fmla="*/ 5 w 621"/>
                <a:gd name="T99" fmla="*/ 43 h 310"/>
                <a:gd name="T100" fmla="*/ 2 w 621"/>
                <a:gd name="T101" fmla="*/ 0 h 310"/>
                <a:gd name="T102" fmla="*/ 0 w 621"/>
                <a:gd name="T10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310">
                  <a:moveTo>
                    <a:pt x="0" y="0"/>
                  </a:moveTo>
                  <a:lnTo>
                    <a:pt x="3" y="43"/>
                  </a:lnTo>
                  <a:lnTo>
                    <a:pt x="11" y="82"/>
                  </a:lnTo>
                  <a:lnTo>
                    <a:pt x="25" y="120"/>
                  </a:lnTo>
                  <a:lnTo>
                    <a:pt x="43" y="159"/>
                  </a:lnTo>
                  <a:lnTo>
                    <a:pt x="65" y="190"/>
                  </a:lnTo>
                  <a:lnTo>
                    <a:pt x="92" y="220"/>
                  </a:lnTo>
                  <a:lnTo>
                    <a:pt x="121" y="245"/>
                  </a:lnTo>
                  <a:lnTo>
                    <a:pt x="152" y="267"/>
                  </a:lnTo>
                  <a:lnTo>
                    <a:pt x="191" y="286"/>
                  </a:lnTo>
                  <a:lnTo>
                    <a:pt x="229" y="299"/>
                  </a:lnTo>
                  <a:lnTo>
                    <a:pt x="269" y="307"/>
                  </a:lnTo>
                  <a:lnTo>
                    <a:pt x="311" y="310"/>
                  </a:lnTo>
                  <a:lnTo>
                    <a:pt x="353" y="307"/>
                  </a:lnTo>
                  <a:lnTo>
                    <a:pt x="393" y="299"/>
                  </a:lnTo>
                  <a:lnTo>
                    <a:pt x="431" y="286"/>
                  </a:lnTo>
                  <a:lnTo>
                    <a:pt x="471" y="267"/>
                  </a:lnTo>
                  <a:lnTo>
                    <a:pt x="502" y="245"/>
                  </a:lnTo>
                  <a:lnTo>
                    <a:pt x="532" y="220"/>
                  </a:lnTo>
                  <a:lnTo>
                    <a:pt x="557" y="190"/>
                  </a:lnTo>
                  <a:lnTo>
                    <a:pt x="579" y="159"/>
                  </a:lnTo>
                  <a:lnTo>
                    <a:pt x="597" y="120"/>
                  </a:lnTo>
                  <a:lnTo>
                    <a:pt x="611" y="82"/>
                  </a:lnTo>
                  <a:lnTo>
                    <a:pt x="619" y="43"/>
                  </a:lnTo>
                  <a:lnTo>
                    <a:pt x="621" y="0"/>
                  </a:lnTo>
                  <a:lnTo>
                    <a:pt x="620" y="0"/>
                  </a:lnTo>
                  <a:lnTo>
                    <a:pt x="619" y="0"/>
                  </a:lnTo>
                  <a:lnTo>
                    <a:pt x="617" y="43"/>
                  </a:lnTo>
                  <a:lnTo>
                    <a:pt x="609" y="82"/>
                  </a:lnTo>
                  <a:lnTo>
                    <a:pt x="595" y="120"/>
                  </a:lnTo>
                  <a:lnTo>
                    <a:pt x="579" y="152"/>
                  </a:lnTo>
                  <a:lnTo>
                    <a:pt x="555" y="188"/>
                  </a:lnTo>
                  <a:lnTo>
                    <a:pt x="529" y="218"/>
                  </a:lnTo>
                  <a:lnTo>
                    <a:pt x="499" y="243"/>
                  </a:lnTo>
                  <a:lnTo>
                    <a:pt x="464" y="267"/>
                  </a:lnTo>
                  <a:lnTo>
                    <a:pt x="431" y="283"/>
                  </a:lnTo>
                  <a:lnTo>
                    <a:pt x="393" y="297"/>
                  </a:lnTo>
                  <a:lnTo>
                    <a:pt x="353" y="305"/>
                  </a:lnTo>
                  <a:lnTo>
                    <a:pt x="311" y="307"/>
                  </a:lnTo>
                  <a:lnTo>
                    <a:pt x="269" y="305"/>
                  </a:lnTo>
                  <a:lnTo>
                    <a:pt x="229" y="297"/>
                  </a:lnTo>
                  <a:lnTo>
                    <a:pt x="191" y="283"/>
                  </a:lnTo>
                  <a:lnTo>
                    <a:pt x="159" y="267"/>
                  </a:lnTo>
                  <a:lnTo>
                    <a:pt x="123" y="243"/>
                  </a:lnTo>
                  <a:lnTo>
                    <a:pt x="94" y="218"/>
                  </a:lnTo>
                  <a:lnTo>
                    <a:pt x="68" y="188"/>
                  </a:lnTo>
                  <a:lnTo>
                    <a:pt x="43" y="152"/>
                  </a:lnTo>
                  <a:lnTo>
                    <a:pt x="27" y="120"/>
                  </a:lnTo>
                  <a:lnTo>
                    <a:pt x="14" y="82"/>
                  </a:lnTo>
                  <a:lnTo>
                    <a:pt x="5" y="43"/>
                  </a:lnTo>
                  <a:lnTo>
                    <a:pt x="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84" name="Freeform 78"/>
            <p:cNvSpPr>
              <a:spLocks/>
            </p:cNvSpPr>
            <p:nvPr/>
          </p:nvSpPr>
          <p:spPr bwMode="auto">
            <a:xfrm>
              <a:off x="1176" y="3660"/>
              <a:ext cx="2" cy="2"/>
            </a:xfrm>
            <a:custGeom>
              <a:avLst/>
              <a:gdLst>
                <a:gd name="T0" fmla="*/ 1 w 3"/>
                <a:gd name="T1" fmla="*/ 1 h 3"/>
                <a:gd name="T2" fmla="*/ 0 w 3"/>
                <a:gd name="T3" fmla="*/ 2 h 3"/>
                <a:gd name="T4" fmla="*/ 1 w 3"/>
                <a:gd name="T5" fmla="*/ 3 h 3"/>
                <a:gd name="T6" fmla="*/ 3 w 3"/>
                <a:gd name="T7" fmla="*/ 1 h 3"/>
                <a:gd name="T8" fmla="*/ 2 w 3"/>
                <a:gd name="T9" fmla="*/ 0 h 3"/>
                <a:gd name="T10" fmla="*/ 0 w 3"/>
                <a:gd name="T11" fmla="*/ 1 h 3"/>
                <a:gd name="T12" fmla="*/ 0 w 3"/>
                <a:gd name="T13" fmla="*/ 1 h 3"/>
                <a:gd name="T14" fmla="*/ 1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1"/>
                  </a:moveTo>
                  <a:lnTo>
                    <a:pt x="0" y="2"/>
                  </a:lnTo>
                  <a:lnTo>
                    <a:pt x="1" y="3"/>
                  </a:lnTo>
                  <a:lnTo>
                    <a:pt x="3" y="1"/>
                  </a:lnTo>
                  <a:lnTo>
                    <a:pt x="2" y="0"/>
                  </a:lnTo>
                  <a:lnTo>
                    <a:pt x="0" y="1"/>
                  </a:lnTo>
                  <a:lnTo>
                    <a:pt x="0" y="1"/>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85" name="Freeform 79"/>
            <p:cNvSpPr>
              <a:spLocks/>
            </p:cNvSpPr>
            <p:nvPr/>
          </p:nvSpPr>
          <p:spPr bwMode="auto">
            <a:xfrm>
              <a:off x="1176" y="3660"/>
              <a:ext cx="2" cy="1"/>
            </a:xfrm>
            <a:custGeom>
              <a:avLst/>
              <a:gdLst>
                <a:gd name="T0" fmla="*/ 3 w 3"/>
                <a:gd name="T1" fmla="*/ 1 h 2"/>
                <a:gd name="T2" fmla="*/ 2 w 3"/>
                <a:gd name="T3" fmla="*/ 0 h 2"/>
                <a:gd name="T4" fmla="*/ 0 w 3"/>
                <a:gd name="T5" fmla="*/ 1 h 2"/>
                <a:gd name="T6" fmla="*/ 0 w 3"/>
                <a:gd name="T7" fmla="*/ 2 h 2"/>
                <a:gd name="T8" fmla="*/ 2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lnTo>
                    <a:pt x="2" y="0"/>
                  </a:lnTo>
                  <a:lnTo>
                    <a:pt x="0" y="1"/>
                  </a:lnTo>
                  <a:lnTo>
                    <a:pt x="0" y="2"/>
                  </a:lnTo>
                  <a:lnTo>
                    <a:pt x="2" y="0"/>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86" name="Freeform 80"/>
            <p:cNvSpPr>
              <a:spLocks/>
            </p:cNvSpPr>
            <p:nvPr/>
          </p:nvSpPr>
          <p:spPr bwMode="auto">
            <a:xfrm>
              <a:off x="912" y="3552"/>
              <a:ext cx="220" cy="221"/>
            </a:xfrm>
            <a:custGeom>
              <a:avLst/>
              <a:gdLst>
                <a:gd name="T0" fmla="*/ 439 w 441"/>
                <a:gd name="T1" fmla="*/ 220 h 442"/>
                <a:gd name="T2" fmla="*/ 438 w 441"/>
                <a:gd name="T3" fmla="*/ 192 h 442"/>
                <a:gd name="T4" fmla="*/ 432 w 441"/>
                <a:gd name="T5" fmla="*/ 163 h 442"/>
                <a:gd name="T6" fmla="*/ 422 w 441"/>
                <a:gd name="T7" fmla="*/ 135 h 442"/>
                <a:gd name="T8" fmla="*/ 409 w 441"/>
                <a:gd name="T9" fmla="*/ 110 h 442"/>
                <a:gd name="T10" fmla="*/ 394 w 441"/>
                <a:gd name="T11" fmla="*/ 87 h 442"/>
                <a:gd name="T12" fmla="*/ 375 w 441"/>
                <a:gd name="T13" fmla="*/ 66 h 442"/>
                <a:gd name="T14" fmla="*/ 354 w 441"/>
                <a:gd name="T15" fmla="*/ 47 h 442"/>
                <a:gd name="T16" fmla="*/ 331 w 441"/>
                <a:gd name="T17" fmla="*/ 32 h 442"/>
                <a:gd name="T18" fmla="*/ 306 w 441"/>
                <a:gd name="T19" fmla="*/ 19 h 442"/>
                <a:gd name="T20" fmla="*/ 278 w 441"/>
                <a:gd name="T21" fmla="*/ 9 h 442"/>
                <a:gd name="T22" fmla="*/ 249 w 441"/>
                <a:gd name="T23" fmla="*/ 3 h 442"/>
                <a:gd name="T24" fmla="*/ 220 w 441"/>
                <a:gd name="T25" fmla="*/ 0 h 442"/>
                <a:gd name="T26" fmla="*/ 191 w 441"/>
                <a:gd name="T27" fmla="*/ 3 h 442"/>
                <a:gd name="T28" fmla="*/ 162 w 441"/>
                <a:gd name="T29" fmla="*/ 9 h 442"/>
                <a:gd name="T30" fmla="*/ 134 w 441"/>
                <a:gd name="T31" fmla="*/ 19 h 442"/>
                <a:gd name="T32" fmla="*/ 109 w 441"/>
                <a:gd name="T33" fmla="*/ 32 h 442"/>
                <a:gd name="T34" fmla="*/ 86 w 441"/>
                <a:gd name="T35" fmla="*/ 47 h 442"/>
                <a:gd name="T36" fmla="*/ 65 w 441"/>
                <a:gd name="T37" fmla="*/ 66 h 442"/>
                <a:gd name="T38" fmla="*/ 46 w 441"/>
                <a:gd name="T39" fmla="*/ 87 h 442"/>
                <a:gd name="T40" fmla="*/ 31 w 441"/>
                <a:gd name="T41" fmla="*/ 110 h 442"/>
                <a:gd name="T42" fmla="*/ 18 w 441"/>
                <a:gd name="T43" fmla="*/ 135 h 442"/>
                <a:gd name="T44" fmla="*/ 8 w 441"/>
                <a:gd name="T45" fmla="*/ 163 h 442"/>
                <a:gd name="T46" fmla="*/ 2 w 441"/>
                <a:gd name="T47" fmla="*/ 192 h 442"/>
                <a:gd name="T48" fmla="*/ 0 w 441"/>
                <a:gd name="T49" fmla="*/ 220 h 442"/>
                <a:gd name="T50" fmla="*/ 2 w 441"/>
                <a:gd name="T51" fmla="*/ 250 h 442"/>
                <a:gd name="T52" fmla="*/ 8 w 441"/>
                <a:gd name="T53" fmla="*/ 279 h 442"/>
                <a:gd name="T54" fmla="*/ 18 w 441"/>
                <a:gd name="T55" fmla="*/ 307 h 442"/>
                <a:gd name="T56" fmla="*/ 31 w 441"/>
                <a:gd name="T57" fmla="*/ 332 h 442"/>
                <a:gd name="T58" fmla="*/ 46 w 441"/>
                <a:gd name="T59" fmla="*/ 355 h 442"/>
                <a:gd name="T60" fmla="*/ 65 w 441"/>
                <a:gd name="T61" fmla="*/ 377 h 442"/>
                <a:gd name="T62" fmla="*/ 86 w 441"/>
                <a:gd name="T63" fmla="*/ 395 h 442"/>
                <a:gd name="T64" fmla="*/ 109 w 441"/>
                <a:gd name="T65" fmla="*/ 412 h 442"/>
                <a:gd name="T66" fmla="*/ 134 w 441"/>
                <a:gd name="T67" fmla="*/ 424 h 442"/>
                <a:gd name="T68" fmla="*/ 162 w 441"/>
                <a:gd name="T69" fmla="*/ 435 h 442"/>
                <a:gd name="T70" fmla="*/ 191 w 441"/>
                <a:gd name="T71" fmla="*/ 440 h 442"/>
                <a:gd name="T72" fmla="*/ 220 w 441"/>
                <a:gd name="T73" fmla="*/ 442 h 442"/>
                <a:gd name="T74" fmla="*/ 249 w 441"/>
                <a:gd name="T75" fmla="*/ 440 h 442"/>
                <a:gd name="T76" fmla="*/ 278 w 441"/>
                <a:gd name="T77" fmla="*/ 435 h 442"/>
                <a:gd name="T78" fmla="*/ 306 w 441"/>
                <a:gd name="T79" fmla="*/ 424 h 442"/>
                <a:gd name="T80" fmla="*/ 331 w 441"/>
                <a:gd name="T81" fmla="*/ 412 h 442"/>
                <a:gd name="T82" fmla="*/ 354 w 441"/>
                <a:gd name="T83" fmla="*/ 395 h 442"/>
                <a:gd name="T84" fmla="*/ 375 w 441"/>
                <a:gd name="T85" fmla="*/ 377 h 442"/>
                <a:gd name="T86" fmla="*/ 394 w 441"/>
                <a:gd name="T87" fmla="*/ 355 h 442"/>
                <a:gd name="T88" fmla="*/ 409 w 441"/>
                <a:gd name="T89" fmla="*/ 332 h 442"/>
                <a:gd name="T90" fmla="*/ 422 w 441"/>
                <a:gd name="T91" fmla="*/ 307 h 442"/>
                <a:gd name="T92" fmla="*/ 432 w 441"/>
                <a:gd name="T93" fmla="*/ 279 h 442"/>
                <a:gd name="T94" fmla="*/ 438 w 441"/>
                <a:gd name="T95" fmla="*/ 250 h 442"/>
                <a:gd name="T96" fmla="*/ 439 w 441"/>
                <a:gd name="T97" fmla="*/ 220 h 442"/>
                <a:gd name="T98" fmla="*/ 441 w 441"/>
                <a:gd name="T99" fmla="*/ 222 h 442"/>
                <a:gd name="T100" fmla="*/ 441 w 441"/>
                <a:gd name="T101" fmla="*/ 222 h 442"/>
                <a:gd name="T102" fmla="*/ 441 w 441"/>
                <a:gd name="T103" fmla="*/ 222 h 442"/>
                <a:gd name="T104" fmla="*/ 441 w 441"/>
                <a:gd name="T105" fmla="*/ 222 h 442"/>
                <a:gd name="T106" fmla="*/ 441 w 441"/>
                <a:gd name="T107" fmla="*/ 222 h 442"/>
                <a:gd name="T108" fmla="*/ 441 w 441"/>
                <a:gd name="T109" fmla="*/ 222 h 442"/>
                <a:gd name="T110" fmla="*/ 441 w 441"/>
                <a:gd name="T111" fmla="*/ 222 h 442"/>
                <a:gd name="T112" fmla="*/ 441 w 441"/>
                <a:gd name="T113" fmla="*/ 222 h 442"/>
                <a:gd name="T114" fmla="*/ 441 w 441"/>
                <a:gd name="T115" fmla="*/ 222 h 442"/>
                <a:gd name="T116" fmla="*/ 441 w 441"/>
                <a:gd name="T117" fmla="*/ 222 h 442"/>
                <a:gd name="T118" fmla="*/ 441 w 441"/>
                <a:gd name="T119" fmla="*/ 222 h 442"/>
                <a:gd name="T120" fmla="*/ 439 w 441"/>
                <a:gd name="T121" fmla="*/ 220 h 442"/>
                <a:gd name="T122" fmla="*/ 439 w 441"/>
                <a:gd name="T123"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1" h="442">
                  <a:moveTo>
                    <a:pt x="439" y="220"/>
                  </a:moveTo>
                  <a:lnTo>
                    <a:pt x="438" y="192"/>
                  </a:lnTo>
                  <a:lnTo>
                    <a:pt x="432" y="163"/>
                  </a:lnTo>
                  <a:lnTo>
                    <a:pt x="422" y="135"/>
                  </a:lnTo>
                  <a:lnTo>
                    <a:pt x="409" y="110"/>
                  </a:lnTo>
                  <a:lnTo>
                    <a:pt x="394" y="87"/>
                  </a:lnTo>
                  <a:lnTo>
                    <a:pt x="375" y="66"/>
                  </a:lnTo>
                  <a:lnTo>
                    <a:pt x="354" y="47"/>
                  </a:lnTo>
                  <a:lnTo>
                    <a:pt x="331" y="32"/>
                  </a:lnTo>
                  <a:lnTo>
                    <a:pt x="306" y="19"/>
                  </a:lnTo>
                  <a:lnTo>
                    <a:pt x="278" y="9"/>
                  </a:lnTo>
                  <a:lnTo>
                    <a:pt x="249" y="3"/>
                  </a:lnTo>
                  <a:lnTo>
                    <a:pt x="220" y="0"/>
                  </a:lnTo>
                  <a:lnTo>
                    <a:pt x="191" y="3"/>
                  </a:lnTo>
                  <a:lnTo>
                    <a:pt x="162" y="9"/>
                  </a:lnTo>
                  <a:lnTo>
                    <a:pt x="134" y="19"/>
                  </a:lnTo>
                  <a:lnTo>
                    <a:pt x="109" y="32"/>
                  </a:lnTo>
                  <a:lnTo>
                    <a:pt x="86" y="47"/>
                  </a:lnTo>
                  <a:lnTo>
                    <a:pt x="65" y="66"/>
                  </a:lnTo>
                  <a:lnTo>
                    <a:pt x="46" y="87"/>
                  </a:lnTo>
                  <a:lnTo>
                    <a:pt x="31" y="110"/>
                  </a:lnTo>
                  <a:lnTo>
                    <a:pt x="18" y="135"/>
                  </a:lnTo>
                  <a:lnTo>
                    <a:pt x="8" y="163"/>
                  </a:lnTo>
                  <a:lnTo>
                    <a:pt x="2" y="192"/>
                  </a:lnTo>
                  <a:lnTo>
                    <a:pt x="0" y="220"/>
                  </a:lnTo>
                  <a:lnTo>
                    <a:pt x="2" y="250"/>
                  </a:lnTo>
                  <a:lnTo>
                    <a:pt x="8" y="279"/>
                  </a:lnTo>
                  <a:lnTo>
                    <a:pt x="18" y="307"/>
                  </a:lnTo>
                  <a:lnTo>
                    <a:pt x="31" y="332"/>
                  </a:lnTo>
                  <a:lnTo>
                    <a:pt x="46" y="355"/>
                  </a:lnTo>
                  <a:lnTo>
                    <a:pt x="65" y="377"/>
                  </a:lnTo>
                  <a:lnTo>
                    <a:pt x="86" y="395"/>
                  </a:lnTo>
                  <a:lnTo>
                    <a:pt x="109" y="412"/>
                  </a:lnTo>
                  <a:lnTo>
                    <a:pt x="134" y="424"/>
                  </a:lnTo>
                  <a:lnTo>
                    <a:pt x="162" y="435"/>
                  </a:lnTo>
                  <a:lnTo>
                    <a:pt x="191" y="440"/>
                  </a:lnTo>
                  <a:lnTo>
                    <a:pt x="220" y="442"/>
                  </a:lnTo>
                  <a:lnTo>
                    <a:pt x="249" y="440"/>
                  </a:lnTo>
                  <a:lnTo>
                    <a:pt x="278" y="435"/>
                  </a:lnTo>
                  <a:lnTo>
                    <a:pt x="306" y="424"/>
                  </a:lnTo>
                  <a:lnTo>
                    <a:pt x="331" y="412"/>
                  </a:lnTo>
                  <a:lnTo>
                    <a:pt x="354" y="395"/>
                  </a:lnTo>
                  <a:lnTo>
                    <a:pt x="375" y="377"/>
                  </a:lnTo>
                  <a:lnTo>
                    <a:pt x="394" y="355"/>
                  </a:lnTo>
                  <a:lnTo>
                    <a:pt x="409" y="332"/>
                  </a:lnTo>
                  <a:lnTo>
                    <a:pt x="422" y="307"/>
                  </a:lnTo>
                  <a:lnTo>
                    <a:pt x="432" y="279"/>
                  </a:lnTo>
                  <a:lnTo>
                    <a:pt x="438" y="250"/>
                  </a:lnTo>
                  <a:lnTo>
                    <a:pt x="439" y="220"/>
                  </a:lnTo>
                  <a:lnTo>
                    <a:pt x="441" y="222"/>
                  </a:lnTo>
                  <a:lnTo>
                    <a:pt x="441" y="222"/>
                  </a:lnTo>
                  <a:lnTo>
                    <a:pt x="441" y="222"/>
                  </a:lnTo>
                  <a:lnTo>
                    <a:pt x="441" y="222"/>
                  </a:lnTo>
                  <a:lnTo>
                    <a:pt x="441" y="222"/>
                  </a:lnTo>
                  <a:lnTo>
                    <a:pt x="441" y="222"/>
                  </a:lnTo>
                  <a:lnTo>
                    <a:pt x="441" y="222"/>
                  </a:lnTo>
                  <a:lnTo>
                    <a:pt x="441" y="222"/>
                  </a:lnTo>
                  <a:lnTo>
                    <a:pt x="441" y="222"/>
                  </a:lnTo>
                  <a:lnTo>
                    <a:pt x="441" y="222"/>
                  </a:lnTo>
                  <a:lnTo>
                    <a:pt x="441" y="222"/>
                  </a:lnTo>
                  <a:lnTo>
                    <a:pt x="439" y="220"/>
                  </a:lnTo>
                  <a:lnTo>
                    <a:pt x="439" y="22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87" name="Freeform 81"/>
            <p:cNvSpPr>
              <a:spLocks/>
            </p:cNvSpPr>
            <p:nvPr/>
          </p:nvSpPr>
          <p:spPr bwMode="auto">
            <a:xfrm>
              <a:off x="912" y="3552"/>
              <a:ext cx="220" cy="221"/>
            </a:xfrm>
            <a:custGeom>
              <a:avLst/>
              <a:gdLst>
                <a:gd name="T0" fmla="*/ 439 w 441"/>
                <a:gd name="T1" fmla="*/ 220 h 442"/>
                <a:gd name="T2" fmla="*/ 438 w 441"/>
                <a:gd name="T3" fmla="*/ 192 h 442"/>
                <a:gd name="T4" fmla="*/ 432 w 441"/>
                <a:gd name="T5" fmla="*/ 163 h 442"/>
                <a:gd name="T6" fmla="*/ 422 w 441"/>
                <a:gd name="T7" fmla="*/ 135 h 442"/>
                <a:gd name="T8" fmla="*/ 409 w 441"/>
                <a:gd name="T9" fmla="*/ 110 h 442"/>
                <a:gd name="T10" fmla="*/ 394 w 441"/>
                <a:gd name="T11" fmla="*/ 87 h 442"/>
                <a:gd name="T12" fmla="*/ 375 w 441"/>
                <a:gd name="T13" fmla="*/ 66 h 442"/>
                <a:gd name="T14" fmla="*/ 354 w 441"/>
                <a:gd name="T15" fmla="*/ 47 h 442"/>
                <a:gd name="T16" fmla="*/ 331 w 441"/>
                <a:gd name="T17" fmla="*/ 32 h 442"/>
                <a:gd name="T18" fmla="*/ 306 w 441"/>
                <a:gd name="T19" fmla="*/ 19 h 442"/>
                <a:gd name="T20" fmla="*/ 278 w 441"/>
                <a:gd name="T21" fmla="*/ 9 h 442"/>
                <a:gd name="T22" fmla="*/ 249 w 441"/>
                <a:gd name="T23" fmla="*/ 3 h 442"/>
                <a:gd name="T24" fmla="*/ 220 w 441"/>
                <a:gd name="T25" fmla="*/ 0 h 442"/>
                <a:gd name="T26" fmla="*/ 191 w 441"/>
                <a:gd name="T27" fmla="*/ 3 h 442"/>
                <a:gd name="T28" fmla="*/ 162 w 441"/>
                <a:gd name="T29" fmla="*/ 9 h 442"/>
                <a:gd name="T30" fmla="*/ 134 w 441"/>
                <a:gd name="T31" fmla="*/ 19 h 442"/>
                <a:gd name="T32" fmla="*/ 109 w 441"/>
                <a:gd name="T33" fmla="*/ 32 h 442"/>
                <a:gd name="T34" fmla="*/ 86 w 441"/>
                <a:gd name="T35" fmla="*/ 47 h 442"/>
                <a:gd name="T36" fmla="*/ 65 w 441"/>
                <a:gd name="T37" fmla="*/ 66 h 442"/>
                <a:gd name="T38" fmla="*/ 46 w 441"/>
                <a:gd name="T39" fmla="*/ 87 h 442"/>
                <a:gd name="T40" fmla="*/ 31 w 441"/>
                <a:gd name="T41" fmla="*/ 110 h 442"/>
                <a:gd name="T42" fmla="*/ 18 w 441"/>
                <a:gd name="T43" fmla="*/ 135 h 442"/>
                <a:gd name="T44" fmla="*/ 8 w 441"/>
                <a:gd name="T45" fmla="*/ 163 h 442"/>
                <a:gd name="T46" fmla="*/ 2 w 441"/>
                <a:gd name="T47" fmla="*/ 192 h 442"/>
                <a:gd name="T48" fmla="*/ 0 w 441"/>
                <a:gd name="T49" fmla="*/ 220 h 442"/>
                <a:gd name="T50" fmla="*/ 2 w 441"/>
                <a:gd name="T51" fmla="*/ 250 h 442"/>
                <a:gd name="T52" fmla="*/ 8 w 441"/>
                <a:gd name="T53" fmla="*/ 279 h 442"/>
                <a:gd name="T54" fmla="*/ 18 w 441"/>
                <a:gd name="T55" fmla="*/ 307 h 442"/>
                <a:gd name="T56" fmla="*/ 31 w 441"/>
                <a:gd name="T57" fmla="*/ 332 h 442"/>
                <a:gd name="T58" fmla="*/ 46 w 441"/>
                <a:gd name="T59" fmla="*/ 355 h 442"/>
                <a:gd name="T60" fmla="*/ 65 w 441"/>
                <a:gd name="T61" fmla="*/ 377 h 442"/>
                <a:gd name="T62" fmla="*/ 86 w 441"/>
                <a:gd name="T63" fmla="*/ 395 h 442"/>
                <a:gd name="T64" fmla="*/ 109 w 441"/>
                <a:gd name="T65" fmla="*/ 412 h 442"/>
                <a:gd name="T66" fmla="*/ 134 w 441"/>
                <a:gd name="T67" fmla="*/ 424 h 442"/>
                <a:gd name="T68" fmla="*/ 162 w 441"/>
                <a:gd name="T69" fmla="*/ 435 h 442"/>
                <a:gd name="T70" fmla="*/ 191 w 441"/>
                <a:gd name="T71" fmla="*/ 440 h 442"/>
                <a:gd name="T72" fmla="*/ 220 w 441"/>
                <a:gd name="T73" fmla="*/ 442 h 442"/>
                <a:gd name="T74" fmla="*/ 249 w 441"/>
                <a:gd name="T75" fmla="*/ 440 h 442"/>
                <a:gd name="T76" fmla="*/ 278 w 441"/>
                <a:gd name="T77" fmla="*/ 435 h 442"/>
                <a:gd name="T78" fmla="*/ 306 w 441"/>
                <a:gd name="T79" fmla="*/ 424 h 442"/>
                <a:gd name="T80" fmla="*/ 331 w 441"/>
                <a:gd name="T81" fmla="*/ 412 h 442"/>
                <a:gd name="T82" fmla="*/ 354 w 441"/>
                <a:gd name="T83" fmla="*/ 395 h 442"/>
                <a:gd name="T84" fmla="*/ 375 w 441"/>
                <a:gd name="T85" fmla="*/ 377 h 442"/>
                <a:gd name="T86" fmla="*/ 394 w 441"/>
                <a:gd name="T87" fmla="*/ 355 h 442"/>
                <a:gd name="T88" fmla="*/ 409 w 441"/>
                <a:gd name="T89" fmla="*/ 332 h 442"/>
                <a:gd name="T90" fmla="*/ 422 w 441"/>
                <a:gd name="T91" fmla="*/ 307 h 442"/>
                <a:gd name="T92" fmla="*/ 432 w 441"/>
                <a:gd name="T93" fmla="*/ 279 h 442"/>
                <a:gd name="T94" fmla="*/ 438 w 441"/>
                <a:gd name="T95" fmla="*/ 250 h 442"/>
                <a:gd name="T96" fmla="*/ 439 w 441"/>
                <a:gd name="T97" fmla="*/ 220 h 442"/>
                <a:gd name="T98" fmla="*/ 441 w 441"/>
                <a:gd name="T99" fmla="*/ 222 h 442"/>
                <a:gd name="T100" fmla="*/ 441 w 441"/>
                <a:gd name="T101" fmla="*/ 222 h 442"/>
                <a:gd name="T102" fmla="*/ 441 w 441"/>
                <a:gd name="T103" fmla="*/ 222 h 442"/>
                <a:gd name="T104" fmla="*/ 441 w 441"/>
                <a:gd name="T105" fmla="*/ 222 h 442"/>
                <a:gd name="T106" fmla="*/ 441 w 441"/>
                <a:gd name="T107" fmla="*/ 222 h 442"/>
                <a:gd name="T108" fmla="*/ 441 w 441"/>
                <a:gd name="T109" fmla="*/ 222 h 442"/>
                <a:gd name="T110" fmla="*/ 441 w 441"/>
                <a:gd name="T111" fmla="*/ 222 h 442"/>
                <a:gd name="T112" fmla="*/ 441 w 441"/>
                <a:gd name="T113" fmla="*/ 222 h 442"/>
                <a:gd name="T114" fmla="*/ 441 w 441"/>
                <a:gd name="T115" fmla="*/ 222 h 442"/>
                <a:gd name="T116" fmla="*/ 441 w 441"/>
                <a:gd name="T117" fmla="*/ 222 h 442"/>
                <a:gd name="T118" fmla="*/ 441 w 441"/>
                <a:gd name="T119" fmla="*/ 222 h 442"/>
                <a:gd name="T120" fmla="*/ 439 w 441"/>
                <a:gd name="T121" fmla="*/ 220 h 442"/>
                <a:gd name="T122" fmla="*/ 439 w 441"/>
                <a:gd name="T123"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1" h="442">
                  <a:moveTo>
                    <a:pt x="439" y="220"/>
                  </a:moveTo>
                  <a:lnTo>
                    <a:pt x="438" y="192"/>
                  </a:lnTo>
                  <a:lnTo>
                    <a:pt x="432" y="163"/>
                  </a:lnTo>
                  <a:lnTo>
                    <a:pt x="422" y="135"/>
                  </a:lnTo>
                  <a:lnTo>
                    <a:pt x="409" y="110"/>
                  </a:lnTo>
                  <a:lnTo>
                    <a:pt x="394" y="87"/>
                  </a:lnTo>
                  <a:lnTo>
                    <a:pt x="375" y="66"/>
                  </a:lnTo>
                  <a:lnTo>
                    <a:pt x="354" y="47"/>
                  </a:lnTo>
                  <a:lnTo>
                    <a:pt x="331" y="32"/>
                  </a:lnTo>
                  <a:lnTo>
                    <a:pt x="306" y="19"/>
                  </a:lnTo>
                  <a:lnTo>
                    <a:pt x="278" y="9"/>
                  </a:lnTo>
                  <a:lnTo>
                    <a:pt x="249" y="3"/>
                  </a:lnTo>
                  <a:lnTo>
                    <a:pt x="220" y="0"/>
                  </a:lnTo>
                  <a:lnTo>
                    <a:pt x="191" y="3"/>
                  </a:lnTo>
                  <a:lnTo>
                    <a:pt x="162" y="9"/>
                  </a:lnTo>
                  <a:lnTo>
                    <a:pt x="134" y="19"/>
                  </a:lnTo>
                  <a:lnTo>
                    <a:pt x="109" y="32"/>
                  </a:lnTo>
                  <a:lnTo>
                    <a:pt x="86" y="47"/>
                  </a:lnTo>
                  <a:lnTo>
                    <a:pt x="65" y="66"/>
                  </a:lnTo>
                  <a:lnTo>
                    <a:pt x="46" y="87"/>
                  </a:lnTo>
                  <a:lnTo>
                    <a:pt x="31" y="110"/>
                  </a:lnTo>
                  <a:lnTo>
                    <a:pt x="18" y="135"/>
                  </a:lnTo>
                  <a:lnTo>
                    <a:pt x="8" y="163"/>
                  </a:lnTo>
                  <a:lnTo>
                    <a:pt x="2" y="192"/>
                  </a:lnTo>
                  <a:lnTo>
                    <a:pt x="0" y="220"/>
                  </a:lnTo>
                  <a:lnTo>
                    <a:pt x="2" y="250"/>
                  </a:lnTo>
                  <a:lnTo>
                    <a:pt x="8" y="279"/>
                  </a:lnTo>
                  <a:lnTo>
                    <a:pt x="18" y="307"/>
                  </a:lnTo>
                  <a:lnTo>
                    <a:pt x="31" y="332"/>
                  </a:lnTo>
                  <a:lnTo>
                    <a:pt x="46" y="355"/>
                  </a:lnTo>
                  <a:lnTo>
                    <a:pt x="65" y="377"/>
                  </a:lnTo>
                  <a:lnTo>
                    <a:pt x="86" y="395"/>
                  </a:lnTo>
                  <a:lnTo>
                    <a:pt x="109" y="412"/>
                  </a:lnTo>
                  <a:lnTo>
                    <a:pt x="134" y="424"/>
                  </a:lnTo>
                  <a:lnTo>
                    <a:pt x="162" y="435"/>
                  </a:lnTo>
                  <a:lnTo>
                    <a:pt x="191" y="440"/>
                  </a:lnTo>
                  <a:lnTo>
                    <a:pt x="220" y="442"/>
                  </a:lnTo>
                  <a:lnTo>
                    <a:pt x="249" y="440"/>
                  </a:lnTo>
                  <a:lnTo>
                    <a:pt x="278" y="435"/>
                  </a:lnTo>
                  <a:lnTo>
                    <a:pt x="306" y="424"/>
                  </a:lnTo>
                  <a:lnTo>
                    <a:pt x="331" y="412"/>
                  </a:lnTo>
                  <a:lnTo>
                    <a:pt x="354" y="395"/>
                  </a:lnTo>
                  <a:lnTo>
                    <a:pt x="375" y="377"/>
                  </a:lnTo>
                  <a:lnTo>
                    <a:pt x="394" y="355"/>
                  </a:lnTo>
                  <a:lnTo>
                    <a:pt x="409" y="332"/>
                  </a:lnTo>
                  <a:lnTo>
                    <a:pt x="422" y="307"/>
                  </a:lnTo>
                  <a:lnTo>
                    <a:pt x="432" y="279"/>
                  </a:lnTo>
                  <a:lnTo>
                    <a:pt x="438" y="250"/>
                  </a:lnTo>
                  <a:lnTo>
                    <a:pt x="439" y="220"/>
                  </a:lnTo>
                  <a:lnTo>
                    <a:pt x="441" y="222"/>
                  </a:lnTo>
                  <a:lnTo>
                    <a:pt x="441" y="222"/>
                  </a:lnTo>
                  <a:lnTo>
                    <a:pt x="441" y="222"/>
                  </a:lnTo>
                  <a:lnTo>
                    <a:pt x="441" y="222"/>
                  </a:lnTo>
                  <a:lnTo>
                    <a:pt x="441" y="222"/>
                  </a:lnTo>
                  <a:lnTo>
                    <a:pt x="441" y="222"/>
                  </a:lnTo>
                  <a:lnTo>
                    <a:pt x="441" y="222"/>
                  </a:lnTo>
                  <a:lnTo>
                    <a:pt x="441" y="222"/>
                  </a:lnTo>
                  <a:lnTo>
                    <a:pt x="441" y="222"/>
                  </a:lnTo>
                  <a:lnTo>
                    <a:pt x="441" y="222"/>
                  </a:lnTo>
                  <a:lnTo>
                    <a:pt x="441" y="222"/>
                  </a:lnTo>
                  <a:lnTo>
                    <a:pt x="439" y="220"/>
                  </a:lnTo>
                  <a:lnTo>
                    <a:pt x="439" y="220"/>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88" name="Freeform 82"/>
            <p:cNvSpPr>
              <a:spLocks/>
            </p:cNvSpPr>
            <p:nvPr/>
          </p:nvSpPr>
          <p:spPr bwMode="auto">
            <a:xfrm>
              <a:off x="911" y="3552"/>
              <a:ext cx="221" cy="110"/>
            </a:xfrm>
            <a:custGeom>
              <a:avLst/>
              <a:gdLst>
                <a:gd name="T0" fmla="*/ 440 w 443"/>
                <a:gd name="T1" fmla="*/ 221 h 221"/>
                <a:gd name="T2" fmla="*/ 443 w 443"/>
                <a:gd name="T3" fmla="*/ 221 h 221"/>
                <a:gd name="T4" fmla="*/ 441 w 443"/>
                <a:gd name="T5" fmla="*/ 193 h 221"/>
                <a:gd name="T6" fmla="*/ 436 w 443"/>
                <a:gd name="T7" fmla="*/ 164 h 221"/>
                <a:gd name="T8" fmla="*/ 425 w 443"/>
                <a:gd name="T9" fmla="*/ 136 h 221"/>
                <a:gd name="T10" fmla="*/ 410 w 443"/>
                <a:gd name="T11" fmla="*/ 106 h 221"/>
                <a:gd name="T12" fmla="*/ 398 w 443"/>
                <a:gd name="T13" fmla="*/ 87 h 221"/>
                <a:gd name="T14" fmla="*/ 378 w 443"/>
                <a:gd name="T15" fmla="*/ 66 h 221"/>
                <a:gd name="T16" fmla="*/ 357 w 443"/>
                <a:gd name="T17" fmla="*/ 46 h 221"/>
                <a:gd name="T18" fmla="*/ 338 w 443"/>
                <a:gd name="T19" fmla="*/ 34 h 221"/>
                <a:gd name="T20" fmla="*/ 308 w 443"/>
                <a:gd name="T21" fmla="*/ 19 h 221"/>
                <a:gd name="T22" fmla="*/ 280 w 443"/>
                <a:gd name="T23" fmla="*/ 8 h 221"/>
                <a:gd name="T24" fmla="*/ 251 w 443"/>
                <a:gd name="T25" fmla="*/ 3 h 221"/>
                <a:gd name="T26" fmla="*/ 222 w 443"/>
                <a:gd name="T27" fmla="*/ 0 h 221"/>
                <a:gd name="T28" fmla="*/ 193 w 443"/>
                <a:gd name="T29" fmla="*/ 3 h 221"/>
                <a:gd name="T30" fmla="*/ 164 w 443"/>
                <a:gd name="T31" fmla="*/ 8 h 221"/>
                <a:gd name="T32" fmla="*/ 136 w 443"/>
                <a:gd name="T33" fmla="*/ 19 h 221"/>
                <a:gd name="T34" fmla="*/ 106 w 443"/>
                <a:gd name="T35" fmla="*/ 34 h 221"/>
                <a:gd name="T36" fmla="*/ 87 w 443"/>
                <a:gd name="T37" fmla="*/ 46 h 221"/>
                <a:gd name="T38" fmla="*/ 66 w 443"/>
                <a:gd name="T39" fmla="*/ 66 h 221"/>
                <a:gd name="T40" fmla="*/ 47 w 443"/>
                <a:gd name="T41" fmla="*/ 87 h 221"/>
                <a:gd name="T42" fmla="*/ 34 w 443"/>
                <a:gd name="T43" fmla="*/ 106 h 221"/>
                <a:gd name="T44" fmla="*/ 19 w 443"/>
                <a:gd name="T45" fmla="*/ 136 h 221"/>
                <a:gd name="T46" fmla="*/ 9 w 443"/>
                <a:gd name="T47" fmla="*/ 164 h 221"/>
                <a:gd name="T48" fmla="*/ 3 w 443"/>
                <a:gd name="T49" fmla="*/ 193 h 221"/>
                <a:gd name="T50" fmla="*/ 0 w 443"/>
                <a:gd name="T51" fmla="*/ 221 h 221"/>
                <a:gd name="T52" fmla="*/ 3 w 443"/>
                <a:gd name="T53" fmla="*/ 221 h 221"/>
                <a:gd name="T54" fmla="*/ 5 w 443"/>
                <a:gd name="T55" fmla="*/ 193 h 221"/>
                <a:gd name="T56" fmla="*/ 11 w 443"/>
                <a:gd name="T57" fmla="*/ 164 h 221"/>
                <a:gd name="T58" fmla="*/ 21 w 443"/>
                <a:gd name="T59" fmla="*/ 136 h 221"/>
                <a:gd name="T60" fmla="*/ 32 w 443"/>
                <a:gd name="T61" fmla="*/ 115 h 221"/>
                <a:gd name="T62" fmla="*/ 49 w 443"/>
                <a:gd name="T63" fmla="*/ 89 h 221"/>
                <a:gd name="T64" fmla="*/ 68 w 443"/>
                <a:gd name="T65" fmla="*/ 68 h 221"/>
                <a:gd name="T66" fmla="*/ 89 w 443"/>
                <a:gd name="T67" fmla="*/ 49 h 221"/>
                <a:gd name="T68" fmla="*/ 116 w 443"/>
                <a:gd name="T69" fmla="*/ 31 h 221"/>
                <a:gd name="T70" fmla="*/ 136 w 443"/>
                <a:gd name="T71" fmla="*/ 21 h 221"/>
                <a:gd name="T72" fmla="*/ 164 w 443"/>
                <a:gd name="T73" fmla="*/ 11 h 221"/>
                <a:gd name="T74" fmla="*/ 193 w 443"/>
                <a:gd name="T75" fmla="*/ 5 h 221"/>
                <a:gd name="T76" fmla="*/ 222 w 443"/>
                <a:gd name="T77" fmla="*/ 3 h 221"/>
                <a:gd name="T78" fmla="*/ 251 w 443"/>
                <a:gd name="T79" fmla="*/ 5 h 221"/>
                <a:gd name="T80" fmla="*/ 280 w 443"/>
                <a:gd name="T81" fmla="*/ 11 h 221"/>
                <a:gd name="T82" fmla="*/ 308 w 443"/>
                <a:gd name="T83" fmla="*/ 21 h 221"/>
                <a:gd name="T84" fmla="*/ 329 w 443"/>
                <a:gd name="T85" fmla="*/ 31 h 221"/>
                <a:gd name="T86" fmla="*/ 355 w 443"/>
                <a:gd name="T87" fmla="*/ 49 h 221"/>
                <a:gd name="T88" fmla="*/ 376 w 443"/>
                <a:gd name="T89" fmla="*/ 68 h 221"/>
                <a:gd name="T90" fmla="*/ 395 w 443"/>
                <a:gd name="T91" fmla="*/ 89 h 221"/>
                <a:gd name="T92" fmla="*/ 413 w 443"/>
                <a:gd name="T93" fmla="*/ 115 h 221"/>
                <a:gd name="T94" fmla="*/ 423 w 443"/>
                <a:gd name="T95" fmla="*/ 136 h 221"/>
                <a:gd name="T96" fmla="*/ 433 w 443"/>
                <a:gd name="T97" fmla="*/ 164 h 221"/>
                <a:gd name="T98" fmla="*/ 439 w 443"/>
                <a:gd name="T99" fmla="*/ 193 h 221"/>
                <a:gd name="T100" fmla="*/ 440 w 443"/>
                <a:gd name="T10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3" h="221">
                  <a:moveTo>
                    <a:pt x="440" y="221"/>
                  </a:moveTo>
                  <a:lnTo>
                    <a:pt x="443" y="221"/>
                  </a:lnTo>
                  <a:lnTo>
                    <a:pt x="441" y="193"/>
                  </a:lnTo>
                  <a:lnTo>
                    <a:pt x="436" y="164"/>
                  </a:lnTo>
                  <a:lnTo>
                    <a:pt x="425" y="136"/>
                  </a:lnTo>
                  <a:lnTo>
                    <a:pt x="410" y="106"/>
                  </a:lnTo>
                  <a:lnTo>
                    <a:pt x="398" y="87"/>
                  </a:lnTo>
                  <a:lnTo>
                    <a:pt x="378" y="66"/>
                  </a:lnTo>
                  <a:lnTo>
                    <a:pt x="357" y="46"/>
                  </a:lnTo>
                  <a:lnTo>
                    <a:pt x="338" y="34"/>
                  </a:lnTo>
                  <a:lnTo>
                    <a:pt x="308" y="19"/>
                  </a:lnTo>
                  <a:lnTo>
                    <a:pt x="280" y="8"/>
                  </a:lnTo>
                  <a:lnTo>
                    <a:pt x="251" y="3"/>
                  </a:lnTo>
                  <a:lnTo>
                    <a:pt x="222" y="0"/>
                  </a:lnTo>
                  <a:lnTo>
                    <a:pt x="193" y="3"/>
                  </a:lnTo>
                  <a:lnTo>
                    <a:pt x="164" y="8"/>
                  </a:lnTo>
                  <a:lnTo>
                    <a:pt x="136" y="19"/>
                  </a:lnTo>
                  <a:lnTo>
                    <a:pt x="106" y="34"/>
                  </a:lnTo>
                  <a:lnTo>
                    <a:pt x="87" y="46"/>
                  </a:lnTo>
                  <a:lnTo>
                    <a:pt x="66" y="66"/>
                  </a:lnTo>
                  <a:lnTo>
                    <a:pt x="47" y="87"/>
                  </a:lnTo>
                  <a:lnTo>
                    <a:pt x="34" y="106"/>
                  </a:lnTo>
                  <a:lnTo>
                    <a:pt x="19" y="136"/>
                  </a:lnTo>
                  <a:lnTo>
                    <a:pt x="9" y="164"/>
                  </a:lnTo>
                  <a:lnTo>
                    <a:pt x="3" y="193"/>
                  </a:lnTo>
                  <a:lnTo>
                    <a:pt x="0" y="221"/>
                  </a:lnTo>
                  <a:lnTo>
                    <a:pt x="3" y="221"/>
                  </a:lnTo>
                  <a:lnTo>
                    <a:pt x="5" y="193"/>
                  </a:lnTo>
                  <a:lnTo>
                    <a:pt x="11" y="164"/>
                  </a:lnTo>
                  <a:lnTo>
                    <a:pt x="21" y="136"/>
                  </a:lnTo>
                  <a:lnTo>
                    <a:pt x="32" y="115"/>
                  </a:lnTo>
                  <a:lnTo>
                    <a:pt x="49" y="89"/>
                  </a:lnTo>
                  <a:lnTo>
                    <a:pt x="68" y="68"/>
                  </a:lnTo>
                  <a:lnTo>
                    <a:pt x="89" y="49"/>
                  </a:lnTo>
                  <a:lnTo>
                    <a:pt x="116" y="31"/>
                  </a:lnTo>
                  <a:lnTo>
                    <a:pt x="136" y="21"/>
                  </a:lnTo>
                  <a:lnTo>
                    <a:pt x="164" y="11"/>
                  </a:lnTo>
                  <a:lnTo>
                    <a:pt x="193" y="5"/>
                  </a:lnTo>
                  <a:lnTo>
                    <a:pt x="222" y="3"/>
                  </a:lnTo>
                  <a:lnTo>
                    <a:pt x="251" y="5"/>
                  </a:lnTo>
                  <a:lnTo>
                    <a:pt x="280" y="11"/>
                  </a:lnTo>
                  <a:lnTo>
                    <a:pt x="308" y="21"/>
                  </a:lnTo>
                  <a:lnTo>
                    <a:pt x="329" y="31"/>
                  </a:lnTo>
                  <a:lnTo>
                    <a:pt x="355" y="49"/>
                  </a:lnTo>
                  <a:lnTo>
                    <a:pt x="376" y="68"/>
                  </a:lnTo>
                  <a:lnTo>
                    <a:pt x="395" y="89"/>
                  </a:lnTo>
                  <a:lnTo>
                    <a:pt x="413" y="115"/>
                  </a:lnTo>
                  <a:lnTo>
                    <a:pt x="423" y="136"/>
                  </a:lnTo>
                  <a:lnTo>
                    <a:pt x="433" y="164"/>
                  </a:lnTo>
                  <a:lnTo>
                    <a:pt x="439" y="193"/>
                  </a:lnTo>
                  <a:lnTo>
                    <a:pt x="440" y="2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89" name="Freeform 83"/>
            <p:cNvSpPr>
              <a:spLocks/>
            </p:cNvSpPr>
            <p:nvPr/>
          </p:nvSpPr>
          <p:spPr bwMode="auto">
            <a:xfrm>
              <a:off x="911" y="3662"/>
              <a:ext cx="221" cy="111"/>
            </a:xfrm>
            <a:custGeom>
              <a:avLst/>
              <a:gdLst>
                <a:gd name="T0" fmla="*/ 0 w 443"/>
                <a:gd name="T1" fmla="*/ 0 h 223"/>
                <a:gd name="T2" fmla="*/ 3 w 443"/>
                <a:gd name="T3" fmla="*/ 30 h 223"/>
                <a:gd name="T4" fmla="*/ 9 w 443"/>
                <a:gd name="T5" fmla="*/ 59 h 223"/>
                <a:gd name="T6" fmla="*/ 19 w 443"/>
                <a:gd name="T7" fmla="*/ 87 h 223"/>
                <a:gd name="T8" fmla="*/ 34 w 443"/>
                <a:gd name="T9" fmla="*/ 117 h 223"/>
                <a:gd name="T10" fmla="*/ 47 w 443"/>
                <a:gd name="T11" fmla="*/ 136 h 223"/>
                <a:gd name="T12" fmla="*/ 66 w 443"/>
                <a:gd name="T13" fmla="*/ 158 h 223"/>
                <a:gd name="T14" fmla="*/ 87 w 443"/>
                <a:gd name="T15" fmla="*/ 177 h 223"/>
                <a:gd name="T16" fmla="*/ 108 w 443"/>
                <a:gd name="T17" fmla="*/ 192 h 223"/>
                <a:gd name="T18" fmla="*/ 136 w 443"/>
                <a:gd name="T19" fmla="*/ 205 h 223"/>
                <a:gd name="T20" fmla="*/ 164 w 443"/>
                <a:gd name="T21" fmla="*/ 216 h 223"/>
                <a:gd name="T22" fmla="*/ 193 w 443"/>
                <a:gd name="T23" fmla="*/ 222 h 223"/>
                <a:gd name="T24" fmla="*/ 222 w 443"/>
                <a:gd name="T25" fmla="*/ 223 h 223"/>
                <a:gd name="T26" fmla="*/ 251 w 443"/>
                <a:gd name="T27" fmla="*/ 222 h 223"/>
                <a:gd name="T28" fmla="*/ 280 w 443"/>
                <a:gd name="T29" fmla="*/ 216 h 223"/>
                <a:gd name="T30" fmla="*/ 308 w 443"/>
                <a:gd name="T31" fmla="*/ 205 h 223"/>
                <a:gd name="T32" fmla="*/ 337 w 443"/>
                <a:gd name="T33" fmla="*/ 192 h 223"/>
                <a:gd name="T34" fmla="*/ 357 w 443"/>
                <a:gd name="T35" fmla="*/ 177 h 223"/>
                <a:gd name="T36" fmla="*/ 378 w 443"/>
                <a:gd name="T37" fmla="*/ 158 h 223"/>
                <a:gd name="T38" fmla="*/ 398 w 443"/>
                <a:gd name="T39" fmla="*/ 136 h 223"/>
                <a:gd name="T40" fmla="*/ 410 w 443"/>
                <a:gd name="T41" fmla="*/ 117 h 223"/>
                <a:gd name="T42" fmla="*/ 425 w 443"/>
                <a:gd name="T43" fmla="*/ 87 h 223"/>
                <a:gd name="T44" fmla="*/ 436 w 443"/>
                <a:gd name="T45" fmla="*/ 59 h 223"/>
                <a:gd name="T46" fmla="*/ 441 w 443"/>
                <a:gd name="T47" fmla="*/ 30 h 223"/>
                <a:gd name="T48" fmla="*/ 443 w 443"/>
                <a:gd name="T49" fmla="*/ 0 h 223"/>
                <a:gd name="T50" fmla="*/ 441 w 443"/>
                <a:gd name="T51" fmla="*/ 0 h 223"/>
                <a:gd name="T52" fmla="*/ 440 w 443"/>
                <a:gd name="T53" fmla="*/ 0 h 223"/>
                <a:gd name="T54" fmla="*/ 439 w 443"/>
                <a:gd name="T55" fmla="*/ 30 h 223"/>
                <a:gd name="T56" fmla="*/ 433 w 443"/>
                <a:gd name="T57" fmla="*/ 59 h 223"/>
                <a:gd name="T58" fmla="*/ 423 w 443"/>
                <a:gd name="T59" fmla="*/ 87 h 223"/>
                <a:gd name="T60" fmla="*/ 413 w 443"/>
                <a:gd name="T61" fmla="*/ 108 h 223"/>
                <a:gd name="T62" fmla="*/ 395 w 443"/>
                <a:gd name="T63" fmla="*/ 134 h 223"/>
                <a:gd name="T64" fmla="*/ 376 w 443"/>
                <a:gd name="T65" fmla="*/ 156 h 223"/>
                <a:gd name="T66" fmla="*/ 355 w 443"/>
                <a:gd name="T67" fmla="*/ 174 h 223"/>
                <a:gd name="T68" fmla="*/ 330 w 443"/>
                <a:gd name="T69" fmla="*/ 192 h 223"/>
                <a:gd name="T70" fmla="*/ 308 w 443"/>
                <a:gd name="T71" fmla="*/ 203 h 223"/>
                <a:gd name="T72" fmla="*/ 280 w 443"/>
                <a:gd name="T73" fmla="*/ 213 h 223"/>
                <a:gd name="T74" fmla="*/ 251 w 443"/>
                <a:gd name="T75" fmla="*/ 219 h 223"/>
                <a:gd name="T76" fmla="*/ 222 w 443"/>
                <a:gd name="T77" fmla="*/ 220 h 223"/>
                <a:gd name="T78" fmla="*/ 193 w 443"/>
                <a:gd name="T79" fmla="*/ 219 h 223"/>
                <a:gd name="T80" fmla="*/ 164 w 443"/>
                <a:gd name="T81" fmla="*/ 213 h 223"/>
                <a:gd name="T82" fmla="*/ 136 w 443"/>
                <a:gd name="T83" fmla="*/ 203 h 223"/>
                <a:gd name="T84" fmla="*/ 114 w 443"/>
                <a:gd name="T85" fmla="*/ 192 h 223"/>
                <a:gd name="T86" fmla="*/ 89 w 443"/>
                <a:gd name="T87" fmla="*/ 174 h 223"/>
                <a:gd name="T88" fmla="*/ 68 w 443"/>
                <a:gd name="T89" fmla="*/ 156 h 223"/>
                <a:gd name="T90" fmla="*/ 49 w 443"/>
                <a:gd name="T91" fmla="*/ 134 h 223"/>
                <a:gd name="T92" fmla="*/ 32 w 443"/>
                <a:gd name="T93" fmla="*/ 108 h 223"/>
                <a:gd name="T94" fmla="*/ 21 w 443"/>
                <a:gd name="T95" fmla="*/ 87 h 223"/>
                <a:gd name="T96" fmla="*/ 11 w 443"/>
                <a:gd name="T97" fmla="*/ 59 h 223"/>
                <a:gd name="T98" fmla="*/ 5 w 443"/>
                <a:gd name="T99" fmla="*/ 30 h 223"/>
                <a:gd name="T100" fmla="*/ 3 w 443"/>
                <a:gd name="T101" fmla="*/ 0 h 223"/>
                <a:gd name="T102" fmla="*/ 0 w 443"/>
                <a:gd name="T10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3" h="223">
                  <a:moveTo>
                    <a:pt x="0" y="0"/>
                  </a:moveTo>
                  <a:lnTo>
                    <a:pt x="3" y="30"/>
                  </a:lnTo>
                  <a:lnTo>
                    <a:pt x="9" y="59"/>
                  </a:lnTo>
                  <a:lnTo>
                    <a:pt x="19" y="87"/>
                  </a:lnTo>
                  <a:lnTo>
                    <a:pt x="34" y="117"/>
                  </a:lnTo>
                  <a:lnTo>
                    <a:pt x="47" y="136"/>
                  </a:lnTo>
                  <a:lnTo>
                    <a:pt x="66" y="158"/>
                  </a:lnTo>
                  <a:lnTo>
                    <a:pt x="87" y="177"/>
                  </a:lnTo>
                  <a:lnTo>
                    <a:pt x="108" y="192"/>
                  </a:lnTo>
                  <a:lnTo>
                    <a:pt x="136" y="205"/>
                  </a:lnTo>
                  <a:lnTo>
                    <a:pt x="164" y="216"/>
                  </a:lnTo>
                  <a:lnTo>
                    <a:pt x="193" y="222"/>
                  </a:lnTo>
                  <a:lnTo>
                    <a:pt x="222" y="223"/>
                  </a:lnTo>
                  <a:lnTo>
                    <a:pt x="251" y="222"/>
                  </a:lnTo>
                  <a:lnTo>
                    <a:pt x="280" y="216"/>
                  </a:lnTo>
                  <a:lnTo>
                    <a:pt x="308" y="205"/>
                  </a:lnTo>
                  <a:lnTo>
                    <a:pt x="337" y="192"/>
                  </a:lnTo>
                  <a:lnTo>
                    <a:pt x="357" y="177"/>
                  </a:lnTo>
                  <a:lnTo>
                    <a:pt x="378" y="158"/>
                  </a:lnTo>
                  <a:lnTo>
                    <a:pt x="398" y="136"/>
                  </a:lnTo>
                  <a:lnTo>
                    <a:pt x="410" y="117"/>
                  </a:lnTo>
                  <a:lnTo>
                    <a:pt x="425" y="87"/>
                  </a:lnTo>
                  <a:lnTo>
                    <a:pt x="436" y="59"/>
                  </a:lnTo>
                  <a:lnTo>
                    <a:pt x="441" y="30"/>
                  </a:lnTo>
                  <a:lnTo>
                    <a:pt x="443" y="0"/>
                  </a:lnTo>
                  <a:lnTo>
                    <a:pt x="441" y="0"/>
                  </a:lnTo>
                  <a:lnTo>
                    <a:pt x="440" y="0"/>
                  </a:lnTo>
                  <a:lnTo>
                    <a:pt x="439" y="30"/>
                  </a:lnTo>
                  <a:lnTo>
                    <a:pt x="433" y="59"/>
                  </a:lnTo>
                  <a:lnTo>
                    <a:pt x="423" y="87"/>
                  </a:lnTo>
                  <a:lnTo>
                    <a:pt x="413" y="108"/>
                  </a:lnTo>
                  <a:lnTo>
                    <a:pt x="395" y="134"/>
                  </a:lnTo>
                  <a:lnTo>
                    <a:pt x="376" y="156"/>
                  </a:lnTo>
                  <a:lnTo>
                    <a:pt x="355" y="174"/>
                  </a:lnTo>
                  <a:lnTo>
                    <a:pt x="330" y="192"/>
                  </a:lnTo>
                  <a:lnTo>
                    <a:pt x="308" y="203"/>
                  </a:lnTo>
                  <a:lnTo>
                    <a:pt x="280" y="213"/>
                  </a:lnTo>
                  <a:lnTo>
                    <a:pt x="251" y="219"/>
                  </a:lnTo>
                  <a:lnTo>
                    <a:pt x="222" y="220"/>
                  </a:lnTo>
                  <a:lnTo>
                    <a:pt x="193" y="219"/>
                  </a:lnTo>
                  <a:lnTo>
                    <a:pt x="164" y="213"/>
                  </a:lnTo>
                  <a:lnTo>
                    <a:pt x="136" y="203"/>
                  </a:lnTo>
                  <a:lnTo>
                    <a:pt x="114" y="192"/>
                  </a:lnTo>
                  <a:lnTo>
                    <a:pt x="89" y="174"/>
                  </a:lnTo>
                  <a:lnTo>
                    <a:pt x="68" y="156"/>
                  </a:lnTo>
                  <a:lnTo>
                    <a:pt x="49" y="134"/>
                  </a:lnTo>
                  <a:lnTo>
                    <a:pt x="32" y="108"/>
                  </a:lnTo>
                  <a:lnTo>
                    <a:pt x="21" y="87"/>
                  </a:lnTo>
                  <a:lnTo>
                    <a:pt x="11" y="59"/>
                  </a:lnTo>
                  <a:lnTo>
                    <a:pt x="5" y="30"/>
                  </a:lnTo>
                  <a:lnTo>
                    <a:pt x="3"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90" name="Freeform 84"/>
            <p:cNvSpPr>
              <a:spLocks/>
            </p:cNvSpPr>
            <p:nvPr/>
          </p:nvSpPr>
          <p:spPr bwMode="auto">
            <a:xfrm>
              <a:off x="1131" y="3662"/>
              <a:ext cx="2" cy="1"/>
            </a:xfrm>
            <a:custGeom>
              <a:avLst/>
              <a:gdLst>
                <a:gd name="T0" fmla="*/ 1 w 4"/>
                <a:gd name="T1" fmla="*/ 1 h 4"/>
                <a:gd name="T2" fmla="*/ 0 w 4"/>
                <a:gd name="T3" fmla="*/ 3 h 4"/>
                <a:gd name="T4" fmla="*/ 1 w 4"/>
                <a:gd name="T5" fmla="*/ 4 h 4"/>
                <a:gd name="T6" fmla="*/ 4 w 4"/>
                <a:gd name="T7" fmla="*/ 1 h 4"/>
                <a:gd name="T8" fmla="*/ 3 w 4"/>
                <a:gd name="T9" fmla="*/ 0 h 4"/>
                <a:gd name="T10" fmla="*/ 0 w 4"/>
                <a:gd name="T11" fmla="*/ 1 h 4"/>
                <a:gd name="T12" fmla="*/ 0 w 4"/>
                <a:gd name="T13" fmla="*/ 1 h 4"/>
                <a:gd name="T14" fmla="*/ 1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1"/>
                  </a:moveTo>
                  <a:lnTo>
                    <a:pt x="0" y="3"/>
                  </a:lnTo>
                  <a:lnTo>
                    <a:pt x="1" y="4"/>
                  </a:lnTo>
                  <a:lnTo>
                    <a:pt x="4" y="1"/>
                  </a:lnTo>
                  <a:lnTo>
                    <a:pt x="3" y="0"/>
                  </a:lnTo>
                  <a:lnTo>
                    <a:pt x="0" y="1"/>
                  </a:lnTo>
                  <a:lnTo>
                    <a:pt x="0" y="1"/>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91" name="Freeform 85"/>
            <p:cNvSpPr>
              <a:spLocks/>
            </p:cNvSpPr>
            <p:nvPr/>
          </p:nvSpPr>
          <p:spPr bwMode="auto">
            <a:xfrm>
              <a:off x="1131" y="3662"/>
              <a:ext cx="2" cy="1"/>
            </a:xfrm>
            <a:custGeom>
              <a:avLst/>
              <a:gdLst>
                <a:gd name="T0" fmla="*/ 4 w 4"/>
                <a:gd name="T1" fmla="*/ 1 h 3"/>
                <a:gd name="T2" fmla="*/ 3 w 4"/>
                <a:gd name="T3" fmla="*/ 0 h 3"/>
                <a:gd name="T4" fmla="*/ 0 w 4"/>
                <a:gd name="T5" fmla="*/ 1 h 3"/>
                <a:gd name="T6" fmla="*/ 0 w 4"/>
                <a:gd name="T7" fmla="*/ 3 h 3"/>
                <a:gd name="T8" fmla="*/ 3 w 4"/>
                <a:gd name="T9" fmla="*/ 0 h 3"/>
                <a:gd name="T10" fmla="*/ 4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4" y="1"/>
                  </a:moveTo>
                  <a:lnTo>
                    <a:pt x="3" y="0"/>
                  </a:lnTo>
                  <a:lnTo>
                    <a:pt x="0" y="1"/>
                  </a:lnTo>
                  <a:lnTo>
                    <a:pt x="0" y="3"/>
                  </a:lnTo>
                  <a:lnTo>
                    <a:pt x="3" y="0"/>
                  </a:lnTo>
                  <a:lnTo>
                    <a:pt x="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92" name="Freeform 86"/>
            <p:cNvSpPr>
              <a:spLocks/>
            </p:cNvSpPr>
            <p:nvPr/>
          </p:nvSpPr>
          <p:spPr bwMode="auto">
            <a:xfrm>
              <a:off x="1037" y="3506"/>
              <a:ext cx="124" cy="315"/>
            </a:xfrm>
            <a:custGeom>
              <a:avLst/>
              <a:gdLst>
                <a:gd name="T0" fmla="*/ 247 w 247"/>
                <a:gd name="T1" fmla="*/ 0 h 630"/>
                <a:gd name="T2" fmla="*/ 247 w 247"/>
                <a:gd name="T3" fmla="*/ 630 h 630"/>
                <a:gd name="T4" fmla="*/ 0 w 247"/>
                <a:gd name="T5" fmla="*/ 630 h 630"/>
                <a:gd name="T6" fmla="*/ 0 w 247"/>
                <a:gd name="T7" fmla="*/ 0 h 630"/>
                <a:gd name="T8" fmla="*/ 247 w 247"/>
                <a:gd name="T9" fmla="*/ 0 h 630"/>
                <a:gd name="T10" fmla="*/ 247 w 247"/>
                <a:gd name="T11" fmla="*/ 0 h 630"/>
              </a:gdLst>
              <a:ahLst/>
              <a:cxnLst>
                <a:cxn ang="0">
                  <a:pos x="T0" y="T1"/>
                </a:cxn>
                <a:cxn ang="0">
                  <a:pos x="T2" y="T3"/>
                </a:cxn>
                <a:cxn ang="0">
                  <a:pos x="T4" y="T5"/>
                </a:cxn>
                <a:cxn ang="0">
                  <a:pos x="T6" y="T7"/>
                </a:cxn>
                <a:cxn ang="0">
                  <a:pos x="T8" y="T9"/>
                </a:cxn>
                <a:cxn ang="0">
                  <a:pos x="T10" y="T11"/>
                </a:cxn>
              </a:cxnLst>
              <a:rect l="0" t="0" r="r" b="b"/>
              <a:pathLst>
                <a:path w="247" h="630">
                  <a:moveTo>
                    <a:pt x="247" y="0"/>
                  </a:moveTo>
                  <a:lnTo>
                    <a:pt x="247" y="630"/>
                  </a:lnTo>
                  <a:lnTo>
                    <a:pt x="0" y="630"/>
                  </a:lnTo>
                  <a:lnTo>
                    <a:pt x="0" y="0"/>
                  </a:lnTo>
                  <a:lnTo>
                    <a:pt x="247" y="0"/>
                  </a:lnTo>
                  <a:lnTo>
                    <a:pt x="247"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93" name="Freeform 87"/>
            <p:cNvSpPr>
              <a:spLocks/>
            </p:cNvSpPr>
            <p:nvPr/>
          </p:nvSpPr>
          <p:spPr bwMode="auto">
            <a:xfrm>
              <a:off x="1130" y="3507"/>
              <a:ext cx="310" cy="310"/>
            </a:xfrm>
            <a:custGeom>
              <a:avLst/>
              <a:gdLst>
                <a:gd name="T0" fmla="*/ 618 w 619"/>
                <a:gd name="T1" fmla="*/ 309 h 619"/>
                <a:gd name="T2" fmla="*/ 616 w 619"/>
                <a:gd name="T3" fmla="*/ 268 h 619"/>
                <a:gd name="T4" fmla="*/ 608 w 619"/>
                <a:gd name="T5" fmla="*/ 228 h 619"/>
                <a:gd name="T6" fmla="*/ 594 w 619"/>
                <a:gd name="T7" fmla="*/ 190 h 619"/>
                <a:gd name="T8" fmla="*/ 577 w 619"/>
                <a:gd name="T9" fmla="*/ 154 h 619"/>
                <a:gd name="T10" fmla="*/ 554 w 619"/>
                <a:gd name="T11" fmla="*/ 121 h 619"/>
                <a:gd name="T12" fmla="*/ 528 w 619"/>
                <a:gd name="T13" fmla="*/ 92 h 619"/>
                <a:gd name="T14" fmla="*/ 498 w 619"/>
                <a:gd name="T15" fmla="*/ 65 h 619"/>
                <a:gd name="T16" fmla="*/ 465 w 619"/>
                <a:gd name="T17" fmla="*/ 42 h 619"/>
                <a:gd name="T18" fmla="*/ 429 w 619"/>
                <a:gd name="T19" fmla="*/ 25 h 619"/>
                <a:gd name="T20" fmla="*/ 391 w 619"/>
                <a:gd name="T21" fmla="*/ 11 h 619"/>
                <a:gd name="T22" fmla="*/ 352 w 619"/>
                <a:gd name="T23" fmla="*/ 3 h 619"/>
                <a:gd name="T24" fmla="*/ 310 w 619"/>
                <a:gd name="T25" fmla="*/ 0 h 619"/>
                <a:gd name="T26" fmla="*/ 268 w 619"/>
                <a:gd name="T27" fmla="*/ 3 h 619"/>
                <a:gd name="T28" fmla="*/ 228 w 619"/>
                <a:gd name="T29" fmla="*/ 11 h 619"/>
                <a:gd name="T30" fmla="*/ 190 w 619"/>
                <a:gd name="T31" fmla="*/ 25 h 619"/>
                <a:gd name="T32" fmla="*/ 154 w 619"/>
                <a:gd name="T33" fmla="*/ 42 h 619"/>
                <a:gd name="T34" fmla="*/ 121 w 619"/>
                <a:gd name="T35" fmla="*/ 65 h 619"/>
                <a:gd name="T36" fmla="*/ 92 w 619"/>
                <a:gd name="T37" fmla="*/ 92 h 619"/>
                <a:gd name="T38" fmla="*/ 66 w 619"/>
                <a:gd name="T39" fmla="*/ 121 h 619"/>
                <a:gd name="T40" fmla="*/ 42 w 619"/>
                <a:gd name="T41" fmla="*/ 154 h 619"/>
                <a:gd name="T42" fmla="*/ 25 w 619"/>
                <a:gd name="T43" fmla="*/ 190 h 619"/>
                <a:gd name="T44" fmla="*/ 11 w 619"/>
                <a:gd name="T45" fmla="*/ 228 h 619"/>
                <a:gd name="T46" fmla="*/ 3 w 619"/>
                <a:gd name="T47" fmla="*/ 268 h 619"/>
                <a:gd name="T48" fmla="*/ 0 w 619"/>
                <a:gd name="T49" fmla="*/ 309 h 619"/>
                <a:gd name="T50" fmla="*/ 3 w 619"/>
                <a:gd name="T51" fmla="*/ 352 h 619"/>
                <a:gd name="T52" fmla="*/ 11 w 619"/>
                <a:gd name="T53" fmla="*/ 392 h 619"/>
                <a:gd name="T54" fmla="*/ 25 w 619"/>
                <a:gd name="T55" fmla="*/ 430 h 619"/>
                <a:gd name="T56" fmla="*/ 42 w 619"/>
                <a:gd name="T57" fmla="*/ 466 h 619"/>
                <a:gd name="T58" fmla="*/ 66 w 619"/>
                <a:gd name="T59" fmla="*/ 499 h 619"/>
                <a:gd name="T60" fmla="*/ 92 w 619"/>
                <a:gd name="T61" fmla="*/ 529 h 619"/>
                <a:gd name="T62" fmla="*/ 121 w 619"/>
                <a:gd name="T63" fmla="*/ 555 h 619"/>
                <a:gd name="T64" fmla="*/ 154 w 619"/>
                <a:gd name="T65" fmla="*/ 578 h 619"/>
                <a:gd name="T66" fmla="*/ 190 w 619"/>
                <a:gd name="T67" fmla="*/ 595 h 619"/>
                <a:gd name="T68" fmla="*/ 228 w 619"/>
                <a:gd name="T69" fmla="*/ 609 h 619"/>
                <a:gd name="T70" fmla="*/ 268 w 619"/>
                <a:gd name="T71" fmla="*/ 617 h 619"/>
                <a:gd name="T72" fmla="*/ 310 w 619"/>
                <a:gd name="T73" fmla="*/ 619 h 619"/>
                <a:gd name="T74" fmla="*/ 352 w 619"/>
                <a:gd name="T75" fmla="*/ 617 h 619"/>
                <a:gd name="T76" fmla="*/ 391 w 619"/>
                <a:gd name="T77" fmla="*/ 609 h 619"/>
                <a:gd name="T78" fmla="*/ 429 w 619"/>
                <a:gd name="T79" fmla="*/ 595 h 619"/>
                <a:gd name="T80" fmla="*/ 465 w 619"/>
                <a:gd name="T81" fmla="*/ 578 h 619"/>
                <a:gd name="T82" fmla="*/ 498 w 619"/>
                <a:gd name="T83" fmla="*/ 555 h 619"/>
                <a:gd name="T84" fmla="*/ 528 w 619"/>
                <a:gd name="T85" fmla="*/ 529 h 619"/>
                <a:gd name="T86" fmla="*/ 554 w 619"/>
                <a:gd name="T87" fmla="*/ 499 h 619"/>
                <a:gd name="T88" fmla="*/ 577 w 619"/>
                <a:gd name="T89" fmla="*/ 466 h 619"/>
                <a:gd name="T90" fmla="*/ 594 w 619"/>
                <a:gd name="T91" fmla="*/ 430 h 619"/>
                <a:gd name="T92" fmla="*/ 608 w 619"/>
                <a:gd name="T93" fmla="*/ 392 h 619"/>
                <a:gd name="T94" fmla="*/ 616 w 619"/>
                <a:gd name="T95" fmla="*/ 352 h 619"/>
                <a:gd name="T96" fmla="*/ 618 w 619"/>
                <a:gd name="T97" fmla="*/ 309 h 619"/>
                <a:gd name="T98" fmla="*/ 619 w 619"/>
                <a:gd name="T99" fmla="*/ 311 h 619"/>
                <a:gd name="T100" fmla="*/ 619 w 619"/>
                <a:gd name="T101" fmla="*/ 311 h 619"/>
                <a:gd name="T102" fmla="*/ 619 w 619"/>
                <a:gd name="T103" fmla="*/ 311 h 619"/>
                <a:gd name="T104" fmla="*/ 619 w 619"/>
                <a:gd name="T105" fmla="*/ 311 h 619"/>
                <a:gd name="T106" fmla="*/ 619 w 619"/>
                <a:gd name="T107" fmla="*/ 311 h 619"/>
                <a:gd name="T108" fmla="*/ 619 w 619"/>
                <a:gd name="T109" fmla="*/ 311 h 619"/>
                <a:gd name="T110" fmla="*/ 619 w 619"/>
                <a:gd name="T111" fmla="*/ 311 h 619"/>
                <a:gd name="T112" fmla="*/ 619 w 619"/>
                <a:gd name="T113" fmla="*/ 311 h 619"/>
                <a:gd name="T114" fmla="*/ 619 w 619"/>
                <a:gd name="T115" fmla="*/ 311 h 619"/>
                <a:gd name="T116" fmla="*/ 619 w 619"/>
                <a:gd name="T117" fmla="*/ 311 h 619"/>
                <a:gd name="T118" fmla="*/ 619 w 619"/>
                <a:gd name="T119" fmla="*/ 311 h 619"/>
                <a:gd name="T120" fmla="*/ 618 w 619"/>
                <a:gd name="T121" fmla="*/ 309 h 619"/>
                <a:gd name="T122" fmla="*/ 618 w 619"/>
                <a:gd name="T123" fmla="*/ 3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619">
                  <a:moveTo>
                    <a:pt x="618" y="309"/>
                  </a:moveTo>
                  <a:lnTo>
                    <a:pt x="616" y="268"/>
                  </a:lnTo>
                  <a:lnTo>
                    <a:pt x="608" y="228"/>
                  </a:lnTo>
                  <a:lnTo>
                    <a:pt x="594" y="190"/>
                  </a:lnTo>
                  <a:lnTo>
                    <a:pt x="577" y="154"/>
                  </a:lnTo>
                  <a:lnTo>
                    <a:pt x="554" y="121"/>
                  </a:lnTo>
                  <a:lnTo>
                    <a:pt x="528" y="92"/>
                  </a:lnTo>
                  <a:lnTo>
                    <a:pt x="498" y="65"/>
                  </a:lnTo>
                  <a:lnTo>
                    <a:pt x="465" y="42"/>
                  </a:lnTo>
                  <a:lnTo>
                    <a:pt x="429" y="25"/>
                  </a:lnTo>
                  <a:lnTo>
                    <a:pt x="391" y="11"/>
                  </a:lnTo>
                  <a:lnTo>
                    <a:pt x="352" y="3"/>
                  </a:lnTo>
                  <a:lnTo>
                    <a:pt x="310" y="0"/>
                  </a:lnTo>
                  <a:lnTo>
                    <a:pt x="268" y="3"/>
                  </a:lnTo>
                  <a:lnTo>
                    <a:pt x="228" y="11"/>
                  </a:lnTo>
                  <a:lnTo>
                    <a:pt x="190" y="25"/>
                  </a:lnTo>
                  <a:lnTo>
                    <a:pt x="154" y="42"/>
                  </a:lnTo>
                  <a:lnTo>
                    <a:pt x="121" y="65"/>
                  </a:lnTo>
                  <a:lnTo>
                    <a:pt x="92" y="92"/>
                  </a:lnTo>
                  <a:lnTo>
                    <a:pt x="66" y="121"/>
                  </a:lnTo>
                  <a:lnTo>
                    <a:pt x="42" y="154"/>
                  </a:lnTo>
                  <a:lnTo>
                    <a:pt x="25" y="190"/>
                  </a:lnTo>
                  <a:lnTo>
                    <a:pt x="11" y="228"/>
                  </a:lnTo>
                  <a:lnTo>
                    <a:pt x="3" y="268"/>
                  </a:lnTo>
                  <a:lnTo>
                    <a:pt x="0" y="309"/>
                  </a:lnTo>
                  <a:lnTo>
                    <a:pt x="3" y="352"/>
                  </a:lnTo>
                  <a:lnTo>
                    <a:pt x="11" y="392"/>
                  </a:lnTo>
                  <a:lnTo>
                    <a:pt x="25" y="430"/>
                  </a:lnTo>
                  <a:lnTo>
                    <a:pt x="42" y="466"/>
                  </a:lnTo>
                  <a:lnTo>
                    <a:pt x="66" y="499"/>
                  </a:lnTo>
                  <a:lnTo>
                    <a:pt x="92" y="529"/>
                  </a:lnTo>
                  <a:lnTo>
                    <a:pt x="121" y="555"/>
                  </a:lnTo>
                  <a:lnTo>
                    <a:pt x="154" y="578"/>
                  </a:lnTo>
                  <a:lnTo>
                    <a:pt x="190" y="595"/>
                  </a:lnTo>
                  <a:lnTo>
                    <a:pt x="228" y="609"/>
                  </a:lnTo>
                  <a:lnTo>
                    <a:pt x="268" y="617"/>
                  </a:lnTo>
                  <a:lnTo>
                    <a:pt x="310" y="619"/>
                  </a:lnTo>
                  <a:lnTo>
                    <a:pt x="352" y="617"/>
                  </a:lnTo>
                  <a:lnTo>
                    <a:pt x="391" y="609"/>
                  </a:lnTo>
                  <a:lnTo>
                    <a:pt x="429" y="595"/>
                  </a:lnTo>
                  <a:lnTo>
                    <a:pt x="465" y="578"/>
                  </a:lnTo>
                  <a:lnTo>
                    <a:pt x="498" y="555"/>
                  </a:lnTo>
                  <a:lnTo>
                    <a:pt x="528" y="529"/>
                  </a:lnTo>
                  <a:lnTo>
                    <a:pt x="554" y="499"/>
                  </a:lnTo>
                  <a:lnTo>
                    <a:pt x="577" y="466"/>
                  </a:lnTo>
                  <a:lnTo>
                    <a:pt x="594" y="430"/>
                  </a:lnTo>
                  <a:lnTo>
                    <a:pt x="608" y="392"/>
                  </a:lnTo>
                  <a:lnTo>
                    <a:pt x="616" y="352"/>
                  </a:lnTo>
                  <a:lnTo>
                    <a:pt x="618" y="309"/>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8" y="309"/>
                  </a:lnTo>
                  <a:lnTo>
                    <a:pt x="618" y="30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94" name="Freeform 88"/>
            <p:cNvSpPr>
              <a:spLocks/>
            </p:cNvSpPr>
            <p:nvPr/>
          </p:nvSpPr>
          <p:spPr bwMode="auto">
            <a:xfrm>
              <a:off x="1130" y="3507"/>
              <a:ext cx="310" cy="310"/>
            </a:xfrm>
            <a:custGeom>
              <a:avLst/>
              <a:gdLst>
                <a:gd name="T0" fmla="*/ 618 w 619"/>
                <a:gd name="T1" fmla="*/ 309 h 619"/>
                <a:gd name="T2" fmla="*/ 616 w 619"/>
                <a:gd name="T3" fmla="*/ 268 h 619"/>
                <a:gd name="T4" fmla="*/ 608 w 619"/>
                <a:gd name="T5" fmla="*/ 228 h 619"/>
                <a:gd name="T6" fmla="*/ 594 w 619"/>
                <a:gd name="T7" fmla="*/ 190 h 619"/>
                <a:gd name="T8" fmla="*/ 577 w 619"/>
                <a:gd name="T9" fmla="*/ 154 h 619"/>
                <a:gd name="T10" fmla="*/ 554 w 619"/>
                <a:gd name="T11" fmla="*/ 121 h 619"/>
                <a:gd name="T12" fmla="*/ 528 w 619"/>
                <a:gd name="T13" fmla="*/ 92 h 619"/>
                <a:gd name="T14" fmla="*/ 498 w 619"/>
                <a:gd name="T15" fmla="*/ 65 h 619"/>
                <a:gd name="T16" fmla="*/ 465 w 619"/>
                <a:gd name="T17" fmla="*/ 42 h 619"/>
                <a:gd name="T18" fmla="*/ 429 w 619"/>
                <a:gd name="T19" fmla="*/ 25 h 619"/>
                <a:gd name="T20" fmla="*/ 391 w 619"/>
                <a:gd name="T21" fmla="*/ 11 h 619"/>
                <a:gd name="T22" fmla="*/ 352 w 619"/>
                <a:gd name="T23" fmla="*/ 3 h 619"/>
                <a:gd name="T24" fmla="*/ 310 w 619"/>
                <a:gd name="T25" fmla="*/ 0 h 619"/>
                <a:gd name="T26" fmla="*/ 268 w 619"/>
                <a:gd name="T27" fmla="*/ 3 h 619"/>
                <a:gd name="T28" fmla="*/ 228 w 619"/>
                <a:gd name="T29" fmla="*/ 11 h 619"/>
                <a:gd name="T30" fmla="*/ 190 w 619"/>
                <a:gd name="T31" fmla="*/ 25 h 619"/>
                <a:gd name="T32" fmla="*/ 154 w 619"/>
                <a:gd name="T33" fmla="*/ 42 h 619"/>
                <a:gd name="T34" fmla="*/ 121 w 619"/>
                <a:gd name="T35" fmla="*/ 65 h 619"/>
                <a:gd name="T36" fmla="*/ 92 w 619"/>
                <a:gd name="T37" fmla="*/ 92 h 619"/>
                <a:gd name="T38" fmla="*/ 66 w 619"/>
                <a:gd name="T39" fmla="*/ 121 h 619"/>
                <a:gd name="T40" fmla="*/ 42 w 619"/>
                <a:gd name="T41" fmla="*/ 154 h 619"/>
                <a:gd name="T42" fmla="*/ 25 w 619"/>
                <a:gd name="T43" fmla="*/ 190 h 619"/>
                <a:gd name="T44" fmla="*/ 11 w 619"/>
                <a:gd name="T45" fmla="*/ 228 h 619"/>
                <a:gd name="T46" fmla="*/ 3 w 619"/>
                <a:gd name="T47" fmla="*/ 268 h 619"/>
                <a:gd name="T48" fmla="*/ 0 w 619"/>
                <a:gd name="T49" fmla="*/ 309 h 619"/>
                <a:gd name="T50" fmla="*/ 3 w 619"/>
                <a:gd name="T51" fmla="*/ 352 h 619"/>
                <a:gd name="T52" fmla="*/ 11 w 619"/>
                <a:gd name="T53" fmla="*/ 392 h 619"/>
                <a:gd name="T54" fmla="*/ 25 w 619"/>
                <a:gd name="T55" fmla="*/ 430 h 619"/>
                <a:gd name="T56" fmla="*/ 42 w 619"/>
                <a:gd name="T57" fmla="*/ 466 h 619"/>
                <a:gd name="T58" fmla="*/ 66 w 619"/>
                <a:gd name="T59" fmla="*/ 499 h 619"/>
                <a:gd name="T60" fmla="*/ 92 w 619"/>
                <a:gd name="T61" fmla="*/ 529 h 619"/>
                <a:gd name="T62" fmla="*/ 121 w 619"/>
                <a:gd name="T63" fmla="*/ 555 h 619"/>
                <a:gd name="T64" fmla="*/ 154 w 619"/>
                <a:gd name="T65" fmla="*/ 578 h 619"/>
                <a:gd name="T66" fmla="*/ 190 w 619"/>
                <a:gd name="T67" fmla="*/ 595 h 619"/>
                <a:gd name="T68" fmla="*/ 228 w 619"/>
                <a:gd name="T69" fmla="*/ 609 h 619"/>
                <a:gd name="T70" fmla="*/ 268 w 619"/>
                <a:gd name="T71" fmla="*/ 617 h 619"/>
                <a:gd name="T72" fmla="*/ 310 w 619"/>
                <a:gd name="T73" fmla="*/ 619 h 619"/>
                <a:gd name="T74" fmla="*/ 352 w 619"/>
                <a:gd name="T75" fmla="*/ 617 h 619"/>
                <a:gd name="T76" fmla="*/ 391 w 619"/>
                <a:gd name="T77" fmla="*/ 609 h 619"/>
                <a:gd name="T78" fmla="*/ 429 w 619"/>
                <a:gd name="T79" fmla="*/ 595 h 619"/>
                <a:gd name="T80" fmla="*/ 465 w 619"/>
                <a:gd name="T81" fmla="*/ 578 h 619"/>
                <a:gd name="T82" fmla="*/ 498 w 619"/>
                <a:gd name="T83" fmla="*/ 555 h 619"/>
                <a:gd name="T84" fmla="*/ 528 w 619"/>
                <a:gd name="T85" fmla="*/ 529 h 619"/>
                <a:gd name="T86" fmla="*/ 554 w 619"/>
                <a:gd name="T87" fmla="*/ 499 h 619"/>
                <a:gd name="T88" fmla="*/ 577 w 619"/>
                <a:gd name="T89" fmla="*/ 466 h 619"/>
                <a:gd name="T90" fmla="*/ 594 w 619"/>
                <a:gd name="T91" fmla="*/ 430 h 619"/>
                <a:gd name="T92" fmla="*/ 608 w 619"/>
                <a:gd name="T93" fmla="*/ 392 h 619"/>
                <a:gd name="T94" fmla="*/ 616 w 619"/>
                <a:gd name="T95" fmla="*/ 352 h 619"/>
                <a:gd name="T96" fmla="*/ 618 w 619"/>
                <a:gd name="T97" fmla="*/ 309 h 619"/>
                <a:gd name="T98" fmla="*/ 619 w 619"/>
                <a:gd name="T99" fmla="*/ 311 h 619"/>
                <a:gd name="T100" fmla="*/ 619 w 619"/>
                <a:gd name="T101" fmla="*/ 311 h 619"/>
                <a:gd name="T102" fmla="*/ 619 w 619"/>
                <a:gd name="T103" fmla="*/ 311 h 619"/>
                <a:gd name="T104" fmla="*/ 619 w 619"/>
                <a:gd name="T105" fmla="*/ 311 h 619"/>
                <a:gd name="T106" fmla="*/ 619 w 619"/>
                <a:gd name="T107" fmla="*/ 311 h 619"/>
                <a:gd name="T108" fmla="*/ 619 w 619"/>
                <a:gd name="T109" fmla="*/ 311 h 619"/>
                <a:gd name="T110" fmla="*/ 619 w 619"/>
                <a:gd name="T111" fmla="*/ 311 h 619"/>
                <a:gd name="T112" fmla="*/ 619 w 619"/>
                <a:gd name="T113" fmla="*/ 311 h 619"/>
                <a:gd name="T114" fmla="*/ 619 w 619"/>
                <a:gd name="T115" fmla="*/ 311 h 619"/>
                <a:gd name="T116" fmla="*/ 619 w 619"/>
                <a:gd name="T117" fmla="*/ 311 h 619"/>
                <a:gd name="T118" fmla="*/ 619 w 619"/>
                <a:gd name="T119" fmla="*/ 311 h 619"/>
                <a:gd name="T120" fmla="*/ 618 w 619"/>
                <a:gd name="T121" fmla="*/ 309 h 619"/>
                <a:gd name="T122" fmla="*/ 618 w 619"/>
                <a:gd name="T123" fmla="*/ 3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619">
                  <a:moveTo>
                    <a:pt x="618" y="309"/>
                  </a:moveTo>
                  <a:lnTo>
                    <a:pt x="616" y="268"/>
                  </a:lnTo>
                  <a:lnTo>
                    <a:pt x="608" y="228"/>
                  </a:lnTo>
                  <a:lnTo>
                    <a:pt x="594" y="190"/>
                  </a:lnTo>
                  <a:lnTo>
                    <a:pt x="577" y="154"/>
                  </a:lnTo>
                  <a:lnTo>
                    <a:pt x="554" y="121"/>
                  </a:lnTo>
                  <a:lnTo>
                    <a:pt x="528" y="92"/>
                  </a:lnTo>
                  <a:lnTo>
                    <a:pt x="498" y="65"/>
                  </a:lnTo>
                  <a:lnTo>
                    <a:pt x="465" y="42"/>
                  </a:lnTo>
                  <a:lnTo>
                    <a:pt x="429" y="25"/>
                  </a:lnTo>
                  <a:lnTo>
                    <a:pt x="391" y="11"/>
                  </a:lnTo>
                  <a:lnTo>
                    <a:pt x="352" y="3"/>
                  </a:lnTo>
                  <a:lnTo>
                    <a:pt x="310" y="0"/>
                  </a:lnTo>
                  <a:lnTo>
                    <a:pt x="268" y="3"/>
                  </a:lnTo>
                  <a:lnTo>
                    <a:pt x="228" y="11"/>
                  </a:lnTo>
                  <a:lnTo>
                    <a:pt x="190" y="25"/>
                  </a:lnTo>
                  <a:lnTo>
                    <a:pt x="154" y="42"/>
                  </a:lnTo>
                  <a:lnTo>
                    <a:pt x="121" y="65"/>
                  </a:lnTo>
                  <a:lnTo>
                    <a:pt x="92" y="92"/>
                  </a:lnTo>
                  <a:lnTo>
                    <a:pt x="66" y="121"/>
                  </a:lnTo>
                  <a:lnTo>
                    <a:pt x="42" y="154"/>
                  </a:lnTo>
                  <a:lnTo>
                    <a:pt x="25" y="190"/>
                  </a:lnTo>
                  <a:lnTo>
                    <a:pt x="11" y="228"/>
                  </a:lnTo>
                  <a:lnTo>
                    <a:pt x="3" y="268"/>
                  </a:lnTo>
                  <a:lnTo>
                    <a:pt x="0" y="309"/>
                  </a:lnTo>
                  <a:lnTo>
                    <a:pt x="3" y="352"/>
                  </a:lnTo>
                  <a:lnTo>
                    <a:pt x="11" y="392"/>
                  </a:lnTo>
                  <a:lnTo>
                    <a:pt x="25" y="430"/>
                  </a:lnTo>
                  <a:lnTo>
                    <a:pt x="42" y="466"/>
                  </a:lnTo>
                  <a:lnTo>
                    <a:pt x="66" y="499"/>
                  </a:lnTo>
                  <a:lnTo>
                    <a:pt x="92" y="529"/>
                  </a:lnTo>
                  <a:lnTo>
                    <a:pt x="121" y="555"/>
                  </a:lnTo>
                  <a:lnTo>
                    <a:pt x="154" y="578"/>
                  </a:lnTo>
                  <a:lnTo>
                    <a:pt x="190" y="595"/>
                  </a:lnTo>
                  <a:lnTo>
                    <a:pt x="228" y="609"/>
                  </a:lnTo>
                  <a:lnTo>
                    <a:pt x="268" y="617"/>
                  </a:lnTo>
                  <a:lnTo>
                    <a:pt x="310" y="619"/>
                  </a:lnTo>
                  <a:lnTo>
                    <a:pt x="352" y="617"/>
                  </a:lnTo>
                  <a:lnTo>
                    <a:pt x="391" y="609"/>
                  </a:lnTo>
                  <a:lnTo>
                    <a:pt x="429" y="595"/>
                  </a:lnTo>
                  <a:lnTo>
                    <a:pt x="465" y="578"/>
                  </a:lnTo>
                  <a:lnTo>
                    <a:pt x="498" y="555"/>
                  </a:lnTo>
                  <a:lnTo>
                    <a:pt x="528" y="529"/>
                  </a:lnTo>
                  <a:lnTo>
                    <a:pt x="554" y="499"/>
                  </a:lnTo>
                  <a:lnTo>
                    <a:pt x="577" y="466"/>
                  </a:lnTo>
                  <a:lnTo>
                    <a:pt x="594" y="430"/>
                  </a:lnTo>
                  <a:lnTo>
                    <a:pt x="608" y="392"/>
                  </a:lnTo>
                  <a:lnTo>
                    <a:pt x="616" y="352"/>
                  </a:lnTo>
                  <a:lnTo>
                    <a:pt x="618" y="309"/>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8" y="309"/>
                  </a:lnTo>
                  <a:lnTo>
                    <a:pt x="618" y="309"/>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95" name="Freeform 89"/>
            <p:cNvSpPr>
              <a:spLocks/>
            </p:cNvSpPr>
            <p:nvPr/>
          </p:nvSpPr>
          <p:spPr bwMode="auto">
            <a:xfrm>
              <a:off x="1129" y="3507"/>
              <a:ext cx="311" cy="155"/>
            </a:xfrm>
            <a:custGeom>
              <a:avLst/>
              <a:gdLst>
                <a:gd name="T0" fmla="*/ 618 w 620"/>
                <a:gd name="T1" fmla="*/ 310 h 310"/>
                <a:gd name="T2" fmla="*/ 620 w 620"/>
                <a:gd name="T3" fmla="*/ 310 h 310"/>
                <a:gd name="T4" fmla="*/ 618 w 620"/>
                <a:gd name="T5" fmla="*/ 269 h 310"/>
                <a:gd name="T6" fmla="*/ 610 w 620"/>
                <a:gd name="T7" fmla="*/ 229 h 310"/>
                <a:gd name="T8" fmla="*/ 596 w 620"/>
                <a:gd name="T9" fmla="*/ 191 h 310"/>
                <a:gd name="T10" fmla="*/ 578 w 620"/>
                <a:gd name="T11" fmla="*/ 152 h 310"/>
                <a:gd name="T12" fmla="*/ 556 w 620"/>
                <a:gd name="T13" fmla="*/ 120 h 310"/>
                <a:gd name="T14" fmla="*/ 530 w 620"/>
                <a:gd name="T15" fmla="*/ 92 h 310"/>
                <a:gd name="T16" fmla="*/ 500 w 620"/>
                <a:gd name="T17" fmla="*/ 65 h 310"/>
                <a:gd name="T18" fmla="*/ 469 w 620"/>
                <a:gd name="T19" fmla="*/ 43 h 310"/>
                <a:gd name="T20" fmla="*/ 430 w 620"/>
                <a:gd name="T21" fmla="*/ 25 h 310"/>
                <a:gd name="T22" fmla="*/ 392 w 620"/>
                <a:gd name="T23" fmla="*/ 11 h 310"/>
                <a:gd name="T24" fmla="*/ 353 w 620"/>
                <a:gd name="T25" fmla="*/ 3 h 310"/>
                <a:gd name="T26" fmla="*/ 311 w 620"/>
                <a:gd name="T27" fmla="*/ 0 h 310"/>
                <a:gd name="T28" fmla="*/ 269 w 620"/>
                <a:gd name="T29" fmla="*/ 3 h 310"/>
                <a:gd name="T30" fmla="*/ 229 w 620"/>
                <a:gd name="T31" fmla="*/ 11 h 310"/>
                <a:gd name="T32" fmla="*/ 191 w 620"/>
                <a:gd name="T33" fmla="*/ 25 h 310"/>
                <a:gd name="T34" fmla="*/ 152 w 620"/>
                <a:gd name="T35" fmla="*/ 43 h 310"/>
                <a:gd name="T36" fmla="*/ 121 w 620"/>
                <a:gd name="T37" fmla="*/ 65 h 310"/>
                <a:gd name="T38" fmla="*/ 92 w 620"/>
                <a:gd name="T39" fmla="*/ 92 h 310"/>
                <a:gd name="T40" fmla="*/ 65 w 620"/>
                <a:gd name="T41" fmla="*/ 120 h 310"/>
                <a:gd name="T42" fmla="*/ 43 w 620"/>
                <a:gd name="T43" fmla="*/ 152 h 310"/>
                <a:gd name="T44" fmla="*/ 25 w 620"/>
                <a:gd name="T45" fmla="*/ 191 h 310"/>
                <a:gd name="T46" fmla="*/ 11 w 620"/>
                <a:gd name="T47" fmla="*/ 229 h 310"/>
                <a:gd name="T48" fmla="*/ 3 w 620"/>
                <a:gd name="T49" fmla="*/ 269 h 310"/>
                <a:gd name="T50" fmla="*/ 0 w 620"/>
                <a:gd name="T51" fmla="*/ 310 h 310"/>
                <a:gd name="T52" fmla="*/ 2 w 620"/>
                <a:gd name="T53" fmla="*/ 310 h 310"/>
                <a:gd name="T54" fmla="*/ 6 w 620"/>
                <a:gd name="T55" fmla="*/ 269 h 310"/>
                <a:gd name="T56" fmla="*/ 14 w 620"/>
                <a:gd name="T57" fmla="*/ 229 h 310"/>
                <a:gd name="T58" fmla="*/ 27 w 620"/>
                <a:gd name="T59" fmla="*/ 191 h 310"/>
                <a:gd name="T60" fmla="*/ 43 w 620"/>
                <a:gd name="T61" fmla="*/ 158 h 310"/>
                <a:gd name="T62" fmla="*/ 68 w 620"/>
                <a:gd name="T63" fmla="*/ 123 h 310"/>
                <a:gd name="T64" fmla="*/ 94 w 620"/>
                <a:gd name="T65" fmla="*/ 94 h 310"/>
                <a:gd name="T66" fmla="*/ 123 w 620"/>
                <a:gd name="T67" fmla="*/ 67 h 310"/>
                <a:gd name="T68" fmla="*/ 159 w 620"/>
                <a:gd name="T69" fmla="*/ 43 h 310"/>
                <a:gd name="T70" fmla="*/ 191 w 620"/>
                <a:gd name="T71" fmla="*/ 27 h 310"/>
                <a:gd name="T72" fmla="*/ 229 w 620"/>
                <a:gd name="T73" fmla="*/ 13 h 310"/>
                <a:gd name="T74" fmla="*/ 269 w 620"/>
                <a:gd name="T75" fmla="*/ 5 h 310"/>
                <a:gd name="T76" fmla="*/ 311 w 620"/>
                <a:gd name="T77" fmla="*/ 2 h 310"/>
                <a:gd name="T78" fmla="*/ 353 w 620"/>
                <a:gd name="T79" fmla="*/ 5 h 310"/>
                <a:gd name="T80" fmla="*/ 392 w 620"/>
                <a:gd name="T81" fmla="*/ 13 h 310"/>
                <a:gd name="T82" fmla="*/ 430 w 620"/>
                <a:gd name="T83" fmla="*/ 27 h 310"/>
                <a:gd name="T84" fmla="*/ 462 w 620"/>
                <a:gd name="T85" fmla="*/ 43 h 310"/>
                <a:gd name="T86" fmla="*/ 498 w 620"/>
                <a:gd name="T87" fmla="*/ 67 h 310"/>
                <a:gd name="T88" fmla="*/ 528 w 620"/>
                <a:gd name="T89" fmla="*/ 94 h 310"/>
                <a:gd name="T90" fmla="*/ 553 w 620"/>
                <a:gd name="T91" fmla="*/ 123 h 310"/>
                <a:gd name="T92" fmla="*/ 578 w 620"/>
                <a:gd name="T93" fmla="*/ 158 h 310"/>
                <a:gd name="T94" fmla="*/ 594 w 620"/>
                <a:gd name="T95" fmla="*/ 191 h 310"/>
                <a:gd name="T96" fmla="*/ 608 w 620"/>
                <a:gd name="T97" fmla="*/ 229 h 310"/>
                <a:gd name="T98" fmla="*/ 616 w 620"/>
                <a:gd name="T99" fmla="*/ 269 h 310"/>
                <a:gd name="T100" fmla="*/ 618 w 620"/>
                <a:gd name="T101"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0" h="310">
                  <a:moveTo>
                    <a:pt x="618" y="310"/>
                  </a:moveTo>
                  <a:lnTo>
                    <a:pt x="620" y="310"/>
                  </a:lnTo>
                  <a:lnTo>
                    <a:pt x="618" y="269"/>
                  </a:lnTo>
                  <a:lnTo>
                    <a:pt x="610" y="229"/>
                  </a:lnTo>
                  <a:lnTo>
                    <a:pt x="596" y="191"/>
                  </a:lnTo>
                  <a:lnTo>
                    <a:pt x="578" y="152"/>
                  </a:lnTo>
                  <a:lnTo>
                    <a:pt x="556" y="120"/>
                  </a:lnTo>
                  <a:lnTo>
                    <a:pt x="530" y="92"/>
                  </a:lnTo>
                  <a:lnTo>
                    <a:pt x="500" y="65"/>
                  </a:lnTo>
                  <a:lnTo>
                    <a:pt x="469" y="43"/>
                  </a:lnTo>
                  <a:lnTo>
                    <a:pt x="430" y="25"/>
                  </a:lnTo>
                  <a:lnTo>
                    <a:pt x="392" y="11"/>
                  </a:lnTo>
                  <a:lnTo>
                    <a:pt x="353" y="3"/>
                  </a:lnTo>
                  <a:lnTo>
                    <a:pt x="311" y="0"/>
                  </a:lnTo>
                  <a:lnTo>
                    <a:pt x="269" y="3"/>
                  </a:lnTo>
                  <a:lnTo>
                    <a:pt x="229" y="11"/>
                  </a:lnTo>
                  <a:lnTo>
                    <a:pt x="191" y="25"/>
                  </a:lnTo>
                  <a:lnTo>
                    <a:pt x="152" y="43"/>
                  </a:lnTo>
                  <a:lnTo>
                    <a:pt x="121" y="65"/>
                  </a:lnTo>
                  <a:lnTo>
                    <a:pt x="92" y="92"/>
                  </a:lnTo>
                  <a:lnTo>
                    <a:pt x="65" y="120"/>
                  </a:lnTo>
                  <a:lnTo>
                    <a:pt x="43" y="152"/>
                  </a:lnTo>
                  <a:lnTo>
                    <a:pt x="25" y="191"/>
                  </a:lnTo>
                  <a:lnTo>
                    <a:pt x="11" y="229"/>
                  </a:lnTo>
                  <a:lnTo>
                    <a:pt x="3" y="269"/>
                  </a:lnTo>
                  <a:lnTo>
                    <a:pt x="0" y="310"/>
                  </a:lnTo>
                  <a:lnTo>
                    <a:pt x="2" y="310"/>
                  </a:lnTo>
                  <a:lnTo>
                    <a:pt x="6" y="269"/>
                  </a:lnTo>
                  <a:lnTo>
                    <a:pt x="14" y="229"/>
                  </a:lnTo>
                  <a:lnTo>
                    <a:pt x="27" y="191"/>
                  </a:lnTo>
                  <a:lnTo>
                    <a:pt x="43" y="158"/>
                  </a:lnTo>
                  <a:lnTo>
                    <a:pt x="68" y="123"/>
                  </a:lnTo>
                  <a:lnTo>
                    <a:pt x="94" y="94"/>
                  </a:lnTo>
                  <a:lnTo>
                    <a:pt x="123" y="67"/>
                  </a:lnTo>
                  <a:lnTo>
                    <a:pt x="159" y="43"/>
                  </a:lnTo>
                  <a:lnTo>
                    <a:pt x="191" y="27"/>
                  </a:lnTo>
                  <a:lnTo>
                    <a:pt x="229" y="13"/>
                  </a:lnTo>
                  <a:lnTo>
                    <a:pt x="269" y="5"/>
                  </a:lnTo>
                  <a:lnTo>
                    <a:pt x="311" y="2"/>
                  </a:lnTo>
                  <a:lnTo>
                    <a:pt x="353" y="5"/>
                  </a:lnTo>
                  <a:lnTo>
                    <a:pt x="392" y="13"/>
                  </a:lnTo>
                  <a:lnTo>
                    <a:pt x="430" y="27"/>
                  </a:lnTo>
                  <a:lnTo>
                    <a:pt x="462" y="43"/>
                  </a:lnTo>
                  <a:lnTo>
                    <a:pt x="498" y="67"/>
                  </a:lnTo>
                  <a:lnTo>
                    <a:pt x="528" y="94"/>
                  </a:lnTo>
                  <a:lnTo>
                    <a:pt x="553" y="123"/>
                  </a:lnTo>
                  <a:lnTo>
                    <a:pt x="578" y="158"/>
                  </a:lnTo>
                  <a:lnTo>
                    <a:pt x="594" y="191"/>
                  </a:lnTo>
                  <a:lnTo>
                    <a:pt x="608" y="229"/>
                  </a:lnTo>
                  <a:lnTo>
                    <a:pt x="616" y="269"/>
                  </a:lnTo>
                  <a:lnTo>
                    <a:pt x="618" y="3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96" name="Freeform 90"/>
            <p:cNvSpPr>
              <a:spLocks/>
            </p:cNvSpPr>
            <p:nvPr/>
          </p:nvSpPr>
          <p:spPr bwMode="auto">
            <a:xfrm>
              <a:off x="1129" y="3662"/>
              <a:ext cx="311" cy="156"/>
            </a:xfrm>
            <a:custGeom>
              <a:avLst/>
              <a:gdLst>
                <a:gd name="T0" fmla="*/ 0 w 620"/>
                <a:gd name="T1" fmla="*/ 0 h 311"/>
                <a:gd name="T2" fmla="*/ 3 w 620"/>
                <a:gd name="T3" fmla="*/ 43 h 311"/>
                <a:gd name="T4" fmla="*/ 11 w 620"/>
                <a:gd name="T5" fmla="*/ 83 h 311"/>
                <a:gd name="T6" fmla="*/ 25 w 620"/>
                <a:gd name="T7" fmla="*/ 121 h 311"/>
                <a:gd name="T8" fmla="*/ 43 w 620"/>
                <a:gd name="T9" fmla="*/ 160 h 311"/>
                <a:gd name="T10" fmla="*/ 65 w 620"/>
                <a:gd name="T11" fmla="*/ 192 h 311"/>
                <a:gd name="T12" fmla="*/ 92 w 620"/>
                <a:gd name="T13" fmla="*/ 222 h 311"/>
                <a:gd name="T14" fmla="*/ 121 w 620"/>
                <a:gd name="T15" fmla="*/ 247 h 311"/>
                <a:gd name="T16" fmla="*/ 152 w 620"/>
                <a:gd name="T17" fmla="*/ 269 h 311"/>
                <a:gd name="T18" fmla="*/ 191 w 620"/>
                <a:gd name="T19" fmla="*/ 287 h 311"/>
                <a:gd name="T20" fmla="*/ 229 w 620"/>
                <a:gd name="T21" fmla="*/ 301 h 311"/>
                <a:gd name="T22" fmla="*/ 269 w 620"/>
                <a:gd name="T23" fmla="*/ 309 h 311"/>
                <a:gd name="T24" fmla="*/ 311 w 620"/>
                <a:gd name="T25" fmla="*/ 311 h 311"/>
                <a:gd name="T26" fmla="*/ 353 w 620"/>
                <a:gd name="T27" fmla="*/ 309 h 311"/>
                <a:gd name="T28" fmla="*/ 392 w 620"/>
                <a:gd name="T29" fmla="*/ 301 h 311"/>
                <a:gd name="T30" fmla="*/ 430 w 620"/>
                <a:gd name="T31" fmla="*/ 287 h 311"/>
                <a:gd name="T32" fmla="*/ 469 w 620"/>
                <a:gd name="T33" fmla="*/ 269 h 311"/>
                <a:gd name="T34" fmla="*/ 500 w 620"/>
                <a:gd name="T35" fmla="*/ 247 h 311"/>
                <a:gd name="T36" fmla="*/ 530 w 620"/>
                <a:gd name="T37" fmla="*/ 222 h 311"/>
                <a:gd name="T38" fmla="*/ 556 w 620"/>
                <a:gd name="T39" fmla="*/ 192 h 311"/>
                <a:gd name="T40" fmla="*/ 578 w 620"/>
                <a:gd name="T41" fmla="*/ 160 h 311"/>
                <a:gd name="T42" fmla="*/ 596 w 620"/>
                <a:gd name="T43" fmla="*/ 121 h 311"/>
                <a:gd name="T44" fmla="*/ 610 w 620"/>
                <a:gd name="T45" fmla="*/ 83 h 311"/>
                <a:gd name="T46" fmla="*/ 618 w 620"/>
                <a:gd name="T47" fmla="*/ 43 h 311"/>
                <a:gd name="T48" fmla="*/ 620 w 620"/>
                <a:gd name="T49" fmla="*/ 0 h 311"/>
                <a:gd name="T50" fmla="*/ 619 w 620"/>
                <a:gd name="T51" fmla="*/ 0 h 311"/>
                <a:gd name="T52" fmla="*/ 618 w 620"/>
                <a:gd name="T53" fmla="*/ 0 h 311"/>
                <a:gd name="T54" fmla="*/ 616 w 620"/>
                <a:gd name="T55" fmla="*/ 43 h 311"/>
                <a:gd name="T56" fmla="*/ 608 w 620"/>
                <a:gd name="T57" fmla="*/ 83 h 311"/>
                <a:gd name="T58" fmla="*/ 594 w 620"/>
                <a:gd name="T59" fmla="*/ 121 h 311"/>
                <a:gd name="T60" fmla="*/ 578 w 620"/>
                <a:gd name="T61" fmla="*/ 154 h 311"/>
                <a:gd name="T62" fmla="*/ 553 w 620"/>
                <a:gd name="T63" fmla="*/ 189 h 311"/>
                <a:gd name="T64" fmla="*/ 528 w 620"/>
                <a:gd name="T65" fmla="*/ 219 h 311"/>
                <a:gd name="T66" fmla="*/ 498 w 620"/>
                <a:gd name="T67" fmla="*/ 245 h 311"/>
                <a:gd name="T68" fmla="*/ 462 w 620"/>
                <a:gd name="T69" fmla="*/ 269 h 311"/>
                <a:gd name="T70" fmla="*/ 430 w 620"/>
                <a:gd name="T71" fmla="*/ 285 h 311"/>
                <a:gd name="T72" fmla="*/ 392 w 620"/>
                <a:gd name="T73" fmla="*/ 299 h 311"/>
                <a:gd name="T74" fmla="*/ 353 w 620"/>
                <a:gd name="T75" fmla="*/ 307 h 311"/>
                <a:gd name="T76" fmla="*/ 311 w 620"/>
                <a:gd name="T77" fmla="*/ 309 h 311"/>
                <a:gd name="T78" fmla="*/ 269 w 620"/>
                <a:gd name="T79" fmla="*/ 307 h 311"/>
                <a:gd name="T80" fmla="*/ 229 w 620"/>
                <a:gd name="T81" fmla="*/ 299 h 311"/>
                <a:gd name="T82" fmla="*/ 191 w 620"/>
                <a:gd name="T83" fmla="*/ 285 h 311"/>
                <a:gd name="T84" fmla="*/ 159 w 620"/>
                <a:gd name="T85" fmla="*/ 269 h 311"/>
                <a:gd name="T86" fmla="*/ 123 w 620"/>
                <a:gd name="T87" fmla="*/ 245 h 311"/>
                <a:gd name="T88" fmla="*/ 94 w 620"/>
                <a:gd name="T89" fmla="*/ 219 h 311"/>
                <a:gd name="T90" fmla="*/ 68 w 620"/>
                <a:gd name="T91" fmla="*/ 189 h 311"/>
                <a:gd name="T92" fmla="*/ 43 w 620"/>
                <a:gd name="T93" fmla="*/ 154 h 311"/>
                <a:gd name="T94" fmla="*/ 27 w 620"/>
                <a:gd name="T95" fmla="*/ 121 h 311"/>
                <a:gd name="T96" fmla="*/ 14 w 620"/>
                <a:gd name="T97" fmla="*/ 83 h 311"/>
                <a:gd name="T98" fmla="*/ 6 w 620"/>
                <a:gd name="T99" fmla="*/ 43 h 311"/>
                <a:gd name="T100" fmla="*/ 2 w 620"/>
                <a:gd name="T101" fmla="*/ 0 h 311"/>
                <a:gd name="T102" fmla="*/ 0 w 620"/>
                <a:gd name="T10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0" h="311">
                  <a:moveTo>
                    <a:pt x="0" y="0"/>
                  </a:moveTo>
                  <a:lnTo>
                    <a:pt x="3" y="43"/>
                  </a:lnTo>
                  <a:lnTo>
                    <a:pt x="11" y="83"/>
                  </a:lnTo>
                  <a:lnTo>
                    <a:pt x="25" y="121"/>
                  </a:lnTo>
                  <a:lnTo>
                    <a:pt x="43" y="160"/>
                  </a:lnTo>
                  <a:lnTo>
                    <a:pt x="65" y="192"/>
                  </a:lnTo>
                  <a:lnTo>
                    <a:pt x="92" y="222"/>
                  </a:lnTo>
                  <a:lnTo>
                    <a:pt x="121" y="247"/>
                  </a:lnTo>
                  <a:lnTo>
                    <a:pt x="152" y="269"/>
                  </a:lnTo>
                  <a:lnTo>
                    <a:pt x="191" y="287"/>
                  </a:lnTo>
                  <a:lnTo>
                    <a:pt x="229" y="301"/>
                  </a:lnTo>
                  <a:lnTo>
                    <a:pt x="269" y="309"/>
                  </a:lnTo>
                  <a:lnTo>
                    <a:pt x="311" y="311"/>
                  </a:lnTo>
                  <a:lnTo>
                    <a:pt x="353" y="309"/>
                  </a:lnTo>
                  <a:lnTo>
                    <a:pt x="392" y="301"/>
                  </a:lnTo>
                  <a:lnTo>
                    <a:pt x="430" y="287"/>
                  </a:lnTo>
                  <a:lnTo>
                    <a:pt x="469" y="269"/>
                  </a:lnTo>
                  <a:lnTo>
                    <a:pt x="500" y="247"/>
                  </a:lnTo>
                  <a:lnTo>
                    <a:pt x="530" y="222"/>
                  </a:lnTo>
                  <a:lnTo>
                    <a:pt x="556" y="192"/>
                  </a:lnTo>
                  <a:lnTo>
                    <a:pt x="578" y="160"/>
                  </a:lnTo>
                  <a:lnTo>
                    <a:pt x="596" y="121"/>
                  </a:lnTo>
                  <a:lnTo>
                    <a:pt x="610" y="83"/>
                  </a:lnTo>
                  <a:lnTo>
                    <a:pt x="618" y="43"/>
                  </a:lnTo>
                  <a:lnTo>
                    <a:pt x="620" y="0"/>
                  </a:lnTo>
                  <a:lnTo>
                    <a:pt x="619" y="0"/>
                  </a:lnTo>
                  <a:lnTo>
                    <a:pt x="618" y="0"/>
                  </a:lnTo>
                  <a:lnTo>
                    <a:pt x="616" y="43"/>
                  </a:lnTo>
                  <a:lnTo>
                    <a:pt x="608" y="83"/>
                  </a:lnTo>
                  <a:lnTo>
                    <a:pt x="594" y="121"/>
                  </a:lnTo>
                  <a:lnTo>
                    <a:pt x="578" y="154"/>
                  </a:lnTo>
                  <a:lnTo>
                    <a:pt x="553" y="189"/>
                  </a:lnTo>
                  <a:lnTo>
                    <a:pt x="528" y="219"/>
                  </a:lnTo>
                  <a:lnTo>
                    <a:pt x="498" y="245"/>
                  </a:lnTo>
                  <a:lnTo>
                    <a:pt x="462" y="269"/>
                  </a:lnTo>
                  <a:lnTo>
                    <a:pt x="430" y="285"/>
                  </a:lnTo>
                  <a:lnTo>
                    <a:pt x="392" y="299"/>
                  </a:lnTo>
                  <a:lnTo>
                    <a:pt x="353" y="307"/>
                  </a:lnTo>
                  <a:lnTo>
                    <a:pt x="311" y="309"/>
                  </a:lnTo>
                  <a:lnTo>
                    <a:pt x="269" y="307"/>
                  </a:lnTo>
                  <a:lnTo>
                    <a:pt x="229" y="299"/>
                  </a:lnTo>
                  <a:lnTo>
                    <a:pt x="191" y="285"/>
                  </a:lnTo>
                  <a:lnTo>
                    <a:pt x="159" y="269"/>
                  </a:lnTo>
                  <a:lnTo>
                    <a:pt x="123" y="245"/>
                  </a:lnTo>
                  <a:lnTo>
                    <a:pt x="94" y="219"/>
                  </a:lnTo>
                  <a:lnTo>
                    <a:pt x="68" y="189"/>
                  </a:lnTo>
                  <a:lnTo>
                    <a:pt x="43" y="154"/>
                  </a:lnTo>
                  <a:lnTo>
                    <a:pt x="27" y="121"/>
                  </a:lnTo>
                  <a:lnTo>
                    <a:pt x="14" y="83"/>
                  </a:lnTo>
                  <a:lnTo>
                    <a:pt x="6" y="43"/>
                  </a:lnTo>
                  <a:lnTo>
                    <a:pt x="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97" name="Freeform 91"/>
            <p:cNvSpPr>
              <a:spLocks/>
            </p:cNvSpPr>
            <p:nvPr/>
          </p:nvSpPr>
          <p:spPr bwMode="auto">
            <a:xfrm>
              <a:off x="1438" y="3662"/>
              <a:ext cx="2" cy="1"/>
            </a:xfrm>
            <a:custGeom>
              <a:avLst/>
              <a:gdLst>
                <a:gd name="T0" fmla="*/ 1 w 3"/>
                <a:gd name="T1" fmla="*/ 1 h 4"/>
                <a:gd name="T2" fmla="*/ 0 w 3"/>
                <a:gd name="T3" fmla="*/ 3 h 4"/>
                <a:gd name="T4" fmla="*/ 1 w 3"/>
                <a:gd name="T5" fmla="*/ 4 h 4"/>
                <a:gd name="T6" fmla="*/ 3 w 3"/>
                <a:gd name="T7" fmla="*/ 1 h 4"/>
                <a:gd name="T8" fmla="*/ 2 w 3"/>
                <a:gd name="T9" fmla="*/ 0 h 4"/>
                <a:gd name="T10" fmla="*/ 0 w 3"/>
                <a:gd name="T11" fmla="*/ 1 h 4"/>
                <a:gd name="T12" fmla="*/ 0 w 3"/>
                <a:gd name="T13" fmla="*/ 1 h 4"/>
                <a:gd name="T14" fmla="*/ 1 w 3"/>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1"/>
                  </a:moveTo>
                  <a:lnTo>
                    <a:pt x="0" y="3"/>
                  </a:lnTo>
                  <a:lnTo>
                    <a:pt x="1" y="4"/>
                  </a:lnTo>
                  <a:lnTo>
                    <a:pt x="3" y="1"/>
                  </a:lnTo>
                  <a:lnTo>
                    <a:pt x="2" y="0"/>
                  </a:lnTo>
                  <a:lnTo>
                    <a:pt x="0" y="1"/>
                  </a:lnTo>
                  <a:lnTo>
                    <a:pt x="0" y="1"/>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98" name="Freeform 92"/>
            <p:cNvSpPr>
              <a:spLocks/>
            </p:cNvSpPr>
            <p:nvPr/>
          </p:nvSpPr>
          <p:spPr bwMode="auto">
            <a:xfrm>
              <a:off x="1438" y="3662"/>
              <a:ext cx="2" cy="1"/>
            </a:xfrm>
            <a:custGeom>
              <a:avLst/>
              <a:gdLst>
                <a:gd name="T0" fmla="*/ 3 w 3"/>
                <a:gd name="T1" fmla="*/ 1 h 3"/>
                <a:gd name="T2" fmla="*/ 2 w 3"/>
                <a:gd name="T3" fmla="*/ 0 h 3"/>
                <a:gd name="T4" fmla="*/ 0 w 3"/>
                <a:gd name="T5" fmla="*/ 1 h 3"/>
                <a:gd name="T6" fmla="*/ 0 w 3"/>
                <a:gd name="T7" fmla="*/ 3 h 3"/>
                <a:gd name="T8" fmla="*/ 2 w 3"/>
                <a:gd name="T9" fmla="*/ 0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lnTo>
                    <a:pt x="2" y="0"/>
                  </a:lnTo>
                  <a:lnTo>
                    <a:pt x="0" y="1"/>
                  </a:lnTo>
                  <a:lnTo>
                    <a:pt x="0" y="3"/>
                  </a:lnTo>
                  <a:lnTo>
                    <a:pt x="2" y="0"/>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99" name="Freeform 93"/>
            <p:cNvSpPr>
              <a:spLocks/>
            </p:cNvSpPr>
            <p:nvPr/>
          </p:nvSpPr>
          <p:spPr bwMode="auto">
            <a:xfrm>
              <a:off x="1300" y="3492"/>
              <a:ext cx="162" cy="341"/>
            </a:xfrm>
            <a:custGeom>
              <a:avLst/>
              <a:gdLst>
                <a:gd name="T0" fmla="*/ 332 w 332"/>
                <a:gd name="T1" fmla="*/ 0 h 680"/>
                <a:gd name="T2" fmla="*/ 332 w 332"/>
                <a:gd name="T3" fmla="*/ 680 h 680"/>
                <a:gd name="T4" fmla="*/ 0 w 332"/>
                <a:gd name="T5" fmla="*/ 680 h 680"/>
                <a:gd name="T6" fmla="*/ 0 w 332"/>
                <a:gd name="T7" fmla="*/ 0 h 680"/>
                <a:gd name="T8" fmla="*/ 332 w 332"/>
                <a:gd name="T9" fmla="*/ 0 h 680"/>
                <a:gd name="T10" fmla="*/ 332 w 332"/>
                <a:gd name="T11" fmla="*/ 0 h 680"/>
              </a:gdLst>
              <a:ahLst/>
              <a:cxnLst>
                <a:cxn ang="0">
                  <a:pos x="T0" y="T1"/>
                </a:cxn>
                <a:cxn ang="0">
                  <a:pos x="T2" y="T3"/>
                </a:cxn>
                <a:cxn ang="0">
                  <a:pos x="T4" y="T5"/>
                </a:cxn>
                <a:cxn ang="0">
                  <a:pos x="T6" y="T7"/>
                </a:cxn>
                <a:cxn ang="0">
                  <a:pos x="T8" y="T9"/>
                </a:cxn>
                <a:cxn ang="0">
                  <a:pos x="T10" y="T11"/>
                </a:cxn>
              </a:cxnLst>
              <a:rect l="0" t="0" r="r" b="b"/>
              <a:pathLst>
                <a:path w="332" h="680">
                  <a:moveTo>
                    <a:pt x="332" y="0"/>
                  </a:moveTo>
                  <a:lnTo>
                    <a:pt x="332" y="680"/>
                  </a:lnTo>
                  <a:lnTo>
                    <a:pt x="0" y="680"/>
                  </a:lnTo>
                  <a:lnTo>
                    <a:pt x="0" y="0"/>
                  </a:lnTo>
                  <a:lnTo>
                    <a:pt x="332" y="0"/>
                  </a:lnTo>
                  <a:lnTo>
                    <a:pt x="332"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00" name="Freeform 94"/>
            <p:cNvSpPr>
              <a:spLocks/>
            </p:cNvSpPr>
            <p:nvPr/>
          </p:nvSpPr>
          <p:spPr bwMode="auto">
            <a:xfrm>
              <a:off x="1174" y="3554"/>
              <a:ext cx="221" cy="220"/>
            </a:xfrm>
            <a:custGeom>
              <a:avLst/>
              <a:gdLst>
                <a:gd name="T0" fmla="*/ 440 w 442"/>
                <a:gd name="T1" fmla="*/ 220 h 441"/>
                <a:gd name="T2" fmla="*/ 439 w 442"/>
                <a:gd name="T3" fmla="*/ 191 h 441"/>
                <a:gd name="T4" fmla="*/ 434 w 442"/>
                <a:gd name="T5" fmla="*/ 162 h 441"/>
                <a:gd name="T6" fmla="*/ 423 w 442"/>
                <a:gd name="T7" fmla="*/ 135 h 441"/>
                <a:gd name="T8" fmla="*/ 410 w 442"/>
                <a:gd name="T9" fmla="*/ 109 h 441"/>
                <a:gd name="T10" fmla="*/ 396 w 442"/>
                <a:gd name="T11" fmla="*/ 86 h 441"/>
                <a:gd name="T12" fmla="*/ 376 w 442"/>
                <a:gd name="T13" fmla="*/ 66 h 441"/>
                <a:gd name="T14" fmla="*/ 355 w 442"/>
                <a:gd name="T15" fmla="*/ 46 h 441"/>
                <a:gd name="T16" fmla="*/ 332 w 442"/>
                <a:gd name="T17" fmla="*/ 31 h 441"/>
                <a:gd name="T18" fmla="*/ 307 w 442"/>
                <a:gd name="T19" fmla="*/ 18 h 441"/>
                <a:gd name="T20" fmla="*/ 279 w 442"/>
                <a:gd name="T21" fmla="*/ 8 h 441"/>
                <a:gd name="T22" fmla="*/ 250 w 442"/>
                <a:gd name="T23" fmla="*/ 2 h 441"/>
                <a:gd name="T24" fmla="*/ 221 w 442"/>
                <a:gd name="T25" fmla="*/ 0 h 441"/>
                <a:gd name="T26" fmla="*/ 191 w 442"/>
                <a:gd name="T27" fmla="*/ 2 h 441"/>
                <a:gd name="T28" fmla="*/ 162 w 442"/>
                <a:gd name="T29" fmla="*/ 8 h 441"/>
                <a:gd name="T30" fmla="*/ 135 w 442"/>
                <a:gd name="T31" fmla="*/ 18 h 441"/>
                <a:gd name="T32" fmla="*/ 110 w 442"/>
                <a:gd name="T33" fmla="*/ 31 h 441"/>
                <a:gd name="T34" fmla="*/ 86 w 442"/>
                <a:gd name="T35" fmla="*/ 46 h 441"/>
                <a:gd name="T36" fmla="*/ 65 w 442"/>
                <a:gd name="T37" fmla="*/ 66 h 441"/>
                <a:gd name="T38" fmla="*/ 47 w 442"/>
                <a:gd name="T39" fmla="*/ 86 h 441"/>
                <a:gd name="T40" fmla="*/ 31 w 442"/>
                <a:gd name="T41" fmla="*/ 109 h 441"/>
                <a:gd name="T42" fmla="*/ 18 w 442"/>
                <a:gd name="T43" fmla="*/ 135 h 441"/>
                <a:gd name="T44" fmla="*/ 8 w 442"/>
                <a:gd name="T45" fmla="*/ 162 h 441"/>
                <a:gd name="T46" fmla="*/ 2 w 442"/>
                <a:gd name="T47" fmla="*/ 191 h 441"/>
                <a:gd name="T48" fmla="*/ 0 w 442"/>
                <a:gd name="T49" fmla="*/ 220 h 441"/>
                <a:gd name="T50" fmla="*/ 2 w 442"/>
                <a:gd name="T51" fmla="*/ 251 h 441"/>
                <a:gd name="T52" fmla="*/ 8 w 442"/>
                <a:gd name="T53" fmla="*/ 280 h 441"/>
                <a:gd name="T54" fmla="*/ 18 w 442"/>
                <a:gd name="T55" fmla="*/ 306 h 441"/>
                <a:gd name="T56" fmla="*/ 31 w 442"/>
                <a:gd name="T57" fmla="*/ 332 h 441"/>
                <a:gd name="T58" fmla="*/ 47 w 442"/>
                <a:gd name="T59" fmla="*/ 356 h 441"/>
                <a:gd name="T60" fmla="*/ 65 w 442"/>
                <a:gd name="T61" fmla="*/ 376 h 441"/>
                <a:gd name="T62" fmla="*/ 86 w 442"/>
                <a:gd name="T63" fmla="*/ 395 h 441"/>
                <a:gd name="T64" fmla="*/ 110 w 442"/>
                <a:gd name="T65" fmla="*/ 411 h 441"/>
                <a:gd name="T66" fmla="*/ 135 w 442"/>
                <a:gd name="T67" fmla="*/ 424 h 441"/>
                <a:gd name="T68" fmla="*/ 162 w 442"/>
                <a:gd name="T69" fmla="*/ 434 h 441"/>
                <a:gd name="T70" fmla="*/ 191 w 442"/>
                <a:gd name="T71" fmla="*/ 440 h 441"/>
                <a:gd name="T72" fmla="*/ 221 w 442"/>
                <a:gd name="T73" fmla="*/ 441 h 441"/>
                <a:gd name="T74" fmla="*/ 250 w 442"/>
                <a:gd name="T75" fmla="*/ 440 h 441"/>
                <a:gd name="T76" fmla="*/ 279 w 442"/>
                <a:gd name="T77" fmla="*/ 434 h 441"/>
                <a:gd name="T78" fmla="*/ 307 w 442"/>
                <a:gd name="T79" fmla="*/ 424 h 441"/>
                <a:gd name="T80" fmla="*/ 332 w 442"/>
                <a:gd name="T81" fmla="*/ 411 h 441"/>
                <a:gd name="T82" fmla="*/ 355 w 442"/>
                <a:gd name="T83" fmla="*/ 395 h 441"/>
                <a:gd name="T84" fmla="*/ 376 w 442"/>
                <a:gd name="T85" fmla="*/ 376 h 441"/>
                <a:gd name="T86" fmla="*/ 396 w 442"/>
                <a:gd name="T87" fmla="*/ 356 h 441"/>
                <a:gd name="T88" fmla="*/ 410 w 442"/>
                <a:gd name="T89" fmla="*/ 332 h 441"/>
                <a:gd name="T90" fmla="*/ 423 w 442"/>
                <a:gd name="T91" fmla="*/ 306 h 441"/>
                <a:gd name="T92" fmla="*/ 434 w 442"/>
                <a:gd name="T93" fmla="*/ 280 h 441"/>
                <a:gd name="T94" fmla="*/ 439 w 442"/>
                <a:gd name="T95" fmla="*/ 251 h 441"/>
                <a:gd name="T96" fmla="*/ 440 w 442"/>
                <a:gd name="T97" fmla="*/ 220 h 441"/>
                <a:gd name="T98" fmla="*/ 442 w 442"/>
                <a:gd name="T99" fmla="*/ 221 h 441"/>
                <a:gd name="T100" fmla="*/ 442 w 442"/>
                <a:gd name="T101" fmla="*/ 221 h 441"/>
                <a:gd name="T102" fmla="*/ 442 w 442"/>
                <a:gd name="T103" fmla="*/ 221 h 441"/>
                <a:gd name="T104" fmla="*/ 442 w 442"/>
                <a:gd name="T105" fmla="*/ 221 h 441"/>
                <a:gd name="T106" fmla="*/ 442 w 442"/>
                <a:gd name="T107" fmla="*/ 221 h 441"/>
                <a:gd name="T108" fmla="*/ 442 w 442"/>
                <a:gd name="T109" fmla="*/ 221 h 441"/>
                <a:gd name="T110" fmla="*/ 442 w 442"/>
                <a:gd name="T111" fmla="*/ 221 h 441"/>
                <a:gd name="T112" fmla="*/ 442 w 442"/>
                <a:gd name="T113" fmla="*/ 221 h 441"/>
                <a:gd name="T114" fmla="*/ 442 w 442"/>
                <a:gd name="T115" fmla="*/ 221 h 441"/>
                <a:gd name="T116" fmla="*/ 442 w 442"/>
                <a:gd name="T117" fmla="*/ 221 h 441"/>
                <a:gd name="T118" fmla="*/ 442 w 442"/>
                <a:gd name="T119" fmla="*/ 221 h 441"/>
                <a:gd name="T120" fmla="*/ 440 w 442"/>
                <a:gd name="T121" fmla="*/ 220 h 441"/>
                <a:gd name="T122" fmla="*/ 440 w 442"/>
                <a:gd name="T123" fmla="*/ 22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441">
                  <a:moveTo>
                    <a:pt x="440" y="220"/>
                  </a:moveTo>
                  <a:lnTo>
                    <a:pt x="439" y="191"/>
                  </a:lnTo>
                  <a:lnTo>
                    <a:pt x="434" y="162"/>
                  </a:lnTo>
                  <a:lnTo>
                    <a:pt x="423" y="135"/>
                  </a:lnTo>
                  <a:lnTo>
                    <a:pt x="410" y="109"/>
                  </a:lnTo>
                  <a:lnTo>
                    <a:pt x="396" y="86"/>
                  </a:lnTo>
                  <a:lnTo>
                    <a:pt x="376" y="66"/>
                  </a:lnTo>
                  <a:lnTo>
                    <a:pt x="355" y="46"/>
                  </a:lnTo>
                  <a:lnTo>
                    <a:pt x="332" y="31"/>
                  </a:lnTo>
                  <a:lnTo>
                    <a:pt x="307" y="18"/>
                  </a:lnTo>
                  <a:lnTo>
                    <a:pt x="279" y="8"/>
                  </a:lnTo>
                  <a:lnTo>
                    <a:pt x="250" y="2"/>
                  </a:lnTo>
                  <a:lnTo>
                    <a:pt x="221" y="0"/>
                  </a:lnTo>
                  <a:lnTo>
                    <a:pt x="191" y="2"/>
                  </a:lnTo>
                  <a:lnTo>
                    <a:pt x="162" y="8"/>
                  </a:lnTo>
                  <a:lnTo>
                    <a:pt x="135" y="18"/>
                  </a:lnTo>
                  <a:lnTo>
                    <a:pt x="110" y="31"/>
                  </a:lnTo>
                  <a:lnTo>
                    <a:pt x="86" y="46"/>
                  </a:lnTo>
                  <a:lnTo>
                    <a:pt x="65" y="66"/>
                  </a:lnTo>
                  <a:lnTo>
                    <a:pt x="47" y="86"/>
                  </a:lnTo>
                  <a:lnTo>
                    <a:pt x="31" y="109"/>
                  </a:lnTo>
                  <a:lnTo>
                    <a:pt x="18" y="135"/>
                  </a:lnTo>
                  <a:lnTo>
                    <a:pt x="8" y="162"/>
                  </a:lnTo>
                  <a:lnTo>
                    <a:pt x="2" y="191"/>
                  </a:lnTo>
                  <a:lnTo>
                    <a:pt x="0" y="220"/>
                  </a:lnTo>
                  <a:lnTo>
                    <a:pt x="2" y="251"/>
                  </a:lnTo>
                  <a:lnTo>
                    <a:pt x="8" y="280"/>
                  </a:lnTo>
                  <a:lnTo>
                    <a:pt x="18" y="306"/>
                  </a:lnTo>
                  <a:lnTo>
                    <a:pt x="31" y="332"/>
                  </a:lnTo>
                  <a:lnTo>
                    <a:pt x="47" y="356"/>
                  </a:lnTo>
                  <a:lnTo>
                    <a:pt x="65" y="376"/>
                  </a:lnTo>
                  <a:lnTo>
                    <a:pt x="86" y="395"/>
                  </a:lnTo>
                  <a:lnTo>
                    <a:pt x="110" y="411"/>
                  </a:lnTo>
                  <a:lnTo>
                    <a:pt x="135" y="424"/>
                  </a:lnTo>
                  <a:lnTo>
                    <a:pt x="162" y="434"/>
                  </a:lnTo>
                  <a:lnTo>
                    <a:pt x="191" y="440"/>
                  </a:lnTo>
                  <a:lnTo>
                    <a:pt x="221" y="441"/>
                  </a:lnTo>
                  <a:lnTo>
                    <a:pt x="250" y="440"/>
                  </a:lnTo>
                  <a:lnTo>
                    <a:pt x="279" y="434"/>
                  </a:lnTo>
                  <a:lnTo>
                    <a:pt x="307" y="424"/>
                  </a:lnTo>
                  <a:lnTo>
                    <a:pt x="332" y="411"/>
                  </a:lnTo>
                  <a:lnTo>
                    <a:pt x="355" y="395"/>
                  </a:lnTo>
                  <a:lnTo>
                    <a:pt x="376" y="376"/>
                  </a:lnTo>
                  <a:lnTo>
                    <a:pt x="396" y="356"/>
                  </a:lnTo>
                  <a:lnTo>
                    <a:pt x="410" y="332"/>
                  </a:lnTo>
                  <a:lnTo>
                    <a:pt x="423" y="306"/>
                  </a:lnTo>
                  <a:lnTo>
                    <a:pt x="434" y="280"/>
                  </a:lnTo>
                  <a:lnTo>
                    <a:pt x="439" y="251"/>
                  </a:lnTo>
                  <a:lnTo>
                    <a:pt x="440" y="220"/>
                  </a:lnTo>
                  <a:lnTo>
                    <a:pt x="442" y="221"/>
                  </a:lnTo>
                  <a:lnTo>
                    <a:pt x="442" y="221"/>
                  </a:lnTo>
                  <a:lnTo>
                    <a:pt x="442" y="221"/>
                  </a:lnTo>
                  <a:lnTo>
                    <a:pt x="442" y="221"/>
                  </a:lnTo>
                  <a:lnTo>
                    <a:pt x="442" y="221"/>
                  </a:lnTo>
                  <a:lnTo>
                    <a:pt x="442" y="221"/>
                  </a:lnTo>
                  <a:lnTo>
                    <a:pt x="442" y="221"/>
                  </a:lnTo>
                  <a:lnTo>
                    <a:pt x="442" y="221"/>
                  </a:lnTo>
                  <a:lnTo>
                    <a:pt x="442" y="221"/>
                  </a:lnTo>
                  <a:lnTo>
                    <a:pt x="442" y="221"/>
                  </a:lnTo>
                  <a:lnTo>
                    <a:pt x="442" y="221"/>
                  </a:lnTo>
                  <a:lnTo>
                    <a:pt x="440" y="220"/>
                  </a:lnTo>
                  <a:lnTo>
                    <a:pt x="440" y="22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01" name="Freeform 95"/>
            <p:cNvSpPr>
              <a:spLocks/>
            </p:cNvSpPr>
            <p:nvPr/>
          </p:nvSpPr>
          <p:spPr bwMode="auto">
            <a:xfrm>
              <a:off x="1174" y="3639"/>
              <a:ext cx="94" cy="49"/>
            </a:xfrm>
            <a:custGeom>
              <a:avLst/>
              <a:gdLst>
                <a:gd name="T0" fmla="*/ 186 w 186"/>
                <a:gd name="T1" fmla="*/ 0 h 97"/>
                <a:gd name="T2" fmla="*/ 186 w 186"/>
                <a:gd name="T3" fmla="*/ 97 h 97"/>
                <a:gd name="T4" fmla="*/ 0 w 186"/>
                <a:gd name="T5" fmla="*/ 97 h 97"/>
                <a:gd name="T6" fmla="*/ 0 w 186"/>
                <a:gd name="T7" fmla="*/ 0 h 97"/>
                <a:gd name="T8" fmla="*/ 186 w 186"/>
                <a:gd name="T9" fmla="*/ 0 h 97"/>
                <a:gd name="T10" fmla="*/ 186 w 186"/>
                <a:gd name="T11" fmla="*/ 0 h 97"/>
              </a:gdLst>
              <a:ahLst/>
              <a:cxnLst>
                <a:cxn ang="0">
                  <a:pos x="T0" y="T1"/>
                </a:cxn>
                <a:cxn ang="0">
                  <a:pos x="T2" y="T3"/>
                </a:cxn>
                <a:cxn ang="0">
                  <a:pos x="T4" y="T5"/>
                </a:cxn>
                <a:cxn ang="0">
                  <a:pos x="T6" y="T7"/>
                </a:cxn>
                <a:cxn ang="0">
                  <a:pos x="T8" y="T9"/>
                </a:cxn>
                <a:cxn ang="0">
                  <a:pos x="T10" y="T11"/>
                </a:cxn>
              </a:cxnLst>
              <a:rect l="0" t="0" r="r" b="b"/>
              <a:pathLst>
                <a:path w="186" h="97">
                  <a:moveTo>
                    <a:pt x="186" y="0"/>
                  </a:moveTo>
                  <a:lnTo>
                    <a:pt x="186" y="97"/>
                  </a:lnTo>
                  <a:lnTo>
                    <a:pt x="0" y="97"/>
                  </a:lnTo>
                  <a:lnTo>
                    <a:pt x="0" y="0"/>
                  </a:lnTo>
                  <a:lnTo>
                    <a:pt x="186" y="0"/>
                  </a:lnTo>
                  <a:lnTo>
                    <a:pt x="18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02" name="Freeform 96"/>
            <p:cNvSpPr>
              <a:spLocks/>
            </p:cNvSpPr>
            <p:nvPr/>
          </p:nvSpPr>
          <p:spPr bwMode="auto">
            <a:xfrm>
              <a:off x="1174" y="3639"/>
              <a:ext cx="94" cy="49"/>
            </a:xfrm>
            <a:custGeom>
              <a:avLst/>
              <a:gdLst>
                <a:gd name="T0" fmla="*/ 186 w 186"/>
                <a:gd name="T1" fmla="*/ 0 h 97"/>
                <a:gd name="T2" fmla="*/ 186 w 186"/>
                <a:gd name="T3" fmla="*/ 97 h 97"/>
                <a:gd name="T4" fmla="*/ 0 w 186"/>
                <a:gd name="T5" fmla="*/ 97 h 97"/>
                <a:gd name="T6" fmla="*/ 0 w 186"/>
                <a:gd name="T7" fmla="*/ 0 h 97"/>
                <a:gd name="T8" fmla="*/ 186 w 186"/>
                <a:gd name="T9" fmla="*/ 0 h 97"/>
                <a:gd name="T10" fmla="*/ 186 w 186"/>
                <a:gd name="T11" fmla="*/ 0 h 97"/>
              </a:gdLst>
              <a:ahLst/>
              <a:cxnLst>
                <a:cxn ang="0">
                  <a:pos x="T0" y="T1"/>
                </a:cxn>
                <a:cxn ang="0">
                  <a:pos x="T2" y="T3"/>
                </a:cxn>
                <a:cxn ang="0">
                  <a:pos x="T4" y="T5"/>
                </a:cxn>
                <a:cxn ang="0">
                  <a:pos x="T6" y="T7"/>
                </a:cxn>
                <a:cxn ang="0">
                  <a:pos x="T8" y="T9"/>
                </a:cxn>
                <a:cxn ang="0">
                  <a:pos x="T10" y="T11"/>
                </a:cxn>
              </a:cxnLst>
              <a:rect l="0" t="0" r="r" b="b"/>
              <a:pathLst>
                <a:path w="186" h="97">
                  <a:moveTo>
                    <a:pt x="186" y="0"/>
                  </a:moveTo>
                  <a:lnTo>
                    <a:pt x="186" y="97"/>
                  </a:lnTo>
                  <a:lnTo>
                    <a:pt x="0" y="97"/>
                  </a:lnTo>
                  <a:lnTo>
                    <a:pt x="0" y="0"/>
                  </a:lnTo>
                  <a:lnTo>
                    <a:pt x="186" y="0"/>
                  </a:lnTo>
                  <a:lnTo>
                    <a:pt x="186" y="0"/>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03" name="Freeform 97"/>
            <p:cNvSpPr>
              <a:spLocks/>
            </p:cNvSpPr>
            <p:nvPr/>
          </p:nvSpPr>
          <p:spPr bwMode="auto">
            <a:xfrm>
              <a:off x="1174" y="3639"/>
              <a:ext cx="94" cy="50"/>
            </a:xfrm>
            <a:custGeom>
              <a:avLst/>
              <a:gdLst>
                <a:gd name="T0" fmla="*/ 187 w 187"/>
                <a:gd name="T1" fmla="*/ 0 h 99"/>
                <a:gd name="T2" fmla="*/ 185 w 187"/>
                <a:gd name="T3" fmla="*/ 0 h 99"/>
                <a:gd name="T4" fmla="*/ 185 w 187"/>
                <a:gd name="T5" fmla="*/ 95 h 99"/>
                <a:gd name="T6" fmla="*/ 1 w 187"/>
                <a:gd name="T7" fmla="*/ 95 h 99"/>
                <a:gd name="T8" fmla="*/ 0 w 187"/>
                <a:gd name="T9" fmla="*/ 99 h 99"/>
                <a:gd name="T10" fmla="*/ 187 w 187"/>
                <a:gd name="T11" fmla="*/ 98 h 99"/>
                <a:gd name="T12" fmla="*/ 187 w 187"/>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87" h="99">
                  <a:moveTo>
                    <a:pt x="187" y="0"/>
                  </a:moveTo>
                  <a:lnTo>
                    <a:pt x="185" y="0"/>
                  </a:lnTo>
                  <a:lnTo>
                    <a:pt x="185" y="95"/>
                  </a:lnTo>
                  <a:lnTo>
                    <a:pt x="1" y="95"/>
                  </a:lnTo>
                  <a:lnTo>
                    <a:pt x="0" y="99"/>
                  </a:lnTo>
                  <a:lnTo>
                    <a:pt x="187" y="98"/>
                  </a:lnTo>
                  <a:lnTo>
                    <a:pt x="18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04" name="Freeform 98"/>
            <p:cNvSpPr>
              <a:spLocks/>
            </p:cNvSpPr>
            <p:nvPr/>
          </p:nvSpPr>
          <p:spPr bwMode="auto">
            <a:xfrm>
              <a:off x="1174" y="3639"/>
              <a:ext cx="94" cy="50"/>
            </a:xfrm>
            <a:custGeom>
              <a:avLst/>
              <a:gdLst>
                <a:gd name="T0" fmla="*/ 3 w 189"/>
                <a:gd name="T1" fmla="*/ 96 h 100"/>
                <a:gd name="T2" fmla="*/ 3 w 189"/>
                <a:gd name="T3" fmla="*/ 3 h 100"/>
                <a:gd name="T4" fmla="*/ 187 w 189"/>
                <a:gd name="T5" fmla="*/ 3 h 100"/>
                <a:gd name="T6" fmla="*/ 189 w 189"/>
                <a:gd name="T7" fmla="*/ 1 h 100"/>
                <a:gd name="T8" fmla="*/ 188 w 189"/>
                <a:gd name="T9" fmla="*/ 0 h 100"/>
                <a:gd name="T10" fmla="*/ 0 w 189"/>
                <a:gd name="T11" fmla="*/ 1 h 100"/>
                <a:gd name="T12" fmla="*/ 2 w 189"/>
                <a:gd name="T13" fmla="*/ 100 h 100"/>
                <a:gd name="T14" fmla="*/ 3 w 189"/>
                <a:gd name="T15" fmla="*/ 96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00">
                  <a:moveTo>
                    <a:pt x="3" y="96"/>
                  </a:moveTo>
                  <a:lnTo>
                    <a:pt x="3" y="3"/>
                  </a:lnTo>
                  <a:lnTo>
                    <a:pt x="187" y="3"/>
                  </a:lnTo>
                  <a:lnTo>
                    <a:pt x="189" y="1"/>
                  </a:lnTo>
                  <a:lnTo>
                    <a:pt x="188" y="0"/>
                  </a:lnTo>
                  <a:lnTo>
                    <a:pt x="0" y="1"/>
                  </a:lnTo>
                  <a:lnTo>
                    <a:pt x="2" y="100"/>
                  </a:lnTo>
                  <a:lnTo>
                    <a:pt x="3"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grpSp>
      <p:grpSp>
        <p:nvGrpSpPr>
          <p:cNvPr id="105" name="Group 99"/>
          <p:cNvGrpSpPr>
            <a:grpSpLocks/>
          </p:cNvGrpSpPr>
          <p:nvPr/>
        </p:nvGrpSpPr>
        <p:grpSpPr bwMode="auto">
          <a:xfrm>
            <a:off x="6837363" y="5486400"/>
            <a:ext cx="1143000" cy="609600"/>
            <a:chOff x="768" y="3463"/>
            <a:chExt cx="720" cy="384"/>
          </a:xfrm>
        </p:grpSpPr>
        <p:sp>
          <p:nvSpPr>
            <p:cNvPr id="106" name="Rectangle 100"/>
            <p:cNvSpPr>
              <a:spLocks noChangeArrowheads="1"/>
            </p:cNvSpPr>
            <p:nvPr/>
          </p:nvSpPr>
          <p:spPr bwMode="auto">
            <a:xfrm>
              <a:off x="768" y="3463"/>
              <a:ext cx="720"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07" name="Freeform 101"/>
            <p:cNvSpPr>
              <a:spLocks/>
            </p:cNvSpPr>
            <p:nvPr/>
          </p:nvSpPr>
          <p:spPr bwMode="auto">
            <a:xfrm>
              <a:off x="867" y="3506"/>
              <a:ext cx="310" cy="309"/>
            </a:xfrm>
            <a:custGeom>
              <a:avLst/>
              <a:gdLst>
                <a:gd name="T0" fmla="*/ 619 w 620"/>
                <a:gd name="T1" fmla="*/ 310 h 619"/>
                <a:gd name="T2" fmla="*/ 617 w 620"/>
                <a:gd name="T3" fmla="*/ 269 h 619"/>
                <a:gd name="T4" fmla="*/ 609 w 620"/>
                <a:gd name="T5" fmla="*/ 228 h 619"/>
                <a:gd name="T6" fmla="*/ 595 w 620"/>
                <a:gd name="T7" fmla="*/ 190 h 619"/>
                <a:gd name="T8" fmla="*/ 578 w 620"/>
                <a:gd name="T9" fmla="*/ 155 h 619"/>
                <a:gd name="T10" fmla="*/ 555 w 620"/>
                <a:gd name="T11" fmla="*/ 121 h 619"/>
                <a:gd name="T12" fmla="*/ 529 w 620"/>
                <a:gd name="T13" fmla="*/ 92 h 619"/>
                <a:gd name="T14" fmla="*/ 499 w 620"/>
                <a:gd name="T15" fmla="*/ 66 h 619"/>
                <a:gd name="T16" fmla="*/ 466 w 620"/>
                <a:gd name="T17" fmla="*/ 43 h 619"/>
                <a:gd name="T18" fmla="*/ 430 w 620"/>
                <a:gd name="T19" fmla="*/ 26 h 619"/>
                <a:gd name="T20" fmla="*/ 392 w 620"/>
                <a:gd name="T21" fmla="*/ 12 h 619"/>
                <a:gd name="T22" fmla="*/ 352 w 620"/>
                <a:gd name="T23" fmla="*/ 4 h 619"/>
                <a:gd name="T24" fmla="*/ 310 w 620"/>
                <a:gd name="T25" fmla="*/ 0 h 619"/>
                <a:gd name="T26" fmla="*/ 268 w 620"/>
                <a:gd name="T27" fmla="*/ 4 h 619"/>
                <a:gd name="T28" fmla="*/ 228 w 620"/>
                <a:gd name="T29" fmla="*/ 12 h 619"/>
                <a:gd name="T30" fmla="*/ 190 w 620"/>
                <a:gd name="T31" fmla="*/ 26 h 619"/>
                <a:gd name="T32" fmla="*/ 154 w 620"/>
                <a:gd name="T33" fmla="*/ 43 h 619"/>
                <a:gd name="T34" fmla="*/ 121 w 620"/>
                <a:gd name="T35" fmla="*/ 66 h 619"/>
                <a:gd name="T36" fmla="*/ 92 w 620"/>
                <a:gd name="T37" fmla="*/ 92 h 619"/>
                <a:gd name="T38" fmla="*/ 65 w 620"/>
                <a:gd name="T39" fmla="*/ 121 h 619"/>
                <a:gd name="T40" fmla="*/ 42 w 620"/>
                <a:gd name="T41" fmla="*/ 155 h 619"/>
                <a:gd name="T42" fmla="*/ 25 w 620"/>
                <a:gd name="T43" fmla="*/ 190 h 619"/>
                <a:gd name="T44" fmla="*/ 11 w 620"/>
                <a:gd name="T45" fmla="*/ 228 h 619"/>
                <a:gd name="T46" fmla="*/ 3 w 620"/>
                <a:gd name="T47" fmla="*/ 269 h 619"/>
                <a:gd name="T48" fmla="*/ 0 w 620"/>
                <a:gd name="T49" fmla="*/ 310 h 619"/>
                <a:gd name="T50" fmla="*/ 3 w 620"/>
                <a:gd name="T51" fmla="*/ 353 h 619"/>
                <a:gd name="T52" fmla="*/ 11 w 620"/>
                <a:gd name="T53" fmla="*/ 392 h 619"/>
                <a:gd name="T54" fmla="*/ 25 w 620"/>
                <a:gd name="T55" fmla="*/ 430 h 619"/>
                <a:gd name="T56" fmla="*/ 42 w 620"/>
                <a:gd name="T57" fmla="*/ 465 h 619"/>
                <a:gd name="T58" fmla="*/ 65 w 620"/>
                <a:gd name="T59" fmla="*/ 499 h 619"/>
                <a:gd name="T60" fmla="*/ 92 w 620"/>
                <a:gd name="T61" fmla="*/ 529 h 619"/>
                <a:gd name="T62" fmla="*/ 121 w 620"/>
                <a:gd name="T63" fmla="*/ 554 h 619"/>
                <a:gd name="T64" fmla="*/ 154 w 620"/>
                <a:gd name="T65" fmla="*/ 577 h 619"/>
                <a:gd name="T66" fmla="*/ 190 w 620"/>
                <a:gd name="T67" fmla="*/ 594 h 619"/>
                <a:gd name="T68" fmla="*/ 228 w 620"/>
                <a:gd name="T69" fmla="*/ 608 h 619"/>
                <a:gd name="T70" fmla="*/ 268 w 620"/>
                <a:gd name="T71" fmla="*/ 616 h 619"/>
                <a:gd name="T72" fmla="*/ 310 w 620"/>
                <a:gd name="T73" fmla="*/ 619 h 619"/>
                <a:gd name="T74" fmla="*/ 352 w 620"/>
                <a:gd name="T75" fmla="*/ 616 h 619"/>
                <a:gd name="T76" fmla="*/ 392 w 620"/>
                <a:gd name="T77" fmla="*/ 608 h 619"/>
                <a:gd name="T78" fmla="*/ 430 w 620"/>
                <a:gd name="T79" fmla="*/ 594 h 619"/>
                <a:gd name="T80" fmla="*/ 466 w 620"/>
                <a:gd name="T81" fmla="*/ 577 h 619"/>
                <a:gd name="T82" fmla="*/ 499 w 620"/>
                <a:gd name="T83" fmla="*/ 554 h 619"/>
                <a:gd name="T84" fmla="*/ 529 w 620"/>
                <a:gd name="T85" fmla="*/ 529 h 619"/>
                <a:gd name="T86" fmla="*/ 555 w 620"/>
                <a:gd name="T87" fmla="*/ 499 h 619"/>
                <a:gd name="T88" fmla="*/ 578 w 620"/>
                <a:gd name="T89" fmla="*/ 465 h 619"/>
                <a:gd name="T90" fmla="*/ 595 w 620"/>
                <a:gd name="T91" fmla="*/ 430 h 619"/>
                <a:gd name="T92" fmla="*/ 609 w 620"/>
                <a:gd name="T93" fmla="*/ 392 h 619"/>
                <a:gd name="T94" fmla="*/ 617 w 620"/>
                <a:gd name="T95" fmla="*/ 353 h 619"/>
                <a:gd name="T96" fmla="*/ 619 w 620"/>
                <a:gd name="T97" fmla="*/ 310 h 619"/>
                <a:gd name="T98" fmla="*/ 620 w 620"/>
                <a:gd name="T99" fmla="*/ 311 h 619"/>
                <a:gd name="T100" fmla="*/ 620 w 620"/>
                <a:gd name="T101" fmla="*/ 311 h 619"/>
                <a:gd name="T102" fmla="*/ 620 w 620"/>
                <a:gd name="T103" fmla="*/ 311 h 619"/>
                <a:gd name="T104" fmla="*/ 620 w 620"/>
                <a:gd name="T105" fmla="*/ 311 h 619"/>
                <a:gd name="T106" fmla="*/ 620 w 620"/>
                <a:gd name="T107" fmla="*/ 311 h 619"/>
                <a:gd name="T108" fmla="*/ 620 w 620"/>
                <a:gd name="T109" fmla="*/ 311 h 619"/>
                <a:gd name="T110" fmla="*/ 620 w 620"/>
                <a:gd name="T111" fmla="*/ 311 h 619"/>
                <a:gd name="T112" fmla="*/ 620 w 620"/>
                <a:gd name="T113" fmla="*/ 311 h 619"/>
                <a:gd name="T114" fmla="*/ 620 w 620"/>
                <a:gd name="T115" fmla="*/ 311 h 619"/>
                <a:gd name="T116" fmla="*/ 620 w 620"/>
                <a:gd name="T117" fmla="*/ 311 h 619"/>
                <a:gd name="T118" fmla="*/ 620 w 620"/>
                <a:gd name="T119" fmla="*/ 311 h 619"/>
                <a:gd name="T120" fmla="*/ 619 w 620"/>
                <a:gd name="T121" fmla="*/ 310 h 619"/>
                <a:gd name="T122" fmla="*/ 619 w 620"/>
                <a:gd name="T123" fmla="*/ 31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0" h="619">
                  <a:moveTo>
                    <a:pt x="619" y="310"/>
                  </a:moveTo>
                  <a:lnTo>
                    <a:pt x="617" y="269"/>
                  </a:lnTo>
                  <a:lnTo>
                    <a:pt x="609" y="228"/>
                  </a:lnTo>
                  <a:lnTo>
                    <a:pt x="595" y="190"/>
                  </a:lnTo>
                  <a:lnTo>
                    <a:pt x="578" y="155"/>
                  </a:lnTo>
                  <a:lnTo>
                    <a:pt x="555" y="121"/>
                  </a:lnTo>
                  <a:lnTo>
                    <a:pt x="529" y="92"/>
                  </a:lnTo>
                  <a:lnTo>
                    <a:pt x="499" y="66"/>
                  </a:lnTo>
                  <a:lnTo>
                    <a:pt x="466" y="43"/>
                  </a:lnTo>
                  <a:lnTo>
                    <a:pt x="430" y="26"/>
                  </a:lnTo>
                  <a:lnTo>
                    <a:pt x="392" y="12"/>
                  </a:lnTo>
                  <a:lnTo>
                    <a:pt x="352" y="4"/>
                  </a:lnTo>
                  <a:lnTo>
                    <a:pt x="310" y="0"/>
                  </a:lnTo>
                  <a:lnTo>
                    <a:pt x="268" y="4"/>
                  </a:lnTo>
                  <a:lnTo>
                    <a:pt x="228" y="12"/>
                  </a:lnTo>
                  <a:lnTo>
                    <a:pt x="190" y="26"/>
                  </a:lnTo>
                  <a:lnTo>
                    <a:pt x="154" y="43"/>
                  </a:lnTo>
                  <a:lnTo>
                    <a:pt x="121" y="66"/>
                  </a:lnTo>
                  <a:lnTo>
                    <a:pt x="92" y="92"/>
                  </a:lnTo>
                  <a:lnTo>
                    <a:pt x="65" y="121"/>
                  </a:lnTo>
                  <a:lnTo>
                    <a:pt x="42" y="155"/>
                  </a:lnTo>
                  <a:lnTo>
                    <a:pt x="25" y="190"/>
                  </a:lnTo>
                  <a:lnTo>
                    <a:pt x="11" y="228"/>
                  </a:lnTo>
                  <a:lnTo>
                    <a:pt x="3" y="269"/>
                  </a:lnTo>
                  <a:lnTo>
                    <a:pt x="0" y="310"/>
                  </a:lnTo>
                  <a:lnTo>
                    <a:pt x="3" y="353"/>
                  </a:lnTo>
                  <a:lnTo>
                    <a:pt x="11" y="392"/>
                  </a:lnTo>
                  <a:lnTo>
                    <a:pt x="25" y="430"/>
                  </a:lnTo>
                  <a:lnTo>
                    <a:pt x="42" y="465"/>
                  </a:lnTo>
                  <a:lnTo>
                    <a:pt x="65" y="499"/>
                  </a:lnTo>
                  <a:lnTo>
                    <a:pt x="92" y="529"/>
                  </a:lnTo>
                  <a:lnTo>
                    <a:pt x="121" y="554"/>
                  </a:lnTo>
                  <a:lnTo>
                    <a:pt x="154" y="577"/>
                  </a:lnTo>
                  <a:lnTo>
                    <a:pt x="190" y="594"/>
                  </a:lnTo>
                  <a:lnTo>
                    <a:pt x="228" y="608"/>
                  </a:lnTo>
                  <a:lnTo>
                    <a:pt x="268" y="616"/>
                  </a:lnTo>
                  <a:lnTo>
                    <a:pt x="310" y="619"/>
                  </a:lnTo>
                  <a:lnTo>
                    <a:pt x="352" y="616"/>
                  </a:lnTo>
                  <a:lnTo>
                    <a:pt x="392" y="608"/>
                  </a:lnTo>
                  <a:lnTo>
                    <a:pt x="430" y="594"/>
                  </a:lnTo>
                  <a:lnTo>
                    <a:pt x="466" y="577"/>
                  </a:lnTo>
                  <a:lnTo>
                    <a:pt x="499" y="554"/>
                  </a:lnTo>
                  <a:lnTo>
                    <a:pt x="529" y="529"/>
                  </a:lnTo>
                  <a:lnTo>
                    <a:pt x="555" y="499"/>
                  </a:lnTo>
                  <a:lnTo>
                    <a:pt x="578" y="465"/>
                  </a:lnTo>
                  <a:lnTo>
                    <a:pt x="595" y="430"/>
                  </a:lnTo>
                  <a:lnTo>
                    <a:pt x="609" y="392"/>
                  </a:lnTo>
                  <a:lnTo>
                    <a:pt x="617" y="353"/>
                  </a:lnTo>
                  <a:lnTo>
                    <a:pt x="619" y="310"/>
                  </a:lnTo>
                  <a:lnTo>
                    <a:pt x="620" y="311"/>
                  </a:lnTo>
                  <a:lnTo>
                    <a:pt x="620" y="311"/>
                  </a:lnTo>
                  <a:lnTo>
                    <a:pt x="620" y="311"/>
                  </a:lnTo>
                  <a:lnTo>
                    <a:pt x="620" y="311"/>
                  </a:lnTo>
                  <a:lnTo>
                    <a:pt x="620" y="311"/>
                  </a:lnTo>
                  <a:lnTo>
                    <a:pt x="620" y="311"/>
                  </a:lnTo>
                  <a:lnTo>
                    <a:pt x="620" y="311"/>
                  </a:lnTo>
                  <a:lnTo>
                    <a:pt x="620" y="311"/>
                  </a:lnTo>
                  <a:lnTo>
                    <a:pt x="620" y="311"/>
                  </a:lnTo>
                  <a:lnTo>
                    <a:pt x="620" y="311"/>
                  </a:lnTo>
                  <a:lnTo>
                    <a:pt x="620" y="311"/>
                  </a:lnTo>
                  <a:lnTo>
                    <a:pt x="619" y="310"/>
                  </a:lnTo>
                  <a:lnTo>
                    <a:pt x="619" y="3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08" name="Freeform 102"/>
            <p:cNvSpPr>
              <a:spLocks/>
            </p:cNvSpPr>
            <p:nvPr/>
          </p:nvSpPr>
          <p:spPr bwMode="auto">
            <a:xfrm>
              <a:off x="867" y="3506"/>
              <a:ext cx="310" cy="309"/>
            </a:xfrm>
            <a:custGeom>
              <a:avLst/>
              <a:gdLst>
                <a:gd name="T0" fmla="*/ 619 w 620"/>
                <a:gd name="T1" fmla="*/ 310 h 619"/>
                <a:gd name="T2" fmla="*/ 617 w 620"/>
                <a:gd name="T3" fmla="*/ 269 h 619"/>
                <a:gd name="T4" fmla="*/ 609 w 620"/>
                <a:gd name="T5" fmla="*/ 228 h 619"/>
                <a:gd name="T6" fmla="*/ 595 w 620"/>
                <a:gd name="T7" fmla="*/ 190 h 619"/>
                <a:gd name="T8" fmla="*/ 578 w 620"/>
                <a:gd name="T9" fmla="*/ 155 h 619"/>
                <a:gd name="T10" fmla="*/ 555 w 620"/>
                <a:gd name="T11" fmla="*/ 121 h 619"/>
                <a:gd name="T12" fmla="*/ 529 w 620"/>
                <a:gd name="T13" fmla="*/ 92 h 619"/>
                <a:gd name="T14" fmla="*/ 499 w 620"/>
                <a:gd name="T15" fmla="*/ 66 h 619"/>
                <a:gd name="T16" fmla="*/ 466 w 620"/>
                <a:gd name="T17" fmla="*/ 43 h 619"/>
                <a:gd name="T18" fmla="*/ 430 w 620"/>
                <a:gd name="T19" fmla="*/ 26 h 619"/>
                <a:gd name="T20" fmla="*/ 392 w 620"/>
                <a:gd name="T21" fmla="*/ 12 h 619"/>
                <a:gd name="T22" fmla="*/ 352 w 620"/>
                <a:gd name="T23" fmla="*/ 4 h 619"/>
                <a:gd name="T24" fmla="*/ 310 w 620"/>
                <a:gd name="T25" fmla="*/ 0 h 619"/>
                <a:gd name="T26" fmla="*/ 268 w 620"/>
                <a:gd name="T27" fmla="*/ 4 h 619"/>
                <a:gd name="T28" fmla="*/ 228 w 620"/>
                <a:gd name="T29" fmla="*/ 12 h 619"/>
                <a:gd name="T30" fmla="*/ 190 w 620"/>
                <a:gd name="T31" fmla="*/ 26 h 619"/>
                <a:gd name="T32" fmla="*/ 154 w 620"/>
                <a:gd name="T33" fmla="*/ 43 h 619"/>
                <a:gd name="T34" fmla="*/ 121 w 620"/>
                <a:gd name="T35" fmla="*/ 66 h 619"/>
                <a:gd name="T36" fmla="*/ 92 w 620"/>
                <a:gd name="T37" fmla="*/ 92 h 619"/>
                <a:gd name="T38" fmla="*/ 65 w 620"/>
                <a:gd name="T39" fmla="*/ 121 h 619"/>
                <a:gd name="T40" fmla="*/ 42 w 620"/>
                <a:gd name="T41" fmla="*/ 155 h 619"/>
                <a:gd name="T42" fmla="*/ 25 w 620"/>
                <a:gd name="T43" fmla="*/ 190 h 619"/>
                <a:gd name="T44" fmla="*/ 11 w 620"/>
                <a:gd name="T45" fmla="*/ 228 h 619"/>
                <a:gd name="T46" fmla="*/ 3 w 620"/>
                <a:gd name="T47" fmla="*/ 269 h 619"/>
                <a:gd name="T48" fmla="*/ 0 w 620"/>
                <a:gd name="T49" fmla="*/ 310 h 619"/>
                <a:gd name="T50" fmla="*/ 3 w 620"/>
                <a:gd name="T51" fmla="*/ 353 h 619"/>
                <a:gd name="T52" fmla="*/ 11 w 620"/>
                <a:gd name="T53" fmla="*/ 392 h 619"/>
                <a:gd name="T54" fmla="*/ 25 w 620"/>
                <a:gd name="T55" fmla="*/ 430 h 619"/>
                <a:gd name="T56" fmla="*/ 42 w 620"/>
                <a:gd name="T57" fmla="*/ 465 h 619"/>
                <a:gd name="T58" fmla="*/ 65 w 620"/>
                <a:gd name="T59" fmla="*/ 499 h 619"/>
                <a:gd name="T60" fmla="*/ 92 w 620"/>
                <a:gd name="T61" fmla="*/ 529 h 619"/>
                <a:gd name="T62" fmla="*/ 121 w 620"/>
                <a:gd name="T63" fmla="*/ 554 h 619"/>
                <a:gd name="T64" fmla="*/ 154 w 620"/>
                <a:gd name="T65" fmla="*/ 577 h 619"/>
                <a:gd name="T66" fmla="*/ 190 w 620"/>
                <a:gd name="T67" fmla="*/ 594 h 619"/>
                <a:gd name="T68" fmla="*/ 228 w 620"/>
                <a:gd name="T69" fmla="*/ 608 h 619"/>
                <a:gd name="T70" fmla="*/ 268 w 620"/>
                <a:gd name="T71" fmla="*/ 616 h 619"/>
                <a:gd name="T72" fmla="*/ 310 w 620"/>
                <a:gd name="T73" fmla="*/ 619 h 619"/>
                <a:gd name="T74" fmla="*/ 352 w 620"/>
                <a:gd name="T75" fmla="*/ 616 h 619"/>
                <a:gd name="T76" fmla="*/ 392 w 620"/>
                <a:gd name="T77" fmla="*/ 608 h 619"/>
                <a:gd name="T78" fmla="*/ 430 w 620"/>
                <a:gd name="T79" fmla="*/ 594 h 619"/>
                <a:gd name="T80" fmla="*/ 466 w 620"/>
                <a:gd name="T81" fmla="*/ 577 h 619"/>
                <a:gd name="T82" fmla="*/ 499 w 620"/>
                <a:gd name="T83" fmla="*/ 554 h 619"/>
                <a:gd name="T84" fmla="*/ 529 w 620"/>
                <a:gd name="T85" fmla="*/ 529 h 619"/>
                <a:gd name="T86" fmla="*/ 555 w 620"/>
                <a:gd name="T87" fmla="*/ 499 h 619"/>
                <a:gd name="T88" fmla="*/ 578 w 620"/>
                <a:gd name="T89" fmla="*/ 465 h 619"/>
                <a:gd name="T90" fmla="*/ 595 w 620"/>
                <a:gd name="T91" fmla="*/ 430 h 619"/>
                <a:gd name="T92" fmla="*/ 609 w 620"/>
                <a:gd name="T93" fmla="*/ 392 h 619"/>
                <a:gd name="T94" fmla="*/ 617 w 620"/>
                <a:gd name="T95" fmla="*/ 353 h 619"/>
                <a:gd name="T96" fmla="*/ 619 w 620"/>
                <a:gd name="T97" fmla="*/ 310 h 619"/>
                <a:gd name="T98" fmla="*/ 620 w 620"/>
                <a:gd name="T99" fmla="*/ 311 h 619"/>
                <a:gd name="T100" fmla="*/ 620 w 620"/>
                <a:gd name="T101" fmla="*/ 311 h 619"/>
                <a:gd name="T102" fmla="*/ 620 w 620"/>
                <a:gd name="T103" fmla="*/ 311 h 619"/>
                <a:gd name="T104" fmla="*/ 620 w 620"/>
                <a:gd name="T105" fmla="*/ 311 h 619"/>
                <a:gd name="T106" fmla="*/ 620 w 620"/>
                <a:gd name="T107" fmla="*/ 311 h 619"/>
                <a:gd name="T108" fmla="*/ 620 w 620"/>
                <a:gd name="T109" fmla="*/ 311 h 619"/>
                <a:gd name="T110" fmla="*/ 620 w 620"/>
                <a:gd name="T111" fmla="*/ 311 h 619"/>
                <a:gd name="T112" fmla="*/ 620 w 620"/>
                <a:gd name="T113" fmla="*/ 311 h 619"/>
                <a:gd name="T114" fmla="*/ 620 w 620"/>
                <a:gd name="T115" fmla="*/ 311 h 619"/>
                <a:gd name="T116" fmla="*/ 620 w 620"/>
                <a:gd name="T117" fmla="*/ 311 h 619"/>
                <a:gd name="T118" fmla="*/ 620 w 620"/>
                <a:gd name="T119" fmla="*/ 311 h 619"/>
                <a:gd name="T120" fmla="*/ 619 w 620"/>
                <a:gd name="T121" fmla="*/ 310 h 619"/>
                <a:gd name="T122" fmla="*/ 619 w 620"/>
                <a:gd name="T123" fmla="*/ 31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0" h="619">
                  <a:moveTo>
                    <a:pt x="619" y="310"/>
                  </a:moveTo>
                  <a:lnTo>
                    <a:pt x="617" y="269"/>
                  </a:lnTo>
                  <a:lnTo>
                    <a:pt x="609" y="228"/>
                  </a:lnTo>
                  <a:lnTo>
                    <a:pt x="595" y="190"/>
                  </a:lnTo>
                  <a:lnTo>
                    <a:pt x="578" y="155"/>
                  </a:lnTo>
                  <a:lnTo>
                    <a:pt x="555" y="121"/>
                  </a:lnTo>
                  <a:lnTo>
                    <a:pt x="529" y="92"/>
                  </a:lnTo>
                  <a:lnTo>
                    <a:pt x="499" y="66"/>
                  </a:lnTo>
                  <a:lnTo>
                    <a:pt x="466" y="43"/>
                  </a:lnTo>
                  <a:lnTo>
                    <a:pt x="430" y="26"/>
                  </a:lnTo>
                  <a:lnTo>
                    <a:pt x="392" y="12"/>
                  </a:lnTo>
                  <a:lnTo>
                    <a:pt x="352" y="4"/>
                  </a:lnTo>
                  <a:lnTo>
                    <a:pt x="310" y="0"/>
                  </a:lnTo>
                  <a:lnTo>
                    <a:pt x="268" y="4"/>
                  </a:lnTo>
                  <a:lnTo>
                    <a:pt x="228" y="12"/>
                  </a:lnTo>
                  <a:lnTo>
                    <a:pt x="190" y="26"/>
                  </a:lnTo>
                  <a:lnTo>
                    <a:pt x="154" y="43"/>
                  </a:lnTo>
                  <a:lnTo>
                    <a:pt x="121" y="66"/>
                  </a:lnTo>
                  <a:lnTo>
                    <a:pt x="92" y="92"/>
                  </a:lnTo>
                  <a:lnTo>
                    <a:pt x="65" y="121"/>
                  </a:lnTo>
                  <a:lnTo>
                    <a:pt x="42" y="155"/>
                  </a:lnTo>
                  <a:lnTo>
                    <a:pt x="25" y="190"/>
                  </a:lnTo>
                  <a:lnTo>
                    <a:pt x="11" y="228"/>
                  </a:lnTo>
                  <a:lnTo>
                    <a:pt x="3" y="269"/>
                  </a:lnTo>
                  <a:lnTo>
                    <a:pt x="0" y="310"/>
                  </a:lnTo>
                  <a:lnTo>
                    <a:pt x="3" y="353"/>
                  </a:lnTo>
                  <a:lnTo>
                    <a:pt x="11" y="392"/>
                  </a:lnTo>
                  <a:lnTo>
                    <a:pt x="25" y="430"/>
                  </a:lnTo>
                  <a:lnTo>
                    <a:pt x="42" y="465"/>
                  </a:lnTo>
                  <a:lnTo>
                    <a:pt x="65" y="499"/>
                  </a:lnTo>
                  <a:lnTo>
                    <a:pt x="92" y="529"/>
                  </a:lnTo>
                  <a:lnTo>
                    <a:pt x="121" y="554"/>
                  </a:lnTo>
                  <a:lnTo>
                    <a:pt x="154" y="577"/>
                  </a:lnTo>
                  <a:lnTo>
                    <a:pt x="190" y="594"/>
                  </a:lnTo>
                  <a:lnTo>
                    <a:pt x="228" y="608"/>
                  </a:lnTo>
                  <a:lnTo>
                    <a:pt x="268" y="616"/>
                  </a:lnTo>
                  <a:lnTo>
                    <a:pt x="310" y="619"/>
                  </a:lnTo>
                  <a:lnTo>
                    <a:pt x="352" y="616"/>
                  </a:lnTo>
                  <a:lnTo>
                    <a:pt x="392" y="608"/>
                  </a:lnTo>
                  <a:lnTo>
                    <a:pt x="430" y="594"/>
                  </a:lnTo>
                  <a:lnTo>
                    <a:pt x="466" y="577"/>
                  </a:lnTo>
                  <a:lnTo>
                    <a:pt x="499" y="554"/>
                  </a:lnTo>
                  <a:lnTo>
                    <a:pt x="529" y="529"/>
                  </a:lnTo>
                  <a:lnTo>
                    <a:pt x="555" y="499"/>
                  </a:lnTo>
                  <a:lnTo>
                    <a:pt x="578" y="465"/>
                  </a:lnTo>
                  <a:lnTo>
                    <a:pt x="595" y="430"/>
                  </a:lnTo>
                  <a:lnTo>
                    <a:pt x="609" y="392"/>
                  </a:lnTo>
                  <a:lnTo>
                    <a:pt x="617" y="353"/>
                  </a:lnTo>
                  <a:lnTo>
                    <a:pt x="619" y="310"/>
                  </a:lnTo>
                  <a:lnTo>
                    <a:pt x="620" y="311"/>
                  </a:lnTo>
                  <a:lnTo>
                    <a:pt x="620" y="311"/>
                  </a:lnTo>
                  <a:lnTo>
                    <a:pt x="620" y="311"/>
                  </a:lnTo>
                  <a:lnTo>
                    <a:pt x="620" y="311"/>
                  </a:lnTo>
                  <a:lnTo>
                    <a:pt x="620" y="311"/>
                  </a:lnTo>
                  <a:lnTo>
                    <a:pt x="620" y="311"/>
                  </a:lnTo>
                  <a:lnTo>
                    <a:pt x="620" y="311"/>
                  </a:lnTo>
                  <a:lnTo>
                    <a:pt x="620" y="311"/>
                  </a:lnTo>
                  <a:lnTo>
                    <a:pt x="620" y="311"/>
                  </a:lnTo>
                  <a:lnTo>
                    <a:pt x="620" y="311"/>
                  </a:lnTo>
                  <a:lnTo>
                    <a:pt x="620" y="311"/>
                  </a:lnTo>
                  <a:lnTo>
                    <a:pt x="619" y="310"/>
                  </a:lnTo>
                  <a:lnTo>
                    <a:pt x="619" y="310"/>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09" name="Freeform 103"/>
            <p:cNvSpPr>
              <a:spLocks/>
            </p:cNvSpPr>
            <p:nvPr/>
          </p:nvSpPr>
          <p:spPr bwMode="auto">
            <a:xfrm>
              <a:off x="866" y="3505"/>
              <a:ext cx="311" cy="155"/>
            </a:xfrm>
            <a:custGeom>
              <a:avLst/>
              <a:gdLst>
                <a:gd name="T0" fmla="*/ 619 w 621"/>
                <a:gd name="T1" fmla="*/ 311 h 311"/>
                <a:gd name="T2" fmla="*/ 621 w 621"/>
                <a:gd name="T3" fmla="*/ 311 h 311"/>
                <a:gd name="T4" fmla="*/ 619 w 621"/>
                <a:gd name="T5" fmla="*/ 270 h 311"/>
                <a:gd name="T6" fmla="*/ 611 w 621"/>
                <a:gd name="T7" fmla="*/ 229 h 311"/>
                <a:gd name="T8" fmla="*/ 597 w 621"/>
                <a:gd name="T9" fmla="*/ 191 h 311"/>
                <a:gd name="T10" fmla="*/ 579 w 621"/>
                <a:gd name="T11" fmla="*/ 152 h 311"/>
                <a:gd name="T12" fmla="*/ 557 w 621"/>
                <a:gd name="T13" fmla="*/ 121 h 311"/>
                <a:gd name="T14" fmla="*/ 532 w 621"/>
                <a:gd name="T15" fmla="*/ 92 h 311"/>
                <a:gd name="T16" fmla="*/ 502 w 621"/>
                <a:gd name="T17" fmla="*/ 66 h 311"/>
                <a:gd name="T18" fmla="*/ 471 w 621"/>
                <a:gd name="T19" fmla="*/ 44 h 311"/>
                <a:gd name="T20" fmla="*/ 431 w 621"/>
                <a:gd name="T21" fmla="*/ 25 h 311"/>
                <a:gd name="T22" fmla="*/ 393 w 621"/>
                <a:gd name="T23" fmla="*/ 12 h 311"/>
                <a:gd name="T24" fmla="*/ 353 w 621"/>
                <a:gd name="T25" fmla="*/ 4 h 311"/>
                <a:gd name="T26" fmla="*/ 311 w 621"/>
                <a:gd name="T27" fmla="*/ 0 h 311"/>
                <a:gd name="T28" fmla="*/ 269 w 621"/>
                <a:gd name="T29" fmla="*/ 4 h 311"/>
                <a:gd name="T30" fmla="*/ 229 w 621"/>
                <a:gd name="T31" fmla="*/ 12 h 311"/>
                <a:gd name="T32" fmla="*/ 191 w 621"/>
                <a:gd name="T33" fmla="*/ 25 h 311"/>
                <a:gd name="T34" fmla="*/ 152 w 621"/>
                <a:gd name="T35" fmla="*/ 44 h 311"/>
                <a:gd name="T36" fmla="*/ 121 w 621"/>
                <a:gd name="T37" fmla="*/ 66 h 311"/>
                <a:gd name="T38" fmla="*/ 92 w 621"/>
                <a:gd name="T39" fmla="*/ 92 h 311"/>
                <a:gd name="T40" fmla="*/ 65 w 621"/>
                <a:gd name="T41" fmla="*/ 121 h 311"/>
                <a:gd name="T42" fmla="*/ 43 w 621"/>
                <a:gd name="T43" fmla="*/ 152 h 311"/>
                <a:gd name="T44" fmla="*/ 25 w 621"/>
                <a:gd name="T45" fmla="*/ 191 h 311"/>
                <a:gd name="T46" fmla="*/ 11 w 621"/>
                <a:gd name="T47" fmla="*/ 229 h 311"/>
                <a:gd name="T48" fmla="*/ 3 w 621"/>
                <a:gd name="T49" fmla="*/ 270 h 311"/>
                <a:gd name="T50" fmla="*/ 0 w 621"/>
                <a:gd name="T51" fmla="*/ 311 h 311"/>
                <a:gd name="T52" fmla="*/ 2 w 621"/>
                <a:gd name="T53" fmla="*/ 311 h 311"/>
                <a:gd name="T54" fmla="*/ 5 w 621"/>
                <a:gd name="T55" fmla="*/ 270 h 311"/>
                <a:gd name="T56" fmla="*/ 14 w 621"/>
                <a:gd name="T57" fmla="*/ 229 h 311"/>
                <a:gd name="T58" fmla="*/ 27 w 621"/>
                <a:gd name="T59" fmla="*/ 191 h 311"/>
                <a:gd name="T60" fmla="*/ 43 w 621"/>
                <a:gd name="T61" fmla="*/ 159 h 311"/>
                <a:gd name="T62" fmla="*/ 68 w 621"/>
                <a:gd name="T63" fmla="*/ 123 h 311"/>
                <a:gd name="T64" fmla="*/ 94 w 621"/>
                <a:gd name="T65" fmla="*/ 94 h 311"/>
                <a:gd name="T66" fmla="*/ 123 w 621"/>
                <a:gd name="T67" fmla="*/ 68 h 311"/>
                <a:gd name="T68" fmla="*/ 159 w 621"/>
                <a:gd name="T69" fmla="*/ 44 h 311"/>
                <a:gd name="T70" fmla="*/ 191 w 621"/>
                <a:gd name="T71" fmla="*/ 28 h 311"/>
                <a:gd name="T72" fmla="*/ 229 w 621"/>
                <a:gd name="T73" fmla="*/ 14 h 311"/>
                <a:gd name="T74" fmla="*/ 269 w 621"/>
                <a:gd name="T75" fmla="*/ 6 h 311"/>
                <a:gd name="T76" fmla="*/ 311 w 621"/>
                <a:gd name="T77" fmla="*/ 2 h 311"/>
                <a:gd name="T78" fmla="*/ 353 w 621"/>
                <a:gd name="T79" fmla="*/ 6 h 311"/>
                <a:gd name="T80" fmla="*/ 393 w 621"/>
                <a:gd name="T81" fmla="*/ 14 h 311"/>
                <a:gd name="T82" fmla="*/ 431 w 621"/>
                <a:gd name="T83" fmla="*/ 28 h 311"/>
                <a:gd name="T84" fmla="*/ 464 w 621"/>
                <a:gd name="T85" fmla="*/ 44 h 311"/>
                <a:gd name="T86" fmla="*/ 499 w 621"/>
                <a:gd name="T87" fmla="*/ 68 h 311"/>
                <a:gd name="T88" fmla="*/ 529 w 621"/>
                <a:gd name="T89" fmla="*/ 94 h 311"/>
                <a:gd name="T90" fmla="*/ 555 w 621"/>
                <a:gd name="T91" fmla="*/ 123 h 311"/>
                <a:gd name="T92" fmla="*/ 579 w 621"/>
                <a:gd name="T93" fmla="*/ 159 h 311"/>
                <a:gd name="T94" fmla="*/ 595 w 621"/>
                <a:gd name="T95" fmla="*/ 191 h 311"/>
                <a:gd name="T96" fmla="*/ 609 w 621"/>
                <a:gd name="T97" fmla="*/ 229 h 311"/>
                <a:gd name="T98" fmla="*/ 617 w 621"/>
                <a:gd name="T99" fmla="*/ 270 h 311"/>
                <a:gd name="T100" fmla="*/ 619 w 621"/>
                <a:gd name="T101"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1" h="311">
                  <a:moveTo>
                    <a:pt x="619" y="311"/>
                  </a:moveTo>
                  <a:lnTo>
                    <a:pt x="621" y="311"/>
                  </a:lnTo>
                  <a:lnTo>
                    <a:pt x="619" y="270"/>
                  </a:lnTo>
                  <a:lnTo>
                    <a:pt x="611" y="229"/>
                  </a:lnTo>
                  <a:lnTo>
                    <a:pt x="597" y="191"/>
                  </a:lnTo>
                  <a:lnTo>
                    <a:pt x="579" y="152"/>
                  </a:lnTo>
                  <a:lnTo>
                    <a:pt x="557" y="121"/>
                  </a:lnTo>
                  <a:lnTo>
                    <a:pt x="532" y="92"/>
                  </a:lnTo>
                  <a:lnTo>
                    <a:pt x="502" y="66"/>
                  </a:lnTo>
                  <a:lnTo>
                    <a:pt x="471" y="44"/>
                  </a:lnTo>
                  <a:lnTo>
                    <a:pt x="431" y="25"/>
                  </a:lnTo>
                  <a:lnTo>
                    <a:pt x="393" y="12"/>
                  </a:lnTo>
                  <a:lnTo>
                    <a:pt x="353" y="4"/>
                  </a:lnTo>
                  <a:lnTo>
                    <a:pt x="311" y="0"/>
                  </a:lnTo>
                  <a:lnTo>
                    <a:pt x="269" y="4"/>
                  </a:lnTo>
                  <a:lnTo>
                    <a:pt x="229" y="12"/>
                  </a:lnTo>
                  <a:lnTo>
                    <a:pt x="191" y="25"/>
                  </a:lnTo>
                  <a:lnTo>
                    <a:pt x="152" y="44"/>
                  </a:lnTo>
                  <a:lnTo>
                    <a:pt x="121" y="66"/>
                  </a:lnTo>
                  <a:lnTo>
                    <a:pt x="92" y="92"/>
                  </a:lnTo>
                  <a:lnTo>
                    <a:pt x="65" y="121"/>
                  </a:lnTo>
                  <a:lnTo>
                    <a:pt x="43" y="152"/>
                  </a:lnTo>
                  <a:lnTo>
                    <a:pt x="25" y="191"/>
                  </a:lnTo>
                  <a:lnTo>
                    <a:pt x="11" y="229"/>
                  </a:lnTo>
                  <a:lnTo>
                    <a:pt x="3" y="270"/>
                  </a:lnTo>
                  <a:lnTo>
                    <a:pt x="0" y="311"/>
                  </a:lnTo>
                  <a:lnTo>
                    <a:pt x="2" y="311"/>
                  </a:lnTo>
                  <a:lnTo>
                    <a:pt x="5" y="270"/>
                  </a:lnTo>
                  <a:lnTo>
                    <a:pt x="14" y="229"/>
                  </a:lnTo>
                  <a:lnTo>
                    <a:pt x="27" y="191"/>
                  </a:lnTo>
                  <a:lnTo>
                    <a:pt x="43" y="159"/>
                  </a:lnTo>
                  <a:lnTo>
                    <a:pt x="68" y="123"/>
                  </a:lnTo>
                  <a:lnTo>
                    <a:pt x="94" y="94"/>
                  </a:lnTo>
                  <a:lnTo>
                    <a:pt x="123" y="68"/>
                  </a:lnTo>
                  <a:lnTo>
                    <a:pt x="159" y="44"/>
                  </a:lnTo>
                  <a:lnTo>
                    <a:pt x="191" y="28"/>
                  </a:lnTo>
                  <a:lnTo>
                    <a:pt x="229" y="14"/>
                  </a:lnTo>
                  <a:lnTo>
                    <a:pt x="269" y="6"/>
                  </a:lnTo>
                  <a:lnTo>
                    <a:pt x="311" y="2"/>
                  </a:lnTo>
                  <a:lnTo>
                    <a:pt x="353" y="6"/>
                  </a:lnTo>
                  <a:lnTo>
                    <a:pt x="393" y="14"/>
                  </a:lnTo>
                  <a:lnTo>
                    <a:pt x="431" y="28"/>
                  </a:lnTo>
                  <a:lnTo>
                    <a:pt x="464" y="44"/>
                  </a:lnTo>
                  <a:lnTo>
                    <a:pt x="499" y="68"/>
                  </a:lnTo>
                  <a:lnTo>
                    <a:pt x="529" y="94"/>
                  </a:lnTo>
                  <a:lnTo>
                    <a:pt x="555" y="123"/>
                  </a:lnTo>
                  <a:lnTo>
                    <a:pt x="579" y="159"/>
                  </a:lnTo>
                  <a:lnTo>
                    <a:pt x="595" y="191"/>
                  </a:lnTo>
                  <a:lnTo>
                    <a:pt x="609" y="229"/>
                  </a:lnTo>
                  <a:lnTo>
                    <a:pt x="617" y="270"/>
                  </a:lnTo>
                  <a:lnTo>
                    <a:pt x="619" y="3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0" name="Freeform 104"/>
            <p:cNvSpPr>
              <a:spLocks/>
            </p:cNvSpPr>
            <p:nvPr/>
          </p:nvSpPr>
          <p:spPr bwMode="auto">
            <a:xfrm>
              <a:off x="866" y="3660"/>
              <a:ext cx="311" cy="155"/>
            </a:xfrm>
            <a:custGeom>
              <a:avLst/>
              <a:gdLst>
                <a:gd name="T0" fmla="*/ 0 w 621"/>
                <a:gd name="T1" fmla="*/ 0 h 310"/>
                <a:gd name="T2" fmla="*/ 3 w 621"/>
                <a:gd name="T3" fmla="*/ 43 h 310"/>
                <a:gd name="T4" fmla="*/ 11 w 621"/>
                <a:gd name="T5" fmla="*/ 82 h 310"/>
                <a:gd name="T6" fmla="*/ 25 w 621"/>
                <a:gd name="T7" fmla="*/ 120 h 310"/>
                <a:gd name="T8" fmla="*/ 43 w 621"/>
                <a:gd name="T9" fmla="*/ 159 h 310"/>
                <a:gd name="T10" fmla="*/ 65 w 621"/>
                <a:gd name="T11" fmla="*/ 190 h 310"/>
                <a:gd name="T12" fmla="*/ 92 w 621"/>
                <a:gd name="T13" fmla="*/ 220 h 310"/>
                <a:gd name="T14" fmla="*/ 121 w 621"/>
                <a:gd name="T15" fmla="*/ 245 h 310"/>
                <a:gd name="T16" fmla="*/ 152 w 621"/>
                <a:gd name="T17" fmla="*/ 267 h 310"/>
                <a:gd name="T18" fmla="*/ 191 w 621"/>
                <a:gd name="T19" fmla="*/ 286 h 310"/>
                <a:gd name="T20" fmla="*/ 229 w 621"/>
                <a:gd name="T21" fmla="*/ 299 h 310"/>
                <a:gd name="T22" fmla="*/ 269 w 621"/>
                <a:gd name="T23" fmla="*/ 307 h 310"/>
                <a:gd name="T24" fmla="*/ 311 w 621"/>
                <a:gd name="T25" fmla="*/ 310 h 310"/>
                <a:gd name="T26" fmla="*/ 353 w 621"/>
                <a:gd name="T27" fmla="*/ 307 h 310"/>
                <a:gd name="T28" fmla="*/ 393 w 621"/>
                <a:gd name="T29" fmla="*/ 299 h 310"/>
                <a:gd name="T30" fmla="*/ 431 w 621"/>
                <a:gd name="T31" fmla="*/ 286 h 310"/>
                <a:gd name="T32" fmla="*/ 471 w 621"/>
                <a:gd name="T33" fmla="*/ 267 h 310"/>
                <a:gd name="T34" fmla="*/ 502 w 621"/>
                <a:gd name="T35" fmla="*/ 245 h 310"/>
                <a:gd name="T36" fmla="*/ 532 w 621"/>
                <a:gd name="T37" fmla="*/ 220 h 310"/>
                <a:gd name="T38" fmla="*/ 557 w 621"/>
                <a:gd name="T39" fmla="*/ 190 h 310"/>
                <a:gd name="T40" fmla="*/ 579 w 621"/>
                <a:gd name="T41" fmla="*/ 159 h 310"/>
                <a:gd name="T42" fmla="*/ 597 w 621"/>
                <a:gd name="T43" fmla="*/ 120 h 310"/>
                <a:gd name="T44" fmla="*/ 611 w 621"/>
                <a:gd name="T45" fmla="*/ 82 h 310"/>
                <a:gd name="T46" fmla="*/ 619 w 621"/>
                <a:gd name="T47" fmla="*/ 43 h 310"/>
                <a:gd name="T48" fmla="*/ 621 w 621"/>
                <a:gd name="T49" fmla="*/ 0 h 310"/>
                <a:gd name="T50" fmla="*/ 620 w 621"/>
                <a:gd name="T51" fmla="*/ 0 h 310"/>
                <a:gd name="T52" fmla="*/ 619 w 621"/>
                <a:gd name="T53" fmla="*/ 0 h 310"/>
                <a:gd name="T54" fmla="*/ 617 w 621"/>
                <a:gd name="T55" fmla="*/ 43 h 310"/>
                <a:gd name="T56" fmla="*/ 609 w 621"/>
                <a:gd name="T57" fmla="*/ 82 h 310"/>
                <a:gd name="T58" fmla="*/ 595 w 621"/>
                <a:gd name="T59" fmla="*/ 120 h 310"/>
                <a:gd name="T60" fmla="*/ 579 w 621"/>
                <a:gd name="T61" fmla="*/ 152 h 310"/>
                <a:gd name="T62" fmla="*/ 555 w 621"/>
                <a:gd name="T63" fmla="*/ 188 h 310"/>
                <a:gd name="T64" fmla="*/ 529 w 621"/>
                <a:gd name="T65" fmla="*/ 218 h 310"/>
                <a:gd name="T66" fmla="*/ 499 w 621"/>
                <a:gd name="T67" fmla="*/ 243 h 310"/>
                <a:gd name="T68" fmla="*/ 464 w 621"/>
                <a:gd name="T69" fmla="*/ 267 h 310"/>
                <a:gd name="T70" fmla="*/ 431 w 621"/>
                <a:gd name="T71" fmla="*/ 283 h 310"/>
                <a:gd name="T72" fmla="*/ 393 w 621"/>
                <a:gd name="T73" fmla="*/ 297 h 310"/>
                <a:gd name="T74" fmla="*/ 353 w 621"/>
                <a:gd name="T75" fmla="*/ 305 h 310"/>
                <a:gd name="T76" fmla="*/ 311 w 621"/>
                <a:gd name="T77" fmla="*/ 307 h 310"/>
                <a:gd name="T78" fmla="*/ 269 w 621"/>
                <a:gd name="T79" fmla="*/ 305 h 310"/>
                <a:gd name="T80" fmla="*/ 229 w 621"/>
                <a:gd name="T81" fmla="*/ 297 h 310"/>
                <a:gd name="T82" fmla="*/ 191 w 621"/>
                <a:gd name="T83" fmla="*/ 283 h 310"/>
                <a:gd name="T84" fmla="*/ 159 w 621"/>
                <a:gd name="T85" fmla="*/ 267 h 310"/>
                <a:gd name="T86" fmla="*/ 123 w 621"/>
                <a:gd name="T87" fmla="*/ 243 h 310"/>
                <a:gd name="T88" fmla="*/ 94 w 621"/>
                <a:gd name="T89" fmla="*/ 218 h 310"/>
                <a:gd name="T90" fmla="*/ 68 w 621"/>
                <a:gd name="T91" fmla="*/ 188 h 310"/>
                <a:gd name="T92" fmla="*/ 43 w 621"/>
                <a:gd name="T93" fmla="*/ 152 h 310"/>
                <a:gd name="T94" fmla="*/ 27 w 621"/>
                <a:gd name="T95" fmla="*/ 120 h 310"/>
                <a:gd name="T96" fmla="*/ 14 w 621"/>
                <a:gd name="T97" fmla="*/ 82 h 310"/>
                <a:gd name="T98" fmla="*/ 5 w 621"/>
                <a:gd name="T99" fmla="*/ 43 h 310"/>
                <a:gd name="T100" fmla="*/ 2 w 621"/>
                <a:gd name="T101" fmla="*/ 0 h 310"/>
                <a:gd name="T102" fmla="*/ 0 w 621"/>
                <a:gd name="T10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310">
                  <a:moveTo>
                    <a:pt x="0" y="0"/>
                  </a:moveTo>
                  <a:lnTo>
                    <a:pt x="3" y="43"/>
                  </a:lnTo>
                  <a:lnTo>
                    <a:pt x="11" y="82"/>
                  </a:lnTo>
                  <a:lnTo>
                    <a:pt x="25" y="120"/>
                  </a:lnTo>
                  <a:lnTo>
                    <a:pt x="43" y="159"/>
                  </a:lnTo>
                  <a:lnTo>
                    <a:pt x="65" y="190"/>
                  </a:lnTo>
                  <a:lnTo>
                    <a:pt x="92" y="220"/>
                  </a:lnTo>
                  <a:lnTo>
                    <a:pt x="121" y="245"/>
                  </a:lnTo>
                  <a:lnTo>
                    <a:pt x="152" y="267"/>
                  </a:lnTo>
                  <a:lnTo>
                    <a:pt x="191" y="286"/>
                  </a:lnTo>
                  <a:lnTo>
                    <a:pt x="229" y="299"/>
                  </a:lnTo>
                  <a:lnTo>
                    <a:pt x="269" y="307"/>
                  </a:lnTo>
                  <a:lnTo>
                    <a:pt x="311" y="310"/>
                  </a:lnTo>
                  <a:lnTo>
                    <a:pt x="353" y="307"/>
                  </a:lnTo>
                  <a:lnTo>
                    <a:pt x="393" y="299"/>
                  </a:lnTo>
                  <a:lnTo>
                    <a:pt x="431" y="286"/>
                  </a:lnTo>
                  <a:lnTo>
                    <a:pt x="471" y="267"/>
                  </a:lnTo>
                  <a:lnTo>
                    <a:pt x="502" y="245"/>
                  </a:lnTo>
                  <a:lnTo>
                    <a:pt x="532" y="220"/>
                  </a:lnTo>
                  <a:lnTo>
                    <a:pt x="557" y="190"/>
                  </a:lnTo>
                  <a:lnTo>
                    <a:pt x="579" y="159"/>
                  </a:lnTo>
                  <a:lnTo>
                    <a:pt x="597" y="120"/>
                  </a:lnTo>
                  <a:lnTo>
                    <a:pt x="611" y="82"/>
                  </a:lnTo>
                  <a:lnTo>
                    <a:pt x="619" y="43"/>
                  </a:lnTo>
                  <a:lnTo>
                    <a:pt x="621" y="0"/>
                  </a:lnTo>
                  <a:lnTo>
                    <a:pt x="620" y="0"/>
                  </a:lnTo>
                  <a:lnTo>
                    <a:pt x="619" y="0"/>
                  </a:lnTo>
                  <a:lnTo>
                    <a:pt x="617" y="43"/>
                  </a:lnTo>
                  <a:lnTo>
                    <a:pt x="609" y="82"/>
                  </a:lnTo>
                  <a:lnTo>
                    <a:pt x="595" y="120"/>
                  </a:lnTo>
                  <a:lnTo>
                    <a:pt x="579" y="152"/>
                  </a:lnTo>
                  <a:lnTo>
                    <a:pt x="555" y="188"/>
                  </a:lnTo>
                  <a:lnTo>
                    <a:pt x="529" y="218"/>
                  </a:lnTo>
                  <a:lnTo>
                    <a:pt x="499" y="243"/>
                  </a:lnTo>
                  <a:lnTo>
                    <a:pt x="464" y="267"/>
                  </a:lnTo>
                  <a:lnTo>
                    <a:pt x="431" y="283"/>
                  </a:lnTo>
                  <a:lnTo>
                    <a:pt x="393" y="297"/>
                  </a:lnTo>
                  <a:lnTo>
                    <a:pt x="353" y="305"/>
                  </a:lnTo>
                  <a:lnTo>
                    <a:pt x="311" y="307"/>
                  </a:lnTo>
                  <a:lnTo>
                    <a:pt x="269" y="305"/>
                  </a:lnTo>
                  <a:lnTo>
                    <a:pt x="229" y="297"/>
                  </a:lnTo>
                  <a:lnTo>
                    <a:pt x="191" y="283"/>
                  </a:lnTo>
                  <a:lnTo>
                    <a:pt x="159" y="267"/>
                  </a:lnTo>
                  <a:lnTo>
                    <a:pt x="123" y="243"/>
                  </a:lnTo>
                  <a:lnTo>
                    <a:pt x="94" y="218"/>
                  </a:lnTo>
                  <a:lnTo>
                    <a:pt x="68" y="188"/>
                  </a:lnTo>
                  <a:lnTo>
                    <a:pt x="43" y="152"/>
                  </a:lnTo>
                  <a:lnTo>
                    <a:pt x="27" y="120"/>
                  </a:lnTo>
                  <a:lnTo>
                    <a:pt x="14" y="82"/>
                  </a:lnTo>
                  <a:lnTo>
                    <a:pt x="5" y="43"/>
                  </a:lnTo>
                  <a:lnTo>
                    <a:pt x="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1" name="Freeform 105"/>
            <p:cNvSpPr>
              <a:spLocks/>
            </p:cNvSpPr>
            <p:nvPr/>
          </p:nvSpPr>
          <p:spPr bwMode="auto">
            <a:xfrm>
              <a:off x="1176" y="3660"/>
              <a:ext cx="2" cy="2"/>
            </a:xfrm>
            <a:custGeom>
              <a:avLst/>
              <a:gdLst>
                <a:gd name="T0" fmla="*/ 1 w 3"/>
                <a:gd name="T1" fmla="*/ 1 h 3"/>
                <a:gd name="T2" fmla="*/ 0 w 3"/>
                <a:gd name="T3" fmla="*/ 2 h 3"/>
                <a:gd name="T4" fmla="*/ 1 w 3"/>
                <a:gd name="T5" fmla="*/ 3 h 3"/>
                <a:gd name="T6" fmla="*/ 3 w 3"/>
                <a:gd name="T7" fmla="*/ 1 h 3"/>
                <a:gd name="T8" fmla="*/ 2 w 3"/>
                <a:gd name="T9" fmla="*/ 0 h 3"/>
                <a:gd name="T10" fmla="*/ 0 w 3"/>
                <a:gd name="T11" fmla="*/ 1 h 3"/>
                <a:gd name="T12" fmla="*/ 0 w 3"/>
                <a:gd name="T13" fmla="*/ 1 h 3"/>
                <a:gd name="T14" fmla="*/ 1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1"/>
                  </a:moveTo>
                  <a:lnTo>
                    <a:pt x="0" y="2"/>
                  </a:lnTo>
                  <a:lnTo>
                    <a:pt x="1" y="3"/>
                  </a:lnTo>
                  <a:lnTo>
                    <a:pt x="3" y="1"/>
                  </a:lnTo>
                  <a:lnTo>
                    <a:pt x="2" y="0"/>
                  </a:lnTo>
                  <a:lnTo>
                    <a:pt x="0" y="1"/>
                  </a:lnTo>
                  <a:lnTo>
                    <a:pt x="0" y="1"/>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2" name="Freeform 106"/>
            <p:cNvSpPr>
              <a:spLocks/>
            </p:cNvSpPr>
            <p:nvPr/>
          </p:nvSpPr>
          <p:spPr bwMode="auto">
            <a:xfrm>
              <a:off x="1176" y="3660"/>
              <a:ext cx="2" cy="1"/>
            </a:xfrm>
            <a:custGeom>
              <a:avLst/>
              <a:gdLst>
                <a:gd name="T0" fmla="*/ 3 w 3"/>
                <a:gd name="T1" fmla="*/ 1 h 2"/>
                <a:gd name="T2" fmla="*/ 2 w 3"/>
                <a:gd name="T3" fmla="*/ 0 h 2"/>
                <a:gd name="T4" fmla="*/ 0 w 3"/>
                <a:gd name="T5" fmla="*/ 1 h 2"/>
                <a:gd name="T6" fmla="*/ 0 w 3"/>
                <a:gd name="T7" fmla="*/ 2 h 2"/>
                <a:gd name="T8" fmla="*/ 2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lnTo>
                    <a:pt x="2" y="0"/>
                  </a:lnTo>
                  <a:lnTo>
                    <a:pt x="0" y="1"/>
                  </a:lnTo>
                  <a:lnTo>
                    <a:pt x="0" y="2"/>
                  </a:lnTo>
                  <a:lnTo>
                    <a:pt x="2" y="0"/>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3" name="Freeform 107"/>
            <p:cNvSpPr>
              <a:spLocks/>
            </p:cNvSpPr>
            <p:nvPr/>
          </p:nvSpPr>
          <p:spPr bwMode="auto">
            <a:xfrm>
              <a:off x="912" y="3552"/>
              <a:ext cx="220" cy="221"/>
            </a:xfrm>
            <a:custGeom>
              <a:avLst/>
              <a:gdLst>
                <a:gd name="T0" fmla="*/ 439 w 441"/>
                <a:gd name="T1" fmla="*/ 220 h 442"/>
                <a:gd name="T2" fmla="*/ 438 w 441"/>
                <a:gd name="T3" fmla="*/ 192 h 442"/>
                <a:gd name="T4" fmla="*/ 432 w 441"/>
                <a:gd name="T5" fmla="*/ 163 h 442"/>
                <a:gd name="T6" fmla="*/ 422 w 441"/>
                <a:gd name="T7" fmla="*/ 135 h 442"/>
                <a:gd name="T8" fmla="*/ 409 w 441"/>
                <a:gd name="T9" fmla="*/ 110 h 442"/>
                <a:gd name="T10" fmla="*/ 394 w 441"/>
                <a:gd name="T11" fmla="*/ 87 h 442"/>
                <a:gd name="T12" fmla="*/ 375 w 441"/>
                <a:gd name="T13" fmla="*/ 66 h 442"/>
                <a:gd name="T14" fmla="*/ 354 w 441"/>
                <a:gd name="T15" fmla="*/ 47 h 442"/>
                <a:gd name="T16" fmla="*/ 331 w 441"/>
                <a:gd name="T17" fmla="*/ 32 h 442"/>
                <a:gd name="T18" fmla="*/ 306 w 441"/>
                <a:gd name="T19" fmla="*/ 19 h 442"/>
                <a:gd name="T20" fmla="*/ 278 w 441"/>
                <a:gd name="T21" fmla="*/ 9 h 442"/>
                <a:gd name="T22" fmla="*/ 249 w 441"/>
                <a:gd name="T23" fmla="*/ 3 h 442"/>
                <a:gd name="T24" fmla="*/ 220 w 441"/>
                <a:gd name="T25" fmla="*/ 0 h 442"/>
                <a:gd name="T26" fmla="*/ 191 w 441"/>
                <a:gd name="T27" fmla="*/ 3 h 442"/>
                <a:gd name="T28" fmla="*/ 162 w 441"/>
                <a:gd name="T29" fmla="*/ 9 h 442"/>
                <a:gd name="T30" fmla="*/ 134 w 441"/>
                <a:gd name="T31" fmla="*/ 19 h 442"/>
                <a:gd name="T32" fmla="*/ 109 w 441"/>
                <a:gd name="T33" fmla="*/ 32 h 442"/>
                <a:gd name="T34" fmla="*/ 86 w 441"/>
                <a:gd name="T35" fmla="*/ 47 h 442"/>
                <a:gd name="T36" fmla="*/ 65 w 441"/>
                <a:gd name="T37" fmla="*/ 66 h 442"/>
                <a:gd name="T38" fmla="*/ 46 w 441"/>
                <a:gd name="T39" fmla="*/ 87 h 442"/>
                <a:gd name="T40" fmla="*/ 31 w 441"/>
                <a:gd name="T41" fmla="*/ 110 h 442"/>
                <a:gd name="T42" fmla="*/ 18 w 441"/>
                <a:gd name="T43" fmla="*/ 135 h 442"/>
                <a:gd name="T44" fmla="*/ 8 w 441"/>
                <a:gd name="T45" fmla="*/ 163 h 442"/>
                <a:gd name="T46" fmla="*/ 2 w 441"/>
                <a:gd name="T47" fmla="*/ 192 h 442"/>
                <a:gd name="T48" fmla="*/ 0 w 441"/>
                <a:gd name="T49" fmla="*/ 220 h 442"/>
                <a:gd name="T50" fmla="*/ 2 w 441"/>
                <a:gd name="T51" fmla="*/ 250 h 442"/>
                <a:gd name="T52" fmla="*/ 8 w 441"/>
                <a:gd name="T53" fmla="*/ 279 h 442"/>
                <a:gd name="T54" fmla="*/ 18 w 441"/>
                <a:gd name="T55" fmla="*/ 307 h 442"/>
                <a:gd name="T56" fmla="*/ 31 w 441"/>
                <a:gd name="T57" fmla="*/ 332 h 442"/>
                <a:gd name="T58" fmla="*/ 46 w 441"/>
                <a:gd name="T59" fmla="*/ 355 h 442"/>
                <a:gd name="T60" fmla="*/ 65 w 441"/>
                <a:gd name="T61" fmla="*/ 377 h 442"/>
                <a:gd name="T62" fmla="*/ 86 w 441"/>
                <a:gd name="T63" fmla="*/ 395 h 442"/>
                <a:gd name="T64" fmla="*/ 109 w 441"/>
                <a:gd name="T65" fmla="*/ 412 h 442"/>
                <a:gd name="T66" fmla="*/ 134 w 441"/>
                <a:gd name="T67" fmla="*/ 424 h 442"/>
                <a:gd name="T68" fmla="*/ 162 w 441"/>
                <a:gd name="T69" fmla="*/ 435 h 442"/>
                <a:gd name="T70" fmla="*/ 191 w 441"/>
                <a:gd name="T71" fmla="*/ 440 h 442"/>
                <a:gd name="T72" fmla="*/ 220 w 441"/>
                <a:gd name="T73" fmla="*/ 442 h 442"/>
                <a:gd name="T74" fmla="*/ 249 w 441"/>
                <a:gd name="T75" fmla="*/ 440 h 442"/>
                <a:gd name="T76" fmla="*/ 278 w 441"/>
                <a:gd name="T77" fmla="*/ 435 h 442"/>
                <a:gd name="T78" fmla="*/ 306 w 441"/>
                <a:gd name="T79" fmla="*/ 424 h 442"/>
                <a:gd name="T80" fmla="*/ 331 w 441"/>
                <a:gd name="T81" fmla="*/ 412 h 442"/>
                <a:gd name="T82" fmla="*/ 354 w 441"/>
                <a:gd name="T83" fmla="*/ 395 h 442"/>
                <a:gd name="T84" fmla="*/ 375 w 441"/>
                <a:gd name="T85" fmla="*/ 377 h 442"/>
                <a:gd name="T86" fmla="*/ 394 w 441"/>
                <a:gd name="T87" fmla="*/ 355 h 442"/>
                <a:gd name="T88" fmla="*/ 409 w 441"/>
                <a:gd name="T89" fmla="*/ 332 h 442"/>
                <a:gd name="T90" fmla="*/ 422 w 441"/>
                <a:gd name="T91" fmla="*/ 307 h 442"/>
                <a:gd name="T92" fmla="*/ 432 w 441"/>
                <a:gd name="T93" fmla="*/ 279 h 442"/>
                <a:gd name="T94" fmla="*/ 438 w 441"/>
                <a:gd name="T95" fmla="*/ 250 h 442"/>
                <a:gd name="T96" fmla="*/ 439 w 441"/>
                <a:gd name="T97" fmla="*/ 220 h 442"/>
                <a:gd name="T98" fmla="*/ 441 w 441"/>
                <a:gd name="T99" fmla="*/ 222 h 442"/>
                <a:gd name="T100" fmla="*/ 441 w 441"/>
                <a:gd name="T101" fmla="*/ 222 h 442"/>
                <a:gd name="T102" fmla="*/ 441 w 441"/>
                <a:gd name="T103" fmla="*/ 222 h 442"/>
                <a:gd name="T104" fmla="*/ 441 w 441"/>
                <a:gd name="T105" fmla="*/ 222 h 442"/>
                <a:gd name="T106" fmla="*/ 441 w 441"/>
                <a:gd name="T107" fmla="*/ 222 h 442"/>
                <a:gd name="T108" fmla="*/ 441 w 441"/>
                <a:gd name="T109" fmla="*/ 222 h 442"/>
                <a:gd name="T110" fmla="*/ 441 w 441"/>
                <a:gd name="T111" fmla="*/ 222 h 442"/>
                <a:gd name="T112" fmla="*/ 441 w 441"/>
                <a:gd name="T113" fmla="*/ 222 h 442"/>
                <a:gd name="T114" fmla="*/ 441 w 441"/>
                <a:gd name="T115" fmla="*/ 222 h 442"/>
                <a:gd name="T116" fmla="*/ 441 w 441"/>
                <a:gd name="T117" fmla="*/ 222 h 442"/>
                <a:gd name="T118" fmla="*/ 441 w 441"/>
                <a:gd name="T119" fmla="*/ 222 h 442"/>
                <a:gd name="T120" fmla="*/ 439 w 441"/>
                <a:gd name="T121" fmla="*/ 220 h 442"/>
                <a:gd name="T122" fmla="*/ 439 w 441"/>
                <a:gd name="T123"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1" h="442">
                  <a:moveTo>
                    <a:pt x="439" y="220"/>
                  </a:moveTo>
                  <a:lnTo>
                    <a:pt x="438" y="192"/>
                  </a:lnTo>
                  <a:lnTo>
                    <a:pt x="432" y="163"/>
                  </a:lnTo>
                  <a:lnTo>
                    <a:pt x="422" y="135"/>
                  </a:lnTo>
                  <a:lnTo>
                    <a:pt x="409" y="110"/>
                  </a:lnTo>
                  <a:lnTo>
                    <a:pt x="394" y="87"/>
                  </a:lnTo>
                  <a:lnTo>
                    <a:pt x="375" y="66"/>
                  </a:lnTo>
                  <a:lnTo>
                    <a:pt x="354" y="47"/>
                  </a:lnTo>
                  <a:lnTo>
                    <a:pt x="331" y="32"/>
                  </a:lnTo>
                  <a:lnTo>
                    <a:pt x="306" y="19"/>
                  </a:lnTo>
                  <a:lnTo>
                    <a:pt x="278" y="9"/>
                  </a:lnTo>
                  <a:lnTo>
                    <a:pt x="249" y="3"/>
                  </a:lnTo>
                  <a:lnTo>
                    <a:pt x="220" y="0"/>
                  </a:lnTo>
                  <a:lnTo>
                    <a:pt x="191" y="3"/>
                  </a:lnTo>
                  <a:lnTo>
                    <a:pt x="162" y="9"/>
                  </a:lnTo>
                  <a:lnTo>
                    <a:pt x="134" y="19"/>
                  </a:lnTo>
                  <a:lnTo>
                    <a:pt x="109" y="32"/>
                  </a:lnTo>
                  <a:lnTo>
                    <a:pt x="86" y="47"/>
                  </a:lnTo>
                  <a:lnTo>
                    <a:pt x="65" y="66"/>
                  </a:lnTo>
                  <a:lnTo>
                    <a:pt x="46" y="87"/>
                  </a:lnTo>
                  <a:lnTo>
                    <a:pt x="31" y="110"/>
                  </a:lnTo>
                  <a:lnTo>
                    <a:pt x="18" y="135"/>
                  </a:lnTo>
                  <a:lnTo>
                    <a:pt x="8" y="163"/>
                  </a:lnTo>
                  <a:lnTo>
                    <a:pt x="2" y="192"/>
                  </a:lnTo>
                  <a:lnTo>
                    <a:pt x="0" y="220"/>
                  </a:lnTo>
                  <a:lnTo>
                    <a:pt x="2" y="250"/>
                  </a:lnTo>
                  <a:lnTo>
                    <a:pt x="8" y="279"/>
                  </a:lnTo>
                  <a:lnTo>
                    <a:pt x="18" y="307"/>
                  </a:lnTo>
                  <a:lnTo>
                    <a:pt x="31" y="332"/>
                  </a:lnTo>
                  <a:lnTo>
                    <a:pt x="46" y="355"/>
                  </a:lnTo>
                  <a:lnTo>
                    <a:pt x="65" y="377"/>
                  </a:lnTo>
                  <a:lnTo>
                    <a:pt x="86" y="395"/>
                  </a:lnTo>
                  <a:lnTo>
                    <a:pt x="109" y="412"/>
                  </a:lnTo>
                  <a:lnTo>
                    <a:pt x="134" y="424"/>
                  </a:lnTo>
                  <a:lnTo>
                    <a:pt x="162" y="435"/>
                  </a:lnTo>
                  <a:lnTo>
                    <a:pt x="191" y="440"/>
                  </a:lnTo>
                  <a:lnTo>
                    <a:pt x="220" y="442"/>
                  </a:lnTo>
                  <a:lnTo>
                    <a:pt x="249" y="440"/>
                  </a:lnTo>
                  <a:lnTo>
                    <a:pt x="278" y="435"/>
                  </a:lnTo>
                  <a:lnTo>
                    <a:pt x="306" y="424"/>
                  </a:lnTo>
                  <a:lnTo>
                    <a:pt x="331" y="412"/>
                  </a:lnTo>
                  <a:lnTo>
                    <a:pt x="354" y="395"/>
                  </a:lnTo>
                  <a:lnTo>
                    <a:pt x="375" y="377"/>
                  </a:lnTo>
                  <a:lnTo>
                    <a:pt x="394" y="355"/>
                  </a:lnTo>
                  <a:lnTo>
                    <a:pt x="409" y="332"/>
                  </a:lnTo>
                  <a:lnTo>
                    <a:pt x="422" y="307"/>
                  </a:lnTo>
                  <a:lnTo>
                    <a:pt x="432" y="279"/>
                  </a:lnTo>
                  <a:lnTo>
                    <a:pt x="438" y="250"/>
                  </a:lnTo>
                  <a:lnTo>
                    <a:pt x="439" y="220"/>
                  </a:lnTo>
                  <a:lnTo>
                    <a:pt x="441" y="222"/>
                  </a:lnTo>
                  <a:lnTo>
                    <a:pt x="441" y="222"/>
                  </a:lnTo>
                  <a:lnTo>
                    <a:pt x="441" y="222"/>
                  </a:lnTo>
                  <a:lnTo>
                    <a:pt x="441" y="222"/>
                  </a:lnTo>
                  <a:lnTo>
                    <a:pt x="441" y="222"/>
                  </a:lnTo>
                  <a:lnTo>
                    <a:pt x="441" y="222"/>
                  </a:lnTo>
                  <a:lnTo>
                    <a:pt x="441" y="222"/>
                  </a:lnTo>
                  <a:lnTo>
                    <a:pt x="441" y="222"/>
                  </a:lnTo>
                  <a:lnTo>
                    <a:pt x="441" y="222"/>
                  </a:lnTo>
                  <a:lnTo>
                    <a:pt x="441" y="222"/>
                  </a:lnTo>
                  <a:lnTo>
                    <a:pt x="441" y="222"/>
                  </a:lnTo>
                  <a:lnTo>
                    <a:pt x="439" y="220"/>
                  </a:lnTo>
                  <a:lnTo>
                    <a:pt x="439" y="22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4" name="Freeform 108"/>
            <p:cNvSpPr>
              <a:spLocks/>
            </p:cNvSpPr>
            <p:nvPr/>
          </p:nvSpPr>
          <p:spPr bwMode="auto">
            <a:xfrm>
              <a:off x="912" y="3552"/>
              <a:ext cx="220" cy="221"/>
            </a:xfrm>
            <a:custGeom>
              <a:avLst/>
              <a:gdLst>
                <a:gd name="T0" fmla="*/ 439 w 441"/>
                <a:gd name="T1" fmla="*/ 220 h 442"/>
                <a:gd name="T2" fmla="*/ 438 w 441"/>
                <a:gd name="T3" fmla="*/ 192 h 442"/>
                <a:gd name="T4" fmla="*/ 432 w 441"/>
                <a:gd name="T5" fmla="*/ 163 h 442"/>
                <a:gd name="T6" fmla="*/ 422 w 441"/>
                <a:gd name="T7" fmla="*/ 135 h 442"/>
                <a:gd name="T8" fmla="*/ 409 w 441"/>
                <a:gd name="T9" fmla="*/ 110 h 442"/>
                <a:gd name="T10" fmla="*/ 394 w 441"/>
                <a:gd name="T11" fmla="*/ 87 h 442"/>
                <a:gd name="T12" fmla="*/ 375 w 441"/>
                <a:gd name="T13" fmla="*/ 66 h 442"/>
                <a:gd name="T14" fmla="*/ 354 w 441"/>
                <a:gd name="T15" fmla="*/ 47 h 442"/>
                <a:gd name="T16" fmla="*/ 331 w 441"/>
                <a:gd name="T17" fmla="*/ 32 h 442"/>
                <a:gd name="T18" fmla="*/ 306 w 441"/>
                <a:gd name="T19" fmla="*/ 19 h 442"/>
                <a:gd name="T20" fmla="*/ 278 w 441"/>
                <a:gd name="T21" fmla="*/ 9 h 442"/>
                <a:gd name="T22" fmla="*/ 249 w 441"/>
                <a:gd name="T23" fmla="*/ 3 h 442"/>
                <a:gd name="T24" fmla="*/ 220 w 441"/>
                <a:gd name="T25" fmla="*/ 0 h 442"/>
                <a:gd name="T26" fmla="*/ 191 w 441"/>
                <a:gd name="T27" fmla="*/ 3 h 442"/>
                <a:gd name="T28" fmla="*/ 162 w 441"/>
                <a:gd name="T29" fmla="*/ 9 h 442"/>
                <a:gd name="T30" fmla="*/ 134 w 441"/>
                <a:gd name="T31" fmla="*/ 19 h 442"/>
                <a:gd name="T32" fmla="*/ 109 w 441"/>
                <a:gd name="T33" fmla="*/ 32 h 442"/>
                <a:gd name="T34" fmla="*/ 86 w 441"/>
                <a:gd name="T35" fmla="*/ 47 h 442"/>
                <a:gd name="T36" fmla="*/ 65 w 441"/>
                <a:gd name="T37" fmla="*/ 66 h 442"/>
                <a:gd name="T38" fmla="*/ 46 w 441"/>
                <a:gd name="T39" fmla="*/ 87 h 442"/>
                <a:gd name="T40" fmla="*/ 31 w 441"/>
                <a:gd name="T41" fmla="*/ 110 h 442"/>
                <a:gd name="T42" fmla="*/ 18 w 441"/>
                <a:gd name="T43" fmla="*/ 135 h 442"/>
                <a:gd name="T44" fmla="*/ 8 w 441"/>
                <a:gd name="T45" fmla="*/ 163 h 442"/>
                <a:gd name="T46" fmla="*/ 2 w 441"/>
                <a:gd name="T47" fmla="*/ 192 h 442"/>
                <a:gd name="T48" fmla="*/ 0 w 441"/>
                <a:gd name="T49" fmla="*/ 220 h 442"/>
                <a:gd name="T50" fmla="*/ 2 w 441"/>
                <a:gd name="T51" fmla="*/ 250 h 442"/>
                <a:gd name="T52" fmla="*/ 8 w 441"/>
                <a:gd name="T53" fmla="*/ 279 h 442"/>
                <a:gd name="T54" fmla="*/ 18 w 441"/>
                <a:gd name="T55" fmla="*/ 307 h 442"/>
                <a:gd name="T56" fmla="*/ 31 w 441"/>
                <a:gd name="T57" fmla="*/ 332 h 442"/>
                <a:gd name="T58" fmla="*/ 46 w 441"/>
                <a:gd name="T59" fmla="*/ 355 h 442"/>
                <a:gd name="T60" fmla="*/ 65 w 441"/>
                <a:gd name="T61" fmla="*/ 377 h 442"/>
                <a:gd name="T62" fmla="*/ 86 w 441"/>
                <a:gd name="T63" fmla="*/ 395 h 442"/>
                <a:gd name="T64" fmla="*/ 109 w 441"/>
                <a:gd name="T65" fmla="*/ 412 h 442"/>
                <a:gd name="T66" fmla="*/ 134 w 441"/>
                <a:gd name="T67" fmla="*/ 424 h 442"/>
                <a:gd name="T68" fmla="*/ 162 w 441"/>
                <a:gd name="T69" fmla="*/ 435 h 442"/>
                <a:gd name="T70" fmla="*/ 191 w 441"/>
                <a:gd name="T71" fmla="*/ 440 h 442"/>
                <a:gd name="T72" fmla="*/ 220 w 441"/>
                <a:gd name="T73" fmla="*/ 442 h 442"/>
                <a:gd name="T74" fmla="*/ 249 w 441"/>
                <a:gd name="T75" fmla="*/ 440 h 442"/>
                <a:gd name="T76" fmla="*/ 278 w 441"/>
                <a:gd name="T77" fmla="*/ 435 h 442"/>
                <a:gd name="T78" fmla="*/ 306 w 441"/>
                <a:gd name="T79" fmla="*/ 424 h 442"/>
                <a:gd name="T80" fmla="*/ 331 w 441"/>
                <a:gd name="T81" fmla="*/ 412 h 442"/>
                <a:gd name="T82" fmla="*/ 354 w 441"/>
                <a:gd name="T83" fmla="*/ 395 h 442"/>
                <a:gd name="T84" fmla="*/ 375 w 441"/>
                <a:gd name="T85" fmla="*/ 377 h 442"/>
                <a:gd name="T86" fmla="*/ 394 w 441"/>
                <a:gd name="T87" fmla="*/ 355 h 442"/>
                <a:gd name="T88" fmla="*/ 409 w 441"/>
                <a:gd name="T89" fmla="*/ 332 h 442"/>
                <a:gd name="T90" fmla="*/ 422 w 441"/>
                <a:gd name="T91" fmla="*/ 307 h 442"/>
                <a:gd name="T92" fmla="*/ 432 w 441"/>
                <a:gd name="T93" fmla="*/ 279 h 442"/>
                <a:gd name="T94" fmla="*/ 438 w 441"/>
                <a:gd name="T95" fmla="*/ 250 h 442"/>
                <a:gd name="T96" fmla="*/ 439 w 441"/>
                <a:gd name="T97" fmla="*/ 220 h 442"/>
                <a:gd name="T98" fmla="*/ 441 w 441"/>
                <a:gd name="T99" fmla="*/ 222 h 442"/>
                <a:gd name="T100" fmla="*/ 441 w 441"/>
                <a:gd name="T101" fmla="*/ 222 h 442"/>
                <a:gd name="T102" fmla="*/ 441 w 441"/>
                <a:gd name="T103" fmla="*/ 222 h 442"/>
                <a:gd name="T104" fmla="*/ 441 w 441"/>
                <a:gd name="T105" fmla="*/ 222 h 442"/>
                <a:gd name="T106" fmla="*/ 441 w 441"/>
                <a:gd name="T107" fmla="*/ 222 h 442"/>
                <a:gd name="T108" fmla="*/ 441 w 441"/>
                <a:gd name="T109" fmla="*/ 222 h 442"/>
                <a:gd name="T110" fmla="*/ 441 w 441"/>
                <a:gd name="T111" fmla="*/ 222 h 442"/>
                <a:gd name="T112" fmla="*/ 441 w 441"/>
                <a:gd name="T113" fmla="*/ 222 h 442"/>
                <a:gd name="T114" fmla="*/ 441 w 441"/>
                <a:gd name="T115" fmla="*/ 222 h 442"/>
                <a:gd name="T116" fmla="*/ 441 w 441"/>
                <a:gd name="T117" fmla="*/ 222 h 442"/>
                <a:gd name="T118" fmla="*/ 441 w 441"/>
                <a:gd name="T119" fmla="*/ 222 h 442"/>
                <a:gd name="T120" fmla="*/ 439 w 441"/>
                <a:gd name="T121" fmla="*/ 220 h 442"/>
                <a:gd name="T122" fmla="*/ 439 w 441"/>
                <a:gd name="T123"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1" h="442">
                  <a:moveTo>
                    <a:pt x="439" y="220"/>
                  </a:moveTo>
                  <a:lnTo>
                    <a:pt x="438" y="192"/>
                  </a:lnTo>
                  <a:lnTo>
                    <a:pt x="432" y="163"/>
                  </a:lnTo>
                  <a:lnTo>
                    <a:pt x="422" y="135"/>
                  </a:lnTo>
                  <a:lnTo>
                    <a:pt x="409" y="110"/>
                  </a:lnTo>
                  <a:lnTo>
                    <a:pt x="394" y="87"/>
                  </a:lnTo>
                  <a:lnTo>
                    <a:pt x="375" y="66"/>
                  </a:lnTo>
                  <a:lnTo>
                    <a:pt x="354" y="47"/>
                  </a:lnTo>
                  <a:lnTo>
                    <a:pt x="331" y="32"/>
                  </a:lnTo>
                  <a:lnTo>
                    <a:pt x="306" y="19"/>
                  </a:lnTo>
                  <a:lnTo>
                    <a:pt x="278" y="9"/>
                  </a:lnTo>
                  <a:lnTo>
                    <a:pt x="249" y="3"/>
                  </a:lnTo>
                  <a:lnTo>
                    <a:pt x="220" y="0"/>
                  </a:lnTo>
                  <a:lnTo>
                    <a:pt x="191" y="3"/>
                  </a:lnTo>
                  <a:lnTo>
                    <a:pt x="162" y="9"/>
                  </a:lnTo>
                  <a:lnTo>
                    <a:pt x="134" y="19"/>
                  </a:lnTo>
                  <a:lnTo>
                    <a:pt x="109" y="32"/>
                  </a:lnTo>
                  <a:lnTo>
                    <a:pt x="86" y="47"/>
                  </a:lnTo>
                  <a:lnTo>
                    <a:pt x="65" y="66"/>
                  </a:lnTo>
                  <a:lnTo>
                    <a:pt x="46" y="87"/>
                  </a:lnTo>
                  <a:lnTo>
                    <a:pt x="31" y="110"/>
                  </a:lnTo>
                  <a:lnTo>
                    <a:pt x="18" y="135"/>
                  </a:lnTo>
                  <a:lnTo>
                    <a:pt x="8" y="163"/>
                  </a:lnTo>
                  <a:lnTo>
                    <a:pt x="2" y="192"/>
                  </a:lnTo>
                  <a:lnTo>
                    <a:pt x="0" y="220"/>
                  </a:lnTo>
                  <a:lnTo>
                    <a:pt x="2" y="250"/>
                  </a:lnTo>
                  <a:lnTo>
                    <a:pt x="8" y="279"/>
                  </a:lnTo>
                  <a:lnTo>
                    <a:pt x="18" y="307"/>
                  </a:lnTo>
                  <a:lnTo>
                    <a:pt x="31" y="332"/>
                  </a:lnTo>
                  <a:lnTo>
                    <a:pt x="46" y="355"/>
                  </a:lnTo>
                  <a:lnTo>
                    <a:pt x="65" y="377"/>
                  </a:lnTo>
                  <a:lnTo>
                    <a:pt x="86" y="395"/>
                  </a:lnTo>
                  <a:lnTo>
                    <a:pt x="109" y="412"/>
                  </a:lnTo>
                  <a:lnTo>
                    <a:pt x="134" y="424"/>
                  </a:lnTo>
                  <a:lnTo>
                    <a:pt x="162" y="435"/>
                  </a:lnTo>
                  <a:lnTo>
                    <a:pt x="191" y="440"/>
                  </a:lnTo>
                  <a:lnTo>
                    <a:pt x="220" y="442"/>
                  </a:lnTo>
                  <a:lnTo>
                    <a:pt x="249" y="440"/>
                  </a:lnTo>
                  <a:lnTo>
                    <a:pt x="278" y="435"/>
                  </a:lnTo>
                  <a:lnTo>
                    <a:pt x="306" y="424"/>
                  </a:lnTo>
                  <a:lnTo>
                    <a:pt x="331" y="412"/>
                  </a:lnTo>
                  <a:lnTo>
                    <a:pt x="354" y="395"/>
                  </a:lnTo>
                  <a:lnTo>
                    <a:pt x="375" y="377"/>
                  </a:lnTo>
                  <a:lnTo>
                    <a:pt x="394" y="355"/>
                  </a:lnTo>
                  <a:lnTo>
                    <a:pt x="409" y="332"/>
                  </a:lnTo>
                  <a:lnTo>
                    <a:pt x="422" y="307"/>
                  </a:lnTo>
                  <a:lnTo>
                    <a:pt x="432" y="279"/>
                  </a:lnTo>
                  <a:lnTo>
                    <a:pt x="438" y="250"/>
                  </a:lnTo>
                  <a:lnTo>
                    <a:pt x="439" y="220"/>
                  </a:lnTo>
                  <a:lnTo>
                    <a:pt x="441" y="222"/>
                  </a:lnTo>
                  <a:lnTo>
                    <a:pt x="441" y="222"/>
                  </a:lnTo>
                  <a:lnTo>
                    <a:pt x="441" y="222"/>
                  </a:lnTo>
                  <a:lnTo>
                    <a:pt x="441" y="222"/>
                  </a:lnTo>
                  <a:lnTo>
                    <a:pt x="441" y="222"/>
                  </a:lnTo>
                  <a:lnTo>
                    <a:pt x="441" y="222"/>
                  </a:lnTo>
                  <a:lnTo>
                    <a:pt x="441" y="222"/>
                  </a:lnTo>
                  <a:lnTo>
                    <a:pt x="441" y="222"/>
                  </a:lnTo>
                  <a:lnTo>
                    <a:pt x="441" y="222"/>
                  </a:lnTo>
                  <a:lnTo>
                    <a:pt x="441" y="222"/>
                  </a:lnTo>
                  <a:lnTo>
                    <a:pt x="441" y="222"/>
                  </a:lnTo>
                  <a:lnTo>
                    <a:pt x="439" y="220"/>
                  </a:lnTo>
                  <a:lnTo>
                    <a:pt x="439" y="220"/>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5" name="Freeform 109"/>
            <p:cNvSpPr>
              <a:spLocks/>
            </p:cNvSpPr>
            <p:nvPr/>
          </p:nvSpPr>
          <p:spPr bwMode="auto">
            <a:xfrm>
              <a:off x="911" y="3552"/>
              <a:ext cx="221" cy="110"/>
            </a:xfrm>
            <a:custGeom>
              <a:avLst/>
              <a:gdLst>
                <a:gd name="T0" fmla="*/ 440 w 443"/>
                <a:gd name="T1" fmla="*/ 221 h 221"/>
                <a:gd name="T2" fmla="*/ 443 w 443"/>
                <a:gd name="T3" fmla="*/ 221 h 221"/>
                <a:gd name="T4" fmla="*/ 441 w 443"/>
                <a:gd name="T5" fmla="*/ 193 h 221"/>
                <a:gd name="T6" fmla="*/ 436 w 443"/>
                <a:gd name="T7" fmla="*/ 164 h 221"/>
                <a:gd name="T8" fmla="*/ 425 w 443"/>
                <a:gd name="T9" fmla="*/ 136 h 221"/>
                <a:gd name="T10" fmla="*/ 410 w 443"/>
                <a:gd name="T11" fmla="*/ 106 h 221"/>
                <a:gd name="T12" fmla="*/ 398 w 443"/>
                <a:gd name="T13" fmla="*/ 87 h 221"/>
                <a:gd name="T14" fmla="*/ 378 w 443"/>
                <a:gd name="T15" fmla="*/ 66 h 221"/>
                <a:gd name="T16" fmla="*/ 357 w 443"/>
                <a:gd name="T17" fmla="*/ 46 h 221"/>
                <a:gd name="T18" fmla="*/ 338 w 443"/>
                <a:gd name="T19" fmla="*/ 34 h 221"/>
                <a:gd name="T20" fmla="*/ 308 w 443"/>
                <a:gd name="T21" fmla="*/ 19 h 221"/>
                <a:gd name="T22" fmla="*/ 280 w 443"/>
                <a:gd name="T23" fmla="*/ 8 h 221"/>
                <a:gd name="T24" fmla="*/ 251 w 443"/>
                <a:gd name="T25" fmla="*/ 3 h 221"/>
                <a:gd name="T26" fmla="*/ 222 w 443"/>
                <a:gd name="T27" fmla="*/ 0 h 221"/>
                <a:gd name="T28" fmla="*/ 193 w 443"/>
                <a:gd name="T29" fmla="*/ 3 h 221"/>
                <a:gd name="T30" fmla="*/ 164 w 443"/>
                <a:gd name="T31" fmla="*/ 8 h 221"/>
                <a:gd name="T32" fmla="*/ 136 w 443"/>
                <a:gd name="T33" fmla="*/ 19 h 221"/>
                <a:gd name="T34" fmla="*/ 106 w 443"/>
                <a:gd name="T35" fmla="*/ 34 h 221"/>
                <a:gd name="T36" fmla="*/ 87 w 443"/>
                <a:gd name="T37" fmla="*/ 46 h 221"/>
                <a:gd name="T38" fmla="*/ 66 w 443"/>
                <a:gd name="T39" fmla="*/ 66 h 221"/>
                <a:gd name="T40" fmla="*/ 47 w 443"/>
                <a:gd name="T41" fmla="*/ 87 h 221"/>
                <a:gd name="T42" fmla="*/ 34 w 443"/>
                <a:gd name="T43" fmla="*/ 106 h 221"/>
                <a:gd name="T44" fmla="*/ 19 w 443"/>
                <a:gd name="T45" fmla="*/ 136 h 221"/>
                <a:gd name="T46" fmla="*/ 9 w 443"/>
                <a:gd name="T47" fmla="*/ 164 h 221"/>
                <a:gd name="T48" fmla="*/ 3 w 443"/>
                <a:gd name="T49" fmla="*/ 193 h 221"/>
                <a:gd name="T50" fmla="*/ 0 w 443"/>
                <a:gd name="T51" fmla="*/ 221 h 221"/>
                <a:gd name="T52" fmla="*/ 3 w 443"/>
                <a:gd name="T53" fmla="*/ 221 h 221"/>
                <a:gd name="T54" fmla="*/ 5 w 443"/>
                <a:gd name="T55" fmla="*/ 193 h 221"/>
                <a:gd name="T56" fmla="*/ 11 w 443"/>
                <a:gd name="T57" fmla="*/ 164 h 221"/>
                <a:gd name="T58" fmla="*/ 21 w 443"/>
                <a:gd name="T59" fmla="*/ 136 h 221"/>
                <a:gd name="T60" fmla="*/ 32 w 443"/>
                <a:gd name="T61" fmla="*/ 115 h 221"/>
                <a:gd name="T62" fmla="*/ 49 w 443"/>
                <a:gd name="T63" fmla="*/ 89 h 221"/>
                <a:gd name="T64" fmla="*/ 68 w 443"/>
                <a:gd name="T65" fmla="*/ 68 h 221"/>
                <a:gd name="T66" fmla="*/ 89 w 443"/>
                <a:gd name="T67" fmla="*/ 49 h 221"/>
                <a:gd name="T68" fmla="*/ 116 w 443"/>
                <a:gd name="T69" fmla="*/ 31 h 221"/>
                <a:gd name="T70" fmla="*/ 136 w 443"/>
                <a:gd name="T71" fmla="*/ 21 h 221"/>
                <a:gd name="T72" fmla="*/ 164 w 443"/>
                <a:gd name="T73" fmla="*/ 11 h 221"/>
                <a:gd name="T74" fmla="*/ 193 w 443"/>
                <a:gd name="T75" fmla="*/ 5 h 221"/>
                <a:gd name="T76" fmla="*/ 222 w 443"/>
                <a:gd name="T77" fmla="*/ 3 h 221"/>
                <a:gd name="T78" fmla="*/ 251 w 443"/>
                <a:gd name="T79" fmla="*/ 5 h 221"/>
                <a:gd name="T80" fmla="*/ 280 w 443"/>
                <a:gd name="T81" fmla="*/ 11 h 221"/>
                <a:gd name="T82" fmla="*/ 308 w 443"/>
                <a:gd name="T83" fmla="*/ 21 h 221"/>
                <a:gd name="T84" fmla="*/ 329 w 443"/>
                <a:gd name="T85" fmla="*/ 31 h 221"/>
                <a:gd name="T86" fmla="*/ 355 w 443"/>
                <a:gd name="T87" fmla="*/ 49 h 221"/>
                <a:gd name="T88" fmla="*/ 376 w 443"/>
                <a:gd name="T89" fmla="*/ 68 h 221"/>
                <a:gd name="T90" fmla="*/ 395 w 443"/>
                <a:gd name="T91" fmla="*/ 89 h 221"/>
                <a:gd name="T92" fmla="*/ 413 w 443"/>
                <a:gd name="T93" fmla="*/ 115 h 221"/>
                <a:gd name="T94" fmla="*/ 423 w 443"/>
                <a:gd name="T95" fmla="*/ 136 h 221"/>
                <a:gd name="T96" fmla="*/ 433 w 443"/>
                <a:gd name="T97" fmla="*/ 164 h 221"/>
                <a:gd name="T98" fmla="*/ 439 w 443"/>
                <a:gd name="T99" fmla="*/ 193 h 221"/>
                <a:gd name="T100" fmla="*/ 440 w 443"/>
                <a:gd name="T10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3" h="221">
                  <a:moveTo>
                    <a:pt x="440" y="221"/>
                  </a:moveTo>
                  <a:lnTo>
                    <a:pt x="443" y="221"/>
                  </a:lnTo>
                  <a:lnTo>
                    <a:pt x="441" y="193"/>
                  </a:lnTo>
                  <a:lnTo>
                    <a:pt x="436" y="164"/>
                  </a:lnTo>
                  <a:lnTo>
                    <a:pt x="425" y="136"/>
                  </a:lnTo>
                  <a:lnTo>
                    <a:pt x="410" y="106"/>
                  </a:lnTo>
                  <a:lnTo>
                    <a:pt x="398" y="87"/>
                  </a:lnTo>
                  <a:lnTo>
                    <a:pt x="378" y="66"/>
                  </a:lnTo>
                  <a:lnTo>
                    <a:pt x="357" y="46"/>
                  </a:lnTo>
                  <a:lnTo>
                    <a:pt x="338" y="34"/>
                  </a:lnTo>
                  <a:lnTo>
                    <a:pt x="308" y="19"/>
                  </a:lnTo>
                  <a:lnTo>
                    <a:pt x="280" y="8"/>
                  </a:lnTo>
                  <a:lnTo>
                    <a:pt x="251" y="3"/>
                  </a:lnTo>
                  <a:lnTo>
                    <a:pt x="222" y="0"/>
                  </a:lnTo>
                  <a:lnTo>
                    <a:pt x="193" y="3"/>
                  </a:lnTo>
                  <a:lnTo>
                    <a:pt x="164" y="8"/>
                  </a:lnTo>
                  <a:lnTo>
                    <a:pt x="136" y="19"/>
                  </a:lnTo>
                  <a:lnTo>
                    <a:pt x="106" y="34"/>
                  </a:lnTo>
                  <a:lnTo>
                    <a:pt x="87" y="46"/>
                  </a:lnTo>
                  <a:lnTo>
                    <a:pt x="66" y="66"/>
                  </a:lnTo>
                  <a:lnTo>
                    <a:pt x="47" y="87"/>
                  </a:lnTo>
                  <a:lnTo>
                    <a:pt x="34" y="106"/>
                  </a:lnTo>
                  <a:lnTo>
                    <a:pt x="19" y="136"/>
                  </a:lnTo>
                  <a:lnTo>
                    <a:pt x="9" y="164"/>
                  </a:lnTo>
                  <a:lnTo>
                    <a:pt x="3" y="193"/>
                  </a:lnTo>
                  <a:lnTo>
                    <a:pt x="0" y="221"/>
                  </a:lnTo>
                  <a:lnTo>
                    <a:pt x="3" y="221"/>
                  </a:lnTo>
                  <a:lnTo>
                    <a:pt x="5" y="193"/>
                  </a:lnTo>
                  <a:lnTo>
                    <a:pt x="11" y="164"/>
                  </a:lnTo>
                  <a:lnTo>
                    <a:pt x="21" y="136"/>
                  </a:lnTo>
                  <a:lnTo>
                    <a:pt x="32" y="115"/>
                  </a:lnTo>
                  <a:lnTo>
                    <a:pt x="49" y="89"/>
                  </a:lnTo>
                  <a:lnTo>
                    <a:pt x="68" y="68"/>
                  </a:lnTo>
                  <a:lnTo>
                    <a:pt x="89" y="49"/>
                  </a:lnTo>
                  <a:lnTo>
                    <a:pt x="116" y="31"/>
                  </a:lnTo>
                  <a:lnTo>
                    <a:pt x="136" y="21"/>
                  </a:lnTo>
                  <a:lnTo>
                    <a:pt x="164" y="11"/>
                  </a:lnTo>
                  <a:lnTo>
                    <a:pt x="193" y="5"/>
                  </a:lnTo>
                  <a:lnTo>
                    <a:pt x="222" y="3"/>
                  </a:lnTo>
                  <a:lnTo>
                    <a:pt x="251" y="5"/>
                  </a:lnTo>
                  <a:lnTo>
                    <a:pt x="280" y="11"/>
                  </a:lnTo>
                  <a:lnTo>
                    <a:pt x="308" y="21"/>
                  </a:lnTo>
                  <a:lnTo>
                    <a:pt x="329" y="31"/>
                  </a:lnTo>
                  <a:lnTo>
                    <a:pt x="355" y="49"/>
                  </a:lnTo>
                  <a:lnTo>
                    <a:pt x="376" y="68"/>
                  </a:lnTo>
                  <a:lnTo>
                    <a:pt x="395" y="89"/>
                  </a:lnTo>
                  <a:lnTo>
                    <a:pt x="413" y="115"/>
                  </a:lnTo>
                  <a:lnTo>
                    <a:pt x="423" y="136"/>
                  </a:lnTo>
                  <a:lnTo>
                    <a:pt x="433" y="164"/>
                  </a:lnTo>
                  <a:lnTo>
                    <a:pt x="439" y="193"/>
                  </a:lnTo>
                  <a:lnTo>
                    <a:pt x="440" y="2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6" name="Freeform 110"/>
            <p:cNvSpPr>
              <a:spLocks/>
            </p:cNvSpPr>
            <p:nvPr/>
          </p:nvSpPr>
          <p:spPr bwMode="auto">
            <a:xfrm>
              <a:off x="911" y="3662"/>
              <a:ext cx="221" cy="111"/>
            </a:xfrm>
            <a:custGeom>
              <a:avLst/>
              <a:gdLst>
                <a:gd name="T0" fmla="*/ 0 w 443"/>
                <a:gd name="T1" fmla="*/ 0 h 223"/>
                <a:gd name="T2" fmla="*/ 3 w 443"/>
                <a:gd name="T3" fmla="*/ 30 h 223"/>
                <a:gd name="T4" fmla="*/ 9 w 443"/>
                <a:gd name="T5" fmla="*/ 59 h 223"/>
                <a:gd name="T6" fmla="*/ 19 w 443"/>
                <a:gd name="T7" fmla="*/ 87 h 223"/>
                <a:gd name="T8" fmla="*/ 34 w 443"/>
                <a:gd name="T9" fmla="*/ 117 h 223"/>
                <a:gd name="T10" fmla="*/ 47 w 443"/>
                <a:gd name="T11" fmla="*/ 136 h 223"/>
                <a:gd name="T12" fmla="*/ 66 w 443"/>
                <a:gd name="T13" fmla="*/ 158 h 223"/>
                <a:gd name="T14" fmla="*/ 87 w 443"/>
                <a:gd name="T15" fmla="*/ 177 h 223"/>
                <a:gd name="T16" fmla="*/ 108 w 443"/>
                <a:gd name="T17" fmla="*/ 192 h 223"/>
                <a:gd name="T18" fmla="*/ 136 w 443"/>
                <a:gd name="T19" fmla="*/ 205 h 223"/>
                <a:gd name="T20" fmla="*/ 164 w 443"/>
                <a:gd name="T21" fmla="*/ 216 h 223"/>
                <a:gd name="T22" fmla="*/ 193 w 443"/>
                <a:gd name="T23" fmla="*/ 222 h 223"/>
                <a:gd name="T24" fmla="*/ 222 w 443"/>
                <a:gd name="T25" fmla="*/ 223 h 223"/>
                <a:gd name="T26" fmla="*/ 251 w 443"/>
                <a:gd name="T27" fmla="*/ 222 h 223"/>
                <a:gd name="T28" fmla="*/ 280 w 443"/>
                <a:gd name="T29" fmla="*/ 216 h 223"/>
                <a:gd name="T30" fmla="*/ 308 w 443"/>
                <a:gd name="T31" fmla="*/ 205 h 223"/>
                <a:gd name="T32" fmla="*/ 337 w 443"/>
                <a:gd name="T33" fmla="*/ 192 h 223"/>
                <a:gd name="T34" fmla="*/ 357 w 443"/>
                <a:gd name="T35" fmla="*/ 177 h 223"/>
                <a:gd name="T36" fmla="*/ 378 w 443"/>
                <a:gd name="T37" fmla="*/ 158 h 223"/>
                <a:gd name="T38" fmla="*/ 398 w 443"/>
                <a:gd name="T39" fmla="*/ 136 h 223"/>
                <a:gd name="T40" fmla="*/ 410 w 443"/>
                <a:gd name="T41" fmla="*/ 117 h 223"/>
                <a:gd name="T42" fmla="*/ 425 w 443"/>
                <a:gd name="T43" fmla="*/ 87 h 223"/>
                <a:gd name="T44" fmla="*/ 436 w 443"/>
                <a:gd name="T45" fmla="*/ 59 h 223"/>
                <a:gd name="T46" fmla="*/ 441 w 443"/>
                <a:gd name="T47" fmla="*/ 30 h 223"/>
                <a:gd name="T48" fmla="*/ 443 w 443"/>
                <a:gd name="T49" fmla="*/ 0 h 223"/>
                <a:gd name="T50" fmla="*/ 441 w 443"/>
                <a:gd name="T51" fmla="*/ 0 h 223"/>
                <a:gd name="T52" fmla="*/ 440 w 443"/>
                <a:gd name="T53" fmla="*/ 0 h 223"/>
                <a:gd name="T54" fmla="*/ 439 w 443"/>
                <a:gd name="T55" fmla="*/ 30 h 223"/>
                <a:gd name="T56" fmla="*/ 433 w 443"/>
                <a:gd name="T57" fmla="*/ 59 h 223"/>
                <a:gd name="T58" fmla="*/ 423 w 443"/>
                <a:gd name="T59" fmla="*/ 87 h 223"/>
                <a:gd name="T60" fmla="*/ 413 w 443"/>
                <a:gd name="T61" fmla="*/ 108 h 223"/>
                <a:gd name="T62" fmla="*/ 395 w 443"/>
                <a:gd name="T63" fmla="*/ 134 h 223"/>
                <a:gd name="T64" fmla="*/ 376 w 443"/>
                <a:gd name="T65" fmla="*/ 156 h 223"/>
                <a:gd name="T66" fmla="*/ 355 w 443"/>
                <a:gd name="T67" fmla="*/ 174 h 223"/>
                <a:gd name="T68" fmla="*/ 330 w 443"/>
                <a:gd name="T69" fmla="*/ 192 h 223"/>
                <a:gd name="T70" fmla="*/ 308 w 443"/>
                <a:gd name="T71" fmla="*/ 203 h 223"/>
                <a:gd name="T72" fmla="*/ 280 w 443"/>
                <a:gd name="T73" fmla="*/ 213 h 223"/>
                <a:gd name="T74" fmla="*/ 251 w 443"/>
                <a:gd name="T75" fmla="*/ 219 h 223"/>
                <a:gd name="T76" fmla="*/ 222 w 443"/>
                <a:gd name="T77" fmla="*/ 220 h 223"/>
                <a:gd name="T78" fmla="*/ 193 w 443"/>
                <a:gd name="T79" fmla="*/ 219 h 223"/>
                <a:gd name="T80" fmla="*/ 164 w 443"/>
                <a:gd name="T81" fmla="*/ 213 h 223"/>
                <a:gd name="T82" fmla="*/ 136 w 443"/>
                <a:gd name="T83" fmla="*/ 203 h 223"/>
                <a:gd name="T84" fmla="*/ 114 w 443"/>
                <a:gd name="T85" fmla="*/ 192 h 223"/>
                <a:gd name="T86" fmla="*/ 89 w 443"/>
                <a:gd name="T87" fmla="*/ 174 h 223"/>
                <a:gd name="T88" fmla="*/ 68 w 443"/>
                <a:gd name="T89" fmla="*/ 156 h 223"/>
                <a:gd name="T90" fmla="*/ 49 w 443"/>
                <a:gd name="T91" fmla="*/ 134 h 223"/>
                <a:gd name="T92" fmla="*/ 32 w 443"/>
                <a:gd name="T93" fmla="*/ 108 h 223"/>
                <a:gd name="T94" fmla="*/ 21 w 443"/>
                <a:gd name="T95" fmla="*/ 87 h 223"/>
                <a:gd name="T96" fmla="*/ 11 w 443"/>
                <a:gd name="T97" fmla="*/ 59 h 223"/>
                <a:gd name="T98" fmla="*/ 5 w 443"/>
                <a:gd name="T99" fmla="*/ 30 h 223"/>
                <a:gd name="T100" fmla="*/ 3 w 443"/>
                <a:gd name="T101" fmla="*/ 0 h 223"/>
                <a:gd name="T102" fmla="*/ 0 w 443"/>
                <a:gd name="T10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3" h="223">
                  <a:moveTo>
                    <a:pt x="0" y="0"/>
                  </a:moveTo>
                  <a:lnTo>
                    <a:pt x="3" y="30"/>
                  </a:lnTo>
                  <a:lnTo>
                    <a:pt x="9" y="59"/>
                  </a:lnTo>
                  <a:lnTo>
                    <a:pt x="19" y="87"/>
                  </a:lnTo>
                  <a:lnTo>
                    <a:pt x="34" y="117"/>
                  </a:lnTo>
                  <a:lnTo>
                    <a:pt x="47" y="136"/>
                  </a:lnTo>
                  <a:lnTo>
                    <a:pt x="66" y="158"/>
                  </a:lnTo>
                  <a:lnTo>
                    <a:pt x="87" y="177"/>
                  </a:lnTo>
                  <a:lnTo>
                    <a:pt x="108" y="192"/>
                  </a:lnTo>
                  <a:lnTo>
                    <a:pt x="136" y="205"/>
                  </a:lnTo>
                  <a:lnTo>
                    <a:pt x="164" y="216"/>
                  </a:lnTo>
                  <a:lnTo>
                    <a:pt x="193" y="222"/>
                  </a:lnTo>
                  <a:lnTo>
                    <a:pt x="222" y="223"/>
                  </a:lnTo>
                  <a:lnTo>
                    <a:pt x="251" y="222"/>
                  </a:lnTo>
                  <a:lnTo>
                    <a:pt x="280" y="216"/>
                  </a:lnTo>
                  <a:lnTo>
                    <a:pt x="308" y="205"/>
                  </a:lnTo>
                  <a:lnTo>
                    <a:pt x="337" y="192"/>
                  </a:lnTo>
                  <a:lnTo>
                    <a:pt x="357" y="177"/>
                  </a:lnTo>
                  <a:lnTo>
                    <a:pt x="378" y="158"/>
                  </a:lnTo>
                  <a:lnTo>
                    <a:pt x="398" y="136"/>
                  </a:lnTo>
                  <a:lnTo>
                    <a:pt x="410" y="117"/>
                  </a:lnTo>
                  <a:lnTo>
                    <a:pt x="425" y="87"/>
                  </a:lnTo>
                  <a:lnTo>
                    <a:pt x="436" y="59"/>
                  </a:lnTo>
                  <a:lnTo>
                    <a:pt x="441" y="30"/>
                  </a:lnTo>
                  <a:lnTo>
                    <a:pt x="443" y="0"/>
                  </a:lnTo>
                  <a:lnTo>
                    <a:pt x="441" y="0"/>
                  </a:lnTo>
                  <a:lnTo>
                    <a:pt x="440" y="0"/>
                  </a:lnTo>
                  <a:lnTo>
                    <a:pt x="439" y="30"/>
                  </a:lnTo>
                  <a:lnTo>
                    <a:pt x="433" y="59"/>
                  </a:lnTo>
                  <a:lnTo>
                    <a:pt x="423" y="87"/>
                  </a:lnTo>
                  <a:lnTo>
                    <a:pt x="413" y="108"/>
                  </a:lnTo>
                  <a:lnTo>
                    <a:pt x="395" y="134"/>
                  </a:lnTo>
                  <a:lnTo>
                    <a:pt x="376" y="156"/>
                  </a:lnTo>
                  <a:lnTo>
                    <a:pt x="355" y="174"/>
                  </a:lnTo>
                  <a:lnTo>
                    <a:pt x="330" y="192"/>
                  </a:lnTo>
                  <a:lnTo>
                    <a:pt x="308" y="203"/>
                  </a:lnTo>
                  <a:lnTo>
                    <a:pt x="280" y="213"/>
                  </a:lnTo>
                  <a:lnTo>
                    <a:pt x="251" y="219"/>
                  </a:lnTo>
                  <a:lnTo>
                    <a:pt x="222" y="220"/>
                  </a:lnTo>
                  <a:lnTo>
                    <a:pt x="193" y="219"/>
                  </a:lnTo>
                  <a:lnTo>
                    <a:pt x="164" y="213"/>
                  </a:lnTo>
                  <a:lnTo>
                    <a:pt x="136" y="203"/>
                  </a:lnTo>
                  <a:lnTo>
                    <a:pt x="114" y="192"/>
                  </a:lnTo>
                  <a:lnTo>
                    <a:pt x="89" y="174"/>
                  </a:lnTo>
                  <a:lnTo>
                    <a:pt x="68" y="156"/>
                  </a:lnTo>
                  <a:lnTo>
                    <a:pt x="49" y="134"/>
                  </a:lnTo>
                  <a:lnTo>
                    <a:pt x="32" y="108"/>
                  </a:lnTo>
                  <a:lnTo>
                    <a:pt x="21" y="87"/>
                  </a:lnTo>
                  <a:lnTo>
                    <a:pt x="11" y="59"/>
                  </a:lnTo>
                  <a:lnTo>
                    <a:pt x="5" y="30"/>
                  </a:lnTo>
                  <a:lnTo>
                    <a:pt x="3"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7" name="Freeform 111"/>
            <p:cNvSpPr>
              <a:spLocks/>
            </p:cNvSpPr>
            <p:nvPr/>
          </p:nvSpPr>
          <p:spPr bwMode="auto">
            <a:xfrm>
              <a:off x="1131" y="3662"/>
              <a:ext cx="2" cy="1"/>
            </a:xfrm>
            <a:custGeom>
              <a:avLst/>
              <a:gdLst>
                <a:gd name="T0" fmla="*/ 1 w 4"/>
                <a:gd name="T1" fmla="*/ 1 h 4"/>
                <a:gd name="T2" fmla="*/ 0 w 4"/>
                <a:gd name="T3" fmla="*/ 3 h 4"/>
                <a:gd name="T4" fmla="*/ 1 w 4"/>
                <a:gd name="T5" fmla="*/ 4 h 4"/>
                <a:gd name="T6" fmla="*/ 4 w 4"/>
                <a:gd name="T7" fmla="*/ 1 h 4"/>
                <a:gd name="T8" fmla="*/ 3 w 4"/>
                <a:gd name="T9" fmla="*/ 0 h 4"/>
                <a:gd name="T10" fmla="*/ 0 w 4"/>
                <a:gd name="T11" fmla="*/ 1 h 4"/>
                <a:gd name="T12" fmla="*/ 0 w 4"/>
                <a:gd name="T13" fmla="*/ 1 h 4"/>
                <a:gd name="T14" fmla="*/ 1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1"/>
                  </a:moveTo>
                  <a:lnTo>
                    <a:pt x="0" y="3"/>
                  </a:lnTo>
                  <a:lnTo>
                    <a:pt x="1" y="4"/>
                  </a:lnTo>
                  <a:lnTo>
                    <a:pt x="4" y="1"/>
                  </a:lnTo>
                  <a:lnTo>
                    <a:pt x="3" y="0"/>
                  </a:lnTo>
                  <a:lnTo>
                    <a:pt x="0" y="1"/>
                  </a:lnTo>
                  <a:lnTo>
                    <a:pt x="0" y="1"/>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8" name="Freeform 112"/>
            <p:cNvSpPr>
              <a:spLocks/>
            </p:cNvSpPr>
            <p:nvPr/>
          </p:nvSpPr>
          <p:spPr bwMode="auto">
            <a:xfrm>
              <a:off x="1131" y="3662"/>
              <a:ext cx="2" cy="1"/>
            </a:xfrm>
            <a:custGeom>
              <a:avLst/>
              <a:gdLst>
                <a:gd name="T0" fmla="*/ 4 w 4"/>
                <a:gd name="T1" fmla="*/ 1 h 3"/>
                <a:gd name="T2" fmla="*/ 3 w 4"/>
                <a:gd name="T3" fmla="*/ 0 h 3"/>
                <a:gd name="T4" fmla="*/ 0 w 4"/>
                <a:gd name="T5" fmla="*/ 1 h 3"/>
                <a:gd name="T6" fmla="*/ 0 w 4"/>
                <a:gd name="T7" fmla="*/ 3 h 3"/>
                <a:gd name="T8" fmla="*/ 3 w 4"/>
                <a:gd name="T9" fmla="*/ 0 h 3"/>
                <a:gd name="T10" fmla="*/ 4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4" y="1"/>
                  </a:moveTo>
                  <a:lnTo>
                    <a:pt x="3" y="0"/>
                  </a:lnTo>
                  <a:lnTo>
                    <a:pt x="0" y="1"/>
                  </a:lnTo>
                  <a:lnTo>
                    <a:pt x="0" y="3"/>
                  </a:lnTo>
                  <a:lnTo>
                    <a:pt x="3" y="0"/>
                  </a:lnTo>
                  <a:lnTo>
                    <a:pt x="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9" name="Freeform 113"/>
            <p:cNvSpPr>
              <a:spLocks/>
            </p:cNvSpPr>
            <p:nvPr/>
          </p:nvSpPr>
          <p:spPr bwMode="auto">
            <a:xfrm>
              <a:off x="1037" y="3506"/>
              <a:ext cx="124" cy="315"/>
            </a:xfrm>
            <a:custGeom>
              <a:avLst/>
              <a:gdLst>
                <a:gd name="T0" fmla="*/ 247 w 247"/>
                <a:gd name="T1" fmla="*/ 0 h 630"/>
                <a:gd name="T2" fmla="*/ 247 w 247"/>
                <a:gd name="T3" fmla="*/ 630 h 630"/>
                <a:gd name="T4" fmla="*/ 0 w 247"/>
                <a:gd name="T5" fmla="*/ 630 h 630"/>
                <a:gd name="T6" fmla="*/ 0 w 247"/>
                <a:gd name="T7" fmla="*/ 0 h 630"/>
                <a:gd name="T8" fmla="*/ 247 w 247"/>
                <a:gd name="T9" fmla="*/ 0 h 630"/>
                <a:gd name="T10" fmla="*/ 247 w 247"/>
                <a:gd name="T11" fmla="*/ 0 h 630"/>
              </a:gdLst>
              <a:ahLst/>
              <a:cxnLst>
                <a:cxn ang="0">
                  <a:pos x="T0" y="T1"/>
                </a:cxn>
                <a:cxn ang="0">
                  <a:pos x="T2" y="T3"/>
                </a:cxn>
                <a:cxn ang="0">
                  <a:pos x="T4" y="T5"/>
                </a:cxn>
                <a:cxn ang="0">
                  <a:pos x="T6" y="T7"/>
                </a:cxn>
                <a:cxn ang="0">
                  <a:pos x="T8" y="T9"/>
                </a:cxn>
                <a:cxn ang="0">
                  <a:pos x="T10" y="T11"/>
                </a:cxn>
              </a:cxnLst>
              <a:rect l="0" t="0" r="r" b="b"/>
              <a:pathLst>
                <a:path w="247" h="630">
                  <a:moveTo>
                    <a:pt x="247" y="0"/>
                  </a:moveTo>
                  <a:lnTo>
                    <a:pt x="247" y="630"/>
                  </a:lnTo>
                  <a:lnTo>
                    <a:pt x="0" y="630"/>
                  </a:lnTo>
                  <a:lnTo>
                    <a:pt x="0" y="0"/>
                  </a:lnTo>
                  <a:lnTo>
                    <a:pt x="247" y="0"/>
                  </a:lnTo>
                  <a:lnTo>
                    <a:pt x="247"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0" name="Freeform 114"/>
            <p:cNvSpPr>
              <a:spLocks/>
            </p:cNvSpPr>
            <p:nvPr/>
          </p:nvSpPr>
          <p:spPr bwMode="auto">
            <a:xfrm>
              <a:off x="1130" y="3507"/>
              <a:ext cx="310" cy="310"/>
            </a:xfrm>
            <a:custGeom>
              <a:avLst/>
              <a:gdLst>
                <a:gd name="T0" fmla="*/ 618 w 619"/>
                <a:gd name="T1" fmla="*/ 309 h 619"/>
                <a:gd name="T2" fmla="*/ 616 w 619"/>
                <a:gd name="T3" fmla="*/ 268 h 619"/>
                <a:gd name="T4" fmla="*/ 608 w 619"/>
                <a:gd name="T5" fmla="*/ 228 h 619"/>
                <a:gd name="T6" fmla="*/ 594 w 619"/>
                <a:gd name="T7" fmla="*/ 190 h 619"/>
                <a:gd name="T8" fmla="*/ 577 w 619"/>
                <a:gd name="T9" fmla="*/ 154 h 619"/>
                <a:gd name="T10" fmla="*/ 554 w 619"/>
                <a:gd name="T11" fmla="*/ 121 h 619"/>
                <a:gd name="T12" fmla="*/ 528 w 619"/>
                <a:gd name="T13" fmla="*/ 92 h 619"/>
                <a:gd name="T14" fmla="*/ 498 w 619"/>
                <a:gd name="T15" fmla="*/ 65 h 619"/>
                <a:gd name="T16" fmla="*/ 465 w 619"/>
                <a:gd name="T17" fmla="*/ 42 h 619"/>
                <a:gd name="T18" fmla="*/ 429 w 619"/>
                <a:gd name="T19" fmla="*/ 25 h 619"/>
                <a:gd name="T20" fmla="*/ 391 w 619"/>
                <a:gd name="T21" fmla="*/ 11 h 619"/>
                <a:gd name="T22" fmla="*/ 352 w 619"/>
                <a:gd name="T23" fmla="*/ 3 h 619"/>
                <a:gd name="T24" fmla="*/ 310 w 619"/>
                <a:gd name="T25" fmla="*/ 0 h 619"/>
                <a:gd name="T26" fmla="*/ 268 w 619"/>
                <a:gd name="T27" fmla="*/ 3 h 619"/>
                <a:gd name="T28" fmla="*/ 228 w 619"/>
                <a:gd name="T29" fmla="*/ 11 h 619"/>
                <a:gd name="T30" fmla="*/ 190 w 619"/>
                <a:gd name="T31" fmla="*/ 25 h 619"/>
                <a:gd name="T32" fmla="*/ 154 w 619"/>
                <a:gd name="T33" fmla="*/ 42 h 619"/>
                <a:gd name="T34" fmla="*/ 121 w 619"/>
                <a:gd name="T35" fmla="*/ 65 h 619"/>
                <a:gd name="T36" fmla="*/ 92 w 619"/>
                <a:gd name="T37" fmla="*/ 92 h 619"/>
                <a:gd name="T38" fmla="*/ 66 w 619"/>
                <a:gd name="T39" fmla="*/ 121 h 619"/>
                <a:gd name="T40" fmla="*/ 42 w 619"/>
                <a:gd name="T41" fmla="*/ 154 h 619"/>
                <a:gd name="T42" fmla="*/ 25 w 619"/>
                <a:gd name="T43" fmla="*/ 190 h 619"/>
                <a:gd name="T44" fmla="*/ 11 w 619"/>
                <a:gd name="T45" fmla="*/ 228 h 619"/>
                <a:gd name="T46" fmla="*/ 3 w 619"/>
                <a:gd name="T47" fmla="*/ 268 h 619"/>
                <a:gd name="T48" fmla="*/ 0 w 619"/>
                <a:gd name="T49" fmla="*/ 309 h 619"/>
                <a:gd name="T50" fmla="*/ 3 w 619"/>
                <a:gd name="T51" fmla="*/ 352 h 619"/>
                <a:gd name="T52" fmla="*/ 11 w 619"/>
                <a:gd name="T53" fmla="*/ 392 h 619"/>
                <a:gd name="T54" fmla="*/ 25 w 619"/>
                <a:gd name="T55" fmla="*/ 430 h 619"/>
                <a:gd name="T56" fmla="*/ 42 w 619"/>
                <a:gd name="T57" fmla="*/ 466 h 619"/>
                <a:gd name="T58" fmla="*/ 66 w 619"/>
                <a:gd name="T59" fmla="*/ 499 h 619"/>
                <a:gd name="T60" fmla="*/ 92 w 619"/>
                <a:gd name="T61" fmla="*/ 529 h 619"/>
                <a:gd name="T62" fmla="*/ 121 w 619"/>
                <a:gd name="T63" fmla="*/ 555 h 619"/>
                <a:gd name="T64" fmla="*/ 154 w 619"/>
                <a:gd name="T65" fmla="*/ 578 h 619"/>
                <a:gd name="T66" fmla="*/ 190 w 619"/>
                <a:gd name="T67" fmla="*/ 595 h 619"/>
                <a:gd name="T68" fmla="*/ 228 w 619"/>
                <a:gd name="T69" fmla="*/ 609 h 619"/>
                <a:gd name="T70" fmla="*/ 268 w 619"/>
                <a:gd name="T71" fmla="*/ 617 h 619"/>
                <a:gd name="T72" fmla="*/ 310 w 619"/>
                <a:gd name="T73" fmla="*/ 619 h 619"/>
                <a:gd name="T74" fmla="*/ 352 w 619"/>
                <a:gd name="T75" fmla="*/ 617 h 619"/>
                <a:gd name="T76" fmla="*/ 391 w 619"/>
                <a:gd name="T77" fmla="*/ 609 h 619"/>
                <a:gd name="T78" fmla="*/ 429 w 619"/>
                <a:gd name="T79" fmla="*/ 595 h 619"/>
                <a:gd name="T80" fmla="*/ 465 w 619"/>
                <a:gd name="T81" fmla="*/ 578 h 619"/>
                <a:gd name="T82" fmla="*/ 498 w 619"/>
                <a:gd name="T83" fmla="*/ 555 h 619"/>
                <a:gd name="T84" fmla="*/ 528 w 619"/>
                <a:gd name="T85" fmla="*/ 529 h 619"/>
                <a:gd name="T86" fmla="*/ 554 w 619"/>
                <a:gd name="T87" fmla="*/ 499 h 619"/>
                <a:gd name="T88" fmla="*/ 577 w 619"/>
                <a:gd name="T89" fmla="*/ 466 h 619"/>
                <a:gd name="T90" fmla="*/ 594 w 619"/>
                <a:gd name="T91" fmla="*/ 430 h 619"/>
                <a:gd name="T92" fmla="*/ 608 w 619"/>
                <a:gd name="T93" fmla="*/ 392 h 619"/>
                <a:gd name="T94" fmla="*/ 616 w 619"/>
                <a:gd name="T95" fmla="*/ 352 h 619"/>
                <a:gd name="T96" fmla="*/ 618 w 619"/>
                <a:gd name="T97" fmla="*/ 309 h 619"/>
                <a:gd name="T98" fmla="*/ 619 w 619"/>
                <a:gd name="T99" fmla="*/ 311 h 619"/>
                <a:gd name="T100" fmla="*/ 619 w 619"/>
                <a:gd name="T101" fmla="*/ 311 h 619"/>
                <a:gd name="T102" fmla="*/ 619 w 619"/>
                <a:gd name="T103" fmla="*/ 311 h 619"/>
                <a:gd name="T104" fmla="*/ 619 w 619"/>
                <a:gd name="T105" fmla="*/ 311 h 619"/>
                <a:gd name="T106" fmla="*/ 619 w 619"/>
                <a:gd name="T107" fmla="*/ 311 h 619"/>
                <a:gd name="T108" fmla="*/ 619 w 619"/>
                <a:gd name="T109" fmla="*/ 311 h 619"/>
                <a:gd name="T110" fmla="*/ 619 w 619"/>
                <a:gd name="T111" fmla="*/ 311 h 619"/>
                <a:gd name="T112" fmla="*/ 619 w 619"/>
                <a:gd name="T113" fmla="*/ 311 h 619"/>
                <a:gd name="T114" fmla="*/ 619 w 619"/>
                <a:gd name="T115" fmla="*/ 311 h 619"/>
                <a:gd name="T116" fmla="*/ 619 w 619"/>
                <a:gd name="T117" fmla="*/ 311 h 619"/>
                <a:gd name="T118" fmla="*/ 619 w 619"/>
                <a:gd name="T119" fmla="*/ 311 h 619"/>
                <a:gd name="T120" fmla="*/ 618 w 619"/>
                <a:gd name="T121" fmla="*/ 309 h 619"/>
                <a:gd name="T122" fmla="*/ 618 w 619"/>
                <a:gd name="T123" fmla="*/ 3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619">
                  <a:moveTo>
                    <a:pt x="618" y="309"/>
                  </a:moveTo>
                  <a:lnTo>
                    <a:pt x="616" y="268"/>
                  </a:lnTo>
                  <a:lnTo>
                    <a:pt x="608" y="228"/>
                  </a:lnTo>
                  <a:lnTo>
                    <a:pt x="594" y="190"/>
                  </a:lnTo>
                  <a:lnTo>
                    <a:pt x="577" y="154"/>
                  </a:lnTo>
                  <a:lnTo>
                    <a:pt x="554" y="121"/>
                  </a:lnTo>
                  <a:lnTo>
                    <a:pt x="528" y="92"/>
                  </a:lnTo>
                  <a:lnTo>
                    <a:pt x="498" y="65"/>
                  </a:lnTo>
                  <a:lnTo>
                    <a:pt x="465" y="42"/>
                  </a:lnTo>
                  <a:lnTo>
                    <a:pt x="429" y="25"/>
                  </a:lnTo>
                  <a:lnTo>
                    <a:pt x="391" y="11"/>
                  </a:lnTo>
                  <a:lnTo>
                    <a:pt x="352" y="3"/>
                  </a:lnTo>
                  <a:lnTo>
                    <a:pt x="310" y="0"/>
                  </a:lnTo>
                  <a:lnTo>
                    <a:pt x="268" y="3"/>
                  </a:lnTo>
                  <a:lnTo>
                    <a:pt x="228" y="11"/>
                  </a:lnTo>
                  <a:lnTo>
                    <a:pt x="190" y="25"/>
                  </a:lnTo>
                  <a:lnTo>
                    <a:pt x="154" y="42"/>
                  </a:lnTo>
                  <a:lnTo>
                    <a:pt x="121" y="65"/>
                  </a:lnTo>
                  <a:lnTo>
                    <a:pt x="92" y="92"/>
                  </a:lnTo>
                  <a:lnTo>
                    <a:pt x="66" y="121"/>
                  </a:lnTo>
                  <a:lnTo>
                    <a:pt x="42" y="154"/>
                  </a:lnTo>
                  <a:lnTo>
                    <a:pt x="25" y="190"/>
                  </a:lnTo>
                  <a:lnTo>
                    <a:pt x="11" y="228"/>
                  </a:lnTo>
                  <a:lnTo>
                    <a:pt x="3" y="268"/>
                  </a:lnTo>
                  <a:lnTo>
                    <a:pt x="0" y="309"/>
                  </a:lnTo>
                  <a:lnTo>
                    <a:pt x="3" y="352"/>
                  </a:lnTo>
                  <a:lnTo>
                    <a:pt x="11" y="392"/>
                  </a:lnTo>
                  <a:lnTo>
                    <a:pt x="25" y="430"/>
                  </a:lnTo>
                  <a:lnTo>
                    <a:pt x="42" y="466"/>
                  </a:lnTo>
                  <a:lnTo>
                    <a:pt x="66" y="499"/>
                  </a:lnTo>
                  <a:lnTo>
                    <a:pt x="92" y="529"/>
                  </a:lnTo>
                  <a:lnTo>
                    <a:pt x="121" y="555"/>
                  </a:lnTo>
                  <a:lnTo>
                    <a:pt x="154" y="578"/>
                  </a:lnTo>
                  <a:lnTo>
                    <a:pt x="190" y="595"/>
                  </a:lnTo>
                  <a:lnTo>
                    <a:pt x="228" y="609"/>
                  </a:lnTo>
                  <a:lnTo>
                    <a:pt x="268" y="617"/>
                  </a:lnTo>
                  <a:lnTo>
                    <a:pt x="310" y="619"/>
                  </a:lnTo>
                  <a:lnTo>
                    <a:pt x="352" y="617"/>
                  </a:lnTo>
                  <a:lnTo>
                    <a:pt x="391" y="609"/>
                  </a:lnTo>
                  <a:lnTo>
                    <a:pt x="429" y="595"/>
                  </a:lnTo>
                  <a:lnTo>
                    <a:pt x="465" y="578"/>
                  </a:lnTo>
                  <a:lnTo>
                    <a:pt x="498" y="555"/>
                  </a:lnTo>
                  <a:lnTo>
                    <a:pt x="528" y="529"/>
                  </a:lnTo>
                  <a:lnTo>
                    <a:pt x="554" y="499"/>
                  </a:lnTo>
                  <a:lnTo>
                    <a:pt x="577" y="466"/>
                  </a:lnTo>
                  <a:lnTo>
                    <a:pt x="594" y="430"/>
                  </a:lnTo>
                  <a:lnTo>
                    <a:pt x="608" y="392"/>
                  </a:lnTo>
                  <a:lnTo>
                    <a:pt x="616" y="352"/>
                  </a:lnTo>
                  <a:lnTo>
                    <a:pt x="618" y="309"/>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8" y="309"/>
                  </a:lnTo>
                  <a:lnTo>
                    <a:pt x="618" y="30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1" name="Freeform 115"/>
            <p:cNvSpPr>
              <a:spLocks/>
            </p:cNvSpPr>
            <p:nvPr/>
          </p:nvSpPr>
          <p:spPr bwMode="auto">
            <a:xfrm>
              <a:off x="1130" y="3507"/>
              <a:ext cx="310" cy="310"/>
            </a:xfrm>
            <a:custGeom>
              <a:avLst/>
              <a:gdLst>
                <a:gd name="T0" fmla="*/ 618 w 619"/>
                <a:gd name="T1" fmla="*/ 309 h 619"/>
                <a:gd name="T2" fmla="*/ 616 w 619"/>
                <a:gd name="T3" fmla="*/ 268 h 619"/>
                <a:gd name="T4" fmla="*/ 608 w 619"/>
                <a:gd name="T5" fmla="*/ 228 h 619"/>
                <a:gd name="T6" fmla="*/ 594 w 619"/>
                <a:gd name="T7" fmla="*/ 190 h 619"/>
                <a:gd name="T8" fmla="*/ 577 w 619"/>
                <a:gd name="T9" fmla="*/ 154 h 619"/>
                <a:gd name="T10" fmla="*/ 554 w 619"/>
                <a:gd name="T11" fmla="*/ 121 h 619"/>
                <a:gd name="T12" fmla="*/ 528 w 619"/>
                <a:gd name="T13" fmla="*/ 92 h 619"/>
                <a:gd name="T14" fmla="*/ 498 w 619"/>
                <a:gd name="T15" fmla="*/ 65 h 619"/>
                <a:gd name="T16" fmla="*/ 465 w 619"/>
                <a:gd name="T17" fmla="*/ 42 h 619"/>
                <a:gd name="T18" fmla="*/ 429 w 619"/>
                <a:gd name="T19" fmla="*/ 25 h 619"/>
                <a:gd name="T20" fmla="*/ 391 w 619"/>
                <a:gd name="T21" fmla="*/ 11 h 619"/>
                <a:gd name="T22" fmla="*/ 352 w 619"/>
                <a:gd name="T23" fmla="*/ 3 h 619"/>
                <a:gd name="T24" fmla="*/ 310 w 619"/>
                <a:gd name="T25" fmla="*/ 0 h 619"/>
                <a:gd name="T26" fmla="*/ 268 w 619"/>
                <a:gd name="T27" fmla="*/ 3 h 619"/>
                <a:gd name="T28" fmla="*/ 228 w 619"/>
                <a:gd name="T29" fmla="*/ 11 h 619"/>
                <a:gd name="T30" fmla="*/ 190 w 619"/>
                <a:gd name="T31" fmla="*/ 25 h 619"/>
                <a:gd name="T32" fmla="*/ 154 w 619"/>
                <a:gd name="T33" fmla="*/ 42 h 619"/>
                <a:gd name="T34" fmla="*/ 121 w 619"/>
                <a:gd name="T35" fmla="*/ 65 h 619"/>
                <a:gd name="T36" fmla="*/ 92 w 619"/>
                <a:gd name="T37" fmla="*/ 92 h 619"/>
                <a:gd name="T38" fmla="*/ 66 w 619"/>
                <a:gd name="T39" fmla="*/ 121 h 619"/>
                <a:gd name="T40" fmla="*/ 42 w 619"/>
                <a:gd name="T41" fmla="*/ 154 h 619"/>
                <a:gd name="T42" fmla="*/ 25 w 619"/>
                <a:gd name="T43" fmla="*/ 190 h 619"/>
                <a:gd name="T44" fmla="*/ 11 w 619"/>
                <a:gd name="T45" fmla="*/ 228 h 619"/>
                <a:gd name="T46" fmla="*/ 3 w 619"/>
                <a:gd name="T47" fmla="*/ 268 h 619"/>
                <a:gd name="T48" fmla="*/ 0 w 619"/>
                <a:gd name="T49" fmla="*/ 309 h 619"/>
                <a:gd name="T50" fmla="*/ 3 w 619"/>
                <a:gd name="T51" fmla="*/ 352 h 619"/>
                <a:gd name="T52" fmla="*/ 11 w 619"/>
                <a:gd name="T53" fmla="*/ 392 h 619"/>
                <a:gd name="T54" fmla="*/ 25 w 619"/>
                <a:gd name="T55" fmla="*/ 430 h 619"/>
                <a:gd name="T56" fmla="*/ 42 w 619"/>
                <a:gd name="T57" fmla="*/ 466 h 619"/>
                <a:gd name="T58" fmla="*/ 66 w 619"/>
                <a:gd name="T59" fmla="*/ 499 h 619"/>
                <a:gd name="T60" fmla="*/ 92 w 619"/>
                <a:gd name="T61" fmla="*/ 529 h 619"/>
                <a:gd name="T62" fmla="*/ 121 w 619"/>
                <a:gd name="T63" fmla="*/ 555 h 619"/>
                <a:gd name="T64" fmla="*/ 154 w 619"/>
                <a:gd name="T65" fmla="*/ 578 h 619"/>
                <a:gd name="T66" fmla="*/ 190 w 619"/>
                <a:gd name="T67" fmla="*/ 595 h 619"/>
                <a:gd name="T68" fmla="*/ 228 w 619"/>
                <a:gd name="T69" fmla="*/ 609 h 619"/>
                <a:gd name="T70" fmla="*/ 268 w 619"/>
                <a:gd name="T71" fmla="*/ 617 h 619"/>
                <a:gd name="T72" fmla="*/ 310 w 619"/>
                <a:gd name="T73" fmla="*/ 619 h 619"/>
                <a:gd name="T74" fmla="*/ 352 w 619"/>
                <a:gd name="T75" fmla="*/ 617 h 619"/>
                <a:gd name="T76" fmla="*/ 391 w 619"/>
                <a:gd name="T77" fmla="*/ 609 h 619"/>
                <a:gd name="T78" fmla="*/ 429 w 619"/>
                <a:gd name="T79" fmla="*/ 595 h 619"/>
                <a:gd name="T80" fmla="*/ 465 w 619"/>
                <a:gd name="T81" fmla="*/ 578 h 619"/>
                <a:gd name="T82" fmla="*/ 498 w 619"/>
                <a:gd name="T83" fmla="*/ 555 h 619"/>
                <a:gd name="T84" fmla="*/ 528 w 619"/>
                <a:gd name="T85" fmla="*/ 529 h 619"/>
                <a:gd name="T86" fmla="*/ 554 w 619"/>
                <a:gd name="T87" fmla="*/ 499 h 619"/>
                <a:gd name="T88" fmla="*/ 577 w 619"/>
                <a:gd name="T89" fmla="*/ 466 h 619"/>
                <a:gd name="T90" fmla="*/ 594 w 619"/>
                <a:gd name="T91" fmla="*/ 430 h 619"/>
                <a:gd name="T92" fmla="*/ 608 w 619"/>
                <a:gd name="T93" fmla="*/ 392 h 619"/>
                <a:gd name="T94" fmla="*/ 616 w 619"/>
                <a:gd name="T95" fmla="*/ 352 h 619"/>
                <a:gd name="T96" fmla="*/ 618 w 619"/>
                <a:gd name="T97" fmla="*/ 309 h 619"/>
                <a:gd name="T98" fmla="*/ 619 w 619"/>
                <a:gd name="T99" fmla="*/ 311 h 619"/>
                <a:gd name="T100" fmla="*/ 619 w 619"/>
                <a:gd name="T101" fmla="*/ 311 h 619"/>
                <a:gd name="T102" fmla="*/ 619 w 619"/>
                <a:gd name="T103" fmla="*/ 311 h 619"/>
                <a:gd name="T104" fmla="*/ 619 w 619"/>
                <a:gd name="T105" fmla="*/ 311 h 619"/>
                <a:gd name="T106" fmla="*/ 619 w 619"/>
                <a:gd name="T107" fmla="*/ 311 h 619"/>
                <a:gd name="T108" fmla="*/ 619 w 619"/>
                <a:gd name="T109" fmla="*/ 311 h 619"/>
                <a:gd name="T110" fmla="*/ 619 w 619"/>
                <a:gd name="T111" fmla="*/ 311 h 619"/>
                <a:gd name="T112" fmla="*/ 619 w 619"/>
                <a:gd name="T113" fmla="*/ 311 h 619"/>
                <a:gd name="T114" fmla="*/ 619 w 619"/>
                <a:gd name="T115" fmla="*/ 311 h 619"/>
                <a:gd name="T116" fmla="*/ 619 w 619"/>
                <a:gd name="T117" fmla="*/ 311 h 619"/>
                <a:gd name="T118" fmla="*/ 619 w 619"/>
                <a:gd name="T119" fmla="*/ 311 h 619"/>
                <a:gd name="T120" fmla="*/ 618 w 619"/>
                <a:gd name="T121" fmla="*/ 309 h 619"/>
                <a:gd name="T122" fmla="*/ 618 w 619"/>
                <a:gd name="T123" fmla="*/ 3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619">
                  <a:moveTo>
                    <a:pt x="618" y="309"/>
                  </a:moveTo>
                  <a:lnTo>
                    <a:pt x="616" y="268"/>
                  </a:lnTo>
                  <a:lnTo>
                    <a:pt x="608" y="228"/>
                  </a:lnTo>
                  <a:lnTo>
                    <a:pt x="594" y="190"/>
                  </a:lnTo>
                  <a:lnTo>
                    <a:pt x="577" y="154"/>
                  </a:lnTo>
                  <a:lnTo>
                    <a:pt x="554" y="121"/>
                  </a:lnTo>
                  <a:lnTo>
                    <a:pt x="528" y="92"/>
                  </a:lnTo>
                  <a:lnTo>
                    <a:pt x="498" y="65"/>
                  </a:lnTo>
                  <a:lnTo>
                    <a:pt x="465" y="42"/>
                  </a:lnTo>
                  <a:lnTo>
                    <a:pt x="429" y="25"/>
                  </a:lnTo>
                  <a:lnTo>
                    <a:pt x="391" y="11"/>
                  </a:lnTo>
                  <a:lnTo>
                    <a:pt x="352" y="3"/>
                  </a:lnTo>
                  <a:lnTo>
                    <a:pt x="310" y="0"/>
                  </a:lnTo>
                  <a:lnTo>
                    <a:pt x="268" y="3"/>
                  </a:lnTo>
                  <a:lnTo>
                    <a:pt x="228" y="11"/>
                  </a:lnTo>
                  <a:lnTo>
                    <a:pt x="190" y="25"/>
                  </a:lnTo>
                  <a:lnTo>
                    <a:pt x="154" y="42"/>
                  </a:lnTo>
                  <a:lnTo>
                    <a:pt x="121" y="65"/>
                  </a:lnTo>
                  <a:lnTo>
                    <a:pt x="92" y="92"/>
                  </a:lnTo>
                  <a:lnTo>
                    <a:pt x="66" y="121"/>
                  </a:lnTo>
                  <a:lnTo>
                    <a:pt x="42" y="154"/>
                  </a:lnTo>
                  <a:lnTo>
                    <a:pt x="25" y="190"/>
                  </a:lnTo>
                  <a:lnTo>
                    <a:pt x="11" y="228"/>
                  </a:lnTo>
                  <a:lnTo>
                    <a:pt x="3" y="268"/>
                  </a:lnTo>
                  <a:lnTo>
                    <a:pt x="0" y="309"/>
                  </a:lnTo>
                  <a:lnTo>
                    <a:pt x="3" y="352"/>
                  </a:lnTo>
                  <a:lnTo>
                    <a:pt x="11" y="392"/>
                  </a:lnTo>
                  <a:lnTo>
                    <a:pt x="25" y="430"/>
                  </a:lnTo>
                  <a:lnTo>
                    <a:pt x="42" y="466"/>
                  </a:lnTo>
                  <a:lnTo>
                    <a:pt x="66" y="499"/>
                  </a:lnTo>
                  <a:lnTo>
                    <a:pt x="92" y="529"/>
                  </a:lnTo>
                  <a:lnTo>
                    <a:pt x="121" y="555"/>
                  </a:lnTo>
                  <a:lnTo>
                    <a:pt x="154" y="578"/>
                  </a:lnTo>
                  <a:lnTo>
                    <a:pt x="190" y="595"/>
                  </a:lnTo>
                  <a:lnTo>
                    <a:pt x="228" y="609"/>
                  </a:lnTo>
                  <a:lnTo>
                    <a:pt x="268" y="617"/>
                  </a:lnTo>
                  <a:lnTo>
                    <a:pt x="310" y="619"/>
                  </a:lnTo>
                  <a:lnTo>
                    <a:pt x="352" y="617"/>
                  </a:lnTo>
                  <a:lnTo>
                    <a:pt x="391" y="609"/>
                  </a:lnTo>
                  <a:lnTo>
                    <a:pt x="429" y="595"/>
                  </a:lnTo>
                  <a:lnTo>
                    <a:pt x="465" y="578"/>
                  </a:lnTo>
                  <a:lnTo>
                    <a:pt x="498" y="555"/>
                  </a:lnTo>
                  <a:lnTo>
                    <a:pt x="528" y="529"/>
                  </a:lnTo>
                  <a:lnTo>
                    <a:pt x="554" y="499"/>
                  </a:lnTo>
                  <a:lnTo>
                    <a:pt x="577" y="466"/>
                  </a:lnTo>
                  <a:lnTo>
                    <a:pt x="594" y="430"/>
                  </a:lnTo>
                  <a:lnTo>
                    <a:pt x="608" y="392"/>
                  </a:lnTo>
                  <a:lnTo>
                    <a:pt x="616" y="352"/>
                  </a:lnTo>
                  <a:lnTo>
                    <a:pt x="618" y="309"/>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9" y="311"/>
                  </a:lnTo>
                  <a:lnTo>
                    <a:pt x="618" y="309"/>
                  </a:lnTo>
                  <a:lnTo>
                    <a:pt x="618" y="309"/>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2" name="Freeform 116"/>
            <p:cNvSpPr>
              <a:spLocks/>
            </p:cNvSpPr>
            <p:nvPr/>
          </p:nvSpPr>
          <p:spPr bwMode="auto">
            <a:xfrm>
              <a:off x="1129" y="3507"/>
              <a:ext cx="311" cy="155"/>
            </a:xfrm>
            <a:custGeom>
              <a:avLst/>
              <a:gdLst>
                <a:gd name="T0" fmla="*/ 618 w 620"/>
                <a:gd name="T1" fmla="*/ 310 h 310"/>
                <a:gd name="T2" fmla="*/ 620 w 620"/>
                <a:gd name="T3" fmla="*/ 310 h 310"/>
                <a:gd name="T4" fmla="*/ 618 w 620"/>
                <a:gd name="T5" fmla="*/ 269 h 310"/>
                <a:gd name="T6" fmla="*/ 610 w 620"/>
                <a:gd name="T7" fmla="*/ 229 h 310"/>
                <a:gd name="T8" fmla="*/ 596 w 620"/>
                <a:gd name="T9" fmla="*/ 191 h 310"/>
                <a:gd name="T10" fmla="*/ 578 w 620"/>
                <a:gd name="T11" fmla="*/ 152 h 310"/>
                <a:gd name="T12" fmla="*/ 556 w 620"/>
                <a:gd name="T13" fmla="*/ 120 h 310"/>
                <a:gd name="T14" fmla="*/ 530 w 620"/>
                <a:gd name="T15" fmla="*/ 92 h 310"/>
                <a:gd name="T16" fmla="*/ 500 w 620"/>
                <a:gd name="T17" fmla="*/ 65 h 310"/>
                <a:gd name="T18" fmla="*/ 469 w 620"/>
                <a:gd name="T19" fmla="*/ 43 h 310"/>
                <a:gd name="T20" fmla="*/ 430 w 620"/>
                <a:gd name="T21" fmla="*/ 25 h 310"/>
                <a:gd name="T22" fmla="*/ 392 w 620"/>
                <a:gd name="T23" fmla="*/ 11 h 310"/>
                <a:gd name="T24" fmla="*/ 353 w 620"/>
                <a:gd name="T25" fmla="*/ 3 h 310"/>
                <a:gd name="T26" fmla="*/ 311 w 620"/>
                <a:gd name="T27" fmla="*/ 0 h 310"/>
                <a:gd name="T28" fmla="*/ 269 w 620"/>
                <a:gd name="T29" fmla="*/ 3 h 310"/>
                <a:gd name="T30" fmla="*/ 229 w 620"/>
                <a:gd name="T31" fmla="*/ 11 h 310"/>
                <a:gd name="T32" fmla="*/ 191 w 620"/>
                <a:gd name="T33" fmla="*/ 25 h 310"/>
                <a:gd name="T34" fmla="*/ 152 w 620"/>
                <a:gd name="T35" fmla="*/ 43 h 310"/>
                <a:gd name="T36" fmla="*/ 121 w 620"/>
                <a:gd name="T37" fmla="*/ 65 h 310"/>
                <a:gd name="T38" fmla="*/ 92 w 620"/>
                <a:gd name="T39" fmla="*/ 92 h 310"/>
                <a:gd name="T40" fmla="*/ 65 w 620"/>
                <a:gd name="T41" fmla="*/ 120 h 310"/>
                <a:gd name="T42" fmla="*/ 43 w 620"/>
                <a:gd name="T43" fmla="*/ 152 h 310"/>
                <a:gd name="T44" fmla="*/ 25 w 620"/>
                <a:gd name="T45" fmla="*/ 191 h 310"/>
                <a:gd name="T46" fmla="*/ 11 w 620"/>
                <a:gd name="T47" fmla="*/ 229 h 310"/>
                <a:gd name="T48" fmla="*/ 3 w 620"/>
                <a:gd name="T49" fmla="*/ 269 h 310"/>
                <a:gd name="T50" fmla="*/ 0 w 620"/>
                <a:gd name="T51" fmla="*/ 310 h 310"/>
                <a:gd name="T52" fmla="*/ 2 w 620"/>
                <a:gd name="T53" fmla="*/ 310 h 310"/>
                <a:gd name="T54" fmla="*/ 6 w 620"/>
                <a:gd name="T55" fmla="*/ 269 h 310"/>
                <a:gd name="T56" fmla="*/ 14 w 620"/>
                <a:gd name="T57" fmla="*/ 229 h 310"/>
                <a:gd name="T58" fmla="*/ 27 w 620"/>
                <a:gd name="T59" fmla="*/ 191 h 310"/>
                <a:gd name="T60" fmla="*/ 43 w 620"/>
                <a:gd name="T61" fmla="*/ 158 h 310"/>
                <a:gd name="T62" fmla="*/ 68 w 620"/>
                <a:gd name="T63" fmla="*/ 123 h 310"/>
                <a:gd name="T64" fmla="*/ 94 w 620"/>
                <a:gd name="T65" fmla="*/ 94 h 310"/>
                <a:gd name="T66" fmla="*/ 123 w 620"/>
                <a:gd name="T67" fmla="*/ 67 h 310"/>
                <a:gd name="T68" fmla="*/ 159 w 620"/>
                <a:gd name="T69" fmla="*/ 43 h 310"/>
                <a:gd name="T70" fmla="*/ 191 w 620"/>
                <a:gd name="T71" fmla="*/ 27 h 310"/>
                <a:gd name="T72" fmla="*/ 229 w 620"/>
                <a:gd name="T73" fmla="*/ 13 h 310"/>
                <a:gd name="T74" fmla="*/ 269 w 620"/>
                <a:gd name="T75" fmla="*/ 5 h 310"/>
                <a:gd name="T76" fmla="*/ 311 w 620"/>
                <a:gd name="T77" fmla="*/ 2 h 310"/>
                <a:gd name="T78" fmla="*/ 353 w 620"/>
                <a:gd name="T79" fmla="*/ 5 h 310"/>
                <a:gd name="T80" fmla="*/ 392 w 620"/>
                <a:gd name="T81" fmla="*/ 13 h 310"/>
                <a:gd name="T82" fmla="*/ 430 w 620"/>
                <a:gd name="T83" fmla="*/ 27 h 310"/>
                <a:gd name="T84" fmla="*/ 462 w 620"/>
                <a:gd name="T85" fmla="*/ 43 h 310"/>
                <a:gd name="T86" fmla="*/ 498 w 620"/>
                <a:gd name="T87" fmla="*/ 67 h 310"/>
                <a:gd name="T88" fmla="*/ 528 w 620"/>
                <a:gd name="T89" fmla="*/ 94 h 310"/>
                <a:gd name="T90" fmla="*/ 553 w 620"/>
                <a:gd name="T91" fmla="*/ 123 h 310"/>
                <a:gd name="T92" fmla="*/ 578 w 620"/>
                <a:gd name="T93" fmla="*/ 158 h 310"/>
                <a:gd name="T94" fmla="*/ 594 w 620"/>
                <a:gd name="T95" fmla="*/ 191 h 310"/>
                <a:gd name="T96" fmla="*/ 608 w 620"/>
                <a:gd name="T97" fmla="*/ 229 h 310"/>
                <a:gd name="T98" fmla="*/ 616 w 620"/>
                <a:gd name="T99" fmla="*/ 269 h 310"/>
                <a:gd name="T100" fmla="*/ 618 w 620"/>
                <a:gd name="T101"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0" h="310">
                  <a:moveTo>
                    <a:pt x="618" y="310"/>
                  </a:moveTo>
                  <a:lnTo>
                    <a:pt x="620" y="310"/>
                  </a:lnTo>
                  <a:lnTo>
                    <a:pt x="618" y="269"/>
                  </a:lnTo>
                  <a:lnTo>
                    <a:pt x="610" y="229"/>
                  </a:lnTo>
                  <a:lnTo>
                    <a:pt x="596" y="191"/>
                  </a:lnTo>
                  <a:lnTo>
                    <a:pt x="578" y="152"/>
                  </a:lnTo>
                  <a:lnTo>
                    <a:pt x="556" y="120"/>
                  </a:lnTo>
                  <a:lnTo>
                    <a:pt x="530" y="92"/>
                  </a:lnTo>
                  <a:lnTo>
                    <a:pt x="500" y="65"/>
                  </a:lnTo>
                  <a:lnTo>
                    <a:pt x="469" y="43"/>
                  </a:lnTo>
                  <a:lnTo>
                    <a:pt x="430" y="25"/>
                  </a:lnTo>
                  <a:lnTo>
                    <a:pt x="392" y="11"/>
                  </a:lnTo>
                  <a:lnTo>
                    <a:pt x="353" y="3"/>
                  </a:lnTo>
                  <a:lnTo>
                    <a:pt x="311" y="0"/>
                  </a:lnTo>
                  <a:lnTo>
                    <a:pt x="269" y="3"/>
                  </a:lnTo>
                  <a:lnTo>
                    <a:pt x="229" y="11"/>
                  </a:lnTo>
                  <a:lnTo>
                    <a:pt x="191" y="25"/>
                  </a:lnTo>
                  <a:lnTo>
                    <a:pt x="152" y="43"/>
                  </a:lnTo>
                  <a:lnTo>
                    <a:pt x="121" y="65"/>
                  </a:lnTo>
                  <a:lnTo>
                    <a:pt x="92" y="92"/>
                  </a:lnTo>
                  <a:lnTo>
                    <a:pt x="65" y="120"/>
                  </a:lnTo>
                  <a:lnTo>
                    <a:pt x="43" y="152"/>
                  </a:lnTo>
                  <a:lnTo>
                    <a:pt x="25" y="191"/>
                  </a:lnTo>
                  <a:lnTo>
                    <a:pt x="11" y="229"/>
                  </a:lnTo>
                  <a:lnTo>
                    <a:pt x="3" y="269"/>
                  </a:lnTo>
                  <a:lnTo>
                    <a:pt x="0" y="310"/>
                  </a:lnTo>
                  <a:lnTo>
                    <a:pt x="2" y="310"/>
                  </a:lnTo>
                  <a:lnTo>
                    <a:pt x="6" y="269"/>
                  </a:lnTo>
                  <a:lnTo>
                    <a:pt x="14" y="229"/>
                  </a:lnTo>
                  <a:lnTo>
                    <a:pt x="27" y="191"/>
                  </a:lnTo>
                  <a:lnTo>
                    <a:pt x="43" y="158"/>
                  </a:lnTo>
                  <a:lnTo>
                    <a:pt x="68" y="123"/>
                  </a:lnTo>
                  <a:lnTo>
                    <a:pt x="94" y="94"/>
                  </a:lnTo>
                  <a:lnTo>
                    <a:pt x="123" y="67"/>
                  </a:lnTo>
                  <a:lnTo>
                    <a:pt x="159" y="43"/>
                  </a:lnTo>
                  <a:lnTo>
                    <a:pt x="191" y="27"/>
                  </a:lnTo>
                  <a:lnTo>
                    <a:pt x="229" y="13"/>
                  </a:lnTo>
                  <a:lnTo>
                    <a:pt x="269" y="5"/>
                  </a:lnTo>
                  <a:lnTo>
                    <a:pt x="311" y="2"/>
                  </a:lnTo>
                  <a:lnTo>
                    <a:pt x="353" y="5"/>
                  </a:lnTo>
                  <a:lnTo>
                    <a:pt x="392" y="13"/>
                  </a:lnTo>
                  <a:lnTo>
                    <a:pt x="430" y="27"/>
                  </a:lnTo>
                  <a:lnTo>
                    <a:pt x="462" y="43"/>
                  </a:lnTo>
                  <a:lnTo>
                    <a:pt x="498" y="67"/>
                  </a:lnTo>
                  <a:lnTo>
                    <a:pt x="528" y="94"/>
                  </a:lnTo>
                  <a:lnTo>
                    <a:pt x="553" y="123"/>
                  </a:lnTo>
                  <a:lnTo>
                    <a:pt x="578" y="158"/>
                  </a:lnTo>
                  <a:lnTo>
                    <a:pt x="594" y="191"/>
                  </a:lnTo>
                  <a:lnTo>
                    <a:pt x="608" y="229"/>
                  </a:lnTo>
                  <a:lnTo>
                    <a:pt x="616" y="269"/>
                  </a:lnTo>
                  <a:lnTo>
                    <a:pt x="618" y="3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3" name="Freeform 117"/>
            <p:cNvSpPr>
              <a:spLocks/>
            </p:cNvSpPr>
            <p:nvPr/>
          </p:nvSpPr>
          <p:spPr bwMode="auto">
            <a:xfrm>
              <a:off x="1129" y="3662"/>
              <a:ext cx="311" cy="156"/>
            </a:xfrm>
            <a:custGeom>
              <a:avLst/>
              <a:gdLst>
                <a:gd name="T0" fmla="*/ 0 w 620"/>
                <a:gd name="T1" fmla="*/ 0 h 311"/>
                <a:gd name="T2" fmla="*/ 3 w 620"/>
                <a:gd name="T3" fmla="*/ 43 h 311"/>
                <a:gd name="T4" fmla="*/ 11 w 620"/>
                <a:gd name="T5" fmla="*/ 83 h 311"/>
                <a:gd name="T6" fmla="*/ 25 w 620"/>
                <a:gd name="T7" fmla="*/ 121 h 311"/>
                <a:gd name="T8" fmla="*/ 43 w 620"/>
                <a:gd name="T9" fmla="*/ 160 h 311"/>
                <a:gd name="T10" fmla="*/ 65 w 620"/>
                <a:gd name="T11" fmla="*/ 192 h 311"/>
                <a:gd name="T12" fmla="*/ 92 w 620"/>
                <a:gd name="T13" fmla="*/ 222 h 311"/>
                <a:gd name="T14" fmla="*/ 121 w 620"/>
                <a:gd name="T15" fmla="*/ 247 h 311"/>
                <a:gd name="T16" fmla="*/ 152 w 620"/>
                <a:gd name="T17" fmla="*/ 269 h 311"/>
                <a:gd name="T18" fmla="*/ 191 w 620"/>
                <a:gd name="T19" fmla="*/ 287 h 311"/>
                <a:gd name="T20" fmla="*/ 229 w 620"/>
                <a:gd name="T21" fmla="*/ 301 h 311"/>
                <a:gd name="T22" fmla="*/ 269 w 620"/>
                <a:gd name="T23" fmla="*/ 309 h 311"/>
                <a:gd name="T24" fmla="*/ 311 w 620"/>
                <a:gd name="T25" fmla="*/ 311 h 311"/>
                <a:gd name="T26" fmla="*/ 353 w 620"/>
                <a:gd name="T27" fmla="*/ 309 h 311"/>
                <a:gd name="T28" fmla="*/ 392 w 620"/>
                <a:gd name="T29" fmla="*/ 301 h 311"/>
                <a:gd name="T30" fmla="*/ 430 w 620"/>
                <a:gd name="T31" fmla="*/ 287 h 311"/>
                <a:gd name="T32" fmla="*/ 469 w 620"/>
                <a:gd name="T33" fmla="*/ 269 h 311"/>
                <a:gd name="T34" fmla="*/ 500 w 620"/>
                <a:gd name="T35" fmla="*/ 247 h 311"/>
                <a:gd name="T36" fmla="*/ 530 w 620"/>
                <a:gd name="T37" fmla="*/ 222 h 311"/>
                <a:gd name="T38" fmla="*/ 556 w 620"/>
                <a:gd name="T39" fmla="*/ 192 h 311"/>
                <a:gd name="T40" fmla="*/ 578 w 620"/>
                <a:gd name="T41" fmla="*/ 160 h 311"/>
                <a:gd name="T42" fmla="*/ 596 w 620"/>
                <a:gd name="T43" fmla="*/ 121 h 311"/>
                <a:gd name="T44" fmla="*/ 610 w 620"/>
                <a:gd name="T45" fmla="*/ 83 h 311"/>
                <a:gd name="T46" fmla="*/ 618 w 620"/>
                <a:gd name="T47" fmla="*/ 43 h 311"/>
                <a:gd name="T48" fmla="*/ 620 w 620"/>
                <a:gd name="T49" fmla="*/ 0 h 311"/>
                <a:gd name="T50" fmla="*/ 619 w 620"/>
                <a:gd name="T51" fmla="*/ 0 h 311"/>
                <a:gd name="T52" fmla="*/ 618 w 620"/>
                <a:gd name="T53" fmla="*/ 0 h 311"/>
                <a:gd name="T54" fmla="*/ 616 w 620"/>
                <a:gd name="T55" fmla="*/ 43 h 311"/>
                <a:gd name="T56" fmla="*/ 608 w 620"/>
                <a:gd name="T57" fmla="*/ 83 h 311"/>
                <a:gd name="T58" fmla="*/ 594 w 620"/>
                <a:gd name="T59" fmla="*/ 121 h 311"/>
                <a:gd name="T60" fmla="*/ 578 w 620"/>
                <a:gd name="T61" fmla="*/ 154 h 311"/>
                <a:gd name="T62" fmla="*/ 553 w 620"/>
                <a:gd name="T63" fmla="*/ 189 h 311"/>
                <a:gd name="T64" fmla="*/ 528 w 620"/>
                <a:gd name="T65" fmla="*/ 219 h 311"/>
                <a:gd name="T66" fmla="*/ 498 w 620"/>
                <a:gd name="T67" fmla="*/ 245 h 311"/>
                <a:gd name="T68" fmla="*/ 462 w 620"/>
                <a:gd name="T69" fmla="*/ 269 h 311"/>
                <a:gd name="T70" fmla="*/ 430 w 620"/>
                <a:gd name="T71" fmla="*/ 285 h 311"/>
                <a:gd name="T72" fmla="*/ 392 w 620"/>
                <a:gd name="T73" fmla="*/ 299 h 311"/>
                <a:gd name="T74" fmla="*/ 353 w 620"/>
                <a:gd name="T75" fmla="*/ 307 h 311"/>
                <a:gd name="T76" fmla="*/ 311 w 620"/>
                <a:gd name="T77" fmla="*/ 309 h 311"/>
                <a:gd name="T78" fmla="*/ 269 w 620"/>
                <a:gd name="T79" fmla="*/ 307 h 311"/>
                <a:gd name="T80" fmla="*/ 229 w 620"/>
                <a:gd name="T81" fmla="*/ 299 h 311"/>
                <a:gd name="T82" fmla="*/ 191 w 620"/>
                <a:gd name="T83" fmla="*/ 285 h 311"/>
                <a:gd name="T84" fmla="*/ 159 w 620"/>
                <a:gd name="T85" fmla="*/ 269 h 311"/>
                <a:gd name="T86" fmla="*/ 123 w 620"/>
                <a:gd name="T87" fmla="*/ 245 h 311"/>
                <a:gd name="T88" fmla="*/ 94 w 620"/>
                <a:gd name="T89" fmla="*/ 219 h 311"/>
                <a:gd name="T90" fmla="*/ 68 w 620"/>
                <a:gd name="T91" fmla="*/ 189 h 311"/>
                <a:gd name="T92" fmla="*/ 43 w 620"/>
                <a:gd name="T93" fmla="*/ 154 h 311"/>
                <a:gd name="T94" fmla="*/ 27 w 620"/>
                <a:gd name="T95" fmla="*/ 121 h 311"/>
                <a:gd name="T96" fmla="*/ 14 w 620"/>
                <a:gd name="T97" fmla="*/ 83 h 311"/>
                <a:gd name="T98" fmla="*/ 6 w 620"/>
                <a:gd name="T99" fmla="*/ 43 h 311"/>
                <a:gd name="T100" fmla="*/ 2 w 620"/>
                <a:gd name="T101" fmla="*/ 0 h 311"/>
                <a:gd name="T102" fmla="*/ 0 w 620"/>
                <a:gd name="T10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0" h="311">
                  <a:moveTo>
                    <a:pt x="0" y="0"/>
                  </a:moveTo>
                  <a:lnTo>
                    <a:pt x="3" y="43"/>
                  </a:lnTo>
                  <a:lnTo>
                    <a:pt x="11" y="83"/>
                  </a:lnTo>
                  <a:lnTo>
                    <a:pt x="25" y="121"/>
                  </a:lnTo>
                  <a:lnTo>
                    <a:pt x="43" y="160"/>
                  </a:lnTo>
                  <a:lnTo>
                    <a:pt x="65" y="192"/>
                  </a:lnTo>
                  <a:lnTo>
                    <a:pt x="92" y="222"/>
                  </a:lnTo>
                  <a:lnTo>
                    <a:pt x="121" y="247"/>
                  </a:lnTo>
                  <a:lnTo>
                    <a:pt x="152" y="269"/>
                  </a:lnTo>
                  <a:lnTo>
                    <a:pt x="191" y="287"/>
                  </a:lnTo>
                  <a:lnTo>
                    <a:pt x="229" y="301"/>
                  </a:lnTo>
                  <a:lnTo>
                    <a:pt x="269" y="309"/>
                  </a:lnTo>
                  <a:lnTo>
                    <a:pt x="311" y="311"/>
                  </a:lnTo>
                  <a:lnTo>
                    <a:pt x="353" y="309"/>
                  </a:lnTo>
                  <a:lnTo>
                    <a:pt x="392" y="301"/>
                  </a:lnTo>
                  <a:lnTo>
                    <a:pt x="430" y="287"/>
                  </a:lnTo>
                  <a:lnTo>
                    <a:pt x="469" y="269"/>
                  </a:lnTo>
                  <a:lnTo>
                    <a:pt x="500" y="247"/>
                  </a:lnTo>
                  <a:lnTo>
                    <a:pt x="530" y="222"/>
                  </a:lnTo>
                  <a:lnTo>
                    <a:pt x="556" y="192"/>
                  </a:lnTo>
                  <a:lnTo>
                    <a:pt x="578" y="160"/>
                  </a:lnTo>
                  <a:lnTo>
                    <a:pt x="596" y="121"/>
                  </a:lnTo>
                  <a:lnTo>
                    <a:pt x="610" y="83"/>
                  </a:lnTo>
                  <a:lnTo>
                    <a:pt x="618" y="43"/>
                  </a:lnTo>
                  <a:lnTo>
                    <a:pt x="620" y="0"/>
                  </a:lnTo>
                  <a:lnTo>
                    <a:pt x="619" y="0"/>
                  </a:lnTo>
                  <a:lnTo>
                    <a:pt x="618" y="0"/>
                  </a:lnTo>
                  <a:lnTo>
                    <a:pt x="616" y="43"/>
                  </a:lnTo>
                  <a:lnTo>
                    <a:pt x="608" y="83"/>
                  </a:lnTo>
                  <a:lnTo>
                    <a:pt x="594" y="121"/>
                  </a:lnTo>
                  <a:lnTo>
                    <a:pt x="578" y="154"/>
                  </a:lnTo>
                  <a:lnTo>
                    <a:pt x="553" y="189"/>
                  </a:lnTo>
                  <a:lnTo>
                    <a:pt x="528" y="219"/>
                  </a:lnTo>
                  <a:lnTo>
                    <a:pt x="498" y="245"/>
                  </a:lnTo>
                  <a:lnTo>
                    <a:pt x="462" y="269"/>
                  </a:lnTo>
                  <a:lnTo>
                    <a:pt x="430" y="285"/>
                  </a:lnTo>
                  <a:lnTo>
                    <a:pt x="392" y="299"/>
                  </a:lnTo>
                  <a:lnTo>
                    <a:pt x="353" y="307"/>
                  </a:lnTo>
                  <a:lnTo>
                    <a:pt x="311" y="309"/>
                  </a:lnTo>
                  <a:lnTo>
                    <a:pt x="269" y="307"/>
                  </a:lnTo>
                  <a:lnTo>
                    <a:pt x="229" y="299"/>
                  </a:lnTo>
                  <a:lnTo>
                    <a:pt x="191" y="285"/>
                  </a:lnTo>
                  <a:lnTo>
                    <a:pt x="159" y="269"/>
                  </a:lnTo>
                  <a:lnTo>
                    <a:pt x="123" y="245"/>
                  </a:lnTo>
                  <a:lnTo>
                    <a:pt x="94" y="219"/>
                  </a:lnTo>
                  <a:lnTo>
                    <a:pt x="68" y="189"/>
                  </a:lnTo>
                  <a:lnTo>
                    <a:pt x="43" y="154"/>
                  </a:lnTo>
                  <a:lnTo>
                    <a:pt x="27" y="121"/>
                  </a:lnTo>
                  <a:lnTo>
                    <a:pt x="14" y="83"/>
                  </a:lnTo>
                  <a:lnTo>
                    <a:pt x="6" y="43"/>
                  </a:lnTo>
                  <a:lnTo>
                    <a:pt x="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4" name="Freeform 118"/>
            <p:cNvSpPr>
              <a:spLocks/>
            </p:cNvSpPr>
            <p:nvPr/>
          </p:nvSpPr>
          <p:spPr bwMode="auto">
            <a:xfrm>
              <a:off x="1438" y="3662"/>
              <a:ext cx="2" cy="1"/>
            </a:xfrm>
            <a:custGeom>
              <a:avLst/>
              <a:gdLst>
                <a:gd name="T0" fmla="*/ 1 w 3"/>
                <a:gd name="T1" fmla="*/ 1 h 4"/>
                <a:gd name="T2" fmla="*/ 0 w 3"/>
                <a:gd name="T3" fmla="*/ 3 h 4"/>
                <a:gd name="T4" fmla="*/ 1 w 3"/>
                <a:gd name="T5" fmla="*/ 4 h 4"/>
                <a:gd name="T6" fmla="*/ 3 w 3"/>
                <a:gd name="T7" fmla="*/ 1 h 4"/>
                <a:gd name="T8" fmla="*/ 2 w 3"/>
                <a:gd name="T9" fmla="*/ 0 h 4"/>
                <a:gd name="T10" fmla="*/ 0 w 3"/>
                <a:gd name="T11" fmla="*/ 1 h 4"/>
                <a:gd name="T12" fmla="*/ 0 w 3"/>
                <a:gd name="T13" fmla="*/ 1 h 4"/>
                <a:gd name="T14" fmla="*/ 1 w 3"/>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1"/>
                  </a:moveTo>
                  <a:lnTo>
                    <a:pt x="0" y="3"/>
                  </a:lnTo>
                  <a:lnTo>
                    <a:pt x="1" y="4"/>
                  </a:lnTo>
                  <a:lnTo>
                    <a:pt x="3" y="1"/>
                  </a:lnTo>
                  <a:lnTo>
                    <a:pt x="2" y="0"/>
                  </a:lnTo>
                  <a:lnTo>
                    <a:pt x="0" y="1"/>
                  </a:lnTo>
                  <a:lnTo>
                    <a:pt x="0" y="1"/>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5" name="Freeform 119"/>
            <p:cNvSpPr>
              <a:spLocks/>
            </p:cNvSpPr>
            <p:nvPr/>
          </p:nvSpPr>
          <p:spPr bwMode="auto">
            <a:xfrm>
              <a:off x="1438" y="3662"/>
              <a:ext cx="2" cy="1"/>
            </a:xfrm>
            <a:custGeom>
              <a:avLst/>
              <a:gdLst>
                <a:gd name="T0" fmla="*/ 3 w 3"/>
                <a:gd name="T1" fmla="*/ 1 h 3"/>
                <a:gd name="T2" fmla="*/ 2 w 3"/>
                <a:gd name="T3" fmla="*/ 0 h 3"/>
                <a:gd name="T4" fmla="*/ 0 w 3"/>
                <a:gd name="T5" fmla="*/ 1 h 3"/>
                <a:gd name="T6" fmla="*/ 0 w 3"/>
                <a:gd name="T7" fmla="*/ 3 h 3"/>
                <a:gd name="T8" fmla="*/ 2 w 3"/>
                <a:gd name="T9" fmla="*/ 0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lnTo>
                    <a:pt x="2" y="0"/>
                  </a:lnTo>
                  <a:lnTo>
                    <a:pt x="0" y="1"/>
                  </a:lnTo>
                  <a:lnTo>
                    <a:pt x="0" y="3"/>
                  </a:lnTo>
                  <a:lnTo>
                    <a:pt x="2" y="0"/>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6" name="Freeform 120"/>
            <p:cNvSpPr>
              <a:spLocks/>
            </p:cNvSpPr>
            <p:nvPr/>
          </p:nvSpPr>
          <p:spPr bwMode="auto">
            <a:xfrm>
              <a:off x="1300" y="3492"/>
              <a:ext cx="162" cy="341"/>
            </a:xfrm>
            <a:custGeom>
              <a:avLst/>
              <a:gdLst>
                <a:gd name="T0" fmla="*/ 332 w 332"/>
                <a:gd name="T1" fmla="*/ 0 h 680"/>
                <a:gd name="T2" fmla="*/ 332 w 332"/>
                <a:gd name="T3" fmla="*/ 680 h 680"/>
                <a:gd name="T4" fmla="*/ 0 w 332"/>
                <a:gd name="T5" fmla="*/ 680 h 680"/>
                <a:gd name="T6" fmla="*/ 0 w 332"/>
                <a:gd name="T7" fmla="*/ 0 h 680"/>
                <a:gd name="T8" fmla="*/ 332 w 332"/>
                <a:gd name="T9" fmla="*/ 0 h 680"/>
                <a:gd name="T10" fmla="*/ 332 w 332"/>
                <a:gd name="T11" fmla="*/ 0 h 680"/>
              </a:gdLst>
              <a:ahLst/>
              <a:cxnLst>
                <a:cxn ang="0">
                  <a:pos x="T0" y="T1"/>
                </a:cxn>
                <a:cxn ang="0">
                  <a:pos x="T2" y="T3"/>
                </a:cxn>
                <a:cxn ang="0">
                  <a:pos x="T4" y="T5"/>
                </a:cxn>
                <a:cxn ang="0">
                  <a:pos x="T6" y="T7"/>
                </a:cxn>
                <a:cxn ang="0">
                  <a:pos x="T8" y="T9"/>
                </a:cxn>
                <a:cxn ang="0">
                  <a:pos x="T10" y="T11"/>
                </a:cxn>
              </a:cxnLst>
              <a:rect l="0" t="0" r="r" b="b"/>
              <a:pathLst>
                <a:path w="332" h="680">
                  <a:moveTo>
                    <a:pt x="332" y="0"/>
                  </a:moveTo>
                  <a:lnTo>
                    <a:pt x="332" y="680"/>
                  </a:lnTo>
                  <a:lnTo>
                    <a:pt x="0" y="680"/>
                  </a:lnTo>
                  <a:lnTo>
                    <a:pt x="0" y="0"/>
                  </a:lnTo>
                  <a:lnTo>
                    <a:pt x="332" y="0"/>
                  </a:lnTo>
                  <a:lnTo>
                    <a:pt x="332"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7" name="Freeform 121"/>
            <p:cNvSpPr>
              <a:spLocks/>
            </p:cNvSpPr>
            <p:nvPr/>
          </p:nvSpPr>
          <p:spPr bwMode="auto">
            <a:xfrm>
              <a:off x="1174" y="3554"/>
              <a:ext cx="221" cy="220"/>
            </a:xfrm>
            <a:custGeom>
              <a:avLst/>
              <a:gdLst>
                <a:gd name="T0" fmla="*/ 440 w 442"/>
                <a:gd name="T1" fmla="*/ 220 h 441"/>
                <a:gd name="T2" fmla="*/ 439 w 442"/>
                <a:gd name="T3" fmla="*/ 191 h 441"/>
                <a:gd name="T4" fmla="*/ 434 w 442"/>
                <a:gd name="T5" fmla="*/ 162 h 441"/>
                <a:gd name="T6" fmla="*/ 423 w 442"/>
                <a:gd name="T7" fmla="*/ 135 h 441"/>
                <a:gd name="T8" fmla="*/ 410 w 442"/>
                <a:gd name="T9" fmla="*/ 109 h 441"/>
                <a:gd name="T10" fmla="*/ 396 w 442"/>
                <a:gd name="T11" fmla="*/ 86 h 441"/>
                <a:gd name="T12" fmla="*/ 376 w 442"/>
                <a:gd name="T13" fmla="*/ 66 h 441"/>
                <a:gd name="T14" fmla="*/ 355 w 442"/>
                <a:gd name="T15" fmla="*/ 46 h 441"/>
                <a:gd name="T16" fmla="*/ 332 w 442"/>
                <a:gd name="T17" fmla="*/ 31 h 441"/>
                <a:gd name="T18" fmla="*/ 307 w 442"/>
                <a:gd name="T19" fmla="*/ 18 h 441"/>
                <a:gd name="T20" fmla="*/ 279 w 442"/>
                <a:gd name="T21" fmla="*/ 8 h 441"/>
                <a:gd name="T22" fmla="*/ 250 w 442"/>
                <a:gd name="T23" fmla="*/ 2 h 441"/>
                <a:gd name="T24" fmla="*/ 221 w 442"/>
                <a:gd name="T25" fmla="*/ 0 h 441"/>
                <a:gd name="T26" fmla="*/ 191 w 442"/>
                <a:gd name="T27" fmla="*/ 2 h 441"/>
                <a:gd name="T28" fmla="*/ 162 w 442"/>
                <a:gd name="T29" fmla="*/ 8 h 441"/>
                <a:gd name="T30" fmla="*/ 135 w 442"/>
                <a:gd name="T31" fmla="*/ 18 h 441"/>
                <a:gd name="T32" fmla="*/ 110 w 442"/>
                <a:gd name="T33" fmla="*/ 31 h 441"/>
                <a:gd name="T34" fmla="*/ 86 w 442"/>
                <a:gd name="T35" fmla="*/ 46 h 441"/>
                <a:gd name="T36" fmla="*/ 65 w 442"/>
                <a:gd name="T37" fmla="*/ 66 h 441"/>
                <a:gd name="T38" fmla="*/ 47 w 442"/>
                <a:gd name="T39" fmla="*/ 86 h 441"/>
                <a:gd name="T40" fmla="*/ 31 w 442"/>
                <a:gd name="T41" fmla="*/ 109 h 441"/>
                <a:gd name="T42" fmla="*/ 18 w 442"/>
                <a:gd name="T43" fmla="*/ 135 h 441"/>
                <a:gd name="T44" fmla="*/ 8 w 442"/>
                <a:gd name="T45" fmla="*/ 162 h 441"/>
                <a:gd name="T46" fmla="*/ 2 w 442"/>
                <a:gd name="T47" fmla="*/ 191 h 441"/>
                <a:gd name="T48" fmla="*/ 0 w 442"/>
                <a:gd name="T49" fmla="*/ 220 h 441"/>
                <a:gd name="T50" fmla="*/ 2 w 442"/>
                <a:gd name="T51" fmla="*/ 251 h 441"/>
                <a:gd name="T52" fmla="*/ 8 w 442"/>
                <a:gd name="T53" fmla="*/ 280 h 441"/>
                <a:gd name="T54" fmla="*/ 18 w 442"/>
                <a:gd name="T55" fmla="*/ 306 h 441"/>
                <a:gd name="T56" fmla="*/ 31 w 442"/>
                <a:gd name="T57" fmla="*/ 332 h 441"/>
                <a:gd name="T58" fmla="*/ 47 w 442"/>
                <a:gd name="T59" fmla="*/ 356 h 441"/>
                <a:gd name="T60" fmla="*/ 65 w 442"/>
                <a:gd name="T61" fmla="*/ 376 h 441"/>
                <a:gd name="T62" fmla="*/ 86 w 442"/>
                <a:gd name="T63" fmla="*/ 395 h 441"/>
                <a:gd name="T64" fmla="*/ 110 w 442"/>
                <a:gd name="T65" fmla="*/ 411 h 441"/>
                <a:gd name="T66" fmla="*/ 135 w 442"/>
                <a:gd name="T67" fmla="*/ 424 h 441"/>
                <a:gd name="T68" fmla="*/ 162 w 442"/>
                <a:gd name="T69" fmla="*/ 434 h 441"/>
                <a:gd name="T70" fmla="*/ 191 w 442"/>
                <a:gd name="T71" fmla="*/ 440 h 441"/>
                <a:gd name="T72" fmla="*/ 221 w 442"/>
                <a:gd name="T73" fmla="*/ 441 h 441"/>
                <a:gd name="T74" fmla="*/ 250 w 442"/>
                <a:gd name="T75" fmla="*/ 440 h 441"/>
                <a:gd name="T76" fmla="*/ 279 w 442"/>
                <a:gd name="T77" fmla="*/ 434 h 441"/>
                <a:gd name="T78" fmla="*/ 307 w 442"/>
                <a:gd name="T79" fmla="*/ 424 h 441"/>
                <a:gd name="T80" fmla="*/ 332 w 442"/>
                <a:gd name="T81" fmla="*/ 411 h 441"/>
                <a:gd name="T82" fmla="*/ 355 w 442"/>
                <a:gd name="T83" fmla="*/ 395 h 441"/>
                <a:gd name="T84" fmla="*/ 376 w 442"/>
                <a:gd name="T85" fmla="*/ 376 h 441"/>
                <a:gd name="T86" fmla="*/ 396 w 442"/>
                <a:gd name="T87" fmla="*/ 356 h 441"/>
                <a:gd name="T88" fmla="*/ 410 w 442"/>
                <a:gd name="T89" fmla="*/ 332 h 441"/>
                <a:gd name="T90" fmla="*/ 423 w 442"/>
                <a:gd name="T91" fmla="*/ 306 h 441"/>
                <a:gd name="T92" fmla="*/ 434 w 442"/>
                <a:gd name="T93" fmla="*/ 280 h 441"/>
                <a:gd name="T94" fmla="*/ 439 w 442"/>
                <a:gd name="T95" fmla="*/ 251 h 441"/>
                <a:gd name="T96" fmla="*/ 440 w 442"/>
                <a:gd name="T97" fmla="*/ 220 h 441"/>
                <a:gd name="T98" fmla="*/ 442 w 442"/>
                <a:gd name="T99" fmla="*/ 221 h 441"/>
                <a:gd name="T100" fmla="*/ 442 w 442"/>
                <a:gd name="T101" fmla="*/ 221 h 441"/>
                <a:gd name="T102" fmla="*/ 442 w 442"/>
                <a:gd name="T103" fmla="*/ 221 h 441"/>
                <a:gd name="T104" fmla="*/ 442 w 442"/>
                <a:gd name="T105" fmla="*/ 221 h 441"/>
                <a:gd name="T106" fmla="*/ 442 w 442"/>
                <a:gd name="T107" fmla="*/ 221 h 441"/>
                <a:gd name="T108" fmla="*/ 442 w 442"/>
                <a:gd name="T109" fmla="*/ 221 h 441"/>
                <a:gd name="T110" fmla="*/ 442 w 442"/>
                <a:gd name="T111" fmla="*/ 221 h 441"/>
                <a:gd name="T112" fmla="*/ 442 w 442"/>
                <a:gd name="T113" fmla="*/ 221 h 441"/>
                <a:gd name="T114" fmla="*/ 442 w 442"/>
                <a:gd name="T115" fmla="*/ 221 h 441"/>
                <a:gd name="T116" fmla="*/ 442 w 442"/>
                <a:gd name="T117" fmla="*/ 221 h 441"/>
                <a:gd name="T118" fmla="*/ 442 w 442"/>
                <a:gd name="T119" fmla="*/ 221 h 441"/>
                <a:gd name="T120" fmla="*/ 440 w 442"/>
                <a:gd name="T121" fmla="*/ 220 h 441"/>
                <a:gd name="T122" fmla="*/ 440 w 442"/>
                <a:gd name="T123" fmla="*/ 22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441">
                  <a:moveTo>
                    <a:pt x="440" y="220"/>
                  </a:moveTo>
                  <a:lnTo>
                    <a:pt x="439" y="191"/>
                  </a:lnTo>
                  <a:lnTo>
                    <a:pt x="434" y="162"/>
                  </a:lnTo>
                  <a:lnTo>
                    <a:pt x="423" y="135"/>
                  </a:lnTo>
                  <a:lnTo>
                    <a:pt x="410" y="109"/>
                  </a:lnTo>
                  <a:lnTo>
                    <a:pt x="396" y="86"/>
                  </a:lnTo>
                  <a:lnTo>
                    <a:pt x="376" y="66"/>
                  </a:lnTo>
                  <a:lnTo>
                    <a:pt x="355" y="46"/>
                  </a:lnTo>
                  <a:lnTo>
                    <a:pt x="332" y="31"/>
                  </a:lnTo>
                  <a:lnTo>
                    <a:pt x="307" y="18"/>
                  </a:lnTo>
                  <a:lnTo>
                    <a:pt x="279" y="8"/>
                  </a:lnTo>
                  <a:lnTo>
                    <a:pt x="250" y="2"/>
                  </a:lnTo>
                  <a:lnTo>
                    <a:pt x="221" y="0"/>
                  </a:lnTo>
                  <a:lnTo>
                    <a:pt x="191" y="2"/>
                  </a:lnTo>
                  <a:lnTo>
                    <a:pt x="162" y="8"/>
                  </a:lnTo>
                  <a:lnTo>
                    <a:pt x="135" y="18"/>
                  </a:lnTo>
                  <a:lnTo>
                    <a:pt x="110" y="31"/>
                  </a:lnTo>
                  <a:lnTo>
                    <a:pt x="86" y="46"/>
                  </a:lnTo>
                  <a:lnTo>
                    <a:pt x="65" y="66"/>
                  </a:lnTo>
                  <a:lnTo>
                    <a:pt x="47" y="86"/>
                  </a:lnTo>
                  <a:lnTo>
                    <a:pt x="31" y="109"/>
                  </a:lnTo>
                  <a:lnTo>
                    <a:pt x="18" y="135"/>
                  </a:lnTo>
                  <a:lnTo>
                    <a:pt x="8" y="162"/>
                  </a:lnTo>
                  <a:lnTo>
                    <a:pt x="2" y="191"/>
                  </a:lnTo>
                  <a:lnTo>
                    <a:pt x="0" y="220"/>
                  </a:lnTo>
                  <a:lnTo>
                    <a:pt x="2" y="251"/>
                  </a:lnTo>
                  <a:lnTo>
                    <a:pt x="8" y="280"/>
                  </a:lnTo>
                  <a:lnTo>
                    <a:pt x="18" y="306"/>
                  </a:lnTo>
                  <a:lnTo>
                    <a:pt x="31" y="332"/>
                  </a:lnTo>
                  <a:lnTo>
                    <a:pt x="47" y="356"/>
                  </a:lnTo>
                  <a:lnTo>
                    <a:pt x="65" y="376"/>
                  </a:lnTo>
                  <a:lnTo>
                    <a:pt x="86" y="395"/>
                  </a:lnTo>
                  <a:lnTo>
                    <a:pt x="110" y="411"/>
                  </a:lnTo>
                  <a:lnTo>
                    <a:pt x="135" y="424"/>
                  </a:lnTo>
                  <a:lnTo>
                    <a:pt x="162" y="434"/>
                  </a:lnTo>
                  <a:lnTo>
                    <a:pt x="191" y="440"/>
                  </a:lnTo>
                  <a:lnTo>
                    <a:pt x="221" y="441"/>
                  </a:lnTo>
                  <a:lnTo>
                    <a:pt x="250" y="440"/>
                  </a:lnTo>
                  <a:lnTo>
                    <a:pt x="279" y="434"/>
                  </a:lnTo>
                  <a:lnTo>
                    <a:pt x="307" y="424"/>
                  </a:lnTo>
                  <a:lnTo>
                    <a:pt x="332" y="411"/>
                  </a:lnTo>
                  <a:lnTo>
                    <a:pt x="355" y="395"/>
                  </a:lnTo>
                  <a:lnTo>
                    <a:pt x="376" y="376"/>
                  </a:lnTo>
                  <a:lnTo>
                    <a:pt x="396" y="356"/>
                  </a:lnTo>
                  <a:lnTo>
                    <a:pt x="410" y="332"/>
                  </a:lnTo>
                  <a:lnTo>
                    <a:pt x="423" y="306"/>
                  </a:lnTo>
                  <a:lnTo>
                    <a:pt x="434" y="280"/>
                  </a:lnTo>
                  <a:lnTo>
                    <a:pt x="439" y="251"/>
                  </a:lnTo>
                  <a:lnTo>
                    <a:pt x="440" y="220"/>
                  </a:lnTo>
                  <a:lnTo>
                    <a:pt x="442" y="221"/>
                  </a:lnTo>
                  <a:lnTo>
                    <a:pt x="442" y="221"/>
                  </a:lnTo>
                  <a:lnTo>
                    <a:pt x="442" y="221"/>
                  </a:lnTo>
                  <a:lnTo>
                    <a:pt x="442" y="221"/>
                  </a:lnTo>
                  <a:lnTo>
                    <a:pt x="442" y="221"/>
                  </a:lnTo>
                  <a:lnTo>
                    <a:pt x="442" y="221"/>
                  </a:lnTo>
                  <a:lnTo>
                    <a:pt x="442" y="221"/>
                  </a:lnTo>
                  <a:lnTo>
                    <a:pt x="442" y="221"/>
                  </a:lnTo>
                  <a:lnTo>
                    <a:pt x="442" y="221"/>
                  </a:lnTo>
                  <a:lnTo>
                    <a:pt x="442" y="221"/>
                  </a:lnTo>
                  <a:lnTo>
                    <a:pt x="442" y="221"/>
                  </a:lnTo>
                  <a:lnTo>
                    <a:pt x="440" y="220"/>
                  </a:lnTo>
                  <a:lnTo>
                    <a:pt x="440" y="22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8" name="Freeform 122"/>
            <p:cNvSpPr>
              <a:spLocks/>
            </p:cNvSpPr>
            <p:nvPr/>
          </p:nvSpPr>
          <p:spPr bwMode="auto">
            <a:xfrm>
              <a:off x="1174" y="3639"/>
              <a:ext cx="94" cy="49"/>
            </a:xfrm>
            <a:custGeom>
              <a:avLst/>
              <a:gdLst>
                <a:gd name="T0" fmla="*/ 186 w 186"/>
                <a:gd name="T1" fmla="*/ 0 h 97"/>
                <a:gd name="T2" fmla="*/ 186 w 186"/>
                <a:gd name="T3" fmla="*/ 97 h 97"/>
                <a:gd name="T4" fmla="*/ 0 w 186"/>
                <a:gd name="T5" fmla="*/ 97 h 97"/>
                <a:gd name="T6" fmla="*/ 0 w 186"/>
                <a:gd name="T7" fmla="*/ 0 h 97"/>
                <a:gd name="T8" fmla="*/ 186 w 186"/>
                <a:gd name="T9" fmla="*/ 0 h 97"/>
                <a:gd name="T10" fmla="*/ 186 w 186"/>
                <a:gd name="T11" fmla="*/ 0 h 97"/>
              </a:gdLst>
              <a:ahLst/>
              <a:cxnLst>
                <a:cxn ang="0">
                  <a:pos x="T0" y="T1"/>
                </a:cxn>
                <a:cxn ang="0">
                  <a:pos x="T2" y="T3"/>
                </a:cxn>
                <a:cxn ang="0">
                  <a:pos x="T4" y="T5"/>
                </a:cxn>
                <a:cxn ang="0">
                  <a:pos x="T6" y="T7"/>
                </a:cxn>
                <a:cxn ang="0">
                  <a:pos x="T8" y="T9"/>
                </a:cxn>
                <a:cxn ang="0">
                  <a:pos x="T10" y="T11"/>
                </a:cxn>
              </a:cxnLst>
              <a:rect l="0" t="0" r="r" b="b"/>
              <a:pathLst>
                <a:path w="186" h="97">
                  <a:moveTo>
                    <a:pt x="186" y="0"/>
                  </a:moveTo>
                  <a:lnTo>
                    <a:pt x="186" y="97"/>
                  </a:lnTo>
                  <a:lnTo>
                    <a:pt x="0" y="97"/>
                  </a:lnTo>
                  <a:lnTo>
                    <a:pt x="0" y="0"/>
                  </a:lnTo>
                  <a:lnTo>
                    <a:pt x="186" y="0"/>
                  </a:lnTo>
                  <a:lnTo>
                    <a:pt x="18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9" name="Freeform 123"/>
            <p:cNvSpPr>
              <a:spLocks/>
            </p:cNvSpPr>
            <p:nvPr/>
          </p:nvSpPr>
          <p:spPr bwMode="auto">
            <a:xfrm>
              <a:off x="1174" y="3639"/>
              <a:ext cx="94" cy="49"/>
            </a:xfrm>
            <a:custGeom>
              <a:avLst/>
              <a:gdLst>
                <a:gd name="T0" fmla="*/ 186 w 186"/>
                <a:gd name="T1" fmla="*/ 0 h 97"/>
                <a:gd name="T2" fmla="*/ 186 w 186"/>
                <a:gd name="T3" fmla="*/ 97 h 97"/>
                <a:gd name="T4" fmla="*/ 0 w 186"/>
                <a:gd name="T5" fmla="*/ 97 h 97"/>
                <a:gd name="T6" fmla="*/ 0 w 186"/>
                <a:gd name="T7" fmla="*/ 0 h 97"/>
                <a:gd name="T8" fmla="*/ 186 w 186"/>
                <a:gd name="T9" fmla="*/ 0 h 97"/>
                <a:gd name="T10" fmla="*/ 186 w 186"/>
                <a:gd name="T11" fmla="*/ 0 h 97"/>
              </a:gdLst>
              <a:ahLst/>
              <a:cxnLst>
                <a:cxn ang="0">
                  <a:pos x="T0" y="T1"/>
                </a:cxn>
                <a:cxn ang="0">
                  <a:pos x="T2" y="T3"/>
                </a:cxn>
                <a:cxn ang="0">
                  <a:pos x="T4" y="T5"/>
                </a:cxn>
                <a:cxn ang="0">
                  <a:pos x="T6" y="T7"/>
                </a:cxn>
                <a:cxn ang="0">
                  <a:pos x="T8" y="T9"/>
                </a:cxn>
                <a:cxn ang="0">
                  <a:pos x="T10" y="T11"/>
                </a:cxn>
              </a:cxnLst>
              <a:rect l="0" t="0" r="r" b="b"/>
              <a:pathLst>
                <a:path w="186" h="97">
                  <a:moveTo>
                    <a:pt x="186" y="0"/>
                  </a:moveTo>
                  <a:lnTo>
                    <a:pt x="186" y="97"/>
                  </a:lnTo>
                  <a:lnTo>
                    <a:pt x="0" y="97"/>
                  </a:lnTo>
                  <a:lnTo>
                    <a:pt x="0" y="0"/>
                  </a:lnTo>
                  <a:lnTo>
                    <a:pt x="186" y="0"/>
                  </a:lnTo>
                  <a:lnTo>
                    <a:pt x="186" y="0"/>
                  </a:lnTo>
                </a:path>
              </a:pathLst>
            </a:custGeom>
            <a:noFill/>
            <a:ln w="31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30" name="Freeform 124"/>
            <p:cNvSpPr>
              <a:spLocks/>
            </p:cNvSpPr>
            <p:nvPr/>
          </p:nvSpPr>
          <p:spPr bwMode="auto">
            <a:xfrm>
              <a:off x="1174" y="3639"/>
              <a:ext cx="94" cy="50"/>
            </a:xfrm>
            <a:custGeom>
              <a:avLst/>
              <a:gdLst>
                <a:gd name="T0" fmla="*/ 187 w 187"/>
                <a:gd name="T1" fmla="*/ 0 h 99"/>
                <a:gd name="T2" fmla="*/ 185 w 187"/>
                <a:gd name="T3" fmla="*/ 0 h 99"/>
                <a:gd name="T4" fmla="*/ 185 w 187"/>
                <a:gd name="T5" fmla="*/ 95 h 99"/>
                <a:gd name="T6" fmla="*/ 1 w 187"/>
                <a:gd name="T7" fmla="*/ 95 h 99"/>
                <a:gd name="T8" fmla="*/ 0 w 187"/>
                <a:gd name="T9" fmla="*/ 99 h 99"/>
                <a:gd name="T10" fmla="*/ 187 w 187"/>
                <a:gd name="T11" fmla="*/ 98 h 99"/>
                <a:gd name="T12" fmla="*/ 187 w 187"/>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87" h="99">
                  <a:moveTo>
                    <a:pt x="187" y="0"/>
                  </a:moveTo>
                  <a:lnTo>
                    <a:pt x="185" y="0"/>
                  </a:lnTo>
                  <a:lnTo>
                    <a:pt x="185" y="95"/>
                  </a:lnTo>
                  <a:lnTo>
                    <a:pt x="1" y="95"/>
                  </a:lnTo>
                  <a:lnTo>
                    <a:pt x="0" y="99"/>
                  </a:lnTo>
                  <a:lnTo>
                    <a:pt x="187" y="98"/>
                  </a:lnTo>
                  <a:lnTo>
                    <a:pt x="18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31" name="Freeform 125"/>
            <p:cNvSpPr>
              <a:spLocks/>
            </p:cNvSpPr>
            <p:nvPr/>
          </p:nvSpPr>
          <p:spPr bwMode="auto">
            <a:xfrm>
              <a:off x="1174" y="3639"/>
              <a:ext cx="94" cy="50"/>
            </a:xfrm>
            <a:custGeom>
              <a:avLst/>
              <a:gdLst>
                <a:gd name="T0" fmla="*/ 3 w 189"/>
                <a:gd name="T1" fmla="*/ 96 h 100"/>
                <a:gd name="T2" fmla="*/ 3 w 189"/>
                <a:gd name="T3" fmla="*/ 3 h 100"/>
                <a:gd name="T4" fmla="*/ 187 w 189"/>
                <a:gd name="T5" fmla="*/ 3 h 100"/>
                <a:gd name="T6" fmla="*/ 189 w 189"/>
                <a:gd name="T7" fmla="*/ 1 h 100"/>
                <a:gd name="T8" fmla="*/ 188 w 189"/>
                <a:gd name="T9" fmla="*/ 0 h 100"/>
                <a:gd name="T10" fmla="*/ 0 w 189"/>
                <a:gd name="T11" fmla="*/ 1 h 100"/>
                <a:gd name="T12" fmla="*/ 2 w 189"/>
                <a:gd name="T13" fmla="*/ 100 h 100"/>
                <a:gd name="T14" fmla="*/ 3 w 189"/>
                <a:gd name="T15" fmla="*/ 96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00">
                  <a:moveTo>
                    <a:pt x="3" y="96"/>
                  </a:moveTo>
                  <a:lnTo>
                    <a:pt x="3" y="3"/>
                  </a:lnTo>
                  <a:lnTo>
                    <a:pt x="187" y="3"/>
                  </a:lnTo>
                  <a:lnTo>
                    <a:pt x="189" y="1"/>
                  </a:lnTo>
                  <a:lnTo>
                    <a:pt x="188" y="0"/>
                  </a:lnTo>
                  <a:lnTo>
                    <a:pt x="0" y="1"/>
                  </a:lnTo>
                  <a:lnTo>
                    <a:pt x="2" y="100"/>
                  </a:lnTo>
                  <a:lnTo>
                    <a:pt x="3"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grpSp>
      <p:cxnSp>
        <p:nvCxnSpPr>
          <p:cNvPr id="132" name="AutoShape 126"/>
          <p:cNvCxnSpPr>
            <a:cxnSpLocks noChangeShapeType="1"/>
            <a:stCxn id="11" idx="2"/>
            <a:endCxn id="52" idx="0"/>
          </p:cNvCxnSpPr>
          <p:nvPr/>
        </p:nvCxnSpPr>
        <p:spPr bwMode="auto">
          <a:xfrm>
            <a:off x="2297113" y="5084763"/>
            <a:ext cx="0" cy="401637"/>
          </a:xfrm>
          <a:prstGeom prst="straightConnector1">
            <a:avLst/>
          </a:prstGeom>
          <a:noFill/>
          <a:ln w="38100">
            <a:solidFill>
              <a:schemeClr val="tx2"/>
            </a:solidFill>
            <a:round/>
            <a:headEnd/>
            <a:tailEnd/>
          </a:ln>
          <a:effectLst/>
        </p:spPr>
      </p:cxnSp>
      <p:cxnSp>
        <p:nvCxnSpPr>
          <p:cNvPr id="133" name="AutoShape 127"/>
          <p:cNvCxnSpPr>
            <a:cxnSpLocks noChangeShapeType="1"/>
            <a:stCxn id="16" idx="0"/>
            <a:endCxn id="17" idx="0"/>
          </p:cNvCxnSpPr>
          <p:nvPr/>
        </p:nvCxnSpPr>
        <p:spPr bwMode="auto">
          <a:xfrm rot="16200000" flipH="1">
            <a:off x="4873377" y="1029742"/>
            <a:ext cx="71561" cy="5159002"/>
          </a:xfrm>
          <a:prstGeom prst="bentConnector3">
            <a:avLst>
              <a:gd name="adj1" fmla="val -319448"/>
            </a:avLst>
          </a:prstGeom>
          <a:noFill/>
          <a:ln w="38100">
            <a:solidFill>
              <a:schemeClr val="tx2"/>
            </a:solidFill>
            <a:miter lim="800000"/>
            <a:headEnd/>
            <a:tailEnd/>
          </a:ln>
          <a:effectLst/>
        </p:spPr>
      </p:cxnSp>
      <p:cxnSp>
        <p:nvCxnSpPr>
          <p:cNvPr id="134" name="AutoShape 128"/>
          <p:cNvCxnSpPr>
            <a:cxnSpLocks noChangeShapeType="1"/>
            <a:stCxn id="8" idx="0"/>
            <a:endCxn id="14" idx="2"/>
          </p:cNvCxnSpPr>
          <p:nvPr/>
        </p:nvCxnSpPr>
        <p:spPr bwMode="auto">
          <a:xfrm rot="16200000">
            <a:off x="5124450" y="2238375"/>
            <a:ext cx="1027113" cy="1643063"/>
          </a:xfrm>
          <a:prstGeom prst="bentConnector3">
            <a:avLst>
              <a:gd name="adj1" fmla="val 49921"/>
            </a:avLst>
          </a:prstGeom>
          <a:noFill/>
          <a:ln w="38100">
            <a:solidFill>
              <a:schemeClr val="tx2"/>
            </a:solidFill>
            <a:miter lim="800000"/>
            <a:headEnd/>
            <a:tailEnd/>
          </a:ln>
          <a:effectLst/>
        </p:spPr>
      </p:cxnSp>
      <p:cxnSp>
        <p:nvCxnSpPr>
          <p:cNvPr id="135" name="AutoShape 129"/>
          <p:cNvCxnSpPr>
            <a:cxnSpLocks noChangeShapeType="1"/>
            <a:stCxn id="8" idx="2"/>
            <a:endCxn id="79" idx="0"/>
          </p:cNvCxnSpPr>
          <p:nvPr/>
        </p:nvCxnSpPr>
        <p:spPr bwMode="auto">
          <a:xfrm>
            <a:off x="4816475" y="5084763"/>
            <a:ext cx="0" cy="401637"/>
          </a:xfrm>
          <a:prstGeom prst="straightConnector1">
            <a:avLst/>
          </a:prstGeom>
          <a:noFill/>
          <a:ln w="38100">
            <a:solidFill>
              <a:schemeClr val="tx2"/>
            </a:solidFill>
            <a:round/>
            <a:headEnd/>
            <a:tailEnd/>
          </a:ln>
          <a:effectLst/>
        </p:spPr>
      </p:cxnSp>
      <p:cxnSp>
        <p:nvCxnSpPr>
          <p:cNvPr id="136" name="AutoShape 130"/>
          <p:cNvCxnSpPr>
            <a:cxnSpLocks noChangeShapeType="1"/>
            <a:stCxn id="5" idx="2"/>
            <a:endCxn id="106" idx="0"/>
          </p:cNvCxnSpPr>
          <p:nvPr/>
        </p:nvCxnSpPr>
        <p:spPr bwMode="auto">
          <a:xfrm>
            <a:off x="7408863" y="5084763"/>
            <a:ext cx="0" cy="401637"/>
          </a:xfrm>
          <a:prstGeom prst="straightConnector1">
            <a:avLst/>
          </a:prstGeom>
          <a:noFill/>
          <a:ln w="38100">
            <a:solidFill>
              <a:schemeClr val="tx2"/>
            </a:solidFill>
            <a:round/>
            <a:headEnd/>
            <a:tailEnd/>
          </a:ln>
          <a:effectLst/>
        </p:spPr>
      </p:cxnSp>
      <p:cxnSp>
        <p:nvCxnSpPr>
          <p:cNvPr id="137" name="AutoShape 131"/>
          <p:cNvCxnSpPr>
            <a:cxnSpLocks noChangeShapeType="1"/>
            <a:stCxn id="25" idx="0"/>
            <a:endCxn id="10" idx="2"/>
          </p:cNvCxnSpPr>
          <p:nvPr/>
        </p:nvCxnSpPr>
        <p:spPr bwMode="auto">
          <a:xfrm rot="16200000">
            <a:off x="-44449" y="3630612"/>
            <a:ext cx="2940050" cy="771525"/>
          </a:xfrm>
          <a:prstGeom prst="bentConnector3">
            <a:avLst>
              <a:gd name="adj1" fmla="val 82394"/>
            </a:avLst>
          </a:prstGeom>
          <a:noFill/>
          <a:ln w="38100">
            <a:solidFill>
              <a:schemeClr val="tx2"/>
            </a:solidFill>
            <a:miter lim="800000"/>
            <a:headEnd/>
            <a:tailEnd/>
          </a:ln>
          <a:effectLst/>
        </p:spPr>
      </p:cxnSp>
    </p:spTree>
    <p:extLst>
      <p:ext uri="{BB962C8B-B14F-4D97-AF65-F5344CB8AC3E}">
        <p14:creationId xmlns:p14="http://schemas.microsoft.com/office/powerpoint/2010/main" xmlns="" val="138380327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sz="3600" dirty="0" smtClean="0">
                <a:solidFill>
                  <a:srgbClr val="FFFF00"/>
                </a:solidFill>
              </a:rPr>
              <a:t>What do the Annexes involve?</a:t>
            </a:r>
          </a:p>
        </p:txBody>
      </p:sp>
      <p:sp>
        <p:nvSpPr>
          <p:cNvPr id="3" name="Rectangle 3"/>
          <p:cNvSpPr>
            <a:spLocks noGrp="1" noChangeArrowheads="1"/>
          </p:cNvSpPr>
          <p:nvPr>
            <p:ph idx="1"/>
          </p:nvPr>
        </p:nvSpPr>
        <p:spPr>
          <a:xfrm>
            <a:off x="685800" y="1412875"/>
            <a:ext cx="7772400" cy="4679950"/>
          </a:xfrm>
        </p:spPr>
        <p:txBody>
          <a:bodyPr rtlCol="0">
            <a:normAutofit fontScale="92500" lnSpcReduction="10000"/>
          </a:bodyPr>
          <a:lstStyle/>
          <a:p>
            <a:pPr eaLnBrk="1" fontAlgn="auto" hangingPunct="1">
              <a:lnSpc>
                <a:spcPct val="80000"/>
              </a:lnSpc>
              <a:spcAft>
                <a:spcPts val="0"/>
              </a:spcAft>
              <a:defRPr/>
            </a:pPr>
            <a:r>
              <a:rPr lang="en-GB" altLang="en-US" sz="2400" b="1" dirty="0" smtClean="0"/>
              <a:t>Annex II</a:t>
            </a:r>
          </a:p>
          <a:p>
            <a:pPr lvl="1" eaLnBrk="1" fontAlgn="auto" hangingPunct="1">
              <a:lnSpc>
                <a:spcPct val="80000"/>
              </a:lnSpc>
              <a:spcAft>
                <a:spcPts val="0"/>
              </a:spcAft>
              <a:defRPr/>
            </a:pPr>
            <a:r>
              <a:rPr lang="en-GB" altLang="en-US" sz="2000" dirty="0" smtClean="0"/>
              <a:t>Full quality assurance system + notified body inspection of design for Class III</a:t>
            </a:r>
          </a:p>
          <a:p>
            <a:pPr eaLnBrk="1" fontAlgn="auto" hangingPunct="1">
              <a:lnSpc>
                <a:spcPct val="80000"/>
              </a:lnSpc>
              <a:spcAft>
                <a:spcPts val="0"/>
              </a:spcAft>
              <a:defRPr/>
            </a:pPr>
            <a:r>
              <a:rPr lang="en-GB" altLang="en-US" sz="2400" b="1" dirty="0" smtClean="0"/>
              <a:t>Annex III</a:t>
            </a:r>
          </a:p>
          <a:p>
            <a:pPr lvl="1" eaLnBrk="1" fontAlgn="auto" hangingPunct="1">
              <a:lnSpc>
                <a:spcPct val="80000"/>
              </a:lnSpc>
              <a:spcAft>
                <a:spcPts val="0"/>
              </a:spcAft>
              <a:defRPr/>
            </a:pPr>
            <a:r>
              <a:rPr lang="en-GB" altLang="en-US" sz="2000" dirty="0" smtClean="0"/>
              <a:t>Type examination – submit documentation and a sample device to a notified body</a:t>
            </a:r>
          </a:p>
          <a:p>
            <a:pPr eaLnBrk="1" fontAlgn="auto" hangingPunct="1">
              <a:lnSpc>
                <a:spcPct val="80000"/>
              </a:lnSpc>
              <a:spcAft>
                <a:spcPts val="0"/>
              </a:spcAft>
              <a:defRPr/>
            </a:pPr>
            <a:r>
              <a:rPr lang="en-GB" altLang="en-US" sz="2400" b="1" dirty="0" smtClean="0"/>
              <a:t>Annex IV</a:t>
            </a:r>
          </a:p>
          <a:p>
            <a:pPr lvl="1" eaLnBrk="1" fontAlgn="auto" hangingPunct="1">
              <a:lnSpc>
                <a:spcPct val="80000"/>
              </a:lnSpc>
              <a:spcAft>
                <a:spcPts val="0"/>
              </a:spcAft>
              <a:defRPr/>
            </a:pPr>
            <a:r>
              <a:rPr lang="en-GB" altLang="en-US" sz="2000" dirty="0" smtClean="0"/>
              <a:t>EC verification, final testing by notified body - 100% or sampled (statistical assessment)</a:t>
            </a:r>
          </a:p>
          <a:p>
            <a:pPr eaLnBrk="1" fontAlgn="auto" hangingPunct="1">
              <a:lnSpc>
                <a:spcPct val="80000"/>
              </a:lnSpc>
              <a:spcAft>
                <a:spcPts val="0"/>
              </a:spcAft>
              <a:defRPr/>
            </a:pPr>
            <a:r>
              <a:rPr lang="en-GB" altLang="en-US" sz="2400" b="1" dirty="0" smtClean="0"/>
              <a:t>Annex V</a:t>
            </a:r>
          </a:p>
          <a:p>
            <a:pPr lvl="1" eaLnBrk="1" fontAlgn="auto" hangingPunct="1">
              <a:lnSpc>
                <a:spcPct val="80000"/>
              </a:lnSpc>
              <a:spcAft>
                <a:spcPts val="0"/>
              </a:spcAft>
              <a:defRPr/>
            </a:pPr>
            <a:r>
              <a:rPr lang="en-GB" altLang="en-US" sz="2000" dirty="0" smtClean="0"/>
              <a:t>EC Declaration of Conformity + production quality assurance (quality management system needed)</a:t>
            </a:r>
          </a:p>
          <a:p>
            <a:pPr eaLnBrk="1" fontAlgn="auto" hangingPunct="1">
              <a:lnSpc>
                <a:spcPct val="80000"/>
              </a:lnSpc>
              <a:spcAft>
                <a:spcPts val="0"/>
              </a:spcAft>
              <a:defRPr/>
            </a:pPr>
            <a:r>
              <a:rPr lang="en-GB" altLang="en-US" sz="2400" b="1" dirty="0" smtClean="0"/>
              <a:t>Annex VI</a:t>
            </a:r>
          </a:p>
          <a:p>
            <a:pPr lvl="1" eaLnBrk="1" fontAlgn="auto" hangingPunct="1">
              <a:lnSpc>
                <a:spcPct val="80000"/>
              </a:lnSpc>
              <a:spcAft>
                <a:spcPts val="0"/>
              </a:spcAft>
              <a:defRPr/>
            </a:pPr>
            <a:r>
              <a:rPr lang="en-GB" altLang="en-US" sz="2000" dirty="0" smtClean="0"/>
              <a:t>EC Declaration + product quality assurance </a:t>
            </a:r>
            <a:br>
              <a:rPr lang="en-GB" altLang="en-US" sz="2000" dirty="0" smtClean="0"/>
            </a:br>
            <a:r>
              <a:rPr lang="en-GB" altLang="en-US" sz="2000" dirty="0" smtClean="0"/>
              <a:t>(quality management system needed)</a:t>
            </a:r>
          </a:p>
          <a:p>
            <a:pPr eaLnBrk="1" fontAlgn="auto" hangingPunct="1">
              <a:lnSpc>
                <a:spcPct val="80000"/>
              </a:lnSpc>
              <a:spcAft>
                <a:spcPts val="0"/>
              </a:spcAft>
              <a:defRPr/>
            </a:pPr>
            <a:r>
              <a:rPr lang="en-GB" altLang="en-US" sz="2400" b="1" dirty="0" smtClean="0"/>
              <a:t>Annex VII</a:t>
            </a:r>
          </a:p>
          <a:p>
            <a:pPr lvl="1" eaLnBrk="1" fontAlgn="auto" hangingPunct="1">
              <a:lnSpc>
                <a:spcPct val="80000"/>
              </a:lnSpc>
              <a:spcAft>
                <a:spcPts val="0"/>
              </a:spcAft>
              <a:defRPr/>
            </a:pPr>
            <a:r>
              <a:rPr lang="en-GB" altLang="en-US" sz="2000" dirty="0" smtClean="0"/>
              <a:t>EC Declaration of Conformity + assurance provisions based on II, IV, V, or VI</a:t>
            </a:r>
          </a:p>
        </p:txBody>
      </p:sp>
    </p:spTree>
    <p:extLst>
      <p:ext uri="{BB962C8B-B14F-4D97-AF65-F5344CB8AC3E}">
        <p14:creationId xmlns:p14="http://schemas.microsoft.com/office/powerpoint/2010/main" xmlns="" val="1921601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3008313" cy="1162050"/>
          </a:xfrm>
        </p:spPr>
        <p:txBody>
          <a:bodyPr/>
          <a:lstStyle/>
          <a:p>
            <a:pPr algn="ctr"/>
            <a:r>
              <a:rPr lang="en-GB" dirty="0" smtClean="0">
                <a:solidFill>
                  <a:srgbClr val="FFFF00"/>
                </a:solidFill>
              </a:rPr>
              <a:t>Summary of the EU approval process</a:t>
            </a:r>
          </a:p>
        </p:txBody>
      </p:sp>
      <p:graphicFrame>
        <p:nvGraphicFramePr>
          <p:cNvPr id="3" name="Content Placeholder 4">
            <a:hlinkClick r:id="" action="ppaction://ole?verb=0"/>
          </p:cNvPr>
          <p:cNvGraphicFramePr>
            <a:graphicFrameLocks noGrp="1" noChangeAspect="1"/>
          </p:cNvGraphicFramePr>
          <p:nvPr>
            <p:ph idx="1"/>
          </p:nvPr>
        </p:nvGraphicFramePr>
        <p:xfrm>
          <a:off x="3868738" y="273050"/>
          <a:ext cx="4522787" cy="5853113"/>
        </p:xfrm>
        <a:graphic>
          <a:graphicData uri="http://schemas.openxmlformats.org/presentationml/2006/ole">
            <p:oleObj spid="_x0000_s3080" name="Acrobat Document" r:id="rId4" imgW="6885000" imgH="8910000" progId="AcroExch.Document.11">
              <p:embed/>
            </p:oleObj>
          </a:graphicData>
        </a:graphic>
      </p:graphicFrame>
    </p:spTree>
    <p:extLst>
      <p:ext uri="{BB962C8B-B14F-4D97-AF65-F5344CB8AC3E}">
        <p14:creationId xmlns:p14="http://schemas.microsoft.com/office/powerpoint/2010/main" xmlns="" val="305842983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79388" y="274638"/>
            <a:ext cx="8507412" cy="1143000"/>
          </a:xfrm>
        </p:spPr>
        <p:txBody>
          <a:bodyPr rtlCol="0">
            <a:normAutofit fontScale="90000"/>
          </a:bodyPr>
          <a:lstStyle/>
          <a:p>
            <a:pPr eaLnBrk="1" fontAlgn="auto" hangingPunct="1">
              <a:spcAft>
                <a:spcPts val="0"/>
              </a:spcAft>
              <a:defRPr/>
            </a:pPr>
            <a:r>
              <a:rPr lang="en-GB" altLang="en-US" dirty="0" smtClean="0">
                <a:solidFill>
                  <a:srgbClr val="FFFF00"/>
                </a:solidFill>
              </a:rPr>
              <a:t>Additional requirements </a:t>
            </a:r>
            <a:br>
              <a:rPr lang="en-GB" altLang="en-US" dirty="0" smtClean="0">
                <a:solidFill>
                  <a:srgbClr val="FFFF00"/>
                </a:solidFill>
              </a:rPr>
            </a:br>
            <a:r>
              <a:rPr lang="en-GB" altLang="en-US" dirty="0" smtClean="0">
                <a:solidFill>
                  <a:srgbClr val="FFFF00"/>
                </a:solidFill>
              </a:rPr>
              <a:t>- Technical </a:t>
            </a:r>
            <a:r>
              <a:rPr lang="en-GB" altLang="en-US" dirty="0">
                <a:solidFill>
                  <a:srgbClr val="FFFF00"/>
                </a:solidFill>
              </a:rPr>
              <a:t>File</a:t>
            </a:r>
            <a:endParaRPr lang="en-GB" altLang="en-US" dirty="0" smtClean="0">
              <a:solidFill>
                <a:srgbClr val="FFFF00"/>
              </a:solidFill>
            </a:endParaRPr>
          </a:p>
        </p:txBody>
      </p:sp>
      <p:sp>
        <p:nvSpPr>
          <p:cNvPr id="3" name="Rectangle 3"/>
          <p:cNvSpPr>
            <a:spLocks noGrp="1" noChangeArrowheads="1"/>
          </p:cNvSpPr>
          <p:nvPr>
            <p:ph idx="1"/>
          </p:nvPr>
        </p:nvSpPr>
        <p:spPr>
          <a:xfrm>
            <a:off x="683568" y="1700808"/>
            <a:ext cx="7772400" cy="4514850"/>
          </a:xfrm>
        </p:spPr>
        <p:txBody>
          <a:bodyPr rtlCol="0">
            <a:normAutofit fontScale="70000" lnSpcReduction="20000"/>
          </a:bodyPr>
          <a:lstStyle/>
          <a:p>
            <a:pPr eaLnBrk="1" fontAlgn="auto" hangingPunct="1">
              <a:lnSpc>
                <a:spcPct val="120000"/>
              </a:lnSpc>
              <a:spcBef>
                <a:spcPts val="0"/>
              </a:spcBef>
              <a:spcAft>
                <a:spcPts val="0"/>
              </a:spcAft>
              <a:defRPr/>
            </a:pPr>
            <a:r>
              <a:rPr lang="en-GB" altLang="en-US" dirty="0"/>
              <a:t>Compilation of the documents </a:t>
            </a:r>
            <a:r>
              <a:rPr lang="en-GB" altLang="en-US" dirty="0" smtClean="0"/>
              <a:t>related to your </a:t>
            </a:r>
            <a:r>
              <a:rPr lang="en-GB" altLang="en-US" dirty="0"/>
              <a:t>device that demonstrate compliance with the Essential Requirements and other aspects of </a:t>
            </a:r>
            <a:r>
              <a:rPr lang="en-GB" altLang="en-US" dirty="0" smtClean="0"/>
              <a:t>MDD</a:t>
            </a:r>
            <a:endParaRPr lang="en-GB" altLang="en-US" dirty="0"/>
          </a:p>
          <a:p>
            <a:pPr eaLnBrk="1" fontAlgn="auto" hangingPunct="1">
              <a:lnSpc>
                <a:spcPct val="90000"/>
              </a:lnSpc>
              <a:spcAft>
                <a:spcPts val="0"/>
              </a:spcAft>
              <a:defRPr/>
            </a:pPr>
            <a:endParaRPr lang="en-GB" altLang="en-US" dirty="0" smtClean="0">
              <a:hlinkClick r:id="rId3"/>
            </a:endParaRPr>
          </a:p>
          <a:p>
            <a:pPr eaLnBrk="1" fontAlgn="auto" hangingPunct="1">
              <a:lnSpc>
                <a:spcPct val="90000"/>
              </a:lnSpc>
              <a:spcAft>
                <a:spcPts val="0"/>
              </a:spcAft>
              <a:defRPr/>
            </a:pPr>
            <a:r>
              <a:rPr lang="en-GB" altLang="en-US" dirty="0" smtClean="0">
                <a:hlinkClick r:id="rId3"/>
              </a:rPr>
              <a:t>http</a:t>
            </a:r>
            <a:r>
              <a:rPr lang="en-GB" altLang="en-US" dirty="0">
                <a:hlinkClick r:id="rId3"/>
              </a:rPr>
              <a:t>://</a:t>
            </a:r>
            <a:r>
              <a:rPr lang="en-GB" altLang="en-US" dirty="0" smtClean="0">
                <a:hlinkClick r:id="rId3"/>
              </a:rPr>
              <a:t>www.ghtf.org/documents/sg1/sg1final-n11.pdf</a:t>
            </a:r>
            <a:r>
              <a:rPr lang="en-GB" altLang="en-US" dirty="0" smtClean="0"/>
              <a:t> </a:t>
            </a:r>
          </a:p>
          <a:p>
            <a:pPr eaLnBrk="1" fontAlgn="auto" hangingPunct="1">
              <a:spcAft>
                <a:spcPts val="0"/>
              </a:spcAft>
              <a:defRPr/>
            </a:pPr>
            <a:endParaRPr lang="en-GB" altLang="en-US" dirty="0" smtClean="0"/>
          </a:p>
          <a:p>
            <a:pPr eaLnBrk="1" fontAlgn="auto" hangingPunct="1">
              <a:spcAft>
                <a:spcPts val="0"/>
              </a:spcAft>
              <a:defRPr/>
            </a:pPr>
            <a:r>
              <a:rPr lang="en-GB" altLang="en-US" dirty="0" smtClean="0"/>
              <a:t>Contains:</a:t>
            </a:r>
          </a:p>
          <a:p>
            <a:pPr lvl="1" eaLnBrk="1" fontAlgn="auto" hangingPunct="1">
              <a:spcAft>
                <a:spcPts val="0"/>
              </a:spcAft>
              <a:defRPr/>
            </a:pPr>
            <a:r>
              <a:rPr lang="en-GB" altLang="en-US" dirty="0"/>
              <a:t>D</a:t>
            </a:r>
            <a:r>
              <a:rPr lang="en-GB" altLang="en-US" dirty="0" smtClean="0"/>
              <a:t>escriptions of design and operation of the device</a:t>
            </a:r>
          </a:p>
          <a:p>
            <a:pPr lvl="1" eaLnBrk="1" fontAlgn="auto" hangingPunct="1">
              <a:spcAft>
                <a:spcPts val="0"/>
              </a:spcAft>
              <a:defRPr/>
            </a:pPr>
            <a:r>
              <a:rPr lang="en-GB" altLang="en-US" dirty="0"/>
              <a:t>I</a:t>
            </a:r>
            <a:r>
              <a:rPr lang="en-GB" altLang="en-US" dirty="0" smtClean="0"/>
              <a:t>nstructions </a:t>
            </a:r>
          </a:p>
          <a:p>
            <a:pPr lvl="1" eaLnBrk="1" fontAlgn="auto" hangingPunct="1">
              <a:spcAft>
                <a:spcPts val="0"/>
              </a:spcAft>
              <a:defRPr/>
            </a:pPr>
            <a:r>
              <a:rPr lang="en-GB" altLang="en-US" dirty="0" smtClean="0"/>
              <a:t>Labelling</a:t>
            </a:r>
          </a:p>
          <a:p>
            <a:pPr lvl="1" eaLnBrk="1" fontAlgn="auto" hangingPunct="1">
              <a:spcAft>
                <a:spcPts val="0"/>
              </a:spcAft>
              <a:defRPr/>
            </a:pPr>
            <a:r>
              <a:rPr lang="en-GB" altLang="en-US" dirty="0"/>
              <a:t>D</a:t>
            </a:r>
            <a:r>
              <a:rPr lang="en-GB" altLang="en-US" dirty="0" smtClean="0"/>
              <a:t>emonstrations of effectiveness</a:t>
            </a:r>
          </a:p>
          <a:p>
            <a:pPr lvl="1" eaLnBrk="1" fontAlgn="auto" hangingPunct="1">
              <a:spcAft>
                <a:spcPts val="0"/>
              </a:spcAft>
              <a:defRPr/>
            </a:pPr>
            <a:r>
              <a:rPr lang="en-GB" altLang="en-US" dirty="0"/>
              <a:t>R</a:t>
            </a:r>
            <a:r>
              <a:rPr lang="en-GB" altLang="en-US" dirty="0" smtClean="0"/>
              <a:t>isk assessments</a:t>
            </a:r>
          </a:p>
          <a:p>
            <a:pPr lvl="1" eaLnBrk="1" fontAlgn="auto" hangingPunct="1">
              <a:spcAft>
                <a:spcPts val="0"/>
              </a:spcAft>
              <a:defRPr/>
            </a:pPr>
            <a:r>
              <a:rPr lang="en-GB" altLang="en-US" dirty="0"/>
              <a:t>S</a:t>
            </a:r>
            <a:r>
              <a:rPr lang="en-GB" altLang="en-US" dirty="0" smtClean="0"/>
              <a:t>tatements or certificates showing compliance with other relevant standards, e.g.: ISO 60601. </a:t>
            </a:r>
          </a:p>
        </p:txBody>
      </p:sp>
    </p:spTree>
    <p:extLst>
      <p:ext uri="{BB962C8B-B14F-4D97-AF65-F5344CB8AC3E}">
        <p14:creationId xmlns:p14="http://schemas.microsoft.com/office/powerpoint/2010/main" xmlns="" val="20961681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rtlCol="0">
            <a:normAutofit fontScale="90000"/>
          </a:bodyPr>
          <a:lstStyle/>
          <a:p>
            <a:pPr eaLnBrk="1" fontAlgn="auto" hangingPunct="1">
              <a:spcAft>
                <a:spcPts val="0"/>
              </a:spcAft>
              <a:defRPr/>
            </a:pPr>
            <a:r>
              <a:rPr lang="en-GB" altLang="en-US" sz="4000" i="1" dirty="0" smtClean="0">
                <a:solidFill>
                  <a:srgbClr val="FFFF00"/>
                </a:solidFill>
                <a:effectLst/>
              </a:rPr>
              <a:t>From 1</a:t>
            </a:r>
            <a:r>
              <a:rPr lang="en-GB" altLang="en-US" sz="4000" i="1" baseline="30000" dirty="0" smtClean="0">
                <a:solidFill>
                  <a:srgbClr val="FFFF00"/>
                </a:solidFill>
                <a:effectLst/>
              </a:rPr>
              <a:t>st</a:t>
            </a:r>
            <a:r>
              <a:rPr lang="en-GB" altLang="en-US" sz="4000" i="1" dirty="0" smtClean="0">
                <a:solidFill>
                  <a:srgbClr val="FFFF00"/>
                </a:solidFill>
                <a:effectLst/>
              </a:rPr>
              <a:t> Lecture: MDD Article 10 </a:t>
            </a:r>
            <a:br>
              <a:rPr lang="en-GB" altLang="en-US" sz="4000" i="1" dirty="0" smtClean="0">
                <a:solidFill>
                  <a:srgbClr val="FFFF00"/>
                </a:solidFill>
                <a:effectLst/>
              </a:rPr>
            </a:br>
            <a:r>
              <a:rPr lang="en-GB" altLang="en-US" sz="4000" i="1" dirty="0" smtClean="0">
                <a:solidFill>
                  <a:srgbClr val="FFFF00"/>
                </a:solidFill>
                <a:effectLst/>
              </a:rPr>
              <a:t>- </a:t>
            </a:r>
            <a:r>
              <a:rPr lang="en-GB" altLang="en-US" sz="4000" dirty="0" smtClean="0">
                <a:solidFill>
                  <a:srgbClr val="FFFF00"/>
                </a:solidFill>
                <a:effectLst/>
              </a:rPr>
              <a:t>Information on incidents</a:t>
            </a:r>
          </a:p>
        </p:txBody>
      </p:sp>
      <p:sp>
        <p:nvSpPr>
          <p:cNvPr id="5" name="Rectangle 3"/>
          <p:cNvSpPr>
            <a:spLocks noGrp="1" noChangeArrowheads="1"/>
          </p:cNvSpPr>
          <p:nvPr>
            <p:ph idx="1"/>
          </p:nvPr>
        </p:nvSpPr>
        <p:spPr>
          <a:xfrm>
            <a:off x="684213" y="1557338"/>
            <a:ext cx="7772400" cy="4248150"/>
          </a:xfrm>
        </p:spPr>
        <p:txBody>
          <a:bodyPr/>
          <a:lstStyle/>
          <a:p>
            <a:pPr eaLnBrk="1" hangingPunct="1">
              <a:lnSpc>
                <a:spcPct val="90000"/>
              </a:lnSpc>
            </a:pPr>
            <a:r>
              <a:rPr lang="en-GB" altLang="en-US" sz="2800" dirty="0" smtClean="0"/>
              <a:t>Adverse Incident reporting:</a:t>
            </a:r>
          </a:p>
          <a:p>
            <a:pPr lvl="1" eaLnBrk="1" hangingPunct="1">
              <a:lnSpc>
                <a:spcPct val="90000"/>
              </a:lnSpc>
            </a:pPr>
            <a:r>
              <a:rPr lang="en-GB" altLang="en-US" sz="2400" dirty="0" smtClean="0"/>
              <a:t>if a device causes harm or something happened with the potential to cause harm then it can be reported to the MHRA by users, patients or manufacturers</a:t>
            </a:r>
          </a:p>
          <a:p>
            <a:pPr eaLnBrk="1" hangingPunct="1">
              <a:lnSpc>
                <a:spcPct val="90000"/>
              </a:lnSpc>
            </a:pPr>
            <a:endParaRPr lang="en-GB" altLang="en-US" sz="2800" dirty="0" smtClean="0"/>
          </a:p>
          <a:p>
            <a:pPr eaLnBrk="1" hangingPunct="1">
              <a:lnSpc>
                <a:spcPct val="90000"/>
              </a:lnSpc>
            </a:pPr>
            <a:r>
              <a:rPr lang="en-GB" altLang="en-US" sz="2800" dirty="0" smtClean="0"/>
              <a:t>Forms </a:t>
            </a:r>
            <a:r>
              <a:rPr lang="en-GB" altLang="en-US" sz="2800" dirty="0" smtClean="0"/>
              <a:t>are available </a:t>
            </a:r>
            <a:r>
              <a:rPr lang="en-GB" altLang="en-US" sz="2800" dirty="0" smtClean="0"/>
              <a:t>on MHRA </a:t>
            </a:r>
            <a:r>
              <a:rPr lang="en-GB" altLang="en-US" sz="2800" dirty="0" smtClean="0"/>
              <a:t>website</a:t>
            </a:r>
            <a:endParaRPr lang="en-GB" altLang="en-US" sz="2800" dirty="0" smtClean="0"/>
          </a:p>
          <a:p>
            <a:pPr eaLnBrk="1" hangingPunct="1">
              <a:lnSpc>
                <a:spcPct val="90000"/>
              </a:lnSpc>
            </a:pPr>
            <a:endParaRPr lang="en-GB" altLang="en-US" sz="24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400050"/>
            <a:ext cx="7772400" cy="1143000"/>
          </a:xfrm>
        </p:spPr>
        <p:txBody>
          <a:bodyPr/>
          <a:lstStyle/>
          <a:p>
            <a:pPr eaLnBrk="1" hangingPunct="1"/>
            <a:r>
              <a:rPr lang="en-GB" altLang="en-US" sz="4000" dirty="0" smtClean="0">
                <a:solidFill>
                  <a:srgbClr val="FFFF00"/>
                </a:solidFill>
              </a:rPr>
              <a:t>Other additional requirements</a:t>
            </a:r>
            <a:endParaRPr lang="en-US" altLang="en-US" sz="4000" dirty="0" smtClean="0">
              <a:solidFill>
                <a:srgbClr val="FFFF00"/>
              </a:solidFill>
            </a:endParaRPr>
          </a:p>
        </p:txBody>
      </p:sp>
      <p:sp>
        <p:nvSpPr>
          <p:cNvPr id="3" name="Rectangle 3"/>
          <p:cNvSpPr txBox="1">
            <a:spLocks noChangeArrowheads="1"/>
          </p:cNvSpPr>
          <p:nvPr/>
        </p:nvSpPr>
        <p:spPr bwMode="auto">
          <a:xfrm>
            <a:off x="611188" y="1557338"/>
            <a:ext cx="7847012" cy="446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fontScale="92500"/>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fontAlgn="auto" hangingPunct="1">
              <a:spcAft>
                <a:spcPts val="0"/>
              </a:spcAft>
              <a:defRPr/>
            </a:pPr>
            <a:r>
              <a:rPr lang="en-GB" altLang="en-US" sz="2800" b="1" u="sng" dirty="0" smtClean="0"/>
              <a:t>Declaration of Conformity </a:t>
            </a:r>
          </a:p>
          <a:p>
            <a:pPr lvl="1" eaLnBrk="1" fontAlgn="auto" hangingPunct="1">
              <a:spcAft>
                <a:spcPts val="0"/>
              </a:spcAft>
              <a:defRPr/>
            </a:pPr>
            <a:r>
              <a:rPr lang="en-GB" altLang="en-US" sz="2400" dirty="0" smtClean="0"/>
              <a:t>Letter by a responsible person saying all requirements have been met and are CE marking your products under the MDD</a:t>
            </a:r>
          </a:p>
          <a:p>
            <a:pPr eaLnBrk="1" fontAlgn="auto" hangingPunct="1">
              <a:lnSpc>
                <a:spcPct val="90000"/>
              </a:lnSpc>
              <a:spcAft>
                <a:spcPts val="0"/>
              </a:spcAft>
              <a:defRPr/>
            </a:pPr>
            <a:r>
              <a:rPr lang="en-GB" altLang="en-US" sz="2800" b="1" u="sng" dirty="0" smtClean="0"/>
              <a:t>Annex I</a:t>
            </a:r>
          </a:p>
          <a:p>
            <a:pPr lvl="1" eaLnBrk="1" fontAlgn="auto" hangingPunct="1">
              <a:lnSpc>
                <a:spcPct val="90000"/>
              </a:lnSpc>
              <a:spcAft>
                <a:spcPts val="0"/>
              </a:spcAft>
              <a:defRPr/>
            </a:pPr>
            <a:r>
              <a:rPr lang="en-GB" altLang="en-US" sz="2400" dirty="0" smtClean="0"/>
              <a:t>Even if your device is custom made or not to be used outside your legal entity it must meet the essential requirements.  Doesn’t have to have a CE mark…</a:t>
            </a:r>
          </a:p>
          <a:p>
            <a:pPr eaLnBrk="1" fontAlgn="auto" hangingPunct="1">
              <a:lnSpc>
                <a:spcPct val="90000"/>
              </a:lnSpc>
              <a:spcAft>
                <a:spcPts val="0"/>
              </a:spcAft>
              <a:defRPr/>
            </a:pPr>
            <a:r>
              <a:rPr lang="en-GB" altLang="en-US" sz="2800" b="1" u="sng" dirty="0" smtClean="0"/>
              <a:t>Compliance with harmonised standards (art 5</a:t>
            </a:r>
            <a:r>
              <a:rPr lang="en-GB" altLang="en-US" sz="2800" dirty="0" smtClean="0"/>
              <a:t>)</a:t>
            </a:r>
          </a:p>
          <a:p>
            <a:pPr lvl="1" eaLnBrk="1" fontAlgn="auto" hangingPunct="1">
              <a:lnSpc>
                <a:spcPct val="90000"/>
              </a:lnSpc>
              <a:spcAft>
                <a:spcPts val="0"/>
              </a:spcAft>
              <a:defRPr/>
            </a:pPr>
            <a:r>
              <a:rPr lang="en-GB" altLang="en-US" sz="2600" dirty="0" err="1" smtClean="0"/>
              <a:t>Eg</a:t>
            </a:r>
            <a:r>
              <a:rPr lang="en-GB" altLang="en-US" sz="2600" dirty="0" smtClean="0"/>
              <a:t>: ISO60601-1 Medical Electrical Equipment, General Requirements for Safety and essential performance</a:t>
            </a:r>
          </a:p>
          <a:p>
            <a:pPr eaLnBrk="1" fontAlgn="auto" hangingPunct="1">
              <a:spcAft>
                <a:spcPts val="0"/>
              </a:spcAft>
              <a:defRPr/>
            </a:pPr>
            <a:endParaRPr lang="en-GB" altLang="en-US" dirty="0" smtClean="0"/>
          </a:p>
          <a:p>
            <a:pPr lvl="1" eaLnBrk="1" fontAlgn="auto" hangingPunct="1">
              <a:lnSpc>
                <a:spcPct val="90000"/>
              </a:lnSpc>
              <a:spcAft>
                <a:spcPts val="0"/>
              </a:spcAft>
              <a:defRPr/>
            </a:pPr>
            <a:endParaRPr lang="en-US" altLang="en-US" sz="2000" dirty="0" smtClean="0"/>
          </a:p>
        </p:txBody>
      </p:sp>
    </p:spTree>
    <p:extLst>
      <p:ext uri="{BB962C8B-B14F-4D97-AF65-F5344CB8AC3E}">
        <p14:creationId xmlns:p14="http://schemas.microsoft.com/office/powerpoint/2010/main" xmlns="" val="39515085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68313" y="188913"/>
            <a:ext cx="8229600" cy="1143000"/>
          </a:xfrm>
        </p:spPr>
        <p:txBody>
          <a:bodyPr/>
          <a:lstStyle/>
          <a:p>
            <a:pPr eaLnBrk="1" hangingPunct="1"/>
            <a:r>
              <a:rPr lang="en-GB" altLang="en-US" sz="4000" i="1" dirty="0" smtClean="0">
                <a:solidFill>
                  <a:srgbClr val="FFFF00"/>
                </a:solidFill>
              </a:rPr>
              <a:t>MDD Article 5 </a:t>
            </a:r>
            <a:br>
              <a:rPr lang="en-GB" altLang="en-US" sz="4000" i="1" dirty="0" smtClean="0">
                <a:solidFill>
                  <a:srgbClr val="FFFF00"/>
                </a:solidFill>
              </a:rPr>
            </a:br>
            <a:r>
              <a:rPr lang="en-GB" altLang="en-US" sz="4000" i="1" dirty="0" smtClean="0">
                <a:solidFill>
                  <a:srgbClr val="FFFF00"/>
                </a:solidFill>
              </a:rPr>
              <a:t>- </a:t>
            </a:r>
            <a:r>
              <a:rPr lang="en-GB" altLang="en-US" sz="4000" dirty="0" smtClean="0">
                <a:solidFill>
                  <a:srgbClr val="FFFF00"/>
                </a:solidFill>
              </a:rPr>
              <a:t>Reference to standards</a:t>
            </a:r>
          </a:p>
        </p:txBody>
      </p:sp>
      <p:sp>
        <p:nvSpPr>
          <p:cNvPr id="3" name="Rectangle 3"/>
          <p:cNvSpPr>
            <a:spLocks noGrp="1" noChangeArrowheads="1"/>
          </p:cNvSpPr>
          <p:nvPr>
            <p:ph idx="1"/>
          </p:nvPr>
        </p:nvSpPr>
        <p:spPr>
          <a:xfrm>
            <a:off x="467544" y="1700808"/>
            <a:ext cx="8229600" cy="2879650"/>
          </a:xfrm>
          <a:solidFill>
            <a:schemeClr val="bg2"/>
          </a:solidFill>
        </p:spPr>
        <p:txBody>
          <a:bodyPr/>
          <a:lstStyle/>
          <a:p>
            <a:pPr marL="457200" indent="-457200" eaLnBrk="1" hangingPunct="1">
              <a:lnSpc>
                <a:spcPct val="90000"/>
              </a:lnSpc>
              <a:buFont typeface="Monotype Sorts"/>
              <a:buAutoNum type="arabicPeriod"/>
            </a:pPr>
            <a:r>
              <a:rPr lang="en-GB" altLang="en-US" sz="2400" dirty="0" smtClean="0"/>
              <a:t>Member States shall presume compliance with the essential requirements referred to in Article 3 in respect of devices which are in conformity with the relevant national standards adopted pursuant to the harmonized standards the references of which have been publishes in the </a:t>
            </a:r>
            <a:r>
              <a:rPr lang="en-GB" altLang="en-US" sz="2400" i="1" dirty="0" smtClean="0"/>
              <a:t>Official Journal of the European Communities</a:t>
            </a:r>
            <a:r>
              <a:rPr lang="en-GB" altLang="en-US" sz="2400" dirty="0" smtClean="0"/>
              <a:t>; Member States shall publish the references of such national standards.</a:t>
            </a:r>
          </a:p>
          <a:p>
            <a:pPr marL="457200" indent="-457200" eaLnBrk="1" hangingPunct="1">
              <a:lnSpc>
                <a:spcPct val="90000"/>
              </a:lnSpc>
              <a:buFont typeface="Monotype Sorts"/>
              <a:buNone/>
            </a:pPr>
            <a:endParaRPr lang="en-GB" altLang="en-US" sz="2400" dirty="0" smtClean="0"/>
          </a:p>
        </p:txBody>
      </p:sp>
      <p:sp>
        <p:nvSpPr>
          <p:cNvPr id="4" name="Rectangle 3"/>
          <p:cNvSpPr txBox="1">
            <a:spLocks noChangeArrowheads="1"/>
          </p:cNvSpPr>
          <p:nvPr/>
        </p:nvSpPr>
        <p:spPr>
          <a:xfrm>
            <a:off x="457200" y="5013325"/>
            <a:ext cx="8229600" cy="12573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GB" altLang="en-US" dirty="0" smtClean="0"/>
              <a:t>In other words – If there is a harmonised </a:t>
            </a:r>
            <a:r>
              <a:rPr lang="en-US" altLang="en-US" dirty="0" smtClean="0"/>
              <a:t>standard that the EC has adopted and you comply with the standard then you automatically comply with the Essential Requirements.</a:t>
            </a:r>
            <a:r>
              <a:rPr lang="en-GB" altLang="en-US" dirty="0" smtClean="0"/>
              <a:t> </a:t>
            </a:r>
          </a:p>
        </p:txBody>
      </p:sp>
      <p:sp>
        <p:nvSpPr>
          <p:cNvPr id="5" name="Rectangle 4"/>
          <p:cNvSpPr/>
          <p:nvPr/>
        </p:nvSpPr>
        <p:spPr>
          <a:xfrm>
            <a:off x="411163" y="4948238"/>
            <a:ext cx="8275637" cy="1144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425732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79512" y="692150"/>
            <a:ext cx="8712968" cy="792163"/>
          </a:xfrm>
        </p:spPr>
        <p:txBody>
          <a:bodyPr>
            <a:normAutofit fontScale="90000"/>
          </a:bodyPr>
          <a:lstStyle/>
          <a:p>
            <a:pPr eaLnBrk="1" hangingPunct="1">
              <a:defRPr/>
            </a:pPr>
            <a:r>
              <a:rPr lang="en-GB" altLang="en-US" sz="4000" dirty="0" smtClean="0">
                <a:solidFill>
                  <a:srgbClr val="FFFF00"/>
                </a:solidFill>
              </a:rPr>
              <a:t>Becoming a Medical Device Manufacturer</a:t>
            </a:r>
          </a:p>
        </p:txBody>
      </p:sp>
      <p:sp>
        <p:nvSpPr>
          <p:cNvPr id="3" name="Rectangle 3"/>
          <p:cNvSpPr txBox="1">
            <a:spLocks noChangeArrowheads="1"/>
          </p:cNvSpPr>
          <p:nvPr/>
        </p:nvSpPr>
        <p:spPr bwMode="auto">
          <a:xfrm>
            <a:off x="720725" y="5568950"/>
            <a:ext cx="763111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eaLnBrk="1" hangingPunct="1">
              <a:buFont typeface="Arial" pitchFamily="34" charset="0"/>
              <a:buNone/>
            </a:pPr>
            <a:r>
              <a:rPr lang="en-GB" altLang="en-US" sz="2800" dirty="0" smtClean="0"/>
              <a:t>This is a simple picture of a manufacturer</a:t>
            </a:r>
          </a:p>
        </p:txBody>
      </p:sp>
      <p:sp>
        <p:nvSpPr>
          <p:cNvPr id="4" name="Flowchart: Process 1"/>
          <p:cNvSpPr/>
          <p:nvPr/>
        </p:nvSpPr>
        <p:spPr>
          <a:xfrm>
            <a:off x="971550" y="2420938"/>
            <a:ext cx="2160588" cy="1008062"/>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400" dirty="0"/>
              <a:t>Organisation – has a way of doing things</a:t>
            </a:r>
          </a:p>
        </p:txBody>
      </p:sp>
      <p:sp>
        <p:nvSpPr>
          <p:cNvPr id="5" name="Flowchart: Process 4"/>
          <p:cNvSpPr/>
          <p:nvPr/>
        </p:nvSpPr>
        <p:spPr>
          <a:xfrm>
            <a:off x="3708400" y="2420938"/>
            <a:ext cx="1655763" cy="1008062"/>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400" dirty="0"/>
              <a:t>Make product</a:t>
            </a:r>
          </a:p>
        </p:txBody>
      </p:sp>
      <p:sp>
        <p:nvSpPr>
          <p:cNvPr id="6" name="Flowchart: Process 5"/>
          <p:cNvSpPr/>
          <p:nvPr/>
        </p:nvSpPr>
        <p:spPr>
          <a:xfrm>
            <a:off x="5940425" y="2403475"/>
            <a:ext cx="1725613" cy="1009650"/>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400" dirty="0"/>
              <a:t>Sell to Customer</a:t>
            </a:r>
          </a:p>
        </p:txBody>
      </p:sp>
      <p:sp>
        <p:nvSpPr>
          <p:cNvPr id="7" name="Flowchart: Decision 2"/>
          <p:cNvSpPr/>
          <p:nvPr/>
        </p:nvSpPr>
        <p:spPr>
          <a:xfrm>
            <a:off x="5470525" y="3789363"/>
            <a:ext cx="2665413" cy="1295400"/>
          </a:xfrm>
          <a:prstGeom prst="flowChartDecisi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000" dirty="0"/>
              <a:t>Is it what they want?</a:t>
            </a:r>
          </a:p>
        </p:txBody>
      </p:sp>
      <p:cxnSp>
        <p:nvCxnSpPr>
          <p:cNvPr id="8" name="Straight Arrow Connector 7"/>
          <p:cNvCxnSpPr>
            <a:stCxn id="6" idx="2"/>
            <a:endCxn id="7" idx="0"/>
          </p:cNvCxnSpPr>
          <p:nvPr/>
        </p:nvCxnSpPr>
        <p:spPr>
          <a:xfrm>
            <a:off x="6802438" y="3413125"/>
            <a:ext cx="0" cy="37623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6" idx="1"/>
          </p:cNvCxnSpPr>
          <p:nvPr/>
        </p:nvCxnSpPr>
        <p:spPr>
          <a:xfrm flipV="1">
            <a:off x="5364163" y="2908300"/>
            <a:ext cx="576262" cy="158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5" idx="1"/>
          </p:cNvCxnSpPr>
          <p:nvPr/>
        </p:nvCxnSpPr>
        <p:spPr>
          <a:xfrm>
            <a:off x="3132138" y="2924175"/>
            <a:ext cx="57626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9"/>
          <p:cNvCxnSpPr/>
          <p:nvPr/>
        </p:nvCxnSpPr>
        <p:spPr>
          <a:xfrm rot="10800000">
            <a:off x="3348038" y="2924175"/>
            <a:ext cx="2122487" cy="1512888"/>
          </a:xfrm>
          <a:prstGeom prst="bentConnector3">
            <a:avLst>
              <a:gd name="adj1" fmla="val 99975"/>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9"/>
          <p:cNvCxnSpPr>
            <a:stCxn id="7" idx="2"/>
            <a:endCxn id="13" idx="2"/>
          </p:cNvCxnSpPr>
          <p:nvPr/>
        </p:nvCxnSpPr>
        <p:spPr>
          <a:xfrm rot="5400000" flipH="1">
            <a:off x="4283075" y="2565400"/>
            <a:ext cx="287338" cy="4751388"/>
          </a:xfrm>
          <a:prstGeom prst="bentConnector3">
            <a:avLst>
              <a:gd name="adj1" fmla="val -79366"/>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lowchart: Process 27"/>
          <p:cNvSpPr/>
          <p:nvPr/>
        </p:nvSpPr>
        <p:spPr>
          <a:xfrm>
            <a:off x="1223963" y="3789363"/>
            <a:ext cx="1655762" cy="1008062"/>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400" dirty="0"/>
              <a:t>Make some changes</a:t>
            </a:r>
          </a:p>
        </p:txBody>
      </p:sp>
      <p:cxnSp>
        <p:nvCxnSpPr>
          <p:cNvPr id="14" name="Straight Arrow Connector 13"/>
          <p:cNvCxnSpPr>
            <a:stCxn id="13" idx="0"/>
            <a:endCxn id="4" idx="2"/>
          </p:cNvCxnSpPr>
          <p:nvPr/>
        </p:nvCxnSpPr>
        <p:spPr>
          <a:xfrm flipV="1">
            <a:off x="2051050" y="3429000"/>
            <a:ext cx="0" cy="36036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30"/>
          <p:cNvSpPr txBox="1">
            <a:spLocks noChangeArrowheads="1"/>
          </p:cNvSpPr>
          <p:nvPr/>
        </p:nvSpPr>
        <p:spPr bwMode="auto">
          <a:xfrm>
            <a:off x="4643438" y="3887788"/>
            <a:ext cx="720725" cy="522287"/>
          </a:xfrm>
          <a:prstGeom prst="rect">
            <a:avLst/>
          </a:prstGeom>
          <a:noFill/>
          <a:ln w="9525">
            <a:noFill/>
            <a:miter lim="800000"/>
            <a:headEnd/>
            <a:tailEnd/>
          </a:ln>
        </p:spPr>
        <p:txBody>
          <a:bodyPr>
            <a:spAutoFit/>
          </a:bodyPr>
          <a:lstStyle/>
          <a:p>
            <a:r>
              <a:rPr lang="en-GB" altLang="en-US">
                <a:latin typeface="Calibri" pitchFamily="34" charset="0"/>
              </a:rPr>
              <a:t>Yes</a:t>
            </a:r>
          </a:p>
        </p:txBody>
      </p:sp>
      <p:sp>
        <p:nvSpPr>
          <p:cNvPr id="16" name="TextBox 33"/>
          <p:cNvSpPr txBox="1">
            <a:spLocks noChangeArrowheads="1"/>
          </p:cNvSpPr>
          <p:nvPr/>
        </p:nvSpPr>
        <p:spPr bwMode="auto">
          <a:xfrm>
            <a:off x="6808788" y="5046663"/>
            <a:ext cx="720725" cy="522287"/>
          </a:xfrm>
          <a:prstGeom prst="rect">
            <a:avLst/>
          </a:prstGeom>
          <a:noFill/>
          <a:ln w="9525">
            <a:noFill/>
            <a:miter lim="800000"/>
            <a:headEnd/>
            <a:tailEnd/>
          </a:ln>
        </p:spPr>
        <p:txBody>
          <a:bodyPr>
            <a:spAutoFit/>
          </a:bodyPr>
          <a:lstStyle/>
          <a:p>
            <a:r>
              <a:rPr lang="en-GB" altLang="en-US">
                <a:latin typeface="Calibri" pitchFamily="34" charset="0"/>
              </a:rPr>
              <a:t>No</a:t>
            </a:r>
          </a:p>
        </p:txBody>
      </p:sp>
    </p:spTree>
    <p:extLst>
      <p:ext uri="{BB962C8B-B14F-4D97-AF65-F5344CB8AC3E}">
        <p14:creationId xmlns:p14="http://schemas.microsoft.com/office/powerpoint/2010/main" xmlns="" val="400363971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3568" y="5733256"/>
            <a:ext cx="763111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eaLnBrk="1" hangingPunct="1">
              <a:buFont typeface="Arial" pitchFamily="34" charset="0"/>
              <a:buNone/>
            </a:pPr>
            <a:r>
              <a:rPr lang="en-GB" altLang="en-US" sz="2800" dirty="0" smtClean="0"/>
              <a:t>What if things are more demanding?</a:t>
            </a:r>
          </a:p>
        </p:txBody>
      </p:sp>
      <p:sp>
        <p:nvSpPr>
          <p:cNvPr id="3" name="Flowchart: Process 1"/>
          <p:cNvSpPr/>
          <p:nvPr/>
        </p:nvSpPr>
        <p:spPr>
          <a:xfrm>
            <a:off x="971550" y="188641"/>
            <a:ext cx="2160588" cy="3240360"/>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sz="2400" dirty="0" smtClean="0"/>
          </a:p>
          <a:p>
            <a:pPr algn="ctr">
              <a:defRPr/>
            </a:pPr>
            <a:r>
              <a:rPr lang="en-GB" sz="2400" dirty="0" smtClean="0"/>
              <a:t>Organisation </a:t>
            </a:r>
            <a:r>
              <a:rPr lang="en-GB" sz="2400" dirty="0"/>
              <a:t>– has a way of doing things</a:t>
            </a:r>
          </a:p>
          <a:p>
            <a:pPr marL="342900" indent="-342900">
              <a:buFont typeface="Arial" panose="020B0604020202020204" pitchFamily="34" charset="0"/>
              <a:buChar char="•"/>
              <a:defRPr/>
            </a:pPr>
            <a:r>
              <a:rPr lang="en-GB" sz="1800" dirty="0"/>
              <a:t>Not risky</a:t>
            </a:r>
          </a:p>
          <a:p>
            <a:pPr marL="342900" indent="-342900">
              <a:buFont typeface="Arial" panose="020B0604020202020204" pitchFamily="34" charset="0"/>
              <a:buChar char="•"/>
              <a:defRPr/>
            </a:pPr>
            <a:r>
              <a:rPr lang="en-GB" sz="1800" dirty="0"/>
              <a:t>Clinically effective</a:t>
            </a:r>
          </a:p>
          <a:p>
            <a:pPr marL="342900" indent="-342900">
              <a:buFont typeface="Arial" panose="020B0604020202020204" pitchFamily="34" charset="0"/>
              <a:buChar char="•"/>
              <a:defRPr/>
            </a:pPr>
            <a:r>
              <a:rPr lang="en-GB" sz="1800" dirty="0"/>
              <a:t>Proper documentation</a:t>
            </a:r>
          </a:p>
          <a:p>
            <a:pPr marL="342900" indent="-342900">
              <a:buFont typeface="Arial" panose="020B0604020202020204" pitchFamily="34" charset="0"/>
              <a:buChar char="•"/>
              <a:defRPr/>
            </a:pPr>
            <a:r>
              <a:rPr lang="en-GB" sz="1800" dirty="0"/>
              <a:t>Meets standards</a:t>
            </a:r>
            <a:endParaRPr lang="en-GB" sz="1600" dirty="0"/>
          </a:p>
          <a:p>
            <a:pPr algn="ctr">
              <a:defRPr/>
            </a:pPr>
            <a:endParaRPr lang="en-GB" sz="2400" dirty="0"/>
          </a:p>
        </p:txBody>
      </p:sp>
      <p:sp>
        <p:nvSpPr>
          <p:cNvPr id="4" name="Flowchart: Process 4"/>
          <p:cNvSpPr/>
          <p:nvPr/>
        </p:nvSpPr>
        <p:spPr>
          <a:xfrm>
            <a:off x="3924300" y="1484313"/>
            <a:ext cx="1655763" cy="1008062"/>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400" dirty="0"/>
              <a:t>Make product</a:t>
            </a:r>
          </a:p>
        </p:txBody>
      </p:sp>
      <p:sp>
        <p:nvSpPr>
          <p:cNvPr id="5" name="Flowchart: Process 5"/>
          <p:cNvSpPr/>
          <p:nvPr/>
        </p:nvSpPr>
        <p:spPr>
          <a:xfrm>
            <a:off x="6305550" y="1484313"/>
            <a:ext cx="1727200" cy="1008062"/>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400" dirty="0"/>
              <a:t>Sell to Customer</a:t>
            </a:r>
          </a:p>
        </p:txBody>
      </p:sp>
      <p:sp>
        <p:nvSpPr>
          <p:cNvPr id="6" name="Flowchart: Decision 2"/>
          <p:cNvSpPr/>
          <p:nvPr/>
        </p:nvSpPr>
        <p:spPr>
          <a:xfrm>
            <a:off x="5830888" y="3429000"/>
            <a:ext cx="2663825" cy="1411288"/>
          </a:xfrm>
          <a:prstGeom prst="flowChartDecisi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000" dirty="0"/>
              <a:t>Is it what they want?</a:t>
            </a:r>
          </a:p>
        </p:txBody>
      </p:sp>
      <p:cxnSp>
        <p:nvCxnSpPr>
          <p:cNvPr id="7" name="Straight Arrow Connector 6"/>
          <p:cNvCxnSpPr>
            <a:stCxn id="5" idx="2"/>
            <a:endCxn id="6" idx="0"/>
          </p:cNvCxnSpPr>
          <p:nvPr/>
        </p:nvCxnSpPr>
        <p:spPr>
          <a:xfrm flipH="1">
            <a:off x="7162800" y="2492375"/>
            <a:ext cx="6350" cy="93662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80112" y="2132856"/>
            <a:ext cx="72548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4" idx="1"/>
          </p:cNvCxnSpPr>
          <p:nvPr/>
        </p:nvCxnSpPr>
        <p:spPr>
          <a:xfrm flipV="1">
            <a:off x="3131840" y="1988344"/>
            <a:ext cx="792460" cy="49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19"/>
          <p:cNvCxnSpPr>
            <a:stCxn id="6" idx="1"/>
          </p:cNvCxnSpPr>
          <p:nvPr/>
        </p:nvCxnSpPr>
        <p:spPr>
          <a:xfrm rot="10800000">
            <a:off x="3419475" y="1989138"/>
            <a:ext cx="2411413" cy="2144712"/>
          </a:xfrm>
          <a:prstGeom prst="bentConnector3">
            <a:avLst>
              <a:gd name="adj1" fmla="val 100107"/>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9"/>
          <p:cNvCxnSpPr>
            <a:stCxn id="6" idx="2"/>
            <a:endCxn id="12" idx="2"/>
          </p:cNvCxnSpPr>
          <p:nvPr/>
        </p:nvCxnSpPr>
        <p:spPr>
          <a:xfrm rot="5400000">
            <a:off x="4340797" y="2551212"/>
            <a:ext cx="532928" cy="5111081"/>
          </a:xfrm>
          <a:prstGeom prst="bentConnector3">
            <a:avLst>
              <a:gd name="adj1" fmla="val 142895"/>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lowchart: Process 27"/>
          <p:cNvSpPr/>
          <p:nvPr/>
        </p:nvSpPr>
        <p:spPr>
          <a:xfrm>
            <a:off x="1115616" y="3717032"/>
            <a:ext cx="1872208" cy="1656184"/>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400" dirty="0"/>
              <a:t>Make some changes – </a:t>
            </a:r>
            <a:r>
              <a:rPr lang="en-GB" sz="1800" dirty="0"/>
              <a:t>amend documentation</a:t>
            </a:r>
          </a:p>
        </p:txBody>
      </p:sp>
      <p:cxnSp>
        <p:nvCxnSpPr>
          <p:cNvPr id="13" name="Straight Arrow Connector 12"/>
          <p:cNvCxnSpPr>
            <a:stCxn id="12" idx="0"/>
            <a:endCxn id="3" idx="2"/>
          </p:cNvCxnSpPr>
          <p:nvPr/>
        </p:nvCxnSpPr>
        <p:spPr>
          <a:xfrm flipV="1">
            <a:off x="2051720" y="3429001"/>
            <a:ext cx="124" cy="28803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30"/>
          <p:cNvSpPr txBox="1">
            <a:spLocks noChangeArrowheads="1"/>
          </p:cNvSpPr>
          <p:nvPr/>
        </p:nvSpPr>
        <p:spPr bwMode="auto">
          <a:xfrm>
            <a:off x="5364088" y="3717032"/>
            <a:ext cx="719138" cy="523875"/>
          </a:xfrm>
          <a:prstGeom prst="rect">
            <a:avLst/>
          </a:prstGeom>
          <a:noFill/>
          <a:ln w="9525">
            <a:noFill/>
            <a:miter lim="800000"/>
            <a:headEnd/>
            <a:tailEnd/>
          </a:ln>
        </p:spPr>
        <p:txBody>
          <a:bodyPr>
            <a:spAutoFit/>
          </a:bodyPr>
          <a:lstStyle/>
          <a:p>
            <a:r>
              <a:rPr lang="en-GB" altLang="en-US" dirty="0">
                <a:latin typeface="Calibri" pitchFamily="34" charset="0"/>
              </a:rPr>
              <a:t>Yes</a:t>
            </a:r>
          </a:p>
        </p:txBody>
      </p:sp>
      <p:sp>
        <p:nvSpPr>
          <p:cNvPr id="15" name="TextBox 33"/>
          <p:cNvSpPr txBox="1">
            <a:spLocks noChangeArrowheads="1"/>
          </p:cNvSpPr>
          <p:nvPr/>
        </p:nvSpPr>
        <p:spPr bwMode="auto">
          <a:xfrm>
            <a:off x="6588224" y="4725144"/>
            <a:ext cx="720725" cy="523875"/>
          </a:xfrm>
          <a:prstGeom prst="rect">
            <a:avLst/>
          </a:prstGeom>
          <a:noFill/>
          <a:ln w="9525">
            <a:noFill/>
            <a:miter lim="800000"/>
            <a:headEnd/>
            <a:tailEnd/>
          </a:ln>
        </p:spPr>
        <p:txBody>
          <a:bodyPr>
            <a:spAutoFit/>
          </a:bodyPr>
          <a:lstStyle/>
          <a:p>
            <a:r>
              <a:rPr lang="en-GB" altLang="en-US" dirty="0">
                <a:latin typeface="Calibri" pitchFamily="34" charset="0"/>
              </a:rPr>
              <a:t>No</a:t>
            </a:r>
          </a:p>
        </p:txBody>
      </p:sp>
      <p:sp>
        <p:nvSpPr>
          <p:cNvPr id="16" name="Line Callout 2 15"/>
          <p:cNvSpPr/>
          <p:nvPr/>
        </p:nvSpPr>
        <p:spPr>
          <a:xfrm>
            <a:off x="5724128" y="188640"/>
            <a:ext cx="1078632" cy="863600"/>
          </a:xfrm>
          <a:prstGeom prst="borderCallout2">
            <a:avLst>
              <a:gd name="adj1" fmla="val 54147"/>
              <a:gd name="adj2" fmla="val -3208"/>
              <a:gd name="adj3" fmla="val 68672"/>
              <a:gd name="adj4" fmla="val -12130"/>
              <a:gd name="adj5" fmla="val 150800"/>
              <a:gd name="adj6" fmla="val -28147"/>
            </a:avLst>
          </a:prstGeom>
          <a:ln>
            <a:solidFill>
              <a:schemeClr val="tx1"/>
            </a:solidFill>
            <a:headEnd type="arrow"/>
            <a:tailEnd type="none"/>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000" dirty="0"/>
              <a:t>Passes tests?</a:t>
            </a:r>
          </a:p>
        </p:txBody>
      </p:sp>
      <p:sp>
        <p:nvSpPr>
          <p:cNvPr id="17" name="Line Callout 2 16"/>
          <p:cNvSpPr/>
          <p:nvPr/>
        </p:nvSpPr>
        <p:spPr>
          <a:xfrm>
            <a:off x="7524328" y="116632"/>
            <a:ext cx="1296987" cy="958552"/>
          </a:xfrm>
          <a:prstGeom prst="borderCallout2">
            <a:avLst>
              <a:gd name="adj1" fmla="val 48700"/>
              <a:gd name="adj2" fmla="val 54"/>
              <a:gd name="adj3" fmla="val 54690"/>
              <a:gd name="adj4" fmla="val -11425"/>
              <a:gd name="adj5" fmla="val 189370"/>
              <a:gd name="adj6" fmla="val -150403"/>
            </a:avLst>
          </a:prstGeom>
          <a:ln>
            <a:solidFill>
              <a:schemeClr val="tx1"/>
            </a:solidFill>
            <a:headEnd type="arrow"/>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600" dirty="0"/>
              <a:t>Can we prove to a regulator?</a:t>
            </a:r>
          </a:p>
        </p:txBody>
      </p:sp>
      <p:sp>
        <p:nvSpPr>
          <p:cNvPr id="18" name="Line Callout 2 17"/>
          <p:cNvSpPr/>
          <p:nvPr/>
        </p:nvSpPr>
        <p:spPr>
          <a:xfrm>
            <a:off x="3883025" y="260648"/>
            <a:ext cx="1296988" cy="987127"/>
          </a:xfrm>
          <a:prstGeom prst="borderCallout2">
            <a:avLst>
              <a:gd name="adj1" fmla="val 48700"/>
              <a:gd name="adj2" fmla="val 54"/>
              <a:gd name="adj3" fmla="val 54690"/>
              <a:gd name="adj4" fmla="val -11425"/>
              <a:gd name="adj5" fmla="val 187884"/>
              <a:gd name="adj6" fmla="val -113913"/>
            </a:avLst>
          </a:prstGeom>
          <a:ln>
            <a:solidFill>
              <a:schemeClr val="tx1"/>
            </a:solidFill>
            <a:headEnd type="arrow"/>
            <a:tailEnd type="none"/>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600" dirty="0"/>
              <a:t>Can we prove to a regulator?</a:t>
            </a:r>
          </a:p>
        </p:txBody>
      </p:sp>
      <p:sp>
        <p:nvSpPr>
          <p:cNvPr id="19" name="Line Callout 2 18"/>
          <p:cNvSpPr/>
          <p:nvPr/>
        </p:nvSpPr>
        <p:spPr>
          <a:xfrm>
            <a:off x="4284663" y="2773363"/>
            <a:ext cx="1295400" cy="863600"/>
          </a:xfrm>
          <a:prstGeom prst="borderCallout2">
            <a:avLst>
              <a:gd name="adj1" fmla="val 50385"/>
              <a:gd name="adj2" fmla="val -612"/>
              <a:gd name="adj3" fmla="val 50696"/>
              <a:gd name="adj4" fmla="val -22074"/>
              <a:gd name="adj5" fmla="val 51602"/>
              <a:gd name="adj6" fmla="val -68541"/>
            </a:avLst>
          </a:prstGeom>
          <a:ln>
            <a:solidFill>
              <a:schemeClr val="tx1"/>
            </a:solidFill>
            <a:headEnd type="arrow"/>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000" dirty="0"/>
              <a:t>Safe and effective?</a:t>
            </a:r>
          </a:p>
        </p:txBody>
      </p:sp>
    </p:spTree>
    <p:extLst>
      <p:ext uri="{BB962C8B-B14F-4D97-AF65-F5344CB8AC3E}">
        <p14:creationId xmlns:p14="http://schemas.microsoft.com/office/powerpoint/2010/main" xmlns="" val="169476515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95536" y="400050"/>
            <a:ext cx="8424936" cy="1143000"/>
          </a:xfrm>
        </p:spPr>
        <p:txBody>
          <a:bodyPr/>
          <a:lstStyle/>
          <a:p>
            <a:pPr eaLnBrk="1" hangingPunct="1"/>
            <a:r>
              <a:rPr lang="en-GB" altLang="en-US" sz="4000" dirty="0" smtClean="0">
                <a:solidFill>
                  <a:srgbClr val="FFFF00"/>
                </a:solidFill>
              </a:rPr>
              <a:t>Introduce a </a:t>
            </a:r>
            <a:br>
              <a:rPr lang="en-GB" altLang="en-US" sz="4000" dirty="0" smtClean="0">
                <a:solidFill>
                  <a:srgbClr val="FFFF00"/>
                </a:solidFill>
              </a:rPr>
            </a:br>
            <a:r>
              <a:rPr lang="en-GB" altLang="en-US" sz="4000" dirty="0" smtClean="0">
                <a:solidFill>
                  <a:srgbClr val="FFFF00"/>
                </a:solidFill>
              </a:rPr>
              <a:t>Quality Management </a:t>
            </a:r>
            <a:r>
              <a:rPr lang="en-GB" altLang="en-US" sz="4000" dirty="0">
                <a:solidFill>
                  <a:srgbClr val="FFFF00"/>
                </a:solidFill>
              </a:rPr>
              <a:t>S</a:t>
            </a:r>
            <a:r>
              <a:rPr lang="en-GB" altLang="en-US" sz="4000" dirty="0" smtClean="0">
                <a:solidFill>
                  <a:srgbClr val="FFFF00"/>
                </a:solidFill>
              </a:rPr>
              <a:t>ystem (QMS)</a:t>
            </a:r>
            <a:endParaRPr lang="en-US" altLang="en-US" sz="4000" dirty="0" smtClean="0">
              <a:solidFill>
                <a:srgbClr val="FFFF00"/>
              </a:solidFill>
            </a:endParaRPr>
          </a:p>
        </p:txBody>
      </p:sp>
      <p:sp>
        <p:nvSpPr>
          <p:cNvPr id="3" name="Rectangle 3"/>
          <p:cNvSpPr txBox="1">
            <a:spLocks noChangeArrowheads="1"/>
          </p:cNvSpPr>
          <p:nvPr/>
        </p:nvSpPr>
        <p:spPr bwMode="auto">
          <a:xfrm>
            <a:off x="467544" y="1771650"/>
            <a:ext cx="8208912" cy="439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eaLnBrk="1" hangingPunct="1">
              <a:buFont typeface="Monotype Sorts"/>
              <a:buNone/>
            </a:pPr>
            <a:r>
              <a:rPr lang="en-GB" altLang="en-US" sz="2300" dirty="0" smtClean="0"/>
              <a:t>The MDD says that a quality system is required, and for Class </a:t>
            </a:r>
            <a:r>
              <a:rPr lang="en-GB" altLang="en-US" sz="2300" dirty="0" err="1" smtClean="0"/>
              <a:t>IIa</a:t>
            </a:r>
            <a:r>
              <a:rPr lang="en-GB" altLang="en-US" sz="2300" dirty="0" smtClean="0"/>
              <a:t> and above this </a:t>
            </a:r>
            <a:r>
              <a:rPr lang="en-GB" altLang="en-US" sz="2300" u="sng" dirty="0" smtClean="0"/>
              <a:t>has to be approved by a notified body</a:t>
            </a:r>
          </a:p>
          <a:p>
            <a:pPr marL="0" eaLnBrk="1" hangingPunct="1">
              <a:buFont typeface="Monotype Sorts"/>
              <a:buNone/>
            </a:pPr>
            <a:endParaRPr lang="en-GB" altLang="en-US" sz="1200" dirty="0" smtClean="0"/>
          </a:p>
          <a:p>
            <a:pPr eaLnBrk="1" hangingPunct="1">
              <a:buFont typeface="Monotype Sorts"/>
              <a:buNone/>
            </a:pPr>
            <a:r>
              <a:rPr lang="en-GB" altLang="en-US" sz="2400" b="1" dirty="0" smtClean="0"/>
              <a:t>Why?</a:t>
            </a:r>
          </a:p>
          <a:p>
            <a:pPr eaLnBrk="1" hangingPunct="1"/>
            <a:r>
              <a:rPr lang="en-GB" altLang="en-US" sz="2300" dirty="0" smtClean="0"/>
              <a:t>To ensure that an organisation defines what it is going to do and then can demonstrate that it does it </a:t>
            </a:r>
            <a:br>
              <a:rPr lang="en-GB" altLang="en-US" sz="2300" dirty="0" smtClean="0"/>
            </a:br>
            <a:r>
              <a:rPr lang="en-GB" altLang="en-US" sz="2300" dirty="0" smtClean="0"/>
              <a:t>– important for medical devices</a:t>
            </a:r>
          </a:p>
          <a:p>
            <a:pPr eaLnBrk="1" hangingPunct="1"/>
            <a:r>
              <a:rPr lang="en-GB" altLang="en-US" sz="2300" dirty="0" smtClean="0"/>
              <a:t>Since the organisation is making medical devices, complying with the MDD is a major part of the QMS</a:t>
            </a:r>
          </a:p>
          <a:p>
            <a:pPr eaLnBrk="1" hangingPunct="1"/>
            <a:r>
              <a:rPr lang="en-GB" altLang="en-US" sz="2300" dirty="0" smtClean="0"/>
              <a:t>The </a:t>
            </a:r>
            <a:r>
              <a:rPr lang="en-GB" altLang="en-US" sz="2300" b="1" dirty="0" smtClean="0"/>
              <a:t>Notified Body </a:t>
            </a:r>
            <a:r>
              <a:rPr lang="en-GB" altLang="en-US" sz="2300" dirty="0" smtClean="0"/>
              <a:t>carries out an </a:t>
            </a:r>
            <a:r>
              <a:rPr lang="en-GB" altLang="en-US" sz="2300" b="1" dirty="0" smtClean="0"/>
              <a:t>assessment of compliance</a:t>
            </a:r>
            <a:r>
              <a:rPr lang="en-GB" altLang="en-US" sz="2300" dirty="0" smtClean="0"/>
              <a:t> – </a:t>
            </a:r>
            <a:r>
              <a:rPr lang="en-GB" altLang="en-US" sz="2300" i="1" dirty="0" smtClean="0"/>
              <a:t>initial and continuing visits</a:t>
            </a:r>
            <a:endParaRPr lang="en-US" altLang="en-US" sz="2300" i="1" dirty="0" smtClean="0"/>
          </a:p>
        </p:txBody>
      </p:sp>
    </p:spTree>
    <p:extLst>
      <p:ext uri="{BB962C8B-B14F-4D97-AF65-F5344CB8AC3E}">
        <p14:creationId xmlns:p14="http://schemas.microsoft.com/office/powerpoint/2010/main" xmlns="" val="144393923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292080" y="1772816"/>
            <a:ext cx="3672408" cy="288032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Rectangle 2"/>
          <p:cNvSpPr>
            <a:spLocks noGrp="1" noChangeArrowheads="1"/>
          </p:cNvSpPr>
          <p:nvPr>
            <p:ph type="title"/>
          </p:nvPr>
        </p:nvSpPr>
        <p:spPr>
          <a:xfrm>
            <a:off x="467544" y="476672"/>
            <a:ext cx="8134027" cy="792163"/>
          </a:xfrm>
        </p:spPr>
        <p:txBody>
          <a:bodyPr/>
          <a:lstStyle/>
          <a:p>
            <a:pPr algn="l" eaLnBrk="1" hangingPunct="1"/>
            <a:r>
              <a:rPr lang="en-GB" altLang="en-US" sz="4000" dirty="0" smtClean="0">
                <a:solidFill>
                  <a:srgbClr val="FFFF00"/>
                </a:solidFill>
              </a:rPr>
              <a:t>What goes in the Quality System?</a:t>
            </a:r>
          </a:p>
        </p:txBody>
      </p:sp>
      <p:sp>
        <p:nvSpPr>
          <p:cNvPr id="3" name="Rectangle 3"/>
          <p:cNvSpPr txBox="1">
            <a:spLocks noChangeArrowheads="1"/>
          </p:cNvSpPr>
          <p:nvPr/>
        </p:nvSpPr>
        <p:spPr bwMode="auto">
          <a:xfrm>
            <a:off x="684213" y="1484313"/>
            <a:ext cx="4462462" cy="360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r>
              <a:rPr lang="en-GB" altLang="en-US" sz="2400" dirty="0" smtClean="0"/>
              <a:t>The quality management system takes a general framework and incorporates the requirements an organisation needs to comply with the MDD</a:t>
            </a:r>
          </a:p>
        </p:txBody>
      </p:sp>
      <p:pic>
        <p:nvPicPr>
          <p:cNvPr id="4" name="Picture 1"/>
          <p:cNvPicPr>
            <a:picLocks noChangeAspect="1"/>
          </p:cNvPicPr>
          <p:nvPr/>
        </p:nvPicPr>
        <p:blipFill>
          <a:blip r:embed="rId3" cstate="print"/>
          <a:srcRect/>
          <a:stretch>
            <a:fillRect/>
          </a:stretch>
        </p:blipFill>
        <p:spPr bwMode="auto">
          <a:xfrm>
            <a:off x="5248275" y="1773238"/>
            <a:ext cx="3816350" cy="2876550"/>
          </a:xfrm>
          <a:prstGeom prst="rect">
            <a:avLst/>
          </a:prstGeom>
          <a:noFill/>
          <a:ln w="9525">
            <a:noFill/>
            <a:miter lim="800000"/>
            <a:headEnd/>
            <a:tailEnd/>
          </a:ln>
        </p:spPr>
      </p:pic>
      <p:sp>
        <p:nvSpPr>
          <p:cNvPr id="5" name="Rectangle 3"/>
          <p:cNvSpPr txBox="1">
            <a:spLocks noChangeArrowheads="1"/>
          </p:cNvSpPr>
          <p:nvPr/>
        </p:nvSpPr>
        <p:spPr bwMode="auto">
          <a:xfrm>
            <a:off x="755576" y="4869160"/>
            <a:ext cx="7848600" cy="166112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GB" altLang="en-US" dirty="0">
                <a:latin typeface="Calibri" pitchFamily="34" charset="0"/>
              </a:rPr>
              <a:t>Since a Notified Body will be involved, it makes sense to use a framework that they are familiar with.</a:t>
            </a:r>
          </a:p>
          <a:p>
            <a:pPr marL="342900" indent="-342900" algn="ctr">
              <a:spcBef>
                <a:spcPct val="20000"/>
              </a:spcBef>
              <a:buFont typeface="Monotype Sorts"/>
              <a:buNone/>
            </a:pPr>
            <a:r>
              <a:rPr lang="en-GB" altLang="en-US" dirty="0">
                <a:latin typeface="Calibri" pitchFamily="34" charset="0"/>
              </a:rPr>
              <a:t>Where to go for this framework…?</a:t>
            </a:r>
          </a:p>
        </p:txBody>
      </p:sp>
    </p:spTree>
    <p:extLst>
      <p:ext uri="{BB962C8B-B14F-4D97-AF65-F5344CB8AC3E}">
        <p14:creationId xmlns:p14="http://schemas.microsoft.com/office/powerpoint/2010/main" xmlns="" val="295172715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250825" y="822722"/>
            <a:ext cx="2233613" cy="1454150"/>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400" dirty="0"/>
              <a:t>Organisation – </a:t>
            </a:r>
            <a:r>
              <a:rPr lang="en-GB" sz="2000" i="1" dirty="0"/>
              <a:t>We exist to make safe and effective medical devices</a:t>
            </a:r>
            <a:endParaRPr lang="en-GB" sz="1400" i="1" dirty="0"/>
          </a:p>
        </p:txBody>
      </p:sp>
      <p:sp>
        <p:nvSpPr>
          <p:cNvPr id="3" name="Flowchart: Process 4"/>
          <p:cNvSpPr/>
          <p:nvPr/>
        </p:nvSpPr>
        <p:spPr>
          <a:xfrm>
            <a:off x="6732588" y="3435350"/>
            <a:ext cx="1655762" cy="1008063"/>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400" dirty="0"/>
              <a:t>Make trial product</a:t>
            </a:r>
          </a:p>
        </p:txBody>
      </p:sp>
      <p:sp>
        <p:nvSpPr>
          <p:cNvPr id="4" name="Flowchart: Process 5"/>
          <p:cNvSpPr/>
          <p:nvPr/>
        </p:nvSpPr>
        <p:spPr>
          <a:xfrm>
            <a:off x="4537075" y="3435350"/>
            <a:ext cx="1725613" cy="1008063"/>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000" dirty="0"/>
              <a:t>Do clinical testing/</a:t>
            </a:r>
          </a:p>
          <a:p>
            <a:pPr algn="ctr">
              <a:defRPr/>
            </a:pPr>
            <a:r>
              <a:rPr lang="en-GB" sz="2000" dirty="0"/>
              <a:t>evaluation</a:t>
            </a:r>
          </a:p>
        </p:txBody>
      </p:sp>
      <p:sp>
        <p:nvSpPr>
          <p:cNvPr id="5" name="Flowchart: Decision 2"/>
          <p:cNvSpPr/>
          <p:nvPr/>
        </p:nvSpPr>
        <p:spPr>
          <a:xfrm>
            <a:off x="6227763" y="5042049"/>
            <a:ext cx="2665412" cy="1411287"/>
          </a:xfrm>
          <a:prstGeom prst="flowChartDecisi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000" dirty="0"/>
              <a:t>Is it what users want?</a:t>
            </a:r>
          </a:p>
        </p:txBody>
      </p:sp>
      <p:cxnSp>
        <p:nvCxnSpPr>
          <p:cNvPr id="6" name="Straight Arrow Connector 5"/>
          <p:cNvCxnSpPr>
            <a:stCxn id="15" idx="2"/>
            <a:endCxn id="3" idx="0"/>
          </p:cNvCxnSpPr>
          <p:nvPr/>
        </p:nvCxnSpPr>
        <p:spPr>
          <a:xfrm flipH="1">
            <a:off x="7560469" y="2348880"/>
            <a:ext cx="9525" cy="108647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19"/>
          <p:cNvCxnSpPr>
            <a:stCxn id="5" idx="1"/>
            <a:endCxn id="24" idx="1"/>
          </p:cNvCxnSpPr>
          <p:nvPr/>
        </p:nvCxnSpPr>
        <p:spPr>
          <a:xfrm rot="10800000">
            <a:off x="1952625" y="3938589"/>
            <a:ext cx="4275138" cy="1809105"/>
          </a:xfrm>
          <a:prstGeom prst="bentConnector3">
            <a:avLst>
              <a:gd name="adj1" fmla="val 105347"/>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9"/>
          <p:cNvCxnSpPr>
            <a:stCxn id="5" idx="2"/>
            <a:endCxn id="9" idx="2"/>
          </p:cNvCxnSpPr>
          <p:nvPr/>
        </p:nvCxnSpPr>
        <p:spPr>
          <a:xfrm rot="5400000" flipH="1">
            <a:off x="3113808" y="2006675"/>
            <a:ext cx="2700486" cy="6192837"/>
          </a:xfrm>
          <a:prstGeom prst="bentConnector3">
            <a:avLst>
              <a:gd name="adj1" fmla="val -8465"/>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lowchart: Process 27"/>
          <p:cNvSpPr/>
          <p:nvPr/>
        </p:nvSpPr>
        <p:spPr>
          <a:xfrm>
            <a:off x="539750" y="2457450"/>
            <a:ext cx="1655763" cy="1295400"/>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700" dirty="0"/>
              <a:t>Make some changes – amend documentation</a:t>
            </a:r>
          </a:p>
        </p:txBody>
      </p:sp>
      <p:cxnSp>
        <p:nvCxnSpPr>
          <p:cNvPr id="10" name="Straight Arrow Connector 9"/>
          <p:cNvCxnSpPr>
            <a:stCxn id="9" idx="0"/>
            <a:endCxn id="2" idx="2"/>
          </p:cNvCxnSpPr>
          <p:nvPr/>
        </p:nvCxnSpPr>
        <p:spPr>
          <a:xfrm flipV="1">
            <a:off x="1367632" y="2276872"/>
            <a:ext cx="0" cy="18057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30"/>
          <p:cNvSpPr txBox="1">
            <a:spLocks noChangeArrowheads="1"/>
          </p:cNvSpPr>
          <p:nvPr/>
        </p:nvSpPr>
        <p:spPr bwMode="auto">
          <a:xfrm>
            <a:off x="3190875" y="3822700"/>
            <a:ext cx="720725" cy="522288"/>
          </a:xfrm>
          <a:prstGeom prst="rect">
            <a:avLst/>
          </a:prstGeom>
          <a:noFill/>
          <a:ln w="9525">
            <a:noFill/>
            <a:miter lim="800000"/>
            <a:headEnd/>
            <a:tailEnd/>
          </a:ln>
        </p:spPr>
        <p:txBody>
          <a:bodyPr>
            <a:spAutoFit/>
          </a:bodyPr>
          <a:lstStyle/>
          <a:p>
            <a:r>
              <a:rPr lang="en-GB" altLang="en-US">
                <a:latin typeface="Calibri" pitchFamily="34" charset="0"/>
              </a:rPr>
              <a:t>Yes</a:t>
            </a:r>
          </a:p>
        </p:txBody>
      </p:sp>
      <p:sp>
        <p:nvSpPr>
          <p:cNvPr id="12" name="TextBox 33"/>
          <p:cNvSpPr txBox="1">
            <a:spLocks noChangeArrowheads="1"/>
          </p:cNvSpPr>
          <p:nvPr/>
        </p:nvSpPr>
        <p:spPr bwMode="auto">
          <a:xfrm>
            <a:off x="2483768" y="3140968"/>
            <a:ext cx="623887" cy="522287"/>
          </a:xfrm>
          <a:prstGeom prst="rect">
            <a:avLst/>
          </a:prstGeom>
          <a:noFill/>
          <a:ln w="9525">
            <a:noFill/>
            <a:miter lim="800000"/>
            <a:headEnd/>
            <a:tailEnd/>
          </a:ln>
        </p:spPr>
        <p:txBody>
          <a:bodyPr>
            <a:spAutoFit/>
          </a:bodyPr>
          <a:lstStyle/>
          <a:p>
            <a:r>
              <a:rPr lang="en-GB" altLang="en-US" dirty="0">
                <a:latin typeface="Calibri" pitchFamily="34" charset="0"/>
              </a:rPr>
              <a:t>No</a:t>
            </a:r>
          </a:p>
        </p:txBody>
      </p:sp>
      <p:sp>
        <p:nvSpPr>
          <p:cNvPr id="13" name="Flowchart: Process 25"/>
          <p:cNvSpPr/>
          <p:nvPr/>
        </p:nvSpPr>
        <p:spPr>
          <a:xfrm>
            <a:off x="2735263" y="715392"/>
            <a:ext cx="1657350" cy="1633488"/>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000" dirty="0"/>
              <a:t>Design and document our Medical device – keep records</a:t>
            </a:r>
          </a:p>
        </p:txBody>
      </p:sp>
      <p:sp>
        <p:nvSpPr>
          <p:cNvPr id="14" name="Flowchart: Process 37"/>
          <p:cNvSpPr/>
          <p:nvPr/>
        </p:nvSpPr>
        <p:spPr>
          <a:xfrm>
            <a:off x="4606925" y="787400"/>
            <a:ext cx="1655763" cy="1561480"/>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t>Assess device against MDD and standards – record results</a:t>
            </a:r>
          </a:p>
        </p:txBody>
      </p:sp>
      <p:sp>
        <p:nvSpPr>
          <p:cNvPr id="15" name="Flowchart: Process 40"/>
          <p:cNvSpPr/>
          <p:nvPr/>
        </p:nvSpPr>
        <p:spPr>
          <a:xfrm>
            <a:off x="6600825" y="787400"/>
            <a:ext cx="1938338" cy="1561480"/>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000" dirty="0"/>
              <a:t>Document how device is to be made and tested – record pass/fail data</a:t>
            </a:r>
          </a:p>
        </p:txBody>
      </p:sp>
      <p:sp>
        <p:nvSpPr>
          <p:cNvPr id="16" name="Flowchart: Process 47"/>
          <p:cNvSpPr/>
          <p:nvPr/>
        </p:nvSpPr>
        <p:spPr>
          <a:xfrm>
            <a:off x="2735263" y="333375"/>
            <a:ext cx="5759450" cy="328613"/>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2000" dirty="0"/>
              <a:t>&lt;- Technical File -&gt;</a:t>
            </a:r>
          </a:p>
        </p:txBody>
      </p:sp>
      <p:sp>
        <p:nvSpPr>
          <p:cNvPr id="17" name="Flowchart: Process 48"/>
          <p:cNvSpPr/>
          <p:nvPr/>
        </p:nvSpPr>
        <p:spPr>
          <a:xfrm>
            <a:off x="3276600" y="2963863"/>
            <a:ext cx="3021013" cy="328612"/>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600" dirty="0"/>
              <a:t>&lt;- Technical File -&gt;</a:t>
            </a:r>
          </a:p>
        </p:txBody>
      </p:sp>
      <p:cxnSp>
        <p:nvCxnSpPr>
          <p:cNvPr id="18" name="Straight Arrow Connector 17"/>
          <p:cNvCxnSpPr>
            <a:stCxn id="14" idx="3"/>
            <a:endCxn id="15" idx="1"/>
          </p:cNvCxnSpPr>
          <p:nvPr/>
        </p:nvCxnSpPr>
        <p:spPr>
          <a:xfrm>
            <a:off x="6262688" y="1568140"/>
            <a:ext cx="33813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3"/>
            <a:endCxn id="14" idx="1"/>
          </p:cNvCxnSpPr>
          <p:nvPr/>
        </p:nvCxnSpPr>
        <p:spPr>
          <a:xfrm>
            <a:off x="4392613" y="1532136"/>
            <a:ext cx="214312" cy="3600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 idx="3"/>
            <a:endCxn id="13" idx="1"/>
          </p:cNvCxnSpPr>
          <p:nvPr/>
        </p:nvCxnSpPr>
        <p:spPr>
          <a:xfrm flipV="1">
            <a:off x="2484438" y="1532136"/>
            <a:ext cx="250825" cy="1766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19"/>
          <p:cNvCxnSpPr>
            <a:stCxn id="25" idx="3"/>
            <a:endCxn id="5" idx="0"/>
          </p:cNvCxnSpPr>
          <p:nvPr/>
        </p:nvCxnSpPr>
        <p:spPr>
          <a:xfrm>
            <a:off x="6262688" y="4853782"/>
            <a:ext cx="1297781" cy="188267"/>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1"/>
            <a:endCxn id="24" idx="3"/>
          </p:cNvCxnSpPr>
          <p:nvPr/>
        </p:nvCxnSpPr>
        <p:spPr>
          <a:xfrm flipH="1">
            <a:off x="4368800" y="3938588"/>
            <a:ext cx="16827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1"/>
            <a:endCxn id="4" idx="3"/>
          </p:cNvCxnSpPr>
          <p:nvPr/>
        </p:nvCxnSpPr>
        <p:spPr>
          <a:xfrm flipH="1">
            <a:off x="6262688" y="3938588"/>
            <a:ext cx="4699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Flowchart: Decision 76"/>
          <p:cNvSpPr/>
          <p:nvPr/>
        </p:nvSpPr>
        <p:spPr>
          <a:xfrm>
            <a:off x="1952625" y="3336925"/>
            <a:ext cx="2416175" cy="1203325"/>
          </a:xfrm>
          <a:prstGeom prst="flowChartDecisi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t>Safe and </a:t>
            </a:r>
            <a:r>
              <a:rPr lang="en-GB" dirty="0" smtClean="0"/>
              <a:t>effective?</a:t>
            </a:r>
            <a:endParaRPr lang="en-GB" dirty="0"/>
          </a:p>
        </p:txBody>
      </p:sp>
      <p:sp>
        <p:nvSpPr>
          <p:cNvPr id="25" name="Flowchart: Process 79"/>
          <p:cNvSpPr/>
          <p:nvPr/>
        </p:nvSpPr>
        <p:spPr>
          <a:xfrm>
            <a:off x="3962400" y="4657725"/>
            <a:ext cx="2300288" cy="392113"/>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400" dirty="0"/>
              <a:t>Make product</a:t>
            </a:r>
          </a:p>
        </p:txBody>
      </p:sp>
      <p:cxnSp>
        <p:nvCxnSpPr>
          <p:cNvPr id="26" name="Straight Arrow Connector 19"/>
          <p:cNvCxnSpPr>
            <a:stCxn id="24" idx="2"/>
            <a:endCxn id="25" idx="1"/>
          </p:cNvCxnSpPr>
          <p:nvPr/>
        </p:nvCxnSpPr>
        <p:spPr>
          <a:xfrm rot="16200000" flipH="1">
            <a:off x="3405188" y="4295775"/>
            <a:ext cx="312738" cy="801687"/>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19"/>
          <p:cNvCxnSpPr>
            <a:stCxn id="24" idx="0"/>
            <a:endCxn id="9" idx="3"/>
          </p:cNvCxnSpPr>
          <p:nvPr/>
        </p:nvCxnSpPr>
        <p:spPr>
          <a:xfrm rot="16200000" flipV="1">
            <a:off x="2562225" y="2738438"/>
            <a:ext cx="231775" cy="965200"/>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148"/>
          <p:cNvSpPr txBox="1">
            <a:spLocks noChangeArrowheads="1"/>
          </p:cNvSpPr>
          <p:nvPr/>
        </p:nvSpPr>
        <p:spPr bwMode="auto">
          <a:xfrm>
            <a:off x="2735263" y="4799013"/>
            <a:ext cx="838200" cy="523875"/>
          </a:xfrm>
          <a:prstGeom prst="rect">
            <a:avLst/>
          </a:prstGeom>
          <a:noFill/>
          <a:ln w="9525">
            <a:noFill/>
            <a:miter lim="800000"/>
            <a:headEnd/>
            <a:tailEnd/>
          </a:ln>
        </p:spPr>
        <p:txBody>
          <a:bodyPr>
            <a:spAutoFit/>
          </a:bodyPr>
          <a:lstStyle/>
          <a:p>
            <a:r>
              <a:rPr lang="en-GB" altLang="en-US">
                <a:latin typeface="Calibri" pitchFamily="34" charset="0"/>
              </a:rPr>
              <a:t>Yes</a:t>
            </a:r>
          </a:p>
        </p:txBody>
      </p:sp>
      <p:sp>
        <p:nvSpPr>
          <p:cNvPr id="29" name="Flowchart: Process 172"/>
          <p:cNvSpPr/>
          <p:nvPr/>
        </p:nvSpPr>
        <p:spPr>
          <a:xfrm rot="16200000">
            <a:off x="-818157" y="3301005"/>
            <a:ext cx="2231630" cy="328613"/>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600" dirty="0"/>
              <a:t>&lt;- Technical File -&gt;</a:t>
            </a:r>
          </a:p>
        </p:txBody>
      </p:sp>
      <p:sp>
        <p:nvSpPr>
          <p:cNvPr id="30" name="Flowchart: Process 173"/>
          <p:cNvSpPr/>
          <p:nvPr/>
        </p:nvSpPr>
        <p:spPr>
          <a:xfrm rot="1734245">
            <a:off x="7583396" y="5051909"/>
            <a:ext cx="1433512" cy="315912"/>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600" dirty="0"/>
              <a:t>Technical File</a:t>
            </a:r>
          </a:p>
        </p:txBody>
      </p:sp>
      <p:sp>
        <p:nvSpPr>
          <p:cNvPr id="31" name="Flowchart: Process 174"/>
          <p:cNvSpPr/>
          <p:nvPr/>
        </p:nvSpPr>
        <p:spPr>
          <a:xfrm>
            <a:off x="2795588" y="5780088"/>
            <a:ext cx="3081337" cy="70485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000" dirty="0"/>
              <a:t>Can we prove to a regulator</a:t>
            </a:r>
            <a:r>
              <a:rPr lang="en-GB" sz="2000" dirty="0" smtClean="0"/>
              <a:t>?- yes</a:t>
            </a:r>
            <a:endParaRPr lang="en-GB" sz="2000" dirty="0"/>
          </a:p>
        </p:txBody>
      </p:sp>
    </p:spTree>
    <p:extLst>
      <p:ext uri="{BB962C8B-B14F-4D97-AF65-F5344CB8AC3E}">
        <p14:creationId xmlns:p14="http://schemas.microsoft.com/office/powerpoint/2010/main" xmlns="" val="259324499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History of Quality Systems</a:t>
            </a:r>
          </a:p>
        </p:txBody>
      </p:sp>
      <p:sp>
        <p:nvSpPr>
          <p:cNvPr id="3" name="Rectangle 3"/>
          <p:cNvSpPr txBox="1">
            <a:spLocks noChangeArrowheads="1"/>
          </p:cNvSpPr>
          <p:nvPr/>
        </p:nvSpPr>
        <p:spPr bwMode="auto">
          <a:xfrm>
            <a:off x="381000" y="1557338"/>
            <a:ext cx="8458200" cy="439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r>
              <a:rPr lang="en-GB" altLang="en-US" sz="2800" dirty="0" smtClean="0"/>
              <a:t>Industry has had frameworks or methods for assuring quality for a long time.  </a:t>
            </a:r>
            <a:br>
              <a:rPr lang="en-GB" altLang="en-US" sz="2800" dirty="0" smtClean="0"/>
            </a:br>
            <a:r>
              <a:rPr lang="en-GB" altLang="en-US" sz="2800" dirty="0" smtClean="0"/>
              <a:t>Probably started with munitions so shells could be interchanged between manufacturers.  Also came in for car manufacturing</a:t>
            </a:r>
          </a:p>
          <a:p>
            <a:pPr eaLnBrk="1" hangingPunct="1"/>
            <a:endParaRPr lang="en-GB" altLang="en-US" sz="2800" dirty="0" smtClean="0"/>
          </a:p>
          <a:p>
            <a:pPr eaLnBrk="1" hangingPunct="1"/>
            <a:r>
              <a:rPr lang="en-GB" altLang="en-US" sz="2800" dirty="0" smtClean="0"/>
              <a:t>Rather than a whole lot of industry specific documents, a general standard was written by the International Standards Organisation (ISO)</a:t>
            </a:r>
          </a:p>
        </p:txBody>
      </p:sp>
    </p:spTree>
    <p:extLst>
      <p:ext uri="{BB962C8B-B14F-4D97-AF65-F5344CB8AC3E}">
        <p14:creationId xmlns:p14="http://schemas.microsoft.com/office/powerpoint/2010/main" xmlns="" val="24084117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History of QMS</a:t>
            </a:r>
            <a:endParaRPr lang="en-US" altLang="en-US" dirty="0" smtClean="0">
              <a:solidFill>
                <a:srgbClr val="FFFF00"/>
              </a:solidFill>
            </a:endParaRPr>
          </a:p>
        </p:txBody>
      </p:sp>
      <p:sp>
        <p:nvSpPr>
          <p:cNvPr id="3"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r>
              <a:rPr lang="en-GB" altLang="en-US" sz="2800" dirty="0" smtClean="0"/>
              <a:t>ISO 9000 was the overarching standard for quality management systems.  The first full revision was the 1994 version.  This evolved from BS5750, a British standard that had grown out of various manufacturing based standards.</a:t>
            </a:r>
          </a:p>
          <a:p>
            <a:pPr eaLnBrk="1" hangingPunct="1"/>
            <a:endParaRPr lang="en-GB" altLang="en-US" sz="2800" dirty="0" smtClean="0"/>
          </a:p>
        </p:txBody>
      </p:sp>
    </p:spTree>
    <p:extLst>
      <p:ext uri="{BB962C8B-B14F-4D97-AF65-F5344CB8AC3E}">
        <p14:creationId xmlns:p14="http://schemas.microsoft.com/office/powerpoint/2010/main" xmlns="" val="380364253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Beginning QM</a:t>
            </a:r>
            <a:endParaRPr lang="en-US" altLang="en-US" dirty="0" smtClean="0">
              <a:solidFill>
                <a:srgbClr val="FFFF00"/>
              </a:solidFill>
            </a:endParaRPr>
          </a:p>
        </p:txBody>
      </p:sp>
      <p:sp>
        <p:nvSpPr>
          <p:cNvPr id="4" name="Rectangle 3"/>
          <p:cNvSpPr txBox="1">
            <a:spLocks noChangeArrowheads="1"/>
          </p:cNvSpPr>
          <p:nvPr/>
        </p:nvSpPr>
        <p:spPr>
          <a:xfrm>
            <a:off x="755576" y="1700808"/>
            <a:ext cx="7772400" cy="223217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GB" altLang="en-US" sz="2400" dirty="0" smtClean="0"/>
              <a:t>The ISO9000:1994 was criticised for being too procedure based</a:t>
            </a:r>
          </a:p>
          <a:p>
            <a:pPr lvl="1" fontAlgn="auto">
              <a:spcAft>
                <a:spcPts val="0"/>
              </a:spcAft>
              <a:defRPr/>
            </a:pPr>
            <a:r>
              <a:rPr lang="en-GB" altLang="en-US" sz="2000" dirty="0" smtClean="0"/>
              <a:t>The way it asked for demonstration of compliance was by having procedures for things and keeping records</a:t>
            </a:r>
          </a:p>
          <a:p>
            <a:pPr fontAlgn="auto">
              <a:spcBef>
                <a:spcPts val="1800"/>
              </a:spcBef>
              <a:spcAft>
                <a:spcPts val="0"/>
              </a:spcAft>
              <a:defRPr/>
            </a:pPr>
            <a:r>
              <a:rPr lang="en-GB" altLang="en-US" sz="2400" dirty="0" smtClean="0"/>
              <a:t>For medical devices there was an ‘</a:t>
            </a:r>
            <a:r>
              <a:rPr lang="en-GB" altLang="en-US" sz="2400" i="1" dirty="0" smtClean="0"/>
              <a:t>add on</a:t>
            </a:r>
            <a:r>
              <a:rPr lang="en-GB" altLang="en-US" sz="2400" dirty="0" smtClean="0"/>
              <a:t>’: EN46002</a:t>
            </a:r>
            <a:endParaRPr lang="en-GB" altLang="en-US" sz="2400" dirty="0"/>
          </a:p>
        </p:txBody>
      </p:sp>
    </p:spTree>
    <p:extLst>
      <p:ext uri="{BB962C8B-B14F-4D97-AF65-F5344CB8AC3E}">
        <p14:creationId xmlns:p14="http://schemas.microsoft.com/office/powerpoint/2010/main" xmlns="" val="18267175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rtlCol="0">
            <a:normAutofit fontScale="90000"/>
          </a:bodyPr>
          <a:lstStyle/>
          <a:p>
            <a:pPr eaLnBrk="1" fontAlgn="auto" hangingPunct="1">
              <a:spcAft>
                <a:spcPts val="0"/>
              </a:spcAft>
              <a:defRPr/>
            </a:pPr>
            <a:r>
              <a:rPr lang="en-GB" altLang="en-US" sz="4000" i="1" dirty="0">
                <a:solidFill>
                  <a:srgbClr val="FFFF00"/>
                </a:solidFill>
                <a:effectLst/>
              </a:rPr>
              <a:t>From 1</a:t>
            </a:r>
            <a:r>
              <a:rPr lang="en-GB" altLang="en-US" sz="4000" i="1" baseline="30000" dirty="0">
                <a:solidFill>
                  <a:srgbClr val="FFFF00"/>
                </a:solidFill>
                <a:effectLst/>
              </a:rPr>
              <a:t>st</a:t>
            </a:r>
            <a:r>
              <a:rPr lang="en-GB" altLang="en-US" sz="4000" i="1" dirty="0">
                <a:solidFill>
                  <a:srgbClr val="FFFF00"/>
                </a:solidFill>
                <a:effectLst/>
              </a:rPr>
              <a:t> Lecture: MDD </a:t>
            </a:r>
            <a:r>
              <a:rPr lang="en-GB" altLang="en-US" sz="4000" i="1" dirty="0" smtClean="0">
                <a:solidFill>
                  <a:srgbClr val="FFFF00"/>
                </a:solidFill>
                <a:effectLst/>
              </a:rPr>
              <a:t>Article 10 </a:t>
            </a:r>
            <a:br>
              <a:rPr lang="en-GB" altLang="en-US" sz="4000" i="1" dirty="0" smtClean="0">
                <a:solidFill>
                  <a:srgbClr val="FFFF00"/>
                </a:solidFill>
                <a:effectLst/>
              </a:rPr>
            </a:br>
            <a:r>
              <a:rPr lang="en-GB" altLang="en-US" sz="4000" i="1" dirty="0" smtClean="0">
                <a:solidFill>
                  <a:srgbClr val="FFFF00"/>
                </a:solidFill>
                <a:effectLst/>
              </a:rPr>
              <a:t>- </a:t>
            </a:r>
            <a:r>
              <a:rPr lang="en-GB" altLang="en-US" sz="4000" dirty="0" smtClean="0">
                <a:solidFill>
                  <a:srgbClr val="FFFF00"/>
                </a:solidFill>
              </a:rPr>
              <a:t>Adverse Incident Reporting</a:t>
            </a:r>
            <a:endParaRPr lang="en-GB" altLang="en-US" sz="4000" dirty="0" smtClean="0">
              <a:solidFill>
                <a:srgbClr val="FFFF00"/>
              </a:solidFill>
              <a:effectLst/>
            </a:endParaRPr>
          </a:p>
        </p:txBody>
      </p:sp>
      <p:pic>
        <p:nvPicPr>
          <p:cNvPr id="7" name="Picture 3"/>
          <p:cNvPicPr>
            <a:picLocks noChangeAspect="1" noChangeArrowheads="1"/>
          </p:cNvPicPr>
          <p:nvPr/>
        </p:nvPicPr>
        <p:blipFill>
          <a:blip r:embed="rId3" cstate="print"/>
          <a:srcRect/>
          <a:stretch>
            <a:fillRect/>
          </a:stretch>
        </p:blipFill>
        <p:spPr bwMode="auto">
          <a:xfrm>
            <a:off x="1259632" y="2276872"/>
            <a:ext cx="6480175" cy="3224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Evolution…</a:t>
            </a:r>
            <a:endParaRPr lang="en-US" altLang="en-US" dirty="0" smtClean="0">
              <a:solidFill>
                <a:srgbClr val="FFFF00"/>
              </a:solidFill>
            </a:endParaRPr>
          </a:p>
        </p:txBody>
      </p:sp>
      <p:sp>
        <p:nvSpPr>
          <p:cNvPr id="3" name="Rectangle 3"/>
          <p:cNvSpPr>
            <a:spLocks noGrp="1" noChangeArrowheads="1"/>
          </p:cNvSpPr>
          <p:nvPr>
            <p:ph idx="1"/>
          </p:nvPr>
        </p:nvSpPr>
        <p:spPr>
          <a:xfrm>
            <a:off x="457200" y="1600200"/>
            <a:ext cx="8229600" cy="4525963"/>
          </a:xfrm>
        </p:spPr>
        <p:txBody>
          <a:bodyPr rtlCol="0">
            <a:normAutofit lnSpcReduction="10000"/>
          </a:bodyPr>
          <a:lstStyle/>
          <a:p>
            <a:pPr eaLnBrk="1" fontAlgn="auto" hangingPunct="1">
              <a:spcAft>
                <a:spcPts val="0"/>
              </a:spcAft>
              <a:defRPr/>
            </a:pPr>
            <a:r>
              <a:rPr lang="en-GB" altLang="en-US" sz="2800" dirty="0" smtClean="0"/>
              <a:t>Organisations which were </a:t>
            </a:r>
            <a:r>
              <a:rPr lang="en-GB" altLang="en-US" sz="2800" u="sng" dirty="0" smtClean="0"/>
              <a:t>not</a:t>
            </a:r>
            <a:r>
              <a:rPr lang="en-GB" altLang="en-US" sz="2800" dirty="0" smtClean="0"/>
              <a:t> manufacturing companies had difficulty in making ISO9000:1994 fit into their business</a:t>
            </a:r>
          </a:p>
          <a:p>
            <a:pPr lvl="1" eaLnBrk="1" fontAlgn="auto" hangingPunct="1">
              <a:spcAft>
                <a:spcPts val="0"/>
              </a:spcAft>
              <a:defRPr/>
            </a:pPr>
            <a:r>
              <a:rPr lang="en-GB" altLang="en-US" sz="2400" dirty="0" smtClean="0"/>
              <a:t>That this was a problem shows that there was a good awareness that ISO9000 meant something in terms of an organisation’s quality</a:t>
            </a:r>
          </a:p>
          <a:p>
            <a:pPr eaLnBrk="1" fontAlgn="auto" hangingPunct="1">
              <a:spcAft>
                <a:spcPts val="0"/>
              </a:spcAft>
              <a:defRPr/>
            </a:pPr>
            <a:endParaRPr lang="en-GB" altLang="en-US" sz="2800" dirty="0" smtClean="0"/>
          </a:p>
          <a:p>
            <a:pPr eaLnBrk="1" fontAlgn="auto" hangingPunct="1">
              <a:spcAft>
                <a:spcPts val="0"/>
              </a:spcAft>
              <a:defRPr/>
            </a:pPr>
            <a:r>
              <a:rPr lang="en-GB" altLang="en-US" sz="2800" dirty="0" smtClean="0"/>
              <a:t>So, ISO9000:2000 appeared just in time to earn the ‘2000’ suffix.  This had some major changes</a:t>
            </a:r>
          </a:p>
          <a:p>
            <a:pPr lvl="1" eaLnBrk="1" fontAlgn="auto" hangingPunct="1">
              <a:spcAft>
                <a:spcPts val="0"/>
              </a:spcAft>
              <a:defRPr/>
            </a:pPr>
            <a:r>
              <a:rPr lang="en-GB" altLang="en-US" sz="2400" dirty="0" smtClean="0"/>
              <a:t>No emphasis on procedures, much more emphasis on processes.</a:t>
            </a:r>
            <a:endParaRPr lang="en-US" altLang="en-US" sz="2400" dirty="0" smtClean="0"/>
          </a:p>
        </p:txBody>
      </p:sp>
    </p:spTree>
    <p:extLst>
      <p:ext uri="{BB962C8B-B14F-4D97-AF65-F5344CB8AC3E}">
        <p14:creationId xmlns:p14="http://schemas.microsoft.com/office/powerpoint/2010/main" xmlns="" val="284836922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Final </a:t>
            </a:r>
            <a:r>
              <a:rPr lang="en-GB" altLang="en-US" dirty="0" smtClean="0">
                <a:solidFill>
                  <a:srgbClr val="FFFF00"/>
                </a:solidFill>
              </a:rPr>
              <a:t>QM</a:t>
            </a:r>
            <a:endParaRPr lang="en-US" altLang="en-US" dirty="0" smtClean="0">
              <a:solidFill>
                <a:srgbClr val="FFFF00"/>
              </a:solidFill>
            </a:endParaRPr>
          </a:p>
        </p:txBody>
      </p:sp>
      <p:sp>
        <p:nvSpPr>
          <p:cNvPr id="3" name="Rectangle 3"/>
          <p:cNvSpPr txBox="1">
            <a:spLocks noChangeArrowheads="1"/>
          </p:cNvSpPr>
          <p:nvPr/>
        </p:nvSpPr>
        <p:spPr bwMode="auto">
          <a:xfrm>
            <a:off x="827088" y="1557338"/>
            <a:ext cx="7772400" cy="23764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eaLnBrk="1" hangingPunct="1">
              <a:buFont typeface="Arial" pitchFamily="34" charset="0"/>
              <a:buNone/>
            </a:pPr>
            <a:r>
              <a:rPr lang="en-GB" altLang="en-US" sz="2500" dirty="0" smtClean="0">
                <a:latin typeface="Times New Roman"/>
                <a:cs typeface="Times New Roman"/>
              </a:rPr>
              <a:t>ISO9001:2008 says: </a:t>
            </a:r>
            <a:r>
              <a:rPr lang="en-GB" altLang="en-US" sz="2500" i="1" dirty="0" smtClean="0">
                <a:latin typeface="Times New Roman"/>
                <a:cs typeface="Times New Roman"/>
              </a:rPr>
              <a:t>“This International Standard can be used by internal and external parties, including certification bodies, to assess the organization's ability to meet customer, statutory and regulatory requirements applicable to the product, and the organization's own requirements.”</a:t>
            </a:r>
          </a:p>
        </p:txBody>
      </p:sp>
    </p:spTree>
    <p:extLst>
      <p:ext uri="{BB962C8B-B14F-4D97-AF65-F5344CB8AC3E}">
        <p14:creationId xmlns:p14="http://schemas.microsoft.com/office/powerpoint/2010/main" xmlns="" val="182671753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Processes </a:t>
            </a:r>
            <a:r>
              <a:rPr lang="en-GB" altLang="en-US" dirty="0" err="1" smtClean="0">
                <a:solidFill>
                  <a:srgbClr val="FFFF00"/>
                </a:solidFill>
              </a:rPr>
              <a:t>vs</a:t>
            </a:r>
            <a:r>
              <a:rPr lang="en-GB" altLang="en-US" dirty="0" smtClean="0">
                <a:solidFill>
                  <a:srgbClr val="FFFF00"/>
                </a:solidFill>
              </a:rPr>
              <a:t> Procedures</a:t>
            </a:r>
            <a:endParaRPr lang="en-US" altLang="en-US" dirty="0" smtClean="0">
              <a:solidFill>
                <a:srgbClr val="FFFF00"/>
              </a:solidFill>
            </a:endParaRPr>
          </a:p>
        </p:txBody>
      </p:sp>
      <p:pic>
        <p:nvPicPr>
          <p:cNvPr id="125956" name="Picture 4"/>
          <p:cNvPicPr>
            <a:picLocks noChangeAspect="1" noChangeArrowheads="1"/>
          </p:cNvPicPr>
          <p:nvPr/>
        </p:nvPicPr>
        <p:blipFill>
          <a:blip r:embed="rId3" cstate="print"/>
          <a:srcRect/>
          <a:stretch>
            <a:fillRect/>
          </a:stretch>
        </p:blipFill>
        <p:spPr bwMode="auto">
          <a:xfrm>
            <a:off x="1331640" y="1988840"/>
            <a:ext cx="6405842" cy="3096344"/>
          </a:xfrm>
          <a:prstGeom prst="rect">
            <a:avLst/>
          </a:prstGeom>
          <a:noFill/>
          <a:ln w="9525">
            <a:noFill/>
            <a:miter lim="800000"/>
            <a:headEnd/>
            <a:tailEnd/>
          </a:ln>
        </p:spPr>
      </p:pic>
    </p:spTree>
    <p:extLst>
      <p:ext uri="{BB962C8B-B14F-4D97-AF65-F5344CB8AC3E}">
        <p14:creationId xmlns:p14="http://schemas.microsoft.com/office/powerpoint/2010/main" xmlns="" val="284836922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15888"/>
            <a:ext cx="8229600" cy="1143000"/>
          </a:xfrm>
        </p:spPr>
        <p:txBody>
          <a:bodyPr/>
          <a:lstStyle/>
          <a:p>
            <a:pPr eaLnBrk="1" hangingPunct="1"/>
            <a:r>
              <a:rPr lang="en-GB" altLang="en-US" dirty="0" smtClean="0">
                <a:solidFill>
                  <a:srgbClr val="FFFF00"/>
                </a:solidFill>
              </a:rPr>
              <a:t>ISO9000:2000 cont..</a:t>
            </a:r>
            <a:endParaRPr lang="en-US" altLang="en-US" dirty="0" smtClean="0">
              <a:solidFill>
                <a:srgbClr val="FFFF00"/>
              </a:solidFill>
            </a:endParaRPr>
          </a:p>
        </p:txBody>
      </p:sp>
      <p:sp>
        <p:nvSpPr>
          <p:cNvPr id="3" name="Rectangle 3"/>
          <p:cNvSpPr>
            <a:spLocks noGrp="1" noChangeArrowheads="1"/>
          </p:cNvSpPr>
          <p:nvPr>
            <p:ph idx="1"/>
          </p:nvPr>
        </p:nvSpPr>
        <p:spPr>
          <a:xfrm>
            <a:off x="457200" y="1268413"/>
            <a:ext cx="8229600" cy="4857750"/>
          </a:xfrm>
        </p:spPr>
        <p:txBody>
          <a:bodyPr rtlCol="0">
            <a:normAutofit lnSpcReduction="10000"/>
          </a:bodyPr>
          <a:lstStyle/>
          <a:p>
            <a:pPr eaLnBrk="1" fontAlgn="auto" hangingPunct="1">
              <a:spcAft>
                <a:spcPts val="0"/>
              </a:spcAft>
              <a:defRPr/>
            </a:pPr>
            <a:r>
              <a:rPr lang="en-GB" altLang="en-US" sz="2800" dirty="0" smtClean="0"/>
              <a:t>With processes came a requirement to show the linkage between processes and measurement of performance</a:t>
            </a:r>
          </a:p>
          <a:p>
            <a:pPr eaLnBrk="1" fontAlgn="auto" hangingPunct="1">
              <a:spcAft>
                <a:spcPts val="0"/>
              </a:spcAft>
              <a:defRPr/>
            </a:pPr>
            <a:endParaRPr lang="en-GB" altLang="en-US" sz="2800" dirty="0" smtClean="0"/>
          </a:p>
          <a:p>
            <a:pPr eaLnBrk="1" fontAlgn="auto" hangingPunct="1">
              <a:spcAft>
                <a:spcPts val="0"/>
              </a:spcAft>
              <a:defRPr/>
            </a:pPr>
            <a:r>
              <a:rPr lang="en-GB" altLang="en-US" sz="2800" dirty="0" smtClean="0"/>
              <a:t>Introduced emphasis on ‘top management’ involvement – there was a perception that some businesses had just appointed a person to get them an ISO9000 certificate</a:t>
            </a:r>
          </a:p>
          <a:p>
            <a:pPr eaLnBrk="1" fontAlgn="auto" hangingPunct="1">
              <a:spcAft>
                <a:spcPts val="0"/>
              </a:spcAft>
              <a:defRPr/>
            </a:pPr>
            <a:endParaRPr lang="en-GB" altLang="en-US" sz="2800" dirty="0" smtClean="0"/>
          </a:p>
          <a:p>
            <a:pPr eaLnBrk="1" fontAlgn="auto" hangingPunct="1">
              <a:spcAft>
                <a:spcPts val="0"/>
              </a:spcAft>
              <a:defRPr/>
            </a:pPr>
            <a:r>
              <a:rPr lang="en-GB" altLang="en-US" sz="2800" dirty="0" smtClean="0"/>
              <a:t>Emphasis on customer satisfaction and meeting customer requirements</a:t>
            </a:r>
            <a:endParaRPr lang="en-US" altLang="en-US" sz="2800" dirty="0" smtClean="0"/>
          </a:p>
        </p:txBody>
      </p:sp>
    </p:spTree>
    <p:extLst>
      <p:ext uri="{BB962C8B-B14F-4D97-AF65-F5344CB8AC3E}">
        <p14:creationId xmlns:p14="http://schemas.microsoft.com/office/powerpoint/2010/main" xmlns="" val="5460156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88913"/>
            <a:ext cx="7918450" cy="1143000"/>
          </a:xfrm>
        </p:spPr>
        <p:txBody>
          <a:bodyPr/>
          <a:lstStyle/>
          <a:p>
            <a:pPr eaLnBrk="1" hangingPunct="1"/>
            <a:r>
              <a:rPr lang="en-GB" altLang="en-US" sz="4000" dirty="0" smtClean="0">
                <a:solidFill>
                  <a:srgbClr val="FFFF00"/>
                </a:solidFill>
              </a:rPr>
              <a:t>Divergence for Medical Devices..</a:t>
            </a:r>
            <a:endParaRPr lang="en-US" altLang="en-US" sz="4000" dirty="0" smtClean="0">
              <a:solidFill>
                <a:srgbClr val="FFFF00"/>
              </a:solidFill>
            </a:endParaRPr>
          </a:p>
        </p:txBody>
      </p:sp>
      <p:sp>
        <p:nvSpPr>
          <p:cNvPr id="3" name="Rectangle 3"/>
          <p:cNvSpPr>
            <a:spLocks noGrp="1" noChangeArrowheads="1"/>
          </p:cNvSpPr>
          <p:nvPr>
            <p:ph idx="1"/>
          </p:nvPr>
        </p:nvSpPr>
        <p:spPr>
          <a:xfrm>
            <a:off x="457200" y="1412875"/>
            <a:ext cx="8229600" cy="4525963"/>
          </a:xfrm>
        </p:spPr>
        <p:txBody>
          <a:bodyPr rtlCol="0">
            <a:normAutofit fontScale="92500"/>
          </a:bodyPr>
          <a:lstStyle/>
          <a:p>
            <a:pPr eaLnBrk="1" fontAlgn="auto" hangingPunct="1">
              <a:spcAft>
                <a:spcPts val="0"/>
              </a:spcAft>
              <a:defRPr/>
            </a:pPr>
            <a:r>
              <a:rPr lang="en-GB" altLang="en-US" sz="2800" dirty="0" smtClean="0"/>
              <a:t>ISO9000:2000 was looking good but there was a view from the medical device regulators that it was not right for their sector</a:t>
            </a:r>
          </a:p>
          <a:p>
            <a:pPr eaLnBrk="1" fontAlgn="auto" hangingPunct="1">
              <a:spcAft>
                <a:spcPts val="0"/>
              </a:spcAft>
              <a:defRPr/>
            </a:pPr>
            <a:endParaRPr lang="en-GB" altLang="en-US" sz="2800" dirty="0" smtClean="0"/>
          </a:p>
          <a:p>
            <a:pPr eaLnBrk="1" fontAlgn="auto" hangingPunct="1">
              <a:spcAft>
                <a:spcPts val="0"/>
              </a:spcAft>
              <a:defRPr/>
            </a:pPr>
            <a:r>
              <a:rPr lang="en-GB" altLang="en-US" sz="2800" dirty="0" smtClean="0"/>
              <a:t>By specifying that you would respond to customer requirements you could end up with a production run where a significant proportion of your output had been reworked/altered to meet such requirements</a:t>
            </a:r>
          </a:p>
          <a:p>
            <a:pPr eaLnBrk="1" fontAlgn="auto" hangingPunct="1">
              <a:spcAft>
                <a:spcPts val="0"/>
              </a:spcAft>
              <a:defRPr/>
            </a:pPr>
            <a:endParaRPr lang="en-GB" altLang="en-US" sz="2800" dirty="0" smtClean="0"/>
          </a:p>
          <a:p>
            <a:pPr eaLnBrk="1" fontAlgn="auto" hangingPunct="1">
              <a:spcAft>
                <a:spcPts val="0"/>
              </a:spcAft>
              <a:defRPr/>
            </a:pPr>
            <a:r>
              <a:rPr lang="en-GB" altLang="en-US" sz="2800" dirty="0" smtClean="0"/>
              <a:t>This was considered to be a ‘Bad Thing’</a:t>
            </a:r>
            <a:endParaRPr lang="en-US" altLang="en-US" sz="2800" dirty="0" smtClean="0"/>
          </a:p>
        </p:txBody>
      </p:sp>
    </p:spTree>
    <p:extLst>
      <p:ext uri="{BB962C8B-B14F-4D97-AF65-F5344CB8AC3E}">
        <p14:creationId xmlns:p14="http://schemas.microsoft.com/office/powerpoint/2010/main" xmlns="" val="31151447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15888"/>
            <a:ext cx="8229600" cy="1143000"/>
          </a:xfrm>
        </p:spPr>
        <p:txBody>
          <a:bodyPr/>
          <a:lstStyle/>
          <a:p>
            <a:pPr eaLnBrk="1" hangingPunct="1"/>
            <a:r>
              <a:rPr lang="en-GB" altLang="en-US" dirty="0" smtClean="0">
                <a:solidFill>
                  <a:srgbClr val="FFFF00"/>
                </a:solidFill>
              </a:rPr>
              <a:t>Medical devices </a:t>
            </a:r>
            <a:br>
              <a:rPr lang="en-GB" altLang="en-US" dirty="0" smtClean="0">
                <a:solidFill>
                  <a:srgbClr val="FFFF00"/>
                </a:solidFill>
              </a:rPr>
            </a:br>
            <a:r>
              <a:rPr lang="en-GB" altLang="en-US" dirty="0" smtClean="0">
                <a:solidFill>
                  <a:srgbClr val="FFFF00"/>
                </a:solidFill>
              </a:rPr>
              <a:t>gets its own standard</a:t>
            </a:r>
            <a:endParaRPr lang="en-US" altLang="en-US" dirty="0" smtClean="0">
              <a:solidFill>
                <a:srgbClr val="FFFF00"/>
              </a:solidFill>
            </a:endParaRPr>
          </a:p>
        </p:txBody>
      </p:sp>
      <p:sp>
        <p:nvSpPr>
          <p:cNvPr id="3" name="Rectangle 3"/>
          <p:cNvSpPr>
            <a:spLocks noGrp="1" noChangeArrowheads="1"/>
          </p:cNvSpPr>
          <p:nvPr>
            <p:ph idx="1"/>
          </p:nvPr>
        </p:nvSpPr>
        <p:spPr>
          <a:xfrm>
            <a:off x="467544" y="1484784"/>
            <a:ext cx="8229600" cy="4713288"/>
          </a:xfrm>
        </p:spPr>
        <p:txBody>
          <a:bodyPr rtlCol="0">
            <a:normAutofit fontScale="92500" lnSpcReduction="10000"/>
          </a:bodyPr>
          <a:lstStyle/>
          <a:p>
            <a:pPr eaLnBrk="1" fontAlgn="auto" hangingPunct="1">
              <a:spcAft>
                <a:spcPts val="0"/>
              </a:spcAft>
              <a:defRPr/>
            </a:pPr>
            <a:r>
              <a:rPr lang="en-GB" altLang="en-US" sz="2800" dirty="0" smtClean="0"/>
              <a:t>ISO 9000:2000 was going to go ahead but by 2003 there was a specific medical device manufacture standard, ISO 13485:2003</a:t>
            </a:r>
          </a:p>
          <a:p>
            <a:pPr eaLnBrk="1" fontAlgn="auto" hangingPunct="1">
              <a:spcAft>
                <a:spcPts val="0"/>
              </a:spcAft>
              <a:defRPr/>
            </a:pPr>
            <a:endParaRPr lang="en-GB" altLang="en-US" sz="2800" dirty="0" smtClean="0">
              <a:solidFill>
                <a:schemeClr val="tx2"/>
              </a:solidFill>
            </a:endParaRPr>
          </a:p>
          <a:p>
            <a:pPr eaLnBrk="1" fontAlgn="auto" hangingPunct="1">
              <a:spcAft>
                <a:spcPts val="0"/>
              </a:spcAft>
              <a:defRPr/>
            </a:pPr>
            <a:r>
              <a:rPr lang="en-GB" altLang="en-US" sz="2800" dirty="0" smtClean="0"/>
              <a:t>This has all the good stuff from ISO9000:2000 but none of the requirements that might lead to ruining the smooth production of your medical devices.</a:t>
            </a:r>
          </a:p>
          <a:p>
            <a:pPr eaLnBrk="1" fontAlgn="auto" hangingPunct="1">
              <a:spcAft>
                <a:spcPts val="0"/>
              </a:spcAft>
              <a:defRPr/>
            </a:pPr>
            <a:endParaRPr lang="en-GB" altLang="en-US" sz="2800" dirty="0" smtClean="0"/>
          </a:p>
          <a:p>
            <a:pPr eaLnBrk="1" fontAlgn="auto" hangingPunct="1">
              <a:spcAft>
                <a:spcPts val="0"/>
              </a:spcAft>
              <a:defRPr/>
            </a:pPr>
            <a:r>
              <a:rPr lang="en-GB" altLang="en-US" sz="2800" dirty="0" smtClean="0"/>
              <a:t>ISO9000 is now at 2008 version with some wording changes plus more emphasis on effectiveness of actions.</a:t>
            </a:r>
            <a:endParaRPr lang="en-US" altLang="en-US" sz="2800" dirty="0" smtClean="0"/>
          </a:p>
        </p:txBody>
      </p:sp>
    </p:spTree>
    <p:extLst>
      <p:ext uri="{BB962C8B-B14F-4D97-AF65-F5344CB8AC3E}">
        <p14:creationId xmlns:p14="http://schemas.microsoft.com/office/powerpoint/2010/main" xmlns="" val="37470364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Processes not procedures..</a:t>
            </a:r>
            <a:endParaRPr lang="en-US" altLang="en-US" dirty="0" smtClean="0">
              <a:solidFill>
                <a:srgbClr val="FFFF00"/>
              </a:solidFill>
            </a:endParaRPr>
          </a:p>
        </p:txBody>
      </p:sp>
      <p:sp>
        <p:nvSpPr>
          <p:cNvPr id="3" name="Rectangle 3"/>
          <p:cNvSpPr>
            <a:spLocks noGrp="1" noChangeArrowheads="1"/>
          </p:cNvSpPr>
          <p:nvPr>
            <p:ph idx="1"/>
          </p:nvPr>
        </p:nvSpPr>
        <p:spPr>
          <a:xfrm>
            <a:off x="457200" y="1600200"/>
            <a:ext cx="8229600" cy="4525963"/>
          </a:xfrm>
        </p:spPr>
        <p:txBody>
          <a:bodyPr/>
          <a:lstStyle/>
          <a:p>
            <a:pPr eaLnBrk="1" hangingPunct="1"/>
            <a:r>
              <a:rPr lang="en-GB" altLang="en-US" sz="2800" dirty="0" smtClean="0"/>
              <a:t>Some things can stay as </a:t>
            </a:r>
            <a:r>
              <a:rPr lang="en-GB" altLang="en-US" sz="2800" i="1" dirty="0" smtClean="0"/>
              <a:t>procedures</a:t>
            </a:r>
            <a:r>
              <a:rPr lang="en-GB" altLang="en-US" sz="2800" dirty="0" smtClean="0"/>
              <a:t> but it is more useful to see things as </a:t>
            </a:r>
            <a:r>
              <a:rPr lang="en-GB" altLang="en-US" sz="2800" i="1" dirty="0" smtClean="0"/>
              <a:t>processes</a:t>
            </a:r>
          </a:p>
          <a:p>
            <a:pPr eaLnBrk="1" hangingPunct="1"/>
            <a:endParaRPr lang="en-GB" altLang="en-US" sz="2800" dirty="0" smtClean="0"/>
          </a:p>
          <a:p>
            <a:pPr eaLnBrk="1" hangingPunct="1"/>
            <a:r>
              <a:rPr lang="en-GB" altLang="en-US" sz="2800" dirty="0" smtClean="0"/>
              <a:t>The idea is that you can identify the dependencies and redirect your resources to the areas that need them</a:t>
            </a:r>
          </a:p>
          <a:p>
            <a:pPr eaLnBrk="1" hangingPunct="1">
              <a:buFont typeface="Monotype Sorts"/>
              <a:buNone/>
            </a:pPr>
            <a:endParaRPr lang="en-US" altLang="en-US" dirty="0" smtClean="0"/>
          </a:p>
        </p:txBody>
      </p:sp>
    </p:spTree>
    <p:extLst>
      <p:ext uri="{BB962C8B-B14F-4D97-AF65-F5344CB8AC3E}">
        <p14:creationId xmlns:p14="http://schemas.microsoft.com/office/powerpoint/2010/main" xmlns="" val="277580712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lstStyle/>
          <a:p>
            <a:pPr eaLnBrk="1" hangingPunct="1"/>
            <a:r>
              <a:rPr lang="en-GB" altLang="en-US" dirty="0">
                <a:solidFill>
                  <a:srgbClr val="FFFF00"/>
                </a:solidFill>
              </a:rPr>
              <a:t>Q</a:t>
            </a:r>
            <a:r>
              <a:rPr lang="en-GB" altLang="en-US" dirty="0" smtClean="0">
                <a:solidFill>
                  <a:srgbClr val="FFFF00"/>
                </a:solidFill>
              </a:rPr>
              <a:t>uality System: conclusions</a:t>
            </a:r>
          </a:p>
        </p:txBody>
      </p:sp>
      <p:sp>
        <p:nvSpPr>
          <p:cNvPr id="5" name="Rectangle 3"/>
          <p:cNvSpPr txBox="1">
            <a:spLocks noChangeArrowheads="1"/>
          </p:cNvSpPr>
          <p:nvPr/>
        </p:nvSpPr>
        <p:spPr bwMode="auto">
          <a:xfrm>
            <a:off x="685800" y="1628775"/>
            <a:ext cx="7772400" cy="460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spcBef>
                <a:spcPts val="0"/>
              </a:spcBef>
              <a:spcAft>
                <a:spcPts val="2400"/>
              </a:spcAft>
            </a:pPr>
            <a:r>
              <a:rPr lang="en-GB" altLang="en-US" sz="2800" dirty="0" smtClean="0"/>
              <a:t>MDD is in place and we can’t avoid it</a:t>
            </a:r>
          </a:p>
          <a:p>
            <a:pPr eaLnBrk="1" hangingPunct="1">
              <a:spcBef>
                <a:spcPts val="0"/>
              </a:spcBef>
              <a:spcAft>
                <a:spcPts val="2400"/>
              </a:spcAft>
            </a:pPr>
            <a:r>
              <a:rPr lang="en-GB" altLang="en-US" sz="2800" dirty="0" smtClean="0"/>
              <a:t>Considering the MDD Salisbury was making a Class </a:t>
            </a:r>
            <a:r>
              <a:rPr lang="en-GB" altLang="en-US" sz="2800" dirty="0" err="1" smtClean="0"/>
              <a:t>IIa</a:t>
            </a:r>
            <a:r>
              <a:rPr lang="en-GB" altLang="en-US" sz="2800" dirty="0" smtClean="0"/>
              <a:t> device, so needed approved quality system</a:t>
            </a:r>
          </a:p>
          <a:p>
            <a:pPr eaLnBrk="1" hangingPunct="1">
              <a:spcBef>
                <a:spcPts val="0"/>
              </a:spcBef>
              <a:spcAft>
                <a:spcPts val="2400"/>
              </a:spcAft>
            </a:pPr>
            <a:r>
              <a:rPr lang="en-GB" altLang="en-US" sz="2800" dirty="0" smtClean="0"/>
              <a:t>Potential for overdoing it or underdoing it is considerable</a:t>
            </a:r>
          </a:p>
        </p:txBody>
      </p:sp>
    </p:spTree>
    <p:extLst>
      <p:ext uri="{BB962C8B-B14F-4D97-AF65-F5344CB8AC3E}">
        <p14:creationId xmlns:p14="http://schemas.microsoft.com/office/powerpoint/2010/main" xmlns="" val="319426254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hlinkClick r:id="" action="ppaction://ole?verb=0"/>
          </p:cNvPr>
          <p:cNvGraphicFramePr>
            <a:graphicFrameLocks noGrp="1" noChangeAspect="1"/>
          </p:cNvGraphicFramePr>
          <p:nvPr>
            <p:ph idx="1"/>
          </p:nvPr>
        </p:nvGraphicFramePr>
        <p:xfrm>
          <a:off x="1979613" y="333375"/>
          <a:ext cx="4478337" cy="6335713"/>
        </p:xfrm>
        <a:graphic>
          <a:graphicData uri="http://schemas.openxmlformats.org/presentationml/2006/ole">
            <p:oleObj spid="_x0000_s4104" name="Acrobat Document" r:id="rId4" imgW="5668166" imgH="8019048" progId="AcroExch.Document.11">
              <p:embed/>
            </p:oleObj>
          </a:graphicData>
        </a:graphic>
      </p:graphicFrame>
    </p:spTree>
    <p:extLst>
      <p:ext uri="{BB962C8B-B14F-4D97-AF65-F5344CB8AC3E}">
        <p14:creationId xmlns:p14="http://schemas.microsoft.com/office/powerpoint/2010/main" xmlns="" val="130089528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51520" y="404664"/>
            <a:ext cx="3887787" cy="1143000"/>
          </a:xfrm>
        </p:spPr>
        <p:txBody>
          <a:bodyPr rtlCol="0">
            <a:normAutofit fontScale="90000"/>
          </a:bodyPr>
          <a:lstStyle/>
          <a:p>
            <a:pPr eaLnBrk="1" fontAlgn="auto" hangingPunct="1">
              <a:spcAft>
                <a:spcPts val="0"/>
              </a:spcAft>
              <a:defRPr/>
            </a:pPr>
            <a:r>
              <a:rPr lang="en-GB" altLang="en-US" sz="4000" dirty="0" smtClean="0">
                <a:solidFill>
                  <a:srgbClr val="FFFF00"/>
                </a:solidFill>
              </a:rPr>
              <a:t>Let’s look at some of ISO13485</a:t>
            </a:r>
            <a:endParaRPr lang="en-US" altLang="en-US" sz="4000" dirty="0" smtClean="0">
              <a:solidFill>
                <a:srgbClr val="FFFF00"/>
              </a:solidFill>
            </a:endParaRPr>
          </a:p>
        </p:txBody>
      </p:sp>
      <p:pic>
        <p:nvPicPr>
          <p:cNvPr id="3" name="Picture 3"/>
          <p:cNvPicPr>
            <a:picLocks noGrp="1" noChangeAspect="1" noChangeArrowheads="1"/>
          </p:cNvPicPr>
          <p:nvPr>
            <p:ph idx="1"/>
          </p:nvPr>
        </p:nvPicPr>
        <p:blipFill>
          <a:blip r:embed="rId3" cstate="print"/>
          <a:srcRect l="14787" t="8797" r="44531" b="9033"/>
          <a:stretch>
            <a:fillRect/>
          </a:stretch>
        </p:blipFill>
        <p:spPr>
          <a:xfrm>
            <a:off x="4284663" y="404813"/>
            <a:ext cx="4679950" cy="6192837"/>
          </a:xfrm>
        </p:spPr>
      </p:pic>
    </p:spTree>
    <p:extLst>
      <p:ext uri="{BB962C8B-B14F-4D97-AF65-F5344CB8AC3E}">
        <p14:creationId xmlns:p14="http://schemas.microsoft.com/office/powerpoint/2010/main" xmlns="" val="39809608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11188" y="1628775"/>
            <a:ext cx="7772400"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buChar char="l"/>
              <a:defRPr sz="2800">
                <a:solidFill>
                  <a:schemeClr val="tx1"/>
                </a:solidFill>
                <a:effectLst>
                  <a:outerShdw blurRad="38100" dist="38100" dir="2700000" algn="tl">
                    <a:srgbClr val="000000"/>
                  </a:outerShdw>
                </a:effectLst>
                <a:latin typeface="Book Antiqua" pitchFamily="18" charset="0"/>
              </a:defRPr>
            </a:lvl1pPr>
            <a:lvl2pPr marL="742950" indent="-285750">
              <a:buClr>
                <a:schemeClr val="tx1"/>
              </a:buClr>
              <a:buSzPct val="100000"/>
              <a:buChar char="–"/>
              <a:defRPr sz="2400">
                <a:solidFill>
                  <a:schemeClr val="tx1"/>
                </a:solidFill>
                <a:effectLst>
                  <a:outerShdw blurRad="38100" dist="38100" dir="2700000" algn="tl">
                    <a:srgbClr val="000000"/>
                  </a:outerShdw>
                </a:effectLst>
                <a:latin typeface="Book Antiqua" pitchFamily="18" charset="0"/>
              </a:defRPr>
            </a:lvl2pPr>
            <a:lvl3pPr marL="1143000" indent="-228600">
              <a:buClr>
                <a:schemeClr val="hlink"/>
              </a:buClr>
              <a:buSzPct val="65000"/>
              <a:buChar char="l"/>
              <a:defRPr sz="2400">
                <a:solidFill>
                  <a:schemeClr val="tx1"/>
                </a:solidFill>
                <a:effectLst>
                  <a:outerShdw blurRad="38100" dist="38100" dir="2700000" algn="tl">
                    <a:srgbClr val="000000"/>
                  </a:outerShdw>
                </a:effectLst>
                <a:latin typeface="Book Antiqua" pitchFamily="18" charset="0"/>
              </a:defRPr>
            </a:lvl3pPr>
            <a:lvl4pPr marL="1600200" indent="-228600">
              <a:buClr>
                <a:schemeClr val="tx1"/>
              </a:buClr>
              <a:buSzPct val="100000"/>
              <a:buChar char="–"/>
              <a:defRPr sz="2000">
                <a:solidFill>
                  <a:schemeClr val="tx1"/>
                </a:solidFill>
                <a:effectLst>
                  <a:outerShdw blurRad="38100" dist="38100" dir="2700000" algn="tl">
                    <a:srgbClr val="000000"/>
                  </a:outerShdw>
                </a:effectLst>
                <a:latin typeface="Book Antiqua" pitchFamily="18" charset="0"/>
              </a:defRPr>
            </a:lvl4pPr>
            <a:lvl5pPr marL="2057400" indent="-228600">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9pPr>
          </a:lstStyle>
          <a:p>
            <a:pPr eaLnBrk="0" hangingPunct="0">
              <a:spcBef>
                <a:spcPts val="0"/>
              </a:spcBef>
              <a:buClr>
                <a:schemeClr val="tx2"/>
              </a:buClr>
              <a:buSzPct val="75000"/>
              <a:buFont typeface="Arial" panose="020B0604020202020204" pitchFamily="34" charset="0"/>
              <a:buChar char="•"/>
              <a:defRPr/>
            </a:pPr>
            <a:r>
              <a:rPr lang="en-GB" altLang="en-US" dirty="0" smtClean="0">
                <a:effectLst/>
                <a:latin typeface="+mn-lt"/>
                <a:cs typeface="+mn-cs"/>
              </a:rPr>
              <a:t>How are you going to show that you conform with the MDD</a:t>
            </a:r>
            <a:r>
              <a:rPr lang="en-GB" altLang="en-US" dirty="0" smtClean="0">
                <a:effectLst/>
                <a:latin typeface="+mn-lt"/>
                <a:cs typeface="+mn-cs"/>
              </a:rPr>
              <a:t>?</a:t>
            </a:r>
          </a:p>
          <a:p>
            <a:pPr eaLnBrk="0" hangingPunct="0">
              <a:spcBef>
                <a:spcPts val="0"/>
              </a:spcBef>
              <a:buClr>
                <a:schemeClr val="tx2"/>
              </a:buClr>
              <a:buSzPct val="75000"/>
              <a:buFont typeface="Arial" panose="020B0604020202020204" pitchFamily="34" charset="0"/>
              <a:buChar char="•"/>
              <a:defRPr/>
            </a:pPr>
            <a:endParaRPr lang="en-GB" altLang="en-US" dirty="0" smtClean="0">
              <a:effectLst/>
              <a:latin typeface="+mn-lt"/>
              <a:cs typeface="+mn-cs"/>
            </a:endParaRPr>
          </a:p>
          <a:p>
            <a:pPr eaLnBrk="0" hangingPunct="0">
              <a:spcBef>
                <a:spcPts val="0"/>
              </a:spcBef>
              <a:buClr>
                <a:schemeClr val="tx2"/>
              </a:buClr>
              <a:buSzPct val="75000"/>
              <a:buFont typeface="Arial" panose="020B0604020202020204" pitchFamily="34" charset="0"/>
              <a:buChar char="•"/>
              <a:defRPr/>
            </a:pPr>
            <a:r>
              <a:rPr lang="en-GB" altLang="en-US" dirty="0" smtClean="0">
                <a:effectLst/>
                <a:latin typeface="+mn-lt"/>
                <a:cs typeface="+mn-cs"/>
              </a:rPr>
              <a:t>There are choices on how you demonstrate conformity but the choices are constrained depending on the </a:t>
            </a:r>
            <a:r>
              <a:rPr lang="en-GB" altLang="en-US" u="sng" dirty="0" smtClean="0">
                <a:effectLst/>
                <a:latin typeface="+mn-lt"/>
                <a:cs typeface="+mn-cs"/>
              </a:rPr>
              <a:t>Class</a:t>
            </a:r>
            <a:r>
              <a:rPr lang="en-GB" altLang="en-US" dirty="0" smtClean="0">
                <a:effectLst/>
                <a:latin typeface="+mn-lt"/>
                <a:cs typeface="+mn-cs"/>
              </a:rPr>
              <a:t> of your device.</a:t>
            </a:r>
          </a:p>
          <a:p>
            <a:pPr eaLnBrk="0" hangingPunct="0">
              <a:spcBef>
                <a:spcPct val="20000"/>
              </a:spcBef>
              <a:buClr>
                <a:schemeClr val="tx2"/>
              </a:buClr>
              <a:buSzPct val="75000"/>
              <a:buFont typeface="Monotype Sorts" pitchFamily="2" charset="2"/>
              <a:buChar char="l"/>
              <a:defRPr/>
            </a:pPr>
            <a:endParaRPr lang="en-GB" altLang="en-US" dirty="0" smtClean="0">
              <a:cs typeface="+mn-cs"/>
            </a:endParaRPr>
          </a:p>
        </p:txBody>
      </p:sp>
      <p:sp>
        <p:nvSpPr>
          <p:cNvPr id="7" name="Rectangle 2"/>
          <p:cNvSpPr>
            <a:spLocks noGrp="1" noChangeArrowheads="1"/>
          </p:cNvSpPr>
          <p:nvPr>
            <p:ph type="title"/>
          </p:nvPr>
        </p:nvSpPr>
        <p:spPr>
          <a:xfrm>
            <a:off x="457200" y="274638"/>
            <a:ext cx="8229600" cy="1143000"/>
          </a:xfrm>
        </p:spPr>
        <p:txBody>
          <a:bodyPr rtlCol="0">
            <a:normAutofit fontScale="90000"/>
          </a:bodyPr>
          <a:lstStyle/>
          <a:p>
            <a:pPr eaLnBrk="1" fontAlgn="auto" hangingPunct="1">
              <a:spcAft>
                <a:spcPts val="0"/>
              </a:spcAft>
              <a:defRPr/>
            </a:pPr>
            <a:r>
              <a:rPr lang="en-GB" altLang="en-US" sz="4000" i="1" dirty="0" smtClean="0">
                <a:solidFill>
                  <a:srgbClr val="FFFF00"/>
                </a:solidFill>
              </a:rPr>
              <a:t>MDD Article 11 </a:t>
            </a:r>
            <a:br>
              <a:rPr lang="en-GB" altLang="en-US" sz="4000" i="1" dirty="0" smtClean="0">
                <a:solidFill>
                  <a:srgbClr val="FFFF00"/>
                </a:solidFill>
              </a:rPr>
            </a:br>
            <a:r>
              <a:rPr lang="en-GB" altLang="en-US" sz="4000" i="1" dirty="0" smtClean="0">
                <a:solidFill>
                  <a:srgbClr val="FFFF00"/>
                </a:solidFill>
              </a:rPr>
              <a:t>- </a:t>
            </a:r>
            <a:r>
              <a:rPr lang="en-GB" altLang="en-US" sz="4000" dirty="0" smtClean="0">
                <a:solidFill>
                  <a:srgbClr val="FFFF00"/>
                </a:solidFill>
              </a:rPr>
              <a:t>Conformity assessment procedures</a:t>
            </a:r>
            <a:endParaRPr lang="en-GB" altLang="en-US" sz="4000" dirty="0">
              <a:solidFill>
                <a:srgbClr val="FFFF00"/>
              </a:solidFill>
            </a:endParaRPr>
          </a:p>
        </p:txBody>
      </p:sp>
    </p:spTree>
    <p:extLst>
      <p:ext uri="{BB962C8B-B14F-4D97-AF65-F5344CB8AC3E}">
        <p14:creationId xmlns:p14="http://schemas.microsoft.com/office/powerpoint/2010/main" xmlns="" val="121160315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60350"/>
            <a:ext cx="7772400" cy="1282700"/>
          </a:xfrm>
        </p:spPr>
        <p:txBody>
          <a:bodyPr/>
          <a:lstStyle/>
          <a:p>
            <a:pPr eaLnBrk="1" hangingPunct="1"/>
            <a:r>
              <a:rPr lang="en-GB" altLang="en-US" sz="4000" dirty="0" smtClean="0">
                <a:solidFill>
                  <a:srgbClr val="FFFF00"/>
                </a:solidFill>
              </a:rPr>
              <a:t>Key features of a Quality System</a:t>
            </a:r>
          </a:p>
        </p:txBody>
      </p:sp>
      <p:sp>
        <p:nvSpPr>
          <p:cNvPr id="3" name="Rectangle 3"/>
          <p:cNvSpPr txBox="1">
            <a:spLocks noChangeArrowheads="1"/>
          </p:cNvSpPr>
          <p:nvPr/>
        </p:nvSpPr>
        <p:spPr bwMode="auto">
          <a:xfrm>
            <a:off x="468313" y="1916113"/>
            <a:ext cx="8062912" cy="408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r>
              <a:rPr lang="en-GB" altLang="en-US" dirty="0" smtClean="0"/>
              <a:t>ISO 9001/13485 standards ask for </a:t>
            </a:r>
          </a:p>
          <a:p>
            <a:pPr lvl="1" eaLnBrk="1" hangingPunct="1"/>
            <a:r>
              <a:rPr lang="en-GB" altLang="en-US" dirty="0" smtClean="0"/>
              <a:t>Quality Policy</a:t>
            </a:r>
          </a:p>
          <a:p>
            <a:pPr lvl="1" eaLnBrk="1" hangingPunct="1"/>
            <a:r>
              <a:rPr lang="en-GB" altLang="en-US" dirty="0" smtClean="0"/>
              <a:t>Management review meetings</a:t>
            </a:r>
          </a:p>
          <a:p>
            <a:pPr lvl="1" eaLnBrk="1" hangingPunct="1"/>
            <a:r>
              <a:rPr lang="en-GB" altLang="en-US" dirty="0" smtClean="0"/>
              <a:t>Defining and monitoring key performance indicators</a:t>
            </a:r>
          </a:p>
          <a:p>
            <a:pPr lvl="1" eaLnBrk="1" hangingPunct="1"/>
            <a:r>
              <a:rPr lang="en-GB" altLang="en-US" dirty="0" smtClean="0"/>
              <a:t>Keeping and maintaining records</a:t>
            </a:r>
          </a:p>
          <a:p>
            <a:pPr lvl="1" eaLnBrk="1" hangingPunct="1"/>
            <a:r>
              <a:rPr lang="en-GB" altLang="en-US" dirty="0" smtClean="0"/>
              <a:t>Internal audit</a:t>
            </a:r>
          </a:p>
        </p:txBody>
      </p:sp>
    </p:spTree>
    <p:extLst>
      <p:ext uri="{BB962C8B-B14F-4D97-AF65-F5344CB8AC3E}">
        <p14:creationId xmlns:p14="http://schemas.microsoft.com/office/powerpoint/2010/main" xmlns="" val="324481541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60350"/>
            <a:ext cx="7772400" cy="1282700"/>
          </a:xfrm>
        </p:spPr>
        <p:txBody>
          <a:bodyPr/>
          <a:lstStyle/>
          <a:p>
            <a:pPr eaLnBrk="1" hangingPunct="1"/>
            <a:r>
              <a:rPr lang="en-GB" altLang="en-US" sz="3600" dirty="0" smtClean="0">
                <a:solidFill>
                  <a:srgbClr val="FFFF00"/>
                </a:solidFill>
              </a:rPr>
              <a:t>Documented procedures </a:t>
            </a:r>
            <a:br>
              <a:rPr lang="en-GB" altLang="en-US" sz="3600" dirty="0" smtClean="0">
                <a:solidFill>
                  <a:srgbClr val="FFFF00"/>
                </a:solidFill>
              </a:rPr>
            </a:br>
            <a:r>
              <a:rPr lang="en-GB" altLang="en-US" sz="3600" dirty="0" smtClean="0">
                <a:solidFill>
                  <a:srgbClr val="FFFF00"/>
                </a:solidFill>
              </a:rPr>
              <a:t>required for:</a:t>
            </a:r>
          </a:p>
        </p:txBody>
      </p:sp>
      <p:sp>
        <p:nvSpPr>
          <p:cNvPr id="3" name="Rectangle 3"/>
          <p:cNvSpPr txBox="1">
            <a:spLocks noChangeArrowheads="1"/>
          </p:cNvSpPr>
          <p:nvPr/>
        </p:nvSpPr>
        <p:spPr bwMode="auto">
          <a:xfrm>
            <a:off x="468313" y="1916113"/>
            <a:ext cx="8062912" cy="408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r>
              <a:rPr lang="en-GB" altLang="en-US" smtClean="0"/>
              <a:t>Control of documents</a:t>
            </a:r>
          </a:p>
          <a:p>
            <a:r>
              <a:rPr lang="en-GB" altLang="en-US" smtClean="0"/>
              <a:t>Control of records</a:t>
            </a:r>
          </a:p>
          <a:p>
            <a:r>
              <a:rPr lang="en-GB" altLang="en-US" smtClean="0"/>
              <a:t>Internal audit</a:t>
            </a:r>
          </a:p>
          <a:p>
            <a:r>
              <a:rPr lang="en-GB" altLang="en-US" smtClean="0"/>
              <a:t>Control of nonconforming product</a:t>
            </a:r>
          </a:p>
          <a:p>
            <a:r>
              <a:rPr lang="en-GB" altLang="en-US" smtClean="0"/>
              <a:t>Corrective action</a:t>
            </a:r>
          </a:p>
          <a:p>
            <a:r>
              <a:rPr lang="en-GB" altLang="en-US" smtClean="0"/>
              <a:t>Preventive action</a:t>
            </a:r>
          </a:p>
        </p:txBody>
      </p:sp>
    </p:spTree>
    <p:extLst>
      <p:ext uri="{BB962C8B-B14F-4D97-AF65-F5344CB8AC3E}">
        <p14:creationId xmlns:p14="http://schemas.microsoft.com/office/powerpoint/2010/main" xmlns="" val="265944793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Example: </a:t>
            </a:r>
            <a:r>
              <a:rPr lang="en-GB" altLang="en-US" dirty="0" err="1" smtClean="0">
                <a:solidFill>
                  <a:srgbClr val="FFFF00"/>
                </a:solidFill>
              </a:rPr>
              <a:t>Odstock</a:t>
            </a:r>
            <a:r>
              <a:rPr lang="en-GB" altLang="en-US" dirty="0" smtClean="0">
                <a:solidFill>
                  <a:srgbClr val="FFFF00"/>
                </a:solidFill>
              </a:rPr>
              <a:t> Medical Ltd</a:t>
            </a:r>
            <a:endParaRPr lang="en-GB" altLang="en-US" i="1" dirty="0" smtClean="0">
              <a:solidFill>
                <a:srgbClr val="FFFF00"/>
              </a:solidFill>
            </a:endParaRPr>
          </a:p>
        </p:txBody>
      </p:sp>
      <p:sp>
        <p:nvSpPr>
          <p:cNvPr id="3" name="Rectangle 3"/>
          <p:cNvSpPr txBox="1">
            <a:spLocks noChangeArrowheads="1"/>
          </p:cNvSpPr>
          <p:nvPr/>
        </p:nvSpPr>
        <p:spPr bwMode="auto">
          <a:xfrm>
            <a:off x="611560" y="1556792"/>
            <a:ext cx="8136904"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fontAlgn="auto" hangingPunct="1">
              <a:spcBef>
                <a:spcPts val="1800"/>
              </a:spcBef>
              <a:spcAft>
                <a:spcPts val="0"/>
              </a:spcAft>
              <a:defRPr/>
            </a:pPr>
            <a:r>
              <a:rPr lang="en-GB" altLang="en-US" sz="2600" dirty="0" smtClean="0"/>
              <a:t>QMS designed to meet ISO13485, MDD, Health Canada (HC), US Food and Drug Administration (FDA)</a:t>
            </a:r>
          </a:p>
          <a:p>
            <a:pPr eaLnBrk="1" fontAlgn="auto" hangingPunct="1">
              <a:spcBef>
                <a:spcPts val="1800"/>
              </a:spcBef>
              <a:spcAft>
                <a:spcPts val="0"/>
              </a:spcAft>
              <a:defRPr/>
            </a:pPr>
            <a:r>
              <a:rPr lang="en-GB" altLang="en-US" sz="2600" i="1" dirty="0" smtClean="0"/>
              <a:t>“improve the lives of people with neuromuscular disabilities, worldwide, by providing the highest quality in medical device technology and services.”</a:t>
            </a:r>
          </a:p>
          <a:p>
            <a:pPr eaLnBrk="1" fontAlgn="auto" hangingPunct="1">
              <a:spcBef>
                <a:spcPts val="1800"/>
              </a:spcBef>
              <a:spcAft>
                <a:spcPts val="0"/>
              </a:spcAft>
              <a:defRPr/>
            </a:pPr>
            <a:r>
              <a:rPr lang="en-GB" altLang="en-US" sz="2600" dirty="0" smtClean="0"/>
              <a:t>Objectives, continuous improvement, structure and responsibilities, process linkage, list of procedures/processes</a:t>
            </a:r>
          </a:p>
        </p:txBody>
      </p:sp>
    </p:spTree>
    <p:extLst>
      <p:ext uri="{BB962C8B-B14F-4D97-AF65-F5344CB8AC3E}">
        <p14:creationId xmlns:p14="http://schemas.microsoft.com/office/powerpoint/2010/main" xmlns="" val="113515616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8435975" cy="1143000"/>
          </a:xfrm>
        </p:spPr>
        <p:txBody>
          <a:bodyPr rtlCol="0">
            <a:normAutofit fontScale="90000"/>
          </a:bodyPr>
          <a:lstStyle/>
          <a:p>
            <a:pPr eaLnBrk="1" fontAlgn="auto" hangingPunct="1">
              <a:spcAft>
                <a:spcPts val="0"/>
              </a:spcAft>
              <a:defRPr/>
            </a:pPr>
            <a:r>
              <a:rPr lang="en-GB" dirty="0" smtClean="0">
                <a:solidFill>
                  <a:srgbClr val="FFFF00"/>
                </a:solidFill>
              </a:rPr>
              <a:t>Example objective from </a:t>
            </a:r>
            <a:br>
              <a:rPr lang="en-GB" dirty="0" smtClean="0">
                <a:solidFill>
                  <a:srgbClr val="FFFF00"/>
                </a:solidFill>
              </a:rPr>
            </a:br>
            <a:r>
              <a:rPr lang="en-GB" dirty="0" smtClean="0">
                <a:solidFill>
                  <a:srgbClr val="FFFF00"/>
                </a:solidFill>
              </a:rPr>
              <a:t>Salisbury policy</a:t>
            </a:r>
          </a:p>
        </p:txBody>
      </p:sp>
      <p:sp>
        <p:nvSpPr>
          <p:cNvPr id="3" name="Rectangle 3"/>
          <p:cNvSpPr>
            <a:spLocks noGrp="1" noChangeArrowheads="1"/>
          </p:cNvSpPr>
          <p:nvPr>
            <p:ph idx="1"/>
          </p:nvPr>
        </p:nvSpPr>
        <p:spPr>
          <a:xfrm>
            <a:off x="467544" y="1556792"/>
            <a:ext cx="8229600" cy="5040313"/>
          </a:xfrm>
          <a:solidFill>
            <a:schemeClr val="bg2"/>
          </a:solidFill>
        </p:spPr>
        <p:txBody>
          <a:bodyPr rtlCol="0">
            <a:normAutofit lnSpcReduction="10000"/>
          </a:bodyPr>
          <a:lstStyle/>
          <a:p>
            <a:pPr marL="0" indent="0" eaLnBrk="1" fontAlgn="auto" hangingPunct="1">
              <a:lnSpc>
                <a:spcPct val="80000"/>
              </a:lnSpc>
              <a:spcAft>
                <a:spcPts val="0"/>
              </a:spcAft>
              <a:defRPr/>
            </a:pPr>
            <a:r>
              <a:rPr lang="en-GB" altLang="en-US" sz="1800" i="1" dirty="0" smtClean="0">
                <a:latin typeface="Times New Roman"/>
                <a:cs typeface="Times New Roman"/>
              </a:rPr>
              <a:t>Direct and distributor sales of electrical stimulators to meet the needs of our customers.</a:t>
            </a:r>
            <a:br>
              <a:rPr lang="en-GB" altLang="en-US" sz="1800" i="1" dirty="0" smtClean="0">
                <a:latin typeface="Times New Roman"/>
                <a:cs typeface="Times New Roman"/>
              </a:rPr>
            </a:br>
            <a:r>
              <a:rPr lang="en-GB" altLang="en-US" sz="1800" i="1" dirty="0" smtClean="0">
                <a:latin typeface="Times New Roman"/>
                <a:cs typeface="Times New Roman"/>
              </a:rPr>
              <a:t/>
            </a:r>
            <a:br>
              <a:rPr lang="en-GB" altLang="en-US" sz="1800" i="1" dirty="0" smtClean="0">
                <a:latin typeface="Times New Roman"/>
                <a:cs typeface="Times New Roman"/>
              </a:rPr>
            </a:br>
            <a:r>
              <a:rPr lang="en-GB" altLang="en-US" sz="1800" i="1" dirty="0" smtClean="0">
                <a:latin typeface="Times New Roman"/>
                <a:cs typeface="Times New Roman"/>
              </a:rPr>
              <a:t>Achievement of objectives: </a:t>
            </a:r>
          </a:p>
          <a:p>
            <a:pPr marL="0" indent="0" eaLnBrk="1" fontAlgn="auto" hangingPunct="1">
              <a:lnSpc>
                <a:spcPct val="80000"/>
              </a:lnSpc>
              <a:spcAft>
                <a:spcPts val="0"/>
              </a:spcAft>
              <a:buFont typeface="Monotype Sorts" pitchFamily="2" charset="2"/>
              <a:buNone/>
              <a:defRPr/>
            </a:pPr>
            <a:r>
              <a:rPr lang="en-GB" altLang="en-US" sz="1800" i="1" dirty="0" smtClean="0">
                <a:latin typeface="Times New Roman"/>
                <a:cs typeface="Times New Roman"/>
              </a:rPr>
              <a:t>	Chief Exec, for Sales strategy and distributor agreements</a:t>
            </a:r>
            <a:br>
              <a:rPr lang="en-GB" altLang="en-US" sz="1800" i="1" dirty="0" smtClean="0">
                <a:latin typeface="Times New Roman"/>
                <a:cs typeface="Times New Roman"/>
              </a:rPr>
            </a:br>
            <a:r>
              <a:rPr lang="en-GB" altLang="en-US" sz="1800" i="1" dirty="0" smtClean="0">
                <a:latin typeface="Times New Roman"/>
                <a:cs typeface="Times New Roman"/>
              </a:rPr>
              <a:t>	Operations Manager, for purchasing and Customer service</a:t>
            </a:r>
            <a:br>
              <a:rPr lang="en-GB" altLang="en-US" sz="1800" i="1" dirty="0" smtClean="0">
                <a:latin typeface="Times New Roman"/>
                <a:cs typeface="Times New Roman"/>
              </a:rPr>
            </a:br>
            <a:endParaRPr lang="en-GB" altLang="en-US" sz="1800" i="1" dirty="0" smtClean="0">
              <a:latin typeface="Times New Roman"/>
              <a:cs typeface="Times New Roman"/>
            </a:endParaRPr>
          </a:p>
          <a:p>
            <a:pPr marL="0" indent="0" eaLnBrk="1" fontAlgn="auto" hangingPunct="1">
              <a:lnSpc>
                <a:spcPct val="80000"/>
              </a:lnSpc>
              <a:spcAft>
                <a:spcPts val="0"/>
              </a:spcAft>
              <a:buFont typeface="Monotype Sorts" pitchFamily="2" charset="2"/>
              <a:buNone/>
              <a:defRPr/>
            </a:pPr>
            <a:r>
              <a:rPr lang="en-GB" altLang="en-US" sz="1800" i="1" dirty="0" smtClean="0">
                <a:latin typeface="Times New Roman"/>
                <a:cs typeface="Times New Roman"/>
              </a:rPr>
              <a:t>To ensure that our FES devices and accessories are readily available it is our objective to maintain a stock level so that our clinic patients’ requirements can be despatched within 1 working day.  Confirmed orders for stock items (with all purchase documents) are supplied within 5 working days and for non-stock items 10 working days.  Distributor sales are encouraged once training has been conducted for the distributor’s staff.  </a:t>
            </a:r>
          </a:p>
          <a:p>
            <a:pPr marL="0" indent="0" eaLnBrk="1" fontAlgn="auto" hangingPunct="1">
              <a:lnSpc>
                <a:spcPct val="80000"/>
              </a:lnSpc>
              <a:spcAft>
                <a:spcPts val="0"/>
              </a:spcAft>
              <a:buFont typeface="Monotype Sorts" pitchFamily="2" charset="2"/>
              <a:buNone/>
              <a:defRPr/>
            </a:pPr>
            <a:endParaRPr lang="en-GB" altLang="en-US" sz="1800" i="1" dirty="0" smtClean="0">
              <a:latin typeface="Times New Roman"/>
              <a:cs typeface="Times New Roman"/>
            </a:endParaRPr>
          </a:p>
          <a:p>
            <a:pPr marL="0" indent="0" eaLnBrk="1" fontAlgn="auto" hangingPunct="1">
              <a:lnSpc>
                <a:spcPct val="80000"/>
              </a:lnSpc>
              <a:spcAft>
                <a:spcPts val="0"/>
              </a:spcAft>
              <a:buFont typeface="Monotype Sorts" pitchFamily="2" charset="2"/>
              <a:buNone/>
              <a:defRPr/>
            </a:pPr>
            <a:r>
              <a:rPr lang="en-GB" altLang="en-US" sz="1800" i="1" dirty="0" smtClean="0">
                <a:latin typeface="Times New Roman"/>
                <a:cs typeface="Times New Roman"/>
              </a:rPr>
              <a:t>The Chief Executive negotiates Distributor Agreements with due regard for local regulatory requirements in respect of distribution records, handling of complaints and non-conformances and management of records.  He/she may take advice from the Quality Manager as required. Price, delivery and operating currency are also individually negotiated.</a:t>
            </a:r>
          </a:p>
          <a:p>
            <a:pPr marL="0" indent="0" eaLnBrk="1" fontAlgn="auto" hangingPunct="1">
              <a:lnSpc>
                <a:spcPct val="80000"/>
              </a:lnSpc>
              <a:spcAft>
                <a:spcPts val="0"/>
              </a:spcAft>
              <a:buFont typeface="Monotype Sorts" pitchFamily="2" charset="2"/>
              <a:buNone/>
              <a:defRPr/>
            </a:pPr>
            <a:endParaRPr lang="en-GB" altLang="en-US" sz="1800" i="1" dirty="0" smtClean="0">
              <a:latin typeface="Times New Roman"/>
              <a:cs typeface="Times New Roman"/>
            </a:endParaRPr>
          </a:p>
          <a:p>
            <a:pPr marL="0" indent="0" eaLnBrk="1" fontAlgn="auto" hangingPunct="1">
              <a:lnSpc>
                <a:spcPct val="80000"/>
              </a:lnSpc>
              <a:spcAft>
                <a:spcPts val="0"/>
              </a:spcAft>
              <a:buFont typeface="Monotype Sorts" pitchFamily="2" charset="2"/>
              <a:buNone/>
              <a:defRPr/>
            </a:pPr>
            <a:r>
              <a:rPr lang="en-GB" altLang="en-US" sz="1800" i="1" dirty="0" smtClean="0">
                <a:latin typeface="Times New Roman"/>
                <a:cs typeface="Times New Roman"/>
              </a:rPr>
              <a:t>As part of the Sales function we undertake to promote the requirements of the customer and these are fed into distribution and contract agreements.  Technical requirements are fed through to OML Clinical meetings and Management Review and collated from notes and minutes prior to design and development.</a:t>
            </a:r>
          </a:p>
        </p:txBody>
      </p:sp>
    </p:spTree>
    <p:extLst>
      <p:ext uri="{BB962C8B-B14F-4D97-AF65-F5344CB8AC3E}">
        <p14:creationId xmlns:p14="http://schemas.microsoft.com/office/powerpoint/2010/main" xmlns="" val="24646198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title"/>
          </p:nvPr>
        </p:nvSpPr>
        <p:spPr>
          <a:xfrm>
            <a:off x="457200" y="274638"/>
            <a:ext cx="3754438" cy="4162425"/>
          </a:xfrm>
        </p:spPr>
        <p:txBody>
          <a:bodyPr/>
          <a:lstStyle/>
          <a:p>
            <a:pPr eaLnBrk="1" hangingPunct="1"/>
            <a:r>
              <a:rPr lang="en-GB" altLang="en-US" dirty="0" smtClean="0">
                <a:solidFill>
                  <a:srgbClr val="FFFF00"/>
                </a:solidFill>
              </a:rPr>
              <a:t>Typical procedure</a:t>
            </a:r>
            <a:endParaRPr lang="en-US" altLang="en-US" dirty="0" smtClean="0">
              <a:solidFill>
                <a:srgbClr val="FFFF00"/>
              </a:solidFill>
            </a:endParaRPr>
          </a:p>
        </p:txBody>
      </p:sp>
      <p:graphicFrame>
        <p:nvGraphicFramePr>
          <p:cNvPr id="3" name="Object 4">
            <a:hlinkClick r:id="" action="ppaction://ole?verb=0"/>
          </p:cNvPr>
          <p:cNvGraphicFramePr>
            <a:graphicFrameLocks noGrp="1" noChangeAspect="1"/>
          </p:cNvGraphicFramePr>
          <p:nvPr>
            <p:ph idx="1"/>
          </p:nvPr>
        </p:nvGraphicFramePr>
        <p:xfrm>
          <a:off x="4284663" y="0"/>
          <a:ext cx="4859337" cy="6875463"/>
        </p:xfrm>
        <a:graphic>
          <a:graphicData uri="http://schemas.openxmlformats.org/presentationml/2006/ole">
            <p:oleObj spid="_x0000_s5128" name="Acrobat Document" r:id="rId4" imgW="5668166" imgH="8019048" progId="AcroExch.Document.11">
              <p:embed/>
            </p:oleObj>
          </a:graphicData>
        </a:graphic>
      </p:graphicFrame>
    </p:spTree>
    <p:extLst>
      <p:ext uri="{BB962C8B-B14F-4D97-AF65-F5344CB8AC3E}">
        <p14:creationId xmlns:p14="http://schemas.microsoft.com/office/powerpoint/2010/main" xmlns="" val="413568365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99592" y="260648"/>
            <a:ext cx="7272808" cy="6597352"/>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2" name="Object 3"/>
          <p:cNvGraphicFramePr>
            <a:graphicFrameLocks noGrp="1" noChangeAspect="1"/>
          </p:cNvGraphicFramePr>
          <p:nvPr>
            <p:ph idx="1"/>
          </p:nvPr>
        </p:nvGraphicFramePr>
        <p:xfrm>
          <a:off x="1403350" y="-100013"/>
          <a:ext cx="6116638" cy="7219951"/>
        </p:xfrm>
        <a:graphic>
          <a:graphicData uri="http://schemas.openxmlformats.org/presentationml/2006/ole">
            <p:oleObj spid="_x0000_s6152" name="Document" r:id="rId4" imgW="6649782" imgH="7850500" progId="Word.Document.8">
              <p:embed/>
            </p:oleObj>
          </a:graphicData>
        </a:graphic>
      </p:graphicFrame>
      <p:sp>
        <p:nvSpPr>
          <p:cNvPr id="3" name="TextBox 2"/>
          <p:cNvSpPr txBox="1"/>
          <p:nvPr/>
        </p:nvSpPr>
        <p:spPr>
          <a:xfrm>
            <a:off x="6300192" y="332656"/>
            <a:ext cx="2088852" cy="1200329"/>
          </a:xfrm>
          <a:prstGeom prst="rect">
            <a:avLst/>
          </a:prstGeom>
          <a:noFill/>
        </p:spPr>
        <p:txBody>
          <a:bodyPr wrap="square">
            <a:spAutoFit/>
          </a:bodyPr>
          <a:lstStyle/>
          <a:p>
            <a:pPr eaLnBrk="0" hangingPunct="0">
              <a:spcBef>
                <a:spcPct val="20000"/>
              </a:spcBef>
              <a:buClr>
                <a:schemeClr val="tx2"/>
              </a:buClr>
              <a:buSzPct val="75000"/>
              <a:buFont typeface="Monotype Sorts" pitchFamily="2" charset="2"/>
              <a:buNone/>
              <a:defRPr/>
            </a:pPr>
            <a:r>
              <a:rPr lang="en-GB" sz="3600" dirty="0">
                <a:solidFill>
                  <a:srgbClr val="FFFF00"/>
                </a:solidFill>
                <a:effectLst>
                  <a:outerShdw blurRad="38100" dist="38100" dir="2700000" algn="tl">
                    <a:srgbClr val="000000">
                      <a:alpha val="43137"/>
                    </a:srgbClr>
                  </a:outerShdw>
                </a:effectLst>
                <a:cs typeface="+mn-cs"/>
              </a:rPr>
              <a:t>Typical Process</a:t>
            </a:r>
          </a:p>
        </p:txBody>
      </p:sp>
    </p:spTree>
    <p:extLst>
      <p:ext uri="{BB962C8B-B14F-4D97-AF65-F5344CB8AC3E}">
        <p14:creationId xmlns:p14="http://schemas.microsoft.com/office/powerpoint/2010/main" xmlns="" val="24223157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51520" y="692696"/>
            <a:ext cx="2159794" cy="506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GB" altLang="en-US" sz="3200" dirty="0" smtClean="0">
                <a:solidFill>
                  <a:srgbClr val="FFFF00"/>
                </a:solidFill>
              </a:rPr>
              <a:t>Linkage of</a:t>
            </a:r>
            <a:r>
              <a:rPr lang="en-GB" altLang="en-US" sz="2800" dirty="0" smtClean="0">
                <a:solidFill>
                  <a:srgbClr val="FFFF00"/>
                </a:solidFill>
              </a:rPr>
              <a:t> </a:t>
            </a:r>
            <a:r>
              <a:rPr lang="en-GB" altLang="en-US" sz="3200" dirty="0" smtClean="0">
                <a:solidFill>
                  <a:srgbClr val="FFFF00"/>
                </a:solidFill>
              </a:rPr>
              <a:t>processes</a:t>
            </a:r>
          </a:p>
        </p:txBody>
      </p:sp>
      <p:sp>
        <p:nvSpPr>
          <p:cNvPr id="3" name="Oval 2"/>
          <p:cNvSpPr/>
          <p:nvPr/>
        </p:nvSpPr>
        <p:spPr>
          <a:xfrm>
            <a:off x="3835400" y="549275"/>
            <a:ext cx="1800225" cy="1079500"/>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New product development  + product improvements</a:t>
            </a:r>
          </a:p>
        </p:txBody>
      </p:sp>
      <p:sp>
        <p:nvSpPr>
          <p:cNvPr id="4" name="Oval 3"/>
          <p:cNvSpPr/>
          <p:nvPr/>
        </p:nvSpPr>
        <p:spPr>
          <a:xfrm>
            <a:off x="2014538" y="3216275"/>
            <a:ext cx="1728787" cy="865188"/>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Customer training and support</a:t>
            </a:r>
          </a:p>
        </p:txBody>
      </p:sp>
      <p:sp>
        <p:nvSpPr>
          <p:cNvPr id="5" name="Oval 4"/>
          <p:cNvSpPr/>
          <p:nvPr/>
        </p:nvSpPr>
        <p:spPr>
          <a:xfrm>
            <a:off x="539750" y="2478088"/>
            <a:ext cx="1728788" cy="86677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Product Realisation (stimulators)</a:t>
            </a:r>
          </a:p>
        </p:txBody>
      </p:sp>
      <p:sp>
        <p:nvSpPr>
          <p:cNvPr id="6" name="Oval 5"/>
          <p:cNvSpPr/>
          <p:nvPr/>
        </p:nvSpPr>
        <p:spPr>
          <a:xfrm>
            <a:off x="2268538" y="1484313"/>
            <a:ext cx="1638300" cy="80962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Staff recruitment and training</a:t>
            </a:r>
          </a:p>
        </p:txBody>
      </p:sp>
      <p:sp>
        <p:nvSpPr>
          <p:cNvPr id="7" name="Oval 6"/>
          <p:cNvSpPr/>
          <p:nvPr/>
        </p:nvSpPr>
        <p:spPr>
          <a:xfrm>
            <a:off x="6826250" y="3530600"/>
            <a:ext cx="1871663" cy="91757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Complaints, Non conformances + repairs</a:t>
            </a:r>
          </a:p>
        </p:txBody>
      </p:sp>
      <p:sp>
        <p:nvSpPr>
          <p:cNvPr id="8" name="Oval 7"/>
          <p:cNvSpPr/>
          <p:nvPr/>
        </p:nvSpPr>
        <p:spPr>
          <a:xfrm>
            <a:off x="6316663" y="2613025"/>
            <a:ext cx="1190625" cy="474663"/>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Finance</a:t>
            </a:r>
          </a:p>
        </p:txBody>
      </p:sp>
      <p:sp>
        <p:nvSpPr>
          <p:cNvPr id="9" name="Oval 8"/>
          <p:cNvSpPr/>
          <p:nvPr/>
        </p:nvSpPr>
        <p:spPr>
          <a:xfrm>
            <a:off x="4597400" y="2022475"/>
            <a:ext cx="1190625" cy="474663"/>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Quality Policy</a:t>
            </a:r>
          </a:p>
        </p:txBody>
      </p:sp>
      <p:sp>
        <p:nvSpPr>
          <p:cNvPr id="10" name="Oval 9"/>
          <p:cNvSpPr/>
          <p:nvPr/>
        </p:nvSpPr>
        <p:spPr>
          <a:xfrm>
            <a:off x="7507288" y="2132856"/>
            <a:ext cx="1190625" cy="588119"/>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200" dirty="0"/>
              <a:t>Adverse Incidents</a:t>
            </a:r>
          </a:p>
        </p:txBody>
      </p:sp>
      <p:sp>
        <p:nvSpPr>
          <p:cNvPr id="11" name="Rectangle 10"/>
          <p:cNvSpPr/>
          <p:nvPr/>
        </p:nvSpPr>
        <p:spPr>
          <a:xfrm>
            <a:off x="6300788" y="260350"/>
            <a:ext cx="1655762" cy="864394"/>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Regulatory : MHRA, MDD, FDA, CMDCAS </a:t>
            </a:r>
            <a:r>
              <a:rPr lang="en-GB" sz="1400" dirty="0" err="1"/>
              <a:t>etc</a:t>
            </a:r>
            <a:endParaRPr lang="en-GB" sz="1400" dirty="0"/>
          </a:p>
        </p:txBody>
      </p:sp>
      <p:cxnSp>
        <p:nvCxnSpPr>
          <p:cNvPr id="12" name="Curved Connector 11"/>
          <p:cNvCxnSpPr>
            <a:stCxn id="50" idx="0"/>
            <a:endCxn id="9" idx="4"/>
          </p:cNvCxnSpPr>
          <p:nvPr/>
        </p:nvCxnSpPr>
        <p:spPr>
          <a:xfrm rot="5400000" flipH="1" flipV="1">
            <a:off x="4955382" y="2697956"/>
            <a:ext cx="438150" cy="36513"/>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9" idx="3"/>
            <a:endCxn id="50" idx="1"/>
          </p:cNvCxnSpPr>
          <p:nvPr/>
        </p:nvCxnSpPr>
        <p:spPr>
          <a:xfrm rot="5400000">
            <a:off x="4342606" y="2629695"/>
            <a:ext cx="631825" cy="227012"/>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20" idx="6"/>
            <a:endCxn id="8" idx="4"/>
          </p:cNvCxnSpPr>
          <p:nvPr/>
        </p:nvCxnSpPr>
        <p:spPr>
          <a:xfrm flipV="1">
            <a:off x="5076825" y="3087688"/>
            <a:ext cx="1835150" cy="1884362"/>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36" idx="6"/>
            <a:endCxn id="8" idx="4"/>
          </p:cNvCxnSpPr>
          <p:nvPr/>
        </p:nvCxnSpPr>
        <p:spPr>
          <a:xfrm flipV="1">
            <a:off x="3132138" y="3087688"/>
            <a:ext cx="3779837" cy="1604962"/>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36" idx="4"/>
            <a:endCxn id="7" idx="5"/>
          </p:cNvCxnSpPr>
          <p:nvPr/>
        </p:nvCxnSpPr>
        <p:spPr>
          <a:xfrm rot="5400000" flipH="1" flipV="1">
            <a:off x="4960938" y="1620837"/>
            <a:ext cx="768350" cy="6156325"/>
          </a:xfrm>
          <a:prstGeom prst="curvedConnector3">
            <a:avLst>
              <a:gd name="adj1" fmla="val -156469"/>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508625" y="4699000"/>
            <a:ext cx="1727200" cy="863600"/>
          </a:xfrm>
          <a:prstGeom prst="ellipse">
            <a:avLst/>
          </a:prstGeom>
          <a:solidFill>
            <a:schemeClr val="tx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Customer requirements, surveys and comments</a:t>
            </a:r>
          </a:p>
        </p:txBody>
      </p:sp>
      <p:cxnSp>
        <p:nvCxnSpPr>
          <p:cNvPr id="18" name="Curved Connector 17"/>
          <p:cNvCxnSpPr>
            <a:stCxn id="17" idx="0"/>
            <a:endCxn id="50" idx="4"/>
          </p:cNvCxnSpPr>
          <p:nvPr/>
        </p:nvCxnSpPr>
        <p:spPr>
          <a:xfrm rot="16200000" flipV="1">
            <a:off x="5304632" y="3631406"/>
            <a:ext cx="919162" cy="1216025"/>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20" idx="4"/>
            <a:endCxn id="7" idx="4"/>
          </p:cNvCxnSpPr>
          <p:nvPr/>
        </p:nvCxnSpPr>
        <p:spPr>
          <a:xfrm rot="5400000" flipH="1" flipV="1">
            <a:off x="5508625" y="3151188"/>
            <a:ext cx="955675" cy="3549650"/>
          </a:xfrm>
          <a:prstGeom prst="curvedConnector3">
            <a:avLst>
              <a:gd name="adj1" fmla="val -64327"/>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348038" y="4540250"/>
            <a:ext cx="1728787" cy="863600"/>
          </a:xfrm>
          <a:prstGeom prst="ellipse">
            <a:avLst/>
          </a:prstGeom>
          <a:solidFill>
            <a:schemeClr val="tx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Product Realisation (Treatment)</a:t>
            </a:r>
          </a:p>
        </p:txBody>
      </p:sp>
      <p:cxnSp>
        <p:nvCxnSpPr>
          <p:cNvPr id="21" name="Curved Connector 20"/>
          <p:cNvCxnSpPr>
            <a:stCxn id="5" idx="2"/>
            <a:endCxn id="7" idx="6"/>
          </p:cNvCxnSpPr>
          <p:nvPr/>
        </p:nvCxnSpPr>
        <p:spPr>
          <a:xfrm rot="10800000" flipH="1" flipV="1">
            <a:off x="539750" y="2911475"/>
            <a:ext cx="8158163" cy="1077913"/>
          </a:xfrm>
          <a:prstGeom prst="curvedConnector5">
            <a:avLst>
              <a:gd name="adj1" fmla="val -2802"/>
              <a:gd name="adj2" fmla="val 322980"/>
              <a:gd name="adj3" fmla="val 10280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4" idx="5"/>
            <a:endCxn id="20" idx="1"/>
          </p:cNvCxnSpPr>
          <p:nvPr/>
        </p:nvCxnSpPr>
        <p:spPr>
          <a:xfrm rot="16200000" flipH="1">
            <a:off x="3188494" y="4255294"/>
            <a:ext cx="712787" cy="111125"/>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6" idx="4"/>
            <a:endCxn id="4" idx="0"/>
          </p:cNvCxnSpPr>
          <p:nvPr/>
        </p:nvCxnSpPr>
        <p:spPr>
          <a:xfrm rot="5400000">
            <a:off x="2521744" y="2650332"/>
            <a:ext cx="922337" cy="209550"/>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6" idx="3"/>
            <a:endCxn id="5" idx="7"/>
          </p:cNvCxnSpPr>
          <p:nvPr/>
        </p:nvCxnSpPr>
        <p:spPr>
          <a:xfrm rot="5400000">
            <a:off x="2046287" y="2143126"/>
            <a:ext cx="430213" cy="493712"/>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3" idx="1"/>
            <a:endCxn id="5" idx="0"/>
          </p:cNvCxnSpPr>
          <p:nvPr/>
        </p:nvCxnSpPr>
        <p:spPr>
          <a:xfrm rot="16200000" flipH="1" flipV="1">
            <a:off x="1865313" y="244475"/>
            <a:ext cx="1771650" cy="2695575"/>
          </a:xfrm>
          <a:prstGeom prst="curvedConnector3">
            <a:avLst>
              <a:gd name="adj1" fmla="val -692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33" idx="3"/>
            <a:endCxn id="50" idx="7"/>
          </p:cNvCxnSpPr>
          <p:nvPr/>
        </p:nvCxnSpPr>
        <p:spPr>
          <a:xfrm rot="5400000">
            <a:off x="5415757" y="2393156"/>
            <a:ext cx="1017588" cy="314325"/>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8" idx="3"/>
            <a:endCxn id="50" idx="7"/>
          </p:cNvCxnSpPr>
          <p:nvPr/>
        </p:nvCxnSpPr>
        <p:spPr>
          <a:xfrm rot="5400000">
            <a:off x="6108700" y="2676526"/>
            <a:ext cx="41275" cy="723900"/>
          </a:xfrm>
          <a:prstGeom prst="curvedConnector5">
            <a:avLst>
              <a:gd name="adj1" fmla="val 569025"/>
              <a:gd name="adj2" fmla="val 44562"/>
              <a:gd name="adj3" fmla="val -469025"/>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50" idx="1"/>
            <a:endCxn id="6" idx="6"/>
          </p:cNvCxnSpPr>
          <p:nvPr/>
        </p:nvCxnSpPr>
        <p:spPr>
          <a:xfrm rot="16200000" flipV="1">
            <a:off x="3640932" y="2155031"/>
            <a:ext cx="1169988" cy="638175"/>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7" idx="7"/>
            <a:endCxn id="10" idx="5"/>
          </p:cNvCxnSpPr>
          <p:nvPr/>
        </p:nvCxnSpPr>
        <p:spPr>
          <a:xfrm rot="5400000" flipH="1" flipV="1">
            <a:off x="7958618" y="3100044"/>
            <a:ext cx="1030129" cy="99736"/>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a:endCxn id="10" idx="7"/>
          </p:cNvCxnSpPr>
          <p:nvPr/>
        </p:nvCxnSpPr>
        <p:spPr>
          <a:xfrm rot="16200000" flipH="1">
            <a:off x="7455202" y="1150636"/>
            <a:ext cx="1569696" cy="567000"/>
          </a:xfrm>
          <a:prstGeom prst="curved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50" idx="2"/>
            <a:endCxn id="3" idx="3"/>
          </p:cNvCxnSpPr>
          <p:nvPr/>
        </p:nvCxnSpPr>
        <p:spPr>
          <a:xfrm rot="10800000">
            <a:off x="4098925" y="1470025"/>
            <a:ext cx="193675" cy="1887538"/>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11" idx="1"/>
            <a:endCxn id="50" idx="7"/>
          </p:cNvCxnSpPr>
          <p:nvPr/>
        </p:nvCxnSpPr>
        <p:spPr>
          <a:xfrm rot="10800000" flipV="1">
            <a:off x="5766858" y="692547"/>
            <a:ext cx="533931" cy="2366422"/>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788025" y="1419225"/>
            <a:ext cx="2006600" cy="728663"/>
          </a:xfrm>
          <a:prstGeom prst="ellipse">
            <a:avLst/>
          </a:prstGeom>
          <a:solidFill>
            <a:schemeClr val="tx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New Technology</a:t>
            </a:r>
          </a:p>
          <a:p>
            <a:pPr algn="ctr">
              <a:defRPr/>
            </a:pPr>
            <a:r>
              <a:rPr lang="en-GB" sz="1400" dirty="0"/>
              <a:t>/State of the Art</a:t>
            </a:r>
          </a:p>
        </p:txBody>
      </p:sp>
      <p:cxnSp>
        <p:nvCxnSpPr>
          <p:cNvPr id="34" name="Curved Connector 33"/>
          <p:cNvCxnSpPr>
            <a:stCxn id="5" idx="4"/>
            <a:endCxn id="20" idx="2"/>
          </p:cNvCxnSpPr>
          <p:nvPr/>
        </p:nvCxnSpPr>
        <p:spPr>
          <a:xfrm rot="16200000" flipH="1">
            <a:off x="1562100" y="3186113"/>
            <a:ext cx="1627187" cy="1944688"/>
          </a:xfrm>
          <a:prstGeom prst="curvedConnector2">
            <a:avLst/>
          </a:prstGeom>
          <a:ln w="1905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a:endCxn id="36" idx="2"/>
          </p:cNvCxnSpPr>
          <p:nvPr/>
        </p:nvCxnSpPr>
        <p:spPr>
          <a:xfrm rot="5400000">
            <a:off x="782637" y="4071938"/>
            <a:ext cx="1241425" cy="12700"/>
          </a:xfrm>
          <a:prstGeom prst="curvedConnector4">
            <a:avLst>
              <a:gd name="adj1" fmla="val 19482"/>
              <a:gd name="adj2" fmla="val 2380000"/>
            </a:avLst>
          </a:prstGeom>
          <a:ln w="1905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403350" y="4300538"/>
            <a:ext cx="1728788" cy="782637"/>
          </a:xfrm>
          <a:prstGeom prst="ellipse">
            <a:avLst/>
          </a:prstGeom>
          <a:solidFill>
            <a:schemeClr val="tx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Direct and distributor sales</a:t>
            </a:r>
          </a:p>
        </p:txBody>
      </p:sp>
      <p:cxnSp>
        <p:nvCxnSpPr>
          <p:cNvPr id="37" name="Curved Connector 36"/>
          <p:cNvCxnSpPr>
            <a:stCxn id="38" idx="3"/>
          </p:cNvCxnSpPr>
          <p:nvPr/>
        </p:nvCxnSpPr>
        <p:spPr>
          <a:xfrm flipV="1">
            <a:off x="7372350" y="6381750"/>
            <a:ext cx="1150938" cy="0"/>
          </a:xfrm>
          <a:prstGeom prst="curvedConnector3">
            <a:avLst>
              <a:gd name="adj1" fmla="val 50000"/>
            </a:avLst>
          </a:prstGeom>
          <a:ln w="1905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Flowchart: Process 172"/>
          <p:cNvSpPr/>
          <p:nvPr/>
        </p:nvSpPr>
        <p:spPr>
          <a:xfrm>
            <a:off x="5688013" y="6232525"/>
            <a:ext cx="1684337" cy="300038"/>
          </a:xfrm>
          <a:prstGeom prst="flowChartProcess">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200" dirty="0"/>
              <a:t>Movement of product</a:t>
            </a:r>
          </a:p>
        </p:txBody>
      </p:sp>
      <p:cxnSp>
        <p:nvCxnSpPr>
          <p:cNvPr id="39" name="Curved Connector 38"/>
          <p:cNvCxnSpPr>
            <a:stCxn id="40" idx="3"/>
          </p:cNvCxnSpPr>
          <p:nvPr/>
        </p:nvCxnSpPr>
        <p:spPr>
          <a:xfrm>
            <a:off x="2424113" y="6376988"/>
            <a:ext cx="1104900" cy="12700"/>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0" name="Flowchart: Process 177"/>
          <p:cNvSpPr/>
          <p:nvPr/>
        </p:nvSpPr>
        <p:spPr>
          <a:xfrm>
            <a:off x="739775" y="6227763"/>
            <a:ext cx="1684338" cy="300037"/>
          </a:xfrm>
          <a:prstGeom prst="flowChartProcess">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200" dirty="0"/>
              <a:t>Information flow</a:t>
            </a:r>
          </a:p>
        </p:txBody>
      </p:sp>
      <p:cxnSp>
        <p:nvCxnSpPr>
          <p:cNvPr id="41" name="Curved Connector 40"/>
          <p:cNvCxnSpPr>
            <a:stCxn id="11" idx="1"/>
            <a:endCxn id="3" idx="6"/>
          </p:cNvCxnSpPr>
          <p:nvPr/>
        </p:nvCxnSpPr>
        <p:spPr>
          <a:xfrm rot="10800000" flipV="1">
            <a:off x="5635626" y="692547"/>
            <a:ext cx="665163" cy="396478"/>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10" idx="4"/>
            <a:endCxn id="50" idx="6"/>
          </p:cNvCxnSpPr>
          <p:nvPr/>
        </p:nvCxnSpPr>
        <p:spPr>
          <a:xfrm rot="5400000">
            <a:off x="6742907" y="1997869"/>
            <a:ext cx="636588" cy="2082801"/>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3" name="TextBox 197"/>
          <p:cNvSpPr txBox="1">
            <a:spLocks noChangeArrowheads="1"/>
          </p:cNvSpPr>
          <p:nvPr/>
        </p:nvSpPr>
        <p:spPr bwMode="auto">
          <a:xfrm rot="1609580">
            <a:off x="530225" y="5491163"/>
            <a:ext cx="2092325" cy="330200"/>
          </a:xfrm>
          <a:prstGeom prst="rect">
            <a:avLst/>
          </a:prstGeom>
          <a:noFill/>
          <a:ln w="9525">
            <a:noFill/>
            <a:miter lim="800000"/>
            <a:headEnd/>
            <a:tailEnd/>
          </a:ln>
        </p:spPr>
        <p:txBody>
          <a:bodyPr/>
          <a:lstStyle/>
          <a:p>
            <a:r>
              <a:rPr lang="en-GB" altLang="en-US" sz="1400"/>
              <a:t>Product testing results</a:t>
            </a:r>
          </a:p>
        </p:txBody>
      </p:sp>
      <p:sp>
        <p:nvSpPr>
          <p:cNvPr id="44" name="TextBox 198"/>
          <p:cNvSpPr txBox="1">
            <a:spLocks noChangeArrowheads="1"/>
          </p:cNvSpPr>
          <p:nvPr/>
        </p:nvSpPr>
        <p:spPr bwMode="auto">
          <a:xfrm rot="931837">
            <a:off x="2471738" y="5773738"/>
            <a:ext cx="2092325" cy="330200"/>
          </a:xfrm>
          <a:prstGeom prst="rect">
            <a:avLst/>
          </a:prstGeom>
          <a:noFill/>
          <a:ln w="9525">
            <a:noFill/>
            <a:miter lim="800000"/>
            <a:headEnd/>
            <a:tailEnd/>
          </a:ln>
        </p:spPr>
        <p:txBody>
          <a:bodyPr/>
          <a:lstStyle/>
          <a:p>
            <a:pPr algn="ctr"/>
            <a:r>
              <a:rPr lang="en-GB" altLang="en-US" sz="1200"/>
              <a:t>Feedback, complaints/faults</a:t>
            </a:r>
          </a:p>
        </p:txBody>
      </p:sp>
      <p:sp>
        <p:nvSpPr>
          <p:cNvPr id="45" name="TextBox 199"/>
          <p:cNvSpPr txBox="1">
            <a:spLocks noChangeArrowheads="1"/>
          </p:cNvSpPr>
          <p:nvPr/>
        </p:nvSpPr>
        <p:spPr bwMode="auto">
          <a:xfrm rot="292147">
            <a:off x="4667250" y="5734050"/>
            <a:ext cx="1860550" cy="298450"/>
          </a:xfrm>
          <a:prstGeom prst="rect">
            <a:avLst/>
          </a:prstGeom>
          <a:noFill/>
          <a:ln w="9525">
            <a:noFill/>
            <a:miter lim="800000"/>
            <a:headEnd/>
            <a:tailEnd/>
          </a:ln>
        </p:spPr>
        <p:txBody>
          <a:bodyPr/>
          <a:lstStyle/>
          <a:p>
            <a:pPr algn="ctr"/>
            <a:r>
              <a:rPr lang="en-GB" altLang="en-US" sz="1400"/>
              <a:t>+ve and –ve feedback</a:t>
            </a:r>
          </a:p>
        </p:txBody>
      </p:sp>
      <p:cxnSp>
        <p:nvCxnSpPr>
          <p:cNvPr id="46" name="Curved Connector 45"/>
          <p:cNvCxnSpPr>
            <a:stCxn id="50" idx="3"/>
            <a:endCxn id="20" idx="7"/>
          </p:cNvCxnSpPr>
          <p:nvPr/>
        </p:nvCxnSpPr>
        <p:spPr>
          <a:xfrm rot="16200000" flipH="1">
            <a:off x="4178300" y="4022726"/>
            <a:ext cx="1011237" cy="277812"/>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7" name="TextBox 203"/>
          <p:cNvSpPr txBox="1">
            <a:spLocks noChangeArrowheads="1"/>
          </p:cNvSpPr>
          <p:nvPr/>
        </p:nvSpPr>
        <p:spPr bwMode="auto">
          <a:xfrm>
            <a:off x="3940175" y="3779838"/>
            <a:ext cx="1158875" cy="496887"/>
          </a:xfrm>
          <a:prstGeom prst="rect">
            <a:avLst/>
          </a:prstGeom>
          <a:noFill/>
          <a:ln w="9525">
            <a:noFill/>
            <a:miter lim="800000"/>
            <a:headEnd/>
            <a:tailEnd/>
          </a:ln>
        </p:spPr>
        <p:txBody>
          <a:bodyPr/>
          <a:lstStyle/>
          <a:p>
            <a:pPr algn="ctr"/>
            <a:r>
              <a:rPr lang="en-GB" altLang="en-US" sz="1000"/>
              <a:t>Modifications to treatment and record keeping</a:t>
            </a:r>
          </a:p>
        </p:txBody>
      </p:sp>
      <p:cxnSp>
        <p:nvCxnSpPr>
          <p:cNvPr id="48" name="Curved Connector 47"/>
          <p:cNvCxnSpPr>
            <a:stCxn id="5" idx="4"/>
            <a:endCxn id="8" idx="4"/>
          </p:cNvCxnSpPr>
          <p:nvPr/>
        </p:nvCxnSpPr>
        <p:spPr>
          <a:xfrm rot="5400000" flipH="1" flipV="1">
            <a:off x="4029075" y="461963"/>
            <a:ext cx="257175" cy="5508625"/>
          </a:xfrm>
          <a:prstGeom prst="curvedConnector3">
            <a:avLst>
              <a:gd name="adj1" fmla="val -398185"/>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6" idx="5"/>
            <a:endCxn id="20" idx="0"/>
          </p:cNvCxnSpPr>
          <p:nvPr/>
        </p:nvCxnSpPr>
        <p:spPr>
          <a:xfrm rot="16200000" flipH="1">
            <a:off x="2756694" y="3085306"/>
            <a:ext cx="2365375" cy="544513"/>
          </a:xfrm>
          <a:prstGeom prst="curvedConnector3">
            <a:avLst>
              <a:gd name="adj1" fmla="val 83938"/>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292600" y="2935288"/>
            <a:ext cx="1727200" cy="844550"/>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1400" dirty="0"/>
              <a:t>Management review</a:t>
            </a:r>
          </a:p>
        </p:txBody>
      </p:sp>
    </p:spTree>
    <p:extLst>
      <p:ext uri="{BB962C8B-B14F-4D97-AF65-F5344CB8AC3E}">
        <p14:creationId xmlns:p14="http://schemas.microsoft.com/office/powerpoint/2010/main" xmlns="" val="289426695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0"/>
            <a:ext cx="7772400" cy="796925"/>
          </a:xfrm>
        </p:spPr>
        <p:txBody>
          <a:bodyPr/>
          <a:lstStyle/>
          <a:p>
            <a:pPr eaLnBrk="1" hangingPunct="1"/>
            <a:r>
              <a:rPr lang="en-GB" altLang="en-US" sz="3200" dirty="0" smtClean="0">
                <a:solidFill>
                  <a:srgbClr val="FFFF00"/>
                </a:solidFill>
              </a:rPr>
              <a:t>MDD Compliance Matrix</a:t>
            </a:r>
          </a:p>
        </p:txBody>
      </p:sp>
      <p:graphicFrame>
        <p:nvGraphicFramePr>
          <p:cNvPr id="3" name="Object 7">
            <a:hlinkClick r:id="" action="ppaction://ole?verb=0"/>
          </p:cNvPr>
          <p:cNvGraphicFramePr>
            <a:graphicFrameLocks noChangeAspect="1"/>
          </p:cNvGraphicFramePr>
          <p:nvPr/>
        </p:nvGraphicFramePr>
        <p:xfrm>
          <a:off x="1524000" y="1397000"/>
          <a:ext cx="6096000" cy="4064000"/>
        </p:xfrm>
        <a:graphic>
          <a:graphicData uri="http://schemas.openxmlformats.org/presentationml/2006/ole">
            <p:oleObj spid="_x0000_s7182" name="Acrobat Document" r:id="rId4" imgW="0" imgH="0" progId="">
              <p:embed/>
            </p:oleObj>
          </a:graphicData>
        </a:graphic>
      </p:graphicFrame>
      <p:graphicFrame>
        <p:nvGraphicFramePr>
          <p:cNvPr id="4" name="Object 9">
            <a:hlinkClick r:id="" action="ppaction://ole?verb=0"/>
          </p:cNvPr>
          <p:cNvGraphicFramePr>
            <a:graphicFrameLocks noChangeAspect="1"/>
          </p:cNvGraphicFramePr>
          <p:nvPr/>
        </p:nvGraphicFramePr>
        <p:xfrm>
          <a:off x="0" y="692150"/>
          <a:ext cx="8926513" cy="6310313"/>
        </p:xfrm>
        <a:graphic>
          <a:graphicData uri="http://schemas.openxmlformats.org/presentationml/2006/ole">
            <p:oleObj spid="_x0000_s7183" name="Acrobat Document" r:id="rId5" imgW="0" imgH="0" progId="AcroExch.Document.11">
              <p:embed/>
            </p:oleObj>
          </a:graphicData>
        </a:graphic>
      </p:graphicFrame>
    </p:spTree>
    <p:extLst>
      <p:ext uri="{BB962C8B-B14F-4D97-AF65-F5344CB8AC3E}">
        <p14:creationId xmlns:p14="http://schemas.microsoft.com/office/powerpoint/2010/main" xmlns="" val="313783118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MDD Assessment</a:t>
            </a:r>
            <a:endParaRPr lang="en-US" altLang="en-US" dirty="0" smtClean="0">
              <a:solidFill>
                <a:srgbClr val="FFFF00"/>
              </a:solidFill>
            </a:endParaRPr>
          </a:p>
        </p:txBody>
      </p:sp>
      <p:sp>
        <p:nvSpPr>
          <p:cNvPr id="3" name="Rectangle 3"/>
          <p:cNvSpPr>
            <a:spLocks noGrp="1" noChangeArrowheads="1"/>
          </p:cNvSpPr>
          <p:nvPr>
            <p:ph idx="1"/>
          </p:nvPr>
        </p:nvSpPr>
        <p:spPr>
          <a:xfrm>
            <a:off x="457200" y="1600200"/>
            <a:ext cx="8229600" cy="4525963"/>
          </a:xfrm>
        </p:spPr>
        <p:txBody>
          <a:bodyPr/>
          <a:lstStyle/>
          <a:p>
            <a:pPr eaLnBrk="1" hangingPunct="1"/>
            <a:r>
              <a:rPr lang="en-GB" altLang="en-US" sz="2800" dirty="0" smtClean="0"/>
              <a:t>Although it is a bit like an exam, the assessor wants to you pass</a:t>
            </a:r>
          </a:p>
          <a:p>
            <a:pPr lvl="1" eaLnBrk="1" hangingPunct="1"/>
            <a:r>
              <a:rPr lang="en-GB" altLang="en-US" sz="2400" dirty="0" smtClean="0"/>
              <a:t>In fact there is a pre-assessment visit for ‘new’ organisations to make sure that they are close enough to warrant a full assessment</a:t>
            </a:r>
            <a:endParaRPr lang="en-GB" altLang="en-US" sz="1800" dirty="0" smtClean="0"/>
          </a:p>
          <a:p>
            <a:pPr eaLnBrk="1" hangingPunct="1"/>
            <a:r>
              <a:rPr lang="en-GB" altLang="en-US" sz="2800" dirty="0" smtClean="0"/>
              <a:t>Salisbury: one assessor for a whole day</a:t>
            </a:r>
          </a:p>
          <a:p>
            <a:pPr eaLnBrk="1" hangingPunct="1"/>
            <a:r>
              <a:rPr lang="en-GB" altLang="en-US" sz="2800" dirty="0" smtClean="0"/>
              <a:t>Bigger organisations - could be longer and involve more than one person</a:t>
            </a:r>
            <a:endParaRPr lang="en-US" altLang="en-US" sz="2800" dirty="0" smtClean="0"/>
          </a:p>
        </p:txBody>
      </p:sp>
    </p:spTree>
    <p:extLst>
      <p:ext uri="{BB962C8B-B14F-4D97-AF65-F5344CB8AC3E}">
        <p14:creationId xmlns:p14="http://schemas.microsoft.com/office/powerpoint/2010/main" xmlns="" val="113530568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sz="4000" dirty="0" smtClean="0">
                <a:solidFill>
                  <a:srgbClr val="FFFF00"/>
                </a:solidFill>
              </a:rPr>
              <a:t>Assessment of your devices</a:t>
            </a:r>
            <a:endParaRPr lang="en-US" altLang="en-US" sz="4000" dirty="0" smtClean="0">
              <a:solidFill>
                <a:srgbClr val="FFFF00"/>
              </a:solidFill>
            </a:endParaRPr>
          </a:p>
        </p:txBody>
      </p:sp>
      <p:sp>
        <p:nvSpPr>
          <p:cNvPr id="3" name="Rectangle 3"/>
          <p:cNvSpPr>
            <a:spLocks noGrp="1" noChangeArrowheads="1"/>
          </p:cNvSpPr>
          <p:nvPr>
            <p:ph idx="1"/>
          </p:nvPr>
        </p:nvSpPr>
        <p:spPr>
          <a:xfrm>
            <a:off x="457200" y="1600200"/>
            <a:ext cx="8229600" cy="4525963"/>
          </a:xfrm>
        </p:spPr>
        <p:txBody>
          <a:bodyPr/>
          <a:lstStyle/>
          <a:p>
            <a:pPr eaLnBrk="1" hangingPunct="1"/>
            <a:r>
              <a:rPr lang="en-GB" altLang="en-US" dirty="0" smtClean="0"/>
              <a:t>The assessment looks at two aspects:</a:t>
            </a:r>
          </a:p>
          <a:p>
            <a:pPr lvl="1" eaLnBrk="1" hangingPunct="1"/>
            <a:r>
              <a:rPr lang="en-GB" altLang="en-US" dirty="0" smtClean="0"/>
              <a:t>Documents and processes in place </a:t>
            </a:r>
            <a:br>
              <a:rPr lang="en-GB" altLang="en-US" dirty="0" smtClean="0"/>
            </a:br>
            <a:r>
              <a:rPr lang="en-GB" altLang="en-US" dirty="0" smtClean="0"/>
              <a:t>to meet the requirements of the quality standard and the MDD?</a:t>
            </a:r>
          </a:p>
          <a:p>
            <a:pPr lvl="1" eaLnBrk="1" hangingPunct="1"/>
            <a:r>
              <a:rPr lang="en-GB" altLang="en-US" dirty="0" smtClean="0"/>
              <a:t>Are they used appropriately to manage organisation?</a:t>
            </a:r>
          </a:p>
          <a:p>
            <a:pPr lvl="2" eaLnBrk="1" hangingPunct="1"/>
            <a:r>
              <a:rPr lang="en-US" altLang="en-US" dirty="0" smtClean="0"/>
              <a:t>Are the </a:t>
            </a:r>
            <a:r>
              <a:rPr lang="en-US" altLang="en-US" dirty="0" err="1" smtClean="0"/>
              <a:t>organisation’s</a:t>
            </a:r>
            <a:r>
              <a:rPr lang="en-US" altLang="en-US" dirty="0" smtClean="0"/>
              <a:t> staff trained?</a:t>
            </a:r>
          </a:p>
          <a:p>
            <a:pPr lvl="2" eaLnBrk="1" hangingPunct="1"/>
            <a:r>
              <a:rPr lang="en-US" altLang="en-US" dirty="0" smtClean="0"/>
              <a:t>Are records kept throughout the process?</a:t>
            </a:r>
          </a:p>
          <a:p>
            <a:pPr lvl="1" eaLnBrk="1" hangingPunct="1"/>
            <a:endParaRPr lang="en-US" altLang="en-US" dirty="0" smtClean="0"/>
          </a:p>
        </p:txBody>
      </p:sp>
    </p:spTree>
    <p:extLst>
      <p:ext uri="{BB962C8B-B14F-4D97-AF65-F5344CB8AC3E}">
        <p14:creationId xmlns:p14="http://schemas.microsoft.com/office/powerpoint/2010/main" xmlns="" val="35454293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11188" y="1628775"/>
            <a:ext cx="7772400"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buChar char="l"/>
              <a:defRPr sz="2800">
                <a:solidFill>
                  <a:schemeClr val="tx1"/>
                </a:solidFill>
                <a:effectLst>
                  <a:outerShdw blurRad="38100" dist="38100" dir="2700000" algn="tl">
                    <a:srgbClr val="000000"/>
                  </a:outerShdw>
                </a:effectLst>
                <a:latin typeface="Book Antiqua" pitchFamily="18" charset="0"/>
              </a:defRPr>
            </a:lvl1pPr>
            <a:lvl2pPr marL="742950" indent="-285750">
              <a:buClr>
                <a:schemeClr val="tx1"/>
              </a:buClr>
              <a:buSzPct val="100000"/>
              <a:buChar char="–"/>
              <a:defRPr sz="2400">
                <a:solidFill>
                  <a:schemeClr val="tx1"/>
                </a:solidFill>
                <a:effectLst>
                  <a:outerShdw blurRad="38100" dist="38100" dir="2700000" algn="tl">
                    <a:srgbClr val="000000"/>
                  </a:outerShdw>
                </a:effectLst>
                <a:latin typeface="Book Antiqua" pitchFamily="18" charset="0"/>
              </a:defRPr>
            </a:lvl2pPr>
            <a:lvl3pPr marL="1143000" indent="-228600">
              <a:buClr>
                <a:schemeClr val="hlink"/>
              </a:buClr>
              <a:buSzPct val="65000"/>
              <a:buChar char="l"/>
              <a:defRPr sz="2400">
                <a:solidFill>
                  <a:schemeClr val="tx1"/>
                </a:solidFill>
                <a:effectLst>
                  <a:outerShdw blurRad="38100" dist="38100" dir="2700000" algn="tl">
                    <a:srgbClr val="000000"/>
                  </a:outerShdw>
                </a:effectLst>
                <a:latin typeface="Book Antiqua" pitchFamily="18" charset="0"/>
              </a:defRPr>
            </a:lvl3pPr>
            <a:lvl4pPr marL="1600200" indent="-228600">
              <a:buClr>
                <a:schemeClr val="tx1"/>
              </a:buClr>
              <a:buSzPct val="100000"/>
              <a:buChar char="–"/>
              <a:defRPr sz="2000">
                <a:solidFill>
                  <a:schemeClr val="tx1"/>
                </a:solidFill>
                <a:effectLst>
                  <a:outerShdw blurRad="38100" dist="38100" dir="2700000" algn="tl">
                    <a:srgbClr val="000000"/>
                  </a:outerShdw>
                </a:effectLst>
                <a:latin typeface="Book Antiqua" pitchFamily="18" charset="0"/>
              </a:defRPr>
            </a:lvl4pPr>
            <a:lvl5pPr marL="2057400" indent="-228600">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9pPr>
          </a:lstStyle>
          <a:p>
            <a:pPr>
              <a:spcBef>
                <a:spcPts val="0"/>
              </a:spcBef>
              <a:buFont typeface="Arial" pitchFamily="34" charset="0"/>
              <a:buChar char="•"/>
            </a:pPr>
            <a:r>
              <a:rPr lang="en-GB" sz="2400" dirty="0" smtClean="0">
                <a:effectLst/>
                <a:latin typeface="Arial" pitchFamily="34" charset="0"/>
                <a:cs typeface="Arial" pitchFamily="34" charset="0"/>
              </a:rPr>
              <a:t>Classes:</a:t>
            </a:r>
          </a:p>
          <a:p>
            <a:pPr lvl="1">
              <a:spcBef>
                <a:spcPts val="0"/>
              </a:spcBef>
              <a:buFont typeface="Arial" pitchFamily="34" charset="0"/>
              <a:buChar char="−"/>
            </a:pPr>
            <a:r>
              <a:rPr lang="en-GB" sz="1800" dirty="0" smtClean="0">
                <a:effectLst/>
                <a:latin typeface="Arial" pitchFamily="34" charset="0"/>
                <a:cs typeface="Arial" pitchFamily="34" charset="0"/>
              </a:rPr>
              <a:t>Class </a:t>
            </a:r>
            <a:r>
              <a:rPr lang="en-GB" sz="1800" b="1" dirty="0" smtClean="0">
                <a:effectLst/>
                <a:latin typeface="Arial" pitchFamily="34" charset="0"/>
                <a:cs typeface="Arial" pitchFamily="34" charset="0"/>
              </a:rPr>
              <a:t>I</a:t>
            </a:r>
            <a:r>
              <a:rPr lang="en-GB" sz="1800" dirty="0" smtClean="0">
                <a:effectLst/>
                <a:latin typeface="Arial" pitchFamily="34" charset="0"/>
                <a:cs typeface="Arial" pitchFamily="34" charset="0"/>
              </a:rPr>
              <a:t> (including </a:t>
            </a:r>
            <a:r>
              <a:rPr lang="en-GB" sz="1800" b="1" dirty="0" smtClean="0">
                <a:effectLst/>
                <a:latin typeface="Arial" pitchFamily="34" charset="0"/>
                <a:cs typeface="Arial" pitchFamily="34" charset="0"/>
              </a:rPr>
              <a:t>Is</a:t>
            </a:r>
            <a:r>
              <a:rPr lang="en-GB" sz="1800" dirty="0" smtClean="0">
                <a:effectLst/>
                <a:latin typeface="Arial" pitchFamily="34" charset="0"/>
                <a:cs typeface="Arial" pitchFamily="34" charset="0"/>
              </a:rPr>
              <a:t> &amp; </a:t>
            </a:r>
            <a:r>
              <a:rPr lang="en-GB" sz="1800" b="1" dirty="0" err="1" smtClean="0">
                <a:effectLst/>
                <a:latin typeface="Arial" pitchFamily="34" charset="0"/>
                <a:cs typeface="Arial" pitchFamily="34" charset="0"/>
              </a:rPr>
              <a:t>Im</a:t>
            </a:r>
            <a:r>
              <a:rPr lang="en-GB" sz="1800" dirty="0" smtClean="0">
                <a:effectLst/>
                <a:latin typeface="Arial" pitchFamily="34" charset="0"/>
                <a:cs typeface="Arial" pitchFamily="34" charset="0"/>
              </a:rPr>
              <a:t>)</a:t>
            </a:r>
          </a:p>
          <a:p>
            <a:pPr lvl="1">
              <a:spcBef>
                <a:spcPts val="0"/>
              </a:spcBef>
              <a:buFont typeface="Arial" pitchFamily="34" charset="0"/>
              <a:buChar char="−"/>
            </a:pPr>
            <a:r>
              <a:rPr lang="en-GB" sz="1800" dirty="0" smtClean="0">
                <a:effectLst/>
                <a:latin typeface="Arial" pitchFamily="34" charset="0"/>
                <a:cs typeface="Arial" pitchFamily="34" charset="0"/>
              </a:rPr>
              <a:t>Class </a:t>
            </a:r>
            <a:r>
              <a:rPr lang="en-GB" sz="1800" b="1" dirty="0" err="1" smtClean="0">
                <a:effectLst/>
                <a:latin typeface="Arial" pitchFamily="34" charset="0"/>
                <a:cs typeface="Arial" pitchFamily="34" charset="0"/>
              </a:rPr>
              <a:t>IIa</a:t>
            </a:r>
            <a:r>
              <a:rPr lang="en-GB" sz="1800" dirty="0" smtClean="0">
                <a:effectLst/>
                <a:latin typeface="Arial" pitchFamily="34" charset="0"/>
                <a:cs typeface="Arial" pitchFamily="34" charset="0"/>
              </a:rPr>
              <a:t>, </a:t>
            </a:r>
            <a:r>
              <a:rPr lang="en-GB" sz="1800" b="1" dirty="0" err="1" smtClean="0">
                <a:effectLst/>
                <a:latin typeface="Arial" pitchFamily="34" charset="0"/>
                <a:cs typeface="Arial" pitchFamily="34" charset="0"/>
              </a:rPr>
              <a:t>IIb</a:t>
            </a:r>
            <a:endParaRPr lang="en-GB" sz="1800" dirty="0" smtClean="0">
              <a:effectLst/>
              <a:latin typeface="Arial" pitchFamily="34" charset="0"/>
              <a:cs typeface="Arial" pitchFamily="34" charset="0"/>
            </a:endParaRPr>
          </a:p>
          <a:p>
            <a:pPr lvl="1">
              <a:spcBef>
                <a:spcPts val="0"/>
              </a:spcBef>
              <a:buFont typeface="Arial" pitchFamily="34" charset="0"/>
              <a:buChar char="−"/>
            </a:pPr>
            <a:r>
              <a:rPr lang="en-GB" sz="1800" b="1" dirty="0" smtClean="0">
                <a:effectLst/>
                <a:latin typeface="Arial" pitchFamily="34" charset="0"/>
                <a:cs typeface="Arial" pitchFamily="34" charset="0"/>
              </a:rPr>
              <a:t>Class III</a:t>
            </a:r>
            <a:r>
              <a:rPr lang="en-GB" sz="1800" dirty="0" smtClean="0">
                <a:effectLst/>
                <a:latin typeface="Arial" pitchFamily="34" charset="0"/>
                <a:cs typeface="Arial" pitchFamily="34" charset="0"/>
              </a:rPr>
              <a:t> with (the highest risk products)</a:t>
            </a:r>
          </a:p>
          <a:p>
            <a:pPr>
              <a:spcBef>
                <a:spcPts val="1800"/>
              </a:spcBef>
              <a:buFont typeface="Arial" pitchFamily="34" charset="0"/>
              <a:buChar char="•"/>
            </a:pPr>
            <a:r>
              <a:rPr lang="en-GB" sz="2400" dirty="0" smtClean="0">
                <a:effectLst/>
                <a:latin typeface="Arial" pitchFamily="34" charset="0"/>
                <a:cs typeface="Arial" pitchFamily="34" charset="0"/>
              </a:rPr>
              <a:t>Higher classification -&gt; requires greater level of assessment</a:t>
            </a:r>
          </a:p>
          <a:p>
            <a:pPr>
              <a:spcBef>
                <a:spcPts val="1800"/>
              </a:spcBef>
              <a:buFont typeface="Arial" pitchFamily="34" charset="0"/>
              <a:buChar char="•"/>
            </a:pPr>
            <a:r>
              <a:rPr lang="en-GB" sz="2400" dirty="0" smtClean="0">
                <a:effectLst/>
                <a:latin typeface="Arial" pitchFamily="34" charset="0"/>
                <a:cs typeface="Arial" pitchFamily="34" charset="0"/>
              </a:rPr>
              <a:t>Class </a:t>
            </a:r>
            <a:r>
              <a:rPr lang="en-GB" sz="2400" b="1" dirty="0" smtClean="0">
                <a:effectLst/>
                <a:latin typeface="Arial" pitchFamily="34" charset="0"/>
                <a:cs typeface="Arial" pitchFamily="34" charset="0"/>
              </a:rPr>
              <a:t>Is, </a:t>
            </a:r>
            <a:r>
              <a:rPr lang="en-GB" sz="2400" b="1" dirty="0" err="1" smtClean="0">
                <a:effectLst/>
                <a:latin typeface="Arial" pitchFamily="34" charset="0"/>
                <a:cs typeface="Arial" pitchFamily="34" charset="0"/>
              </a:rPr>
              <a:t>Im</a:t>
            </a:r>
            <a:r>
              <a:rPr lang="en-GB" sz="2400" b="1" dirty="0" smtClean="0">
                <a:effectLst/>
                <a:latin typeface="Arial" pitchFamily="34" charset="0"/>
                <a:cs typeface="Arial" pitchFamily="34" charset="0"/>
              </a:rPr>
              <a:t>, </a:t>
            </a:r>
            <a:r>
              <a:rPr lang="en-GB" sz="2400" b="1" dirty="0" err="1" smtClean="0">
                <a:effectLst/>
                <a:latin typeface="Arial" pitchFamily="34" charset="0"/>
                <a:cs typeface="Arial" pitchFamily="34" charset="0"/>
              </a:rPr>
              <a:t>IIa</a:t>
            </a:r>
            <a:r>
              <a:rPr lang="en-GB" sz="2400" b="1" dirty="0" smtClean="0">
                <a:effectLst/>
                <a:latin typeface="Arial" pitchFamily="34" charset="0"/>
                <a:cs typeface="Arial" pitchFamily="34" charset="0"/>
              </a:rPr>
              <a:t>, </a:t>
            </a:r>
            <a:r>
              <a:rPr lang="en-GB" sz="2400" b="1" dirty="0" err="1" smtClean="0">
                <a:effectLst/>
                <a:latin typeface="Arial" pitchFamily="34" charset="0"/>
                <a:cs typeface="Arial" pitchFamily="34" charset="0"/>
              </a:rPr>
              <a:t>IIb</a:t>
            </a:r>
            <a:r>
              <a:rPr lang="en-GB" sz="2400" b="1" dirty="0" smtClean="0">
                <a:effectLst/>
                <a:latin typeface="Arial" pitchFamily="34" charset="0"/>
                <a:cs typeface="Arial" pitchFamily="34" charset="0"/>
              </a:rPr>
              <a:t> </a:t>
            </a:r>
            <a:r>
              <a:rPr lang="en-GB" sz="2400" dirty="0" smtClean="0">
                <a:effectLst/>
                <a:latin typeface="Arial" pitchFamily="34" charset="0"/>
                <a:cs typeface="Arial" pitchFamily="34" charset="0"/>
              </a:rPr>
              <a:t>and </a:t>
            </a:r>
            <a:r>
              <a:rPr lang="en-GB" sz="2400" b="1" dirty="0" smtClean="0">
                <a:effectLst/>
                <a:latin typeface="Arial" pitchFamily="34" charset="0"/>
                <a:cs typeface="Arial" pitchFamily="34" charset="0"/>
              </a:rPr>
              <a:t>III</a:t>
            </a:r>
            <a:r>
              <a:rPr lang="en-GB" sz="2400" dirty="0" smtClean="0">
                <a:effectLst/>
                <a:latin typeface="Arial" pitchFamily="34" charset="0"/>
                <a:cs typeface="Arial" pitchFamily="34" charset="0"/>
              </a:rPr>
              <a:t> medical devices </a:t>
            </a:r>
            <a:br>
              <a:rPr lang="en-GB" sz="2400" dirty="0" smtClean="0">
                <a:effectLst/>
                <a:latin typeface="Arial" pitchFamily="34" charset="0"/>
                <a:cs typeface="Arial" pitchFamily="34" charset="0"/>
              </a:rPr>
            </a:br>
            <a:r>
              <a:rPr lang="en-GB" sz="2400" dirty="0" smtClean="0">
                <a:effectLst/>
                <a:latin typeface="Arial" pitchFamily="34" charset="0"/>
                <a:cs typeface="Arial" pitchFamily="34" charset="0"/>
              </a:rPr>
              <a:t>require intervention of third party: the Notified Body</a:t>
            </a:r>
          </a:p>
          <a:p>
            <a:pPr>
              <a:spcBef>
                <a:spcPts val="1800"/>
              </a:spcBef>
              <a:buFont typeface="Arial" pitchFamily="34" charset="0"/>
              <a:buChar char="•"/>
            </a:pPr>
            <a:r>
              <a:rPr lang="en-GB" sz="2400" dirty="0" smtClean="0">
                <a:effectLst/>
                <a:latin typeface="Arial" pitchFamily="34" charset="0"/>
                <a:cs typeface="Arial" pitchFamily="34" charset="0"/>
              </a:rPr>
              <a:t>Classification rules are set out in Annex IX of the directive</a:t>
            </a:r>
          </a:p>
          <a:p>
            <a:pPr>
              <a:buFont typeface="Arial" pitchFamily="34" charset="0"/>
              <a:buChar char="•"/>
            </a:pPr>
            <a:endParaRPr lang="en-GB" sz="2000" dirty="0" smtClean="0">
              <a:latin typeface="Arial" pitchFamily="34" charset="0"/>
              <a:cs typeface="Arial" pitchFamily="34" charset="0"/>
            </a:endParaRPr>
          </a:p>
        </p:txBody>
      </p:sp>
      <p:sp>
        <p:nvSpPr>
          <p:cNvPr id="7" name="Rectangle 2"/>
          <p:cNvSpPr>
            <a:spLocks noGrp="1" noChangeArrowheads="1"/>
          </p:cNvSpPr>
          <p:nvPr>
            <p:ph type="title"/>
          </p:nvPr>
        </p:nvSpPr>
        <p:spPr>
          <a:xfrm>
            <a:off x="457200" y="274638"/>
            <a:ext cx="8229600" cy="1143000"/>
          </a:xfrm>
        </p:spPr>
        <p:txBody>
          <a:bodyPr rtlCol="0">
            <a:normAutofit/>
          </a:bodyPr>
          <a:lstStyle/>
          <a:p>
            <a:pPr eaLnBrk="1" fontAlgn="auto" hangingPunct="1">
              <a:spcAft>
                <a:spcPts val="0"/>
              </a:spcAft>
              <a:defRPr/>
            </a:pPr>
            <a:r>
              <a:rPr lang="en-GB" altLang="en-US" sz="4000" i="1" dirty="0" smtClean="0">
                <a:solidFill>
                  <a:srgbClr val="FFFF00"/>
                </a:solidFill>
              </a:rPr>
              <a:t>Medical Device Classification</a:t>
            </a:r>
            <a:endParaRPr lang="en-GB" altLang="en-US" sz="4000" dirty="0">
              <a:solidFill>
                <a:srgbClr val="FFFF00"/>
              </a:solidFill>
            </a:endParaRPr>
          </a:p>
        </p:txBody>
      </p:sp>
    </p:spTree>
    <p:extLst>
      <p:ext uri="{BB962C8B-B14F-4D97-AF65-F5344CB8AC3E}">
        <p14:creationId xmlns:p14="http://schemas.microsoft.com/office/powerpoint/2010/main" xmlns="" val="315594836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sz="4000" dirty="0" smtClean="0">
                <a:solidFill>
                  <a:srgbClr val="FFFF00"/>
                </a:solidFill>
              </a:rPr>
              <a:t>Internal auditing</a:t>
            </a:r>
            <a:endParaRPr lang="en-US" altLang="en-US" sz="4000" dirty="0" smtClean="0">
              <a:solidFill>
                <a:srgbClr val="FFFF00"/>
              </a:solidFill>
            </a:endParaRPr>
          </a:p>
        </p:txBody>
      </p:sp>
      <p:sp>
        <p:nvSpPr>
          <p:cNvPr id="3" name="Rectangle 3"/>
          <p:cNvSpPr>
            <a:spLocks noGrp="1" noChangeArrowheads="1"/>
          </p:cNvSpPr>
          <p:nvPr>
            <p:ph idx="1"/>
          </p:nvPr>
        </p:nvSpPr>
        <p:spPr>
          <a:xfrm>
            <a:off x="457200" y="1600200"/>
            <a:ext cx="8229600" cy="4525963"/>
          </a:xfrm>
        </p:spPr>
        <p:txBody>
          <a:bodyPr/>
          <a:lstStyle/>
          <a:p>
            <a:pPr eaLnBrk="1" hangingPunct="1">
              <a:spcBef>
                <a:spcPts val="1800"/>
              </a:spcBef>
            </a:pPr>
            <a:r>
              <a:rPr lang="en-GB" altLang="en-US" sz="2800" dirty="0" smtClean="0"/>
              <a:t>There is a requirement for an organisation to do its own auditing – internal audit</a:t>
            </a:r>
          </a:p>
          <a:p>
            <a:pPr eaLnBrk="1" hangingPunct="1">
              <a:spcBef>
                <a:spcPts val="1800"/>
              </a:spcBef>
            </a:pPr>
            <a:r>
              <a:rPr lang="en-GB" altLang="en-US" sz="2800" dirty="0" smtClean="0"/>
              <a:t>A complete ‘cycle’ should be completed before your first assessment and then again every year</a:t>
            </a:r>
          </a:p>
          <a:p>
            <a:pPr eaLnBrk="1" hangingPunct="1">
              <a:spcBef>
                <a:spcPts val="1800"/>
              </a:spcBef>
            </a:pPr>
            <a:r>
              <a:rPr lang="en-GB" altLang="en-US" sz="2800" dirty="0" smtClean="0"/>
              <a:t>Use processes and procedures</a:t>
            </a:r>
            <a:endParaRPr lang="en-US" altLang="en-US" sz="2800" dirty="0" smtClean="0"/>
          </a:p>
        </p:txBody>
      </p:sp>
    </p:spTree>
    <p:extLst>
      <p:ext uri="{BB962C8B-B14F-4D97-AF65-F5344CB8AC3E}">
        <p14:creationId xmlns:p14="http://schemas.microsoft.com/office/powerpoint/2010/main" xmlns="" val="77335538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400050"/>
            <a:ext cx="7772400" cy="1143000"/>
          </a:xfrm>
        </p:spPr>
        <p:txBody>
          <a:bodyPr/>
          <a:lstStyle/>
          <a:p>
            <a:pPr eaLnBrk="1" hangingPunct="1"/>
            <a:r>
              <a:rPr lang="en-GB" altLang="en-US" dirty="0" smtClean="0">
                <a:solidFill>
                  <a:srgbClr val="FFFF00"/>
                </a:solidFill>
              </a:rPr>
              <a:t>Audits - documentation</a:t>
            </a:r>
          </a:p>
        </p:txBody>
      </p:sp>
      <p:sp>
        <p:nvSpPr>
          <p:cNvPr id="3" name="Rectangle 3"/>
          <p:cNvSpPr txBox="1">
            <a:spLocks noChangeArrowheads="1"/>
          </p:cNvSpPr>
          <p:nvPr/>
        </p:nvSpPr>
        <p:spPr bwMode="auto">
          <a:xfrm>
            <a:off x="467544" y="1772816"/>
            <a:ext cx="381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r>
              <a:rPr lang="en-GB" altLang="en-US" sz="2400" dirty="0" smtClean="0"/>
              <a:t>Documentation and records are the key to a successful assessment and audit.</a:t>
            </a:r>
          </a:p>
          <a:p>
            <a:pPr eaLnBrk="1" hangingPunct="1"/>
            <a:r>
              <a:rPr lang="en-GB" altLang="en-US" sz="2400" dirty="0" smtClean="0"/>
              <a:t>You also need to have them well </a:t>
            </a:r>
            <a:r>
              <a:rPr lang="en-GB" altLang="en-US" sz="2400" u="sng" dirty="0" smtClean="0"/>
              <a:t>organised</a:t>
            </a:r>
            <a:r>
              <a:rPr lang="en-GB" altLang="en-US" sz="2400" dirty="0" smtClean="0"/>
              <a:t> otherwise you will make extra stress for yourself and your assessor.</a:t>
            </a:r>
          </a:p>
        </p:txBody>
      </p:sp>
      <p:grpSp>
        <p:nvGrpSpPr>
          <p:cNvPr id="4" name="Group 16"/>
          <p:cNvGrpSpPr>
            <a:grpSpLocks/>
          </p:cNvGrpSpPr>
          <p:nvPr/>
        </p:nvGrpSpPr>
        <p:grpSpPr bwMode="auto">
          <a:xfrm>
            <a:off x="4471988" y="1525588"/>
            <a:ext cx="4267200" cy="4132262"/>
            <a:chOff x="4499992" y="1322839"/>
            <a:chExt cx="4267200" cy="4132398"/>
          </a:xfrm>
        </p:grpSpPr>
        <p:pic>
          <p:nvPicPr>
            <p:cNvPr id="5" name="Picture 5" descr="files"/>
            <p:cNvPicPr>
              <a:picLocks noChangeAspect="1" noChangeArrowheads="1"/>
            </p:cNvPicPr>
            <p:nvPr/>
          </p:nvPicPr>
          <p:blipFill>
            <a:blip r:embed="rId3" cstate="print"/>
            <a:srcRect t="3017" r="6000" b="4558"/>
            <a:stretch>
              <a:fillRect/>
            </a:stretch>
          </p:blipFill>
          <p:spPr bwMode="auto">
            <a:xfrm>
              <a:off x="4472231" y="2263990"/>
              <a:ext cx="4267200" cy="2724150"/>
            </a:xfrm>
            <a:prstGeom prst="rect">
              <a:avLst/>
            </a:prstGeom>
            <a:noFill/>
            <a:ln w="9525">
              <a:noFill/>
              <a:miter lim="800000"/>
              <a:headEnd/>
              <a:tailEnd/>
            </a:ln>
          </p:spPr>
        </p:pic>
        <p:sp>
          <p:nvSpPr>
            <p:cNvPr id="6" name="TextBox 5"/>
            <p:cNvSpPr txBox="1"/>
            <p:nvPr/>
          </p:nvSpPr>
          <p:spPr>
            <a:xfrm>
              <a:off x="4549204" y="5055174"/>
              <a:ext cx="1800225" cy="400063"/>
            </a:xfrm>
            <a:prstGeom prst="rect">
              <a:avLst/>
            </a:prstGeom>
            <a:noFill/>
          </p:spPr>
          <p:txBody>
            <a:bodyPr>
              <a:spAutoFit/>
            </a:bodyPr>
            <a:lstStyle/>
            <a:p>
              <a:pPr eaLnBrk="0" hangingPunct="0">
                <a:spcBef>
                  <a:spcPct val="20000"/>
                </a:spcBef>
                <a:buClr>
                  <a:schemeClr val="tx2"/>
                </a:buClr>
                <a:buSzPct val="75000"/>
                <a:buFont typeface="Monotype Sorts" pitchFamily="2" charset="2"/>
                <a:buNone/>
                <a:defRPr/>
              </a:pPr>
              <a:r>
                <a:rPr lang="en-GB" sz="2000" dirty="0">
                  <a:latin typeface="+mn-lt"/>
                  <a:cs typeface="+mn-cs"/>
                </a:rPr>
                <a:t>Technical file</a:t>
              </a:r>
            </a:p>
          </p:txBody>
        </p:sp>
        <p:cxnSp>
          <p:nvCxnSpPr>
            <p:cNvPr id="7" name="Straight Arrow Connector 6"/>
            <p:cNvCxnSpPr>
              <a:stCxn id="6" idx="0"/>
            </p:cNvCxnSpPr>
            <p:nvPr/>
          </p:nvCxnSpPr>
          <p:spPr>
            <a:xfrm flipV="1">
              <a:off x="5449317" y="3932775"/>
              <a:ext cx="563562" cy="11223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5492" y="5055174"/>
              <a:ext cx="1800225" cy="400063"/>
            </a:xfrm>
            <a:prstGeom prst="rect">
              <a:avLst/>
            </a:prstGeom>
            <a:noFill/>
          </p:spPr>
          <p:txBody>
            <a:bodyPr>
              <a:spAutoFit/>
            </a:bodyPr>
            <a:lstStyle/>
            <a:p>
              <a:pPr eaLnBrk="0" hangingPunct="0">
                <a:spcBef>
                  <a:spcPct val="20000"/>
                </a:spcBef>
                <a:buClr>
                  <a:schemeClr val="tx2"/>
                </a:buClr>
                <a:buSzPct val="75000"/>
                <a:buFont typeface="Monotype Sorts" pitchFamily="2" charset="2"/>
                <a:buNone/>
                <a:defRPr/>
              </a:pPr>
              <a:r>
                <a:rPr lang="en-GB" sz="2000" dirty="0">
                  <a:latin typeface="+mn-lt"/>
                  <a:cs typeface="+mn-cs"/>
                </a:rPr>
                <a:t>Procedures</a:t>
              </a:r>
            </a:p>
          </p:txBody>
        </p:sp>
        <p:cxnSp>
          <p:nvCxnSpPr>
            <p:cNvPr id="9" name="Straight Arrow Connector 8"/>
            <p:cNvCxnSpPr/>
            <p:nvPr/>
          </p:nvCxnSpPr>
          <p:spPr>
            <a:xfrm flipH="1" flipV="1">
              <a:off x="7020942" y="3429520"/>
              <a:ext cx="403225" cy="162565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3" idx="2"/>
            </p:cNvCxnSpPr>
            <p:nvPr/>
          </p:nvCxnSpPr>
          <p:spPr>
            <a:xfrm>
              <a:off x="6014467" y="1884832"/>
              <a:ext cx="334962" cy="82393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2" idx="2"/>
            </p:cNvCxnSpPr>
            <p:nvPr/>
          </p:nvCxnSpPr>
          <p:spPr>
            <a:xfrm>
              <a:off x="7462267" y="1722902"/>
              <a:ext cx="53975" cy="9858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24092" y="1322839"/>
              <a:ext cx="1276350" cy="400063"/>
            </a:xfrm>
            <a:prstGeom prst="rect">
              <a:avLst/>
            </a:prstGeom>
            <a:noFill/>
          </p:spPr>
          <p:txBody>
            <a:bodyPr>
              <a:spAutoFit/>
            </a:bodyPr>
            <a:lstStyle/>
            <a:p>
              <a:pPr eaLnBrk="0" hangingPunct="0">
                <a:spcBef>
                  <a:spcPct val="20000"/>
                </a:spcBef>
                <a:buClr>
                  <a:schemeClr val="tx2"/>
                </a:buClr>
                <a:buSzPct val="75000"/>
                <a:buFont typeface="Monotype Sorts" pitchFamily="2" charset="2"/>
                <a:buNone/>
                <a:defRPr/>
              </a:pPr>
              <a:r>
                <a:rPr lang="en-GB" sz="2000" dirty="0">
                  <a:latin typeface="+mn-lt"/>
                  <a:cs typeface="+mn-cs"/>
                </a:rPr>
                <a:t>ISO 13485</a:t>
              </a:r>
            </a:p>
          </p:txBody>
        </p:sp>
        <p:sp>
          <p:nvSpPr>
            <p:cNvPr id="13" name="TextBox 12"/>
            <p:cNvSpPr txBox="1"/>
            <p:nvPr/>
          </p:nvSpPr>
          <p:spPr>
            <a:xfrm>
              <a:off x="5601717" y="1484769"/>
              <a:ext cx="823912" cy="400063"/>
            </a:xfrm>
            <a:prstGeom prst="rect">
              <a:avLst/>
            </a:prstGeom>
            <a:noFill/>
          </p:spPr>
          <p:txBody>
            <a:bodyPr>
              <a:spAutoFit/>
            </a:bodyPr>
            <a:lstStyle/>
            <a:p>
              <a:pPr eaLnBrk="0" hangingPunct="0">
                <a:spcBef>
                  <a:spcPct val="20000"/>
                </a:spcBef>
                <a:buClr>
                  <a:schemeClr val="tx2"/>
                </a:buClr>
                <a:buSzPct val="75000"/>
                <a:buFont typeface="Monotype Sorts" pitchFamily="2" charset="2"/>
                <a:buNone/>
                <a:defRPr/>
              </a:pPr>
              <a:r>
                <a:rPr lang="en-GB" sz="2000" dirty="0">
                  <a:latin typeface="+mn-lt"/>
                  <a:cs typeface="+mn-cs"/>
                </a:rPr>
                <a:t>MDD</a:t>
              </a:r>
            </a:p>
          </p:txBody>
        </p:sp>
      </p:grpSp>
    </p:spTree>
    <p:extLst>
      <p:ext uri="{BB962C8B-B14F-4D97-AF65-F5344CB8AC3E}">
        <p14:creationId xmlns:p14="http://schemas.microsoft.com/office/powerpoint/2010/main" xmlns="" val="344495008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400050"/>
            <a:ext cx="7772400" cy="1143000"/>
          </a:xfrm>
        </p:spPr>
        <p:txBody>
          <a:bodyPr/>
          <a:lstStyle/>
          <a:p>
            <a:pPr eaLnBrk="1" hangingPunct="1"/>
            <a:r>
              <a:rPr lang="en-GB" altLang="en-US" dirty="0" smtClean="0">
                <a:solidFill>
                  <a:srgbClr val="FFFF00"/>
                </a:solidFill>
              </a:rPr>
              <a:t>Other considerations</a:t>
            </a:r>
          </a:p>
        </p:txBody>
      </p:sp>
      <p:sp>
        <p:nvSpPr>
          <p:cNvPr id="3" name="Rectangle 3"/>
          <p:cNvSpPr txBox="1">
            <a:spLocks noChangeArrowheads="1"/>
          </p:cNvSpPr>
          <p:nvPr/>
        </p:nvSpPr>
        <p:spPr bwMode="auto">
          <a:xfrm>
            <a:off x="685800" y="1412875"/>
            <a:ext cx="7631113"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r>
              <a:rPr lang="en-GB" altLang="en-US" sz="2000" dirty="0" smtClean="0"/>
              <a:t>For Class I devices you need to register with the MHRA.  They also produce some useful Bulletins (see web site)</a:t>
            </a:r>
            <a:br>
              <a:rPr lang="en-GB" altLang="en-US" sz="2000" dirty="0" smtClean="0"/>
            </a:br>
            <a:endParaRPr lang="en-GB" altLang="en-US" sz="2000" dirty="0" smtClean="0"/>
          </a:p>
          <a:p>
            <a:pPr eaLnBrk="1" hangingPunct="1"/>
            <a:r>
              <a:rPr lang="en-GB" altLang="en-US" sz="2000" dirty="0" smtClean="0"/>
              <a:t>Tell them which devices you are involved with from their list..</a:t>
            </a:r>
          </a:p>
          <a:p>
            <a:pPr lvl="1" eaLnBrk="1" hangingPunct="1"/>
            <a:r>
              <a:rPr lang="en-GB" altLang="en-US" sz="1800" b="1" dirty="0" smtClean="0"/>
              <a:t>Walking Aids and Wheelchairs</a:t>
            </a:r>
          </a:p>
          <a:p>
            <a:pPr lvl="2" eaLnBrk="1" hangingPunct="1"/>
            <a:r>
              <a:rPr lang="en-GB" altLang="en-US" sz="1800" b="1" dirty="0" smtClean="0"/>
              <a:t>I 1 </a:t>
            </a:r>
            <a:r>
              <a:rPr lang="en-GB" altLang="en-US" sz="1800" dirty="0" smtClean="0"/>
              <a:t>Crutch/Walking Stick</a:t>
            </a:r>
          </a:p>
          <a:p>
            <a:pPr lvl="2" eaLnBrk="1" hangingPunct="1"/>
            <a:r>
              <a:rPr lang="en-GB" altLang="en-US" sz="1800" b="1" dirty="0" smtClean="0"/>
              <a:t>I 2 </a:t>
            </a:r>
            <a:r>
              <a:rPr lang="en-GB" altLang="en-US" sz="1800" dirty="0" smtClean="0"/>
              <a:t>Walking Frame/Multi-Leg Walking Aid/Standing Frame</a:t>
            </a:r>
          </a:p>
          <a:p>
            <a:pPr lvl="2" eaLnBrk="1" hangingPunct="1"/>
            <a:r>
              <a:rPr lang="en-GB" altLang="en-US" sz="1800" b="1" dirty="0" smtClean="0"/>
              <a:t>I 3 </a:t>
            </a:r>
            <a:r>
              <a:rPr lang="en-GB" altLang="en-US" sz="1800" dirty="0" err="1" smtClean="0"/>
              <a:t>Rollator</a:t>
            </a:r>
            <a:r>
              <a:rPr lang="en-GB" altLang="en-US" sz="1800" dirty="0" smtClean="0"/>
              <a:t>/ </a:t>
            </a:r>
            <a:r>
              <a:rPr lang="en-GB" altLang="en-US" sz="1800" dirty="0" err="1" smtClean="0"/>
              <a:t>Mobilator</a:t>
            </a:r>
            <a:endParaRPr lang="en-GB" altLang="en-US" sz="1800" dirty="0" smtClean="0"/>
          </a:p>
          <a:p>
            <a:pPr lvl="2" eaLnBrk="1" hangingPunct="1"/>
            <a:r>
              <a:rPr lang="en-GB" altLang="en-US" sz="1800" b="1" dirty="0" smtClean="0"/>
              <a:t>I 4 </a:t>
            </a:r>
            <a:r>
              <a:rPr lang="en-GB" altLang="en-US" sz="1800" dirty="0" smtClean="0"/>
              <a:t>Wheelchairs (Non-Powered) and Accessories</a:t>
            </a:r>
          </a:p>
          <a:p>
            <a:pPr lvl="2" eaLnBrk="1" hangingPunct="1"/>
            <a:r>
              <a:rPr lang="en-GB" altLang="en-US" sz="1800" b="1" dirty="0" smtClean="0"/>
              <a:t>I 5 </a:t>
            </a:r>
            <a:r>
              <a:rPr lang="en-GB" altLang="en-US" sz="1800" dirty="0" smtClean="0"/>
              <a:t>Wheelchairs (Powered) and Accessories</a:t>
            </a:r>
          </a:p>
          <a:p>
            <a:pPr lvl="2" eaLnBrk="1" hangingPunct="1"/>
            <a:r>
              <a:rPr lang="en-GB" altLang="en-US" sz="1800" b="1" dirty="0" smtClean="0"/>
              <a:t>I 6 </a:t>
            </a:r>
            <a:r>
              <a:rPr lang="en-GB" altLang="en-US" sz="1800" dirty="0" smtClean="0"/>
              <a:t>Mobility Aids for the Visually Impaired</a:t>
            </a:r>
          </a:p>
          <a:p>
            <a:pPr lvl="2" eaLnBrk="1" hangingPunct="1"/>
            <a:r>
              <a:rPr lang="en-GB" altLang="en-US" sz="1800" b="1" dirty="0" smtClean="0"/>
              <a:t>Z168 </a:t>
            </a:r>
            <a:r>
              <a:rPr lang="en-GB" altLang="en-US" sz="1800" dirty="0" smtClean="0"/>
              <a:t>Rehabilitation Tricycles/Mobility Carts(Technical Aids for Disabled Persons)</a:t>
            </a:r>
          </a:p>
        </p:txBody>
      </p:sp>
    </p:spTree>
    <p:extLst>
      <p:ext uri="{BB962C8B-B14F-4D97-AF65-F5344CB8AC3E}">
        <p14:creationId xmlns:p14="http://schemas.microsoft.com/office/powerpoint/2010/main" xmlns="" val="258854904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US Food and Drug Administration (FDA) 510(k)</a:t>
            </a:r>
            <a:endParaRPr lang="en-US" altLang="en-US" dirty="0" smtClean="0">
              <a:solidFill>
                <a:srgbClr val="FFFF00"/>
              </a:solidFill>
            </a:endParaRPr>
          </a:p>
        </p:txBody>
      </p:sp>
      <p:sp>
        <p:nvSpPr>
          <p:cNvPr id="3" name="Rectangle 3"/>
          <p:cNvSpPr txBox="1">
            <a:spLocks noChangeArrowheads="1"/>
          </p:cNvSpPr>
          <p:nvPr/>
        </p:nvSpPr>
        <p:spPr bwMode="auto">
          <a:xfrm>
            <a:off x="467544" y="177281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lnSpc>
                <a:spcPct val="90000"/>
              </a:lnSpc>
            </a:pPr>
            <a:r>
              <a:rPr lang="en-GB" altLang="en-US" sz="2400" dirty="0" smtClean="0"/>
              <a:t>The US has a system for approving devices that are developments of existing devices.  This is a short cut to their market because it means that you don’t need to register a clinical trial in the US.  Called 510(K)</a:t>
            </a:r>
          </a:p>
          <a:p>
            <a:pPr eaLnBrk="1" hangingPunct="1">
              <a:lnSpc>
                <a:spcPct val="90000"/>
              </a:lnSpc>
            </a:pPr>
            <a:r>
              <a:rPr lang="en-GB" altLang="en-US" sz="2400" dirty="0" smtClean="0"/>
              <a:t>Need to determine a pre-existing (</a:t>
            </a:r>
            <a:r>
              <a:rPr lang="en-GB" altLang="en-US" sz="2400" i="1" dirty="0" smtClean="0"/>
              <a:t>predicate</a:t>
            </a:r>
            <a:r>
              <a:rPr lang="en-GB" altLang="en-US" sz="2400" dirty="0" smtClean="0"/>
              <a:t>) device or devices.</a:t>
            </a:r>
          </a:p>
          <a:p>
            <a:pPr eaLnBrk="1" hangingPunct="1">
              <a:lnSpc>
                <a:spcPct val="90000"/>
              </a:lnSpc>
            </a:pPr>
            <a:r>
              <a:rPr lang="en-GB" altLang="en-US" sz="2400" dirty="0" smtClean="0"/>
              <a:t>Submit an application which contains the information about your device and the predicate device showing that they are ‘</a:t>
            </a:r>
            <a:r>
              <a:rPr lang="en-GB" altLang="en-US" sz="2400" i="1" dirty="0" smtClean="0"/>
              <a:t>substantially equivalent</a:t>
            </a:r>
            <a:r>
              <a:rPr lang="en-GB" altLang="en-US" sz="2400" dirty="0" smtClean="0"/>
              <a:t>’</a:t>
            </a:r>
          </a:p>
          <a:p>
            <a:pPr eaLnBrk="1" hangingPunct="1">
              <a:lnSpc>
                <a:spcPct val="90000"/>
              </a:lnSpc>
            </a:pPr>
            <a:r>
              <a:rPr lang="en-GB" altLang="en-US" sz="2400" dirty="0" smtClean="0"/>
              <a:t>Some device family guidance available (e.g. for muscle stimulators)</a:t>
            </a:r>
            <a:endParaRPr lang="en-US" altLang="en-US" sz="2400" dirty="0" smtClean="0"/>
          </a:p>
        </p:txBody>
      </p:sp>
    </p:spTree>
    <p:extLst>
      <p:ext uri="{BB962C8B-B14F-4D97-AF65-F5344CB8AC3E}">
        <p14:creationId xmlns:p14="http://schemas.microsoft.com/office/powerpoint/2010/main" xmlns="" val="61174872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Other places.</a:t>
            </a:r>
            <a:r>
              <a:rPr lang="en-GB" altLang="en-US" u="sng" dirty="0" smtClean="0"/>
              <a:t>.</a:t>
            </a:r>
            <a:endParaRPr lang="en-US" altLang="en-US" u="sng" dirty="0" smtClean="0"/>
          </a:p>
        </p:txBody>
      </p:sp>
      <p:sp>
        <p:nvSpPr>
          <p:cNvPr id="3"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buFont typeface="Monotype Sorts"/>
              <a:buNone/>
            </a:pPr>
            <a:r>
              <a:rPr lang="en-GB" altLang="en-US" dirty="0" smtClean="0"/>
              <a:t>Europe</a:t>
            </a:r>
          </a:p>
          <a:p>
            <a:pPr lvl="1" eaLnBrk="1" hangingPunct="1"/>
            <a:r>
              <a:rPr lang="en-GB" altLang="en-US" dirty="0"/>
              <a:t>S</a:t>
            </a:r>
            <a:r>
              <a:rPr lang="en-GB" altLang="en-US" dirty="0" smtClean="0"/>
              <a:t>traightforward – some countries still have extra hoops, e.g. Italy, France, Germany</a:t>
            </a:r>
          </a:p>
          <a:p>
            <a:pPr eaLnBrk="1" hangingPunct="1"/>
            <a:r>
              <a:rPr lang="en-GB" altLang="en-US" dirty="0" smtClean="0"/>
              <a:t>South Africa, Australia and New Zealand </a:t>
            </a:r>
          </a:p>
          <a:p>
            <a:pPr lvl="1" eaLnBrk="1" hangingPunct="1"/>
            <a:r>
              <a:rPr lang="en-GB" altLang="en-US" dirty="0" smtClean="0"/>
              <a:t>Health Ministry maintains a list of registered devices – accept CE standards</a:t>
            </a:r>
          </a:p>
          <a:p>
            <a:pPr lvl="1" eaLnBrk="1" hangingPunct="1"/>
            <a:endParaRPr lang="en-US" altLang="en-US" dirty="0" smtClean="0"/>
          </a:p>
        </p:txBody>
      </p:sp>
    </p:spTree>
    <p:extLst>
      <p:ext uri="{BB962C8B-B14F-4D97-AF65-F5344CB8AC3E}">
        <p14:creationId xmlns:p14="http://schemas.microsoft.com/office/powerpoint/2010/main" xmlns="" val="176956854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979712" y="1700808"/>
            <a:ext cx="5112568" cy="468052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2" name="Object 5"/>
          <p:cNvGraphicFramePr>
            <a:graphicFrameLocks noChangeAspect="1"/>
          </p:cNvGraphicFramePr>
          <p:nvPr>
            <p:extLst>
              <p:ext uri="{D42A27DB-BD31-4B8C-83A1-F6EECF244321}">
                <p14:modId xmlns:p14="http://schemas.microsoft.com/office/powerpoint/2010/main" xmlns="" val="1554765162"/>
              </p:ext>
            </p:extLst>
          </p:nvPr>
        </p:nvGraphicFramePr>
        <p:xfrm>
          <a:off x="2627784" y="2204864"/>
          <a:ext cx="3764228" cy="1988840"/>
        </p:xfrm>
        <a:graphic>
          <a:graphicData uri="http://schemas.openxmlformats.org/presentationml/2006/ole">
            <p:oleObj spid="_x0000_s12298" name="CorelDRAW" r:id="rId4" imgW="2007720" imgH="993960" progId="">
              <p:embed/>
            </p:oleObj>
          </a:graphicData>
        </a:graphic>
      </p:graphicFrame>
      <p:graphicFrame>
        <p:nvGraphicFramePr>
          <p:cNvPr id="3" name="Object 4"/>
          <p:cNvGraphicFramePr>
            <a:graphicFrameLocks noChangeAspect="1"/>
          </p:cNvGraphicFramePr>
          <p:nvPr>
            <p:extLst>
              <p:ext uri="{D42A27DB-BD31-4B8C-83A1-F6EECF244321}">
                <p14:modId xmlns:p14="http://schemas.microsoft.com/office/powerpoint/2010/main" xmlns="" val="2284082419"/>
              </p:ext>
            </p:extLst>
          </p:nvPr>
        </p:nvGraphicFramePr>
        <p:xfrm>
          <a:off x="2627784" y="4797152"/>
          <a:ext cx="3673475" cy="728662"/>
        </p:xfrm>
        <a:graphic>
          <a:graphicData uri="http://schemas.openxmlformats.org/presentationml/2006/ole">
            <p:oleObj spid="_x0000_s12299" name="CorelDRAW" r:id="rId5" imgW="7653867" imgH="1540933" progId="">
              <p:embed/>
            </p:oleObj>
          </a:graphicData>
        </a:graphic>
      </p:graphicFrame>
      <p:sp>
        <p:nvSpPr>
          <p:cNvPr id="5" name="Rectangle 2"/>
          <p:cNvSpPr>
            <a:spLocks noGrp="1" noChangeArrowheads="1"/>
          </p:cNvSpPr>
          <p:nvPr>
            <p:ph type="title"/>
          </p:nvPr>
        </p:nvSpPr>
        <p:spPr>
          <a:xfrm>
            <a:off x="457200" y="228600"/>
            <a:ext cx="8229600" cy="1143000"/>
          </a:xfrm>
        </p:spPr>
        <p:txBody>
          <a:bodyPr/>
          <a:lstStyle/>
          <a:p>
            <a:pPr eaLnBrk="1" hangingPunct="1">
              <a:defRPr/>
            </a:pPr>
            <a:r>
              <a:rPr lang="en-GB" altLang="en-US" dirty="0" smtClean="0">
                <a:solidFill>
                  <a:srgbClr val="FFFF00"/>
                </a:solidFill>
                <a:effectLst/>
              </a:rPr>
              <a:t>Case study</a:t>
            </a:r>
            <a:br>
              <a:rPr lang="en-GB" altLang="en-US" dirty="0" smtClean="0">
                <a:solidFill>
                  <a:srgbClr val="FFFF00"/>
                </a:solidFill>
                <a:effectLst/>
              </a:rPr>
            </a:br>
            <a:r>
              <a:rPr lang="en-GB" altLang="en-US" dirty="0" smtClean="0">
                <a:solidFill>
                  <a:srgbClr val="FFFF00"/>
                </a:solidFill>
                <a:effectLst/>
              </a:rPr>
              <a:t>- </a:t>
            </a:r>
            <a:r>
              <a:rPr lang="en-GB" altLang="en-US" dirty="0" err="1" smtClean="0">
                <a:solidFill>
                  <a:srgbClr val="FFFF00"/>
                </a:solidFill>
                <a:effectLst/>
              </a:rPr>
              <a:t>Salibsury</a:t>
            </a:r>
            <a:r>
              <a:rPr lang="en-GB" altLang="en-US" dirty="0" smtClean="0">
                <a:solidFill>
                  <a:srgbClr val="FFFF00"/>
                </a:solidFill>
                <a:effectLst/>
              </a:rPr>
              <a:t> District Hospital</a:t>
            </a:r>
            <a:endParaRPr lang="en-US" dirty="0" smtClean="0">
              <a:solidFill>
                <a:srgbClr val="FFFF00"/>
              </a:solidFill>
              <a:effectLst/>
            </a:endParaRPr>
          </a:p>
        </p:txBody>
      </p:sp>
    </p:spTree>
    <p:extLst>
      <p:ext uri="{BB962C8B-B14F-4D97-AF65-F5344CB8AC3E}">
        <p14:creationId xmlns:p14="http://schemas.microsoft.com/office/powerpoint/2010/main" xmlns="" val="65436741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Conclusions - I</a:t>
            </a:r>
          </a:p>
        </p:txBody>
      </p:sp>
      <p:sp>
        <p:nvSpPr>
          <p:cNvPr id="3" name="Rectangle 3"/>
          <p:cNvSpPr txBox="1">
            <a:spLocks noChangeArrowheads="1"/>
          </p:cNvSpPr>
          <p:nvPr/>
        </p:nvSpPr>
        <p:spPr bwMode="auto">
          <a:xfrm>
            <a:off x="611560" y="1268760"/>
            <a:ext cx="7992888" cy="4536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fontAlgn="auto" hangingPunct="1">
              <a:lnSpc>
                <a:spcPct val="120000"/>
              </a:lnSpc>
              <a:spcBef>
                <a:spcPts val="0"/>
              </a:spcBef>
              <a:spcAft>
                <a:spcPts val="1800"/>
              </a:spcAft>
              <a:defRPr/>
            </a:pPr>
            <a:r>
              <a:rPr lang="en-GB" altLang="en-US" sz="2400" dirty="0" smtClean="0"/>
              <a:t>Salisbury able to sell their products in UK (and Europe)</a:t>
            </a:r>
          </a:p>
          <a:p>
            <a:pPr eaLnBrk="1" fontAlgn="auto" hangingPunct="1">
              <a:lnSpc>
                <a:spcPct val="120000"/>
              </a:lnSpc>
              <a:spcBef>
                <a:spcPts val="0"/>
              </a:spcBef>
              <a:spcAft>
                <a:spcPts val="1800"/>
              </a:spcAft>
              <a:defRPr/>
            </a:pPr>
            <a:r>
              <a:rPr lang="en-GB" altLang="en-US" sz="2400" dirty="0" smtClean="0"/>
              <a:t>They manage things better than before</a:t>
            </a:r>
          </a:p>
          <a:p>
            <a:pPr eaLnBrk="1" fontAlgn="auto" hangingPunct="1">
              <a:lnSpc>
                <a:spcPct val="120000"/>
              </a:lnSpc>
              <a:spcBef>
                <a:spcPts val="0"/>
              </a:spcBef>
              <a:spcAft>
                <a:spcPts val="1800"/>
              </a:spcAft>
              <a:defRPr/>
            </a:pPr>
            <a:r>
              <a:rPr lang="en-GB" altLang="en-US" sz="2400" dirty="0" smtClean="0"/>
              <a:t>They have documentary evidence of the way they do things (ready for Court!)</a:t>
            </a:r>
          </a:p>
          <a:p>
            <a:pPr eaLnBrk="1" fontAlgn="auto" hangingPunct="1">
              <a:lnSpc>
                <a:spcPct val="120000"/>
              </a:lnSpc>
              <a:spcBef>
                <a:spcPts val="0"/>
              </a:spcBef>
              <a:spcAft>
                <a:spcPts val="1800"/>
              </a:spcAft>
              <a:defRPr/>
            </a:pPr>
            <a:r>
              <a:rPr lang="en-GB" altLang="en-US" sz="2400" dirty="0" smtClean="0"/>
              <a:t>There is slightly more work day to day</a:t>
            </a:r>
          </a:p>
          <a:p>
            <a:pPr eaLnBrk="1" fontAlgn="auto" hangingPunct="1">
              <a:lnSpc>
                <a:spcPct val="120000"/>
              </a:lnSpc>
              <a:spcBef>
                <a:spcPts val="0"/>
              </a:spcBef>
              <a:spcAft>
                <a:spcPts val="1800"/>
              </a:spcAft>
              <a:defRPr/>
            </a:pPr>
            <a:r>
              <a:rPr lang="en-GB" altLang="en-US" sz="2400" dirty="0" smtClean="0"/>
              <a:t>There is quite a lot of work to audit the system and prepare for each assessment</a:t>
            </a:r>
          </a:p>
          <a:p>
            <a:pPr eaLnBrk="1" fontAlgn="auto" hangingPunct="1">
              <a:lnSpc>
                <a:spcPct val="120000"/>
              </a:lnSpc>
              <a:spcBef>
                <a:spcPts val="0"/>
              </a:spcBef>
              <a:spcAft>
                <a:spcPts val="1800"/>
              </a:spcAft>
              <a:defRPr/>
            </a:pPr>
            <a:r>
              <a:rPr lang="en-GB" altLang="en-US" sz="2400" dirty="0" smtClean="0"/>
              <a:t>There is an annual cost to their Notified Body</a:t>
            </a:r>
          </a:p>
        </p:txBody>
      </p:sp>
    </p:spTree>
    <p:extLst>
      <p:ext uri="{BB962C8B-B14F-4D97-AF65-F5344CB8AC3E}">
        <p14:creationId xmlns:p14="http://schemas.microsoft.com/office/powerpoint/2010/main" xmlns="" val="161947501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rPr>
              <a:t>Conclusions - II</a:t>
            </a:r>
          </a:p>
        </p:txBody>
      </p:sp>
      <p:sp>
        <p:nvSpPr>
          <p:cNvPr id="3" name="Rectangle 3"/>
          <p:cNvSpPr txBox="1">
            <a:spLocks noChangeArrowheads="1"/>
          </p:cNvSpPr>
          <p:nvPr/>
        </p:nvSpPr>
        <p:spPr bwMode="auto">
          <a:xfrm>
            <a:off x="755650" y="1412874"/>
            <a:ext cx="7772400" cy="5040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fontScale="47500" lnSpcReduction="20000"/>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fontAlgn="auto" hangingPunct="1">
              <a:lnSpc>
                <a:spcPct val="120000"/>
              </a:lnSpc>
              <a:spcBef>
                <a:spcPts val="0"/>
              </a:spcBef>
              <a:spcAft>
                <a:spcPts val="1800"/>
              </a:spcAft>
              <a:defRPr/>
            </a:pPr>
            <a:r>
              <a:rPr lang="en-GB" altLang="en-US" sz="5100" dirty="0"/>
              <a:t>H</a:t>
            </a:r>
            <a:r>
              <a:rPr lang="en-GB" altLang="en-US" sz="5100" dirty="0" smtClean="0"/>
              <a:t>ow to check that your device is a Medical Device and where to determine the risk level (Class)</a:t>
            </a:r>
          </a:p>
          <a:p>
            <a:pPr eaLnBrk="1" fontAlgn="auto" hangingPunct="1">
              <a:lnSpc>
                <a:spcPct val="120000"/>
              </a:lnSpc>
              <a:spcBef>
                <a:spcPts val="0"/>
              </a:spcBef>
              <a:spcAft>
                <a:spcPts val="1800"/>
              </a:spcAft>
              <a:defRPr/>
            </a:pPr>
            <a:r>
              <a:rPr lang="en-GB" altLang="en-US" sz="5100" dirty="0" smtClean="0"/>
              <a:t>Brief look at the MDD Essential requirements.</a:t>
            </a:r>
          </a:p>
          <a:p>
            <a:pPr eaLnBrk="1" fontAlgn="auto" hangingPunct="1">
              <a:lnSpc>
                <a:spcPct val="120000"/>
              </a:lnSpc>
              <a:spcBef>
                <a:spcPts val="0"/>
              </a:spcBef>
              <a:spcAft>
                <a:spcPts val="1800"/>
              </a:spcAft>
              <a:defRPr/>
            </a:pPr>
            <a:r>
              <a:rPr lang="en-GB" altLang="en-US" sz="5100" dirty="0" smtClean="0"/>
              <a:t>The way of making sure that all the devices produced meet requirements and the manufacturer is meeting other MDD requirements -&gt; use a quality management system such as ISO 13485</a:t>
            </a:r>
          </a:p>
          <a:p>
            <a:pPr eaLnBrk="1" fontAlgn="auto" hangingPunct="1">
              <a:lnSpc>
                <a:spcPct val="120000"/>
              </a:lnSpc>
              <a:spcBef>
                <a:spcPts val="0"/>
              </a:spcBef>
              <a:spcAft>
                <a:spcPts val="1800"/>
              </a:spcAft>
              <a:defRPr/>
            </a:pPr>
            <a:r>
              <a:rPr lang="en-GB" altLang="en-US" sz="5100" dirty="0" smtClean="0"/>
              <a:t>Evidence assembled into a Technical File</a:t>
            </a:r>
          </a:p>
          <a:p>
            <a:pPr eaLnBrk="1" fontAlgn="auto" hangingPunct="1">
              <a:lnSpc>
                <a:spcPct val="120000"/>
              </a:lnSpc>
              <a:spcBef>
                <a:spcPts val="0"/>
              </a:spcBef>
              <a:spcAft>
                <a:spcPts val="1800"/>
              </a:spcAft>
              <a:defRPr/>
            </a:pPr>
            <a:r>
              <a:rPr lang="en-GB" altLang="en-US" sz="5100" dirty="0" smtClean="0"/>
              <a:t>Everything self-checked (internal audit) as well as externally assessed (class II and above)</a:t>
            </a:r>
          </a:p>
          <a:p>
            <a:pPr marL="0" indent="0" eaLnBrk="1" fontAlgn="auto" hangingPunct="1">
              <a:spcAft>
                <a:spcPts val="0"/>
              </a:spcAft>
              <a:buFont typeface="Arial" charset="0"/>
              <a:buNone/>
              <a:defRPr/>
            </a:pPr>
            <a:endParaRPr lang="en-GB" altLang="en-US" dirty="0" smtClean="0"/>
          </a:p>
        </p:txBody>
      </p:sp>
    </p:spTree>
    <p:extLst>
      <p:ext uri="{BB962C8B-B14F-4D97-AF65-F5344CB8AC3E}">
        <p14:creationId xmlns:p14="http://schemas.microsoft.com/office/powerpoint/2010/main" xmlns="" val="13873551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11560" y="1556792"/>
            <a:ext cx="7772400"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buChar char="l"/>
              <a:defRPr sz="2800">
                <a:solidFill>
                  <a:schemeClr val="tx1"/>
                </a:solidFill>
                <a:effectLst>
                  <a:outerShdw blurRad="38100" dist="38100" dir="2700000" algn="tl">
                    <a:srgbClr val="000000"/>
                  </a:outerShdw>
                </a:effectLst>
                <a:latin typeface="Book Antiqua" pitchFamily="18" charset="0"/>
              </a:defRPr>
            </a:lvl1pPr>
            <a:lvl2pPr marL="742950" indent="-285750">
              <a:buClr>
                <a:schemeClr val="tx1"/>
              </a:buClr>
              <a:buSzPct val="100000"/>
              <a:buChar char="–"/>
              <a:defRPr sz="2400">
                <a:solidFill>
                  <a:schemeClr val="tx1"/>
                </a:solidFill>
                <a:effectLst>
                  <a:outerShdw blurRad="38100" dist="38100" dir="2700000" algn="tl">
                    <a:srgbClr val="000000"/>
                  </a:outerShdw>
                </a:effectLst>
                <a:latin typeface="Book Antiqua" pitchFamily="18" charset="0"/>
              </a:defRPr>
            </a:lvl2pPr>
            <a:lvl3pPr marL="1143000" indent="-228600">
              <a:buClr>
                <a:schemeClr val="hlink"/>
              </a:buClr>
              <a:buSzPct val="65000"/>
              <a:buChar char="l"/>
              <a:defRPr sz="2400">
                <a:solidFill>
                  <a:schemeClr val="tx1"/>
                </a:solidFill>
                <a:effectLst>
                  <a:outerShdw blurRad="38100" dist="38100" dir="2700000" algn="tl">
                    <a:srgbClr val="000000"/>
                  </a:outerShdw>
                </a:effectLst>
                <a:latin typeface="Book Antiqua" pitchFamily="18" charset="0"/>
              </a:defRPr>
            </a:lvl3pPr>
            <a:lvl4pPr marL="1600200" indent="-228600">
              <a:buClr>
                <a:schemeClr val="tx1"/>
              </a:buClr>
              <a:buSzPct val="100000"/>
              <a:buChar char="–"/>
              <a:defRPr sz="2000">
                <a:solidFill>
                  <a:schemeClr val="tx1"/>
                </a:solidFill>
                <a:effectLst>
                  <a:outerShdw blurRad="38100" dist="38100" dir="2700000" algn="tl">
                    <a:srgbClr val="000000"/>
                  </a:outerShdw>
                </a:effectLst>
                <a:latin typeface="Book Antiqua" pitchFamily="18" charset="0"/>
              </a:defRPr>
            </a:lvl4pPr>
            <a:lvl5pPr marL="2057400" indent="-228600">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9pPr>
          </a:lstStyle>
          <a:p>
            <a:pPr>
              <a:buFont typeface="Arial" pitchFamily="34" charset="0"/>
              <a:buChar char="•"/>
            </a:pPr>
            <a:r>
              <a:rPr lang="en-GB" sz="2000" dirty="0" smtClean="0">
                <a:latin typeface="Arial" pitchFamily="34" charset="0"/>
                <a:cs typeface="Arial" pitchFamily="34" charset="0"/>
              </a:rPr>
              <a:t>Classification of a medical device will depend up on a series of </a:t>
            </a:r>
            <a:r>
              <a:rPr lang="en-GB" sz="2000" dirty="0" smtClean="0">
                <a:effectLst/>
                <a:latin typeface="Arial" pitchFamily="34" charset="0"/>
                <a:cs typeface="Arial" pitchFamily="34" charset="0"/>
              </a:rPr>
              <a:t>factors, including:</a:t>
            </a:r>
          </a:p>
          <a:p>
            <a:pPr lvl="1">
              <a:buFont typeface="Arial" pitchFamily="34" charset="0"/>
              <a:buChar char="•"/>
            </a:pPr>
            <a:r>
              <a:rPr lang="en-GB" sz="1800" u="sng" dirty="0" smtClean="0">
                <a:effectLst/>
                <a:latin typeface="Arial" pitchFamily="34" charset="0"/>
                <a:cs typeface="Arial" pitchFamily="34" charset="0"/>
              </a:rPr>
              <a:t>how long</a:t>
            </a:r>
            <a:r>
              <a:rPr lang="en-GB" sz="1800" dirty="0" smtClean="0">
                <a:effectLst/>
                <a:latin typeface="Arial" pitchFamily="34" charset="0"/>
                <a:cs typeface="Arial" pitchFamily="34" charset="0"/>
              </a:rPr>
              <a:t> the device is intended to be in continuous use</a:t>
            </a:r>
          </a:p>
          <a:p>
            <a:pPr lvl="1">
              <a:buFont typeface="Arial" pitchFamily="34" charset="0"/>
              <a:buChar char="•"/>
            </a:pPr>
            <a:r>
              <a:rPr lang="en-GB" sz="1800" dirty="0" smtClean="0">
                <a:effectLst/>
                <a:latin typeface="Arial" pitchFamily="34" charset="0"/>
                <a:cs typeface="Arial" pitchFamily="34" charset="0"/>
              </a:rPr>
              <a:t>whether or not the device is </a:t>
            </a:r>
            <a:r>
              <a:rPr lang="en-GB" sz="1800" u="sng" dirty="0" smtClean="0">
                <a:effectLst/>
                <a:latin typeface="Arial" pitchFamily="34" charset="0"/>
                <a:cs typeface="Arial" pitchFamily="34" charset="0"/>
              </a:rPr>
              <a:t>invasive</a:t>
            </a:r>
            <a:r>
              <a:rPr lang="en-GB" sz="1800" dirty="0" smtClean="0">
                <a:effectLst/>
                <a:latin typeface="Arial" pitchFamily="34" charset="0"/>
                <a:cs typeface="Arial" pitchFamily="34" charset="0"/>
              </a:rPr>
              <a:t> or surgically invasive</a:t>
            </a:r>
          </a:p>
          <a:p>
            <a:pPr lvl="1">
              <a:buFont typeface="Arial" pitchFamily="34" charset="0"/>
              <a:buChar char="•"/>
            </a:pPr>
            <a:r>
              <a:rPr lang="en-GB" sz="1800" dirty="0" smtClean="0">
                <a:effectLst/>
                <a:latin typeface="Arial" pitchFamily="34" charset="0"/>
                <a:cs typeface="Arial" pitchFamily="34" charset="0"/>
              </a:rPr>
              <a:t>whether the device is </a:t>
            </a:r>
            <a:r>
              <a:rPr lang="en-GB" sz="1800" u="sng" dirty="0" smtClean="0">
                <a:effectLst/>
                <a:latin typeface="Arial" pitchFamily="34" charset="0"/>
                <a:cs typeface="Arial" pitchFamily="34" charset="0"/>
              </a:rPr>
              <a:t>implantable</a:t>
            </a:r>
            <a:r>
              <a:rPr lang="en-GB" sz="1800" dirty="0" smtClean="0">
                <a:effectLst/>
                <a:latin typeface="Arial" pitchFamily="34" charset="0"/>
                <a:cs typeface="Arial" pitchFamily="34" charset="0"/>
              </a:rPr>
              <a:t> or </a:t>
            </a:r>
            <a:r>
              <a:rPr lang="en-GB" sz="1800" u="sng" dirty="0" smtClean="0">
                <a:effectLst/>
                <a:latin typeface="Arial" pitchFamily="34" charset="0"/>
                <a:cs typeface="Arial" pitchFamily="34" charset="0"/>
              </a:rPr>
              <a:t>active</a:t>
            </a:r>
          </a:p>
          <a:p>
            <a:pPr lvl="1">
              <a:buFont typeface="Arial" pitchFamily="34" charset="0"/>
              <a:buChar char="•"/>
            </a:pPr>
            <a:r>
              <a:rPr lang="en-GB" sz="1800" dirty="0" smtClean="0">
                <a:effectLst/>
                <a:latin typeface="Arial" pitchFamily="34" charset="0"/>
                <a:cs typeface="Arial" pitchFamily="34" charset="0"/>
              </a:rPr>
              <a:t>whether or not the </a:t>
            </a:r>
            <a:r>
              <a:rPr lang="en-GB" sz="1800" u="sng" dirty="0" smtClean="0">
                <a:effectLst/>
                <a:latin typeface="Arial" pitchFamily="34" charset="0"/>
                <a:cs typeface="Arial" pitchFamily="34" charset="0"/>
              </a:rPr>
              <a:t>device contains a substance</a:t>
            </a:r>
            <a:r>
              <a:rPr lang="en-GB" sz="1800" dirty="0" smtClean="0">
                <a:effectLst/>
                <a:latin typeface="Arial" pitchFamily="34" charset="0"/>
                <a:cs typeface="Arial" pitchFamily="34" charset="0"/>
              </a:rPr>
              <a:t>, which in its own right is considered to be a medicinal substance </a:t>
            </a:r>
            <a:br>
              <a:rPr lang="en-GB" sz="1800" dirty="0" smtClean="0">
                <a:effectLst/>
                <a:latin typeface="Arial" pitchFamily="34" charset="0"/>
                <a:cs typeface="Arial" pitchFamily="34" charset="0"/>
              </a:rPr>
            </a:br>
            <a:r>
              <a:rPr lang="en-GB" sz="1800" dirty="0" smtClean="0">
                <a:effectLst/>
                <a:latin typeface="Arial" pitchFamily="34" charset="0"/>
                <a:cs typeface="Arial" pitchFamily="34" charset="0"/>
              </a:rPr>
              <a:t>and has action ancillary to that of the device</a:t>
            </a:r>
          </a:p>
          <a:p>
            <a:pPr lvl="1">
              <a:buFont typeface="Arial" pitchFamily="34" charset="0"/>
              <a:buChar char="•"/>
            </a:pPr>
            <a:r>
              <a:rPr lang="en-GB" sz="1800" dirty="0" smtClean="0">
                <a:effectLst/>
                <a:latin typeface="Arial" pitchFamily="34" charset="0"/>
                <a:cs typeface="Arial" pitchFamily="34" charset="0"/>
              </a:rPr>
              <a:t>It is usually the </a:t>
            </a:r>
            <a:r>
              <a:rPr lang="en-GB" sz="1800" b="1" u="sng" dirty="0" smtClean="0">
                <a:effectLst/>
                <a:latin typeface="Arial" pitchFamily="34" charset="0"/>
                <a:cs typeface="Arial" pitchFamily="34" charset="0"/>
              </a:rPr>
              <a:t>Intended Purpose</a:t>
            </a:r>
            <a:r>
              <a:rPr lang="en-GB" sz="1800" dirty="0" smtClean="0">
                <a:effectLst/>
                <a:latin typeface="Arial" pitchFamily="34" charset="0"/>
                <a:cs typeface="Arial" pitchFamily="34" charset="0"/>
              </a:rPr>
              <a:t> for Use that determines the class of the medical device</a:t>
            </a:r>
            <a:br>
              <a:rPr lang="en-GB" sz="1800" dirty="0" smtClean="0">
                <a:effectLst/>
                <a:latin typeface="Arial" pitchFamily="34" charset="0"/>
                <a:cs typeface="Arial" pitchFamily="34" charset="0"/>
              </a:rPr>
            </a:br>
            <a:r>
              <a:rPr lang="en-GB" sz="1800" dirty="0" smtClean="0">
                <a:effectLst/>
                <a:latin typeface="Arial" pitchFamily="34" charset="0"/>
                <a:cs typeface="Arial" pitchFamily="34" charset="0"/>
              </a:rPr>
              <a:t>(not technical characteristics of the device)</a:t>
            </a:r>
            <a:br>
              <a:rPr lang="en-GB" sz="1800" dirty="0" smtClean="0">
                <a:effectLst/>
                <a:latin typeface="Arial" pitchFamily="34" charset="0"/>
                <a:cs typeface="Arial" pitchFamily="34" charset="0"/>
              </a:rPr>
            </a:br>
            <a:r>
              <a:rPr lang="en-GB" sz="1800" dirty="0" smtClean="0">
                <a:effectLst/>
                <a:latin typeface="Arial" pitchFamily="34" charset="0"/>
                <a:cs typeface="Arial" pitchFamily="34" charset="0"/>
              </a:rPr>
              <a:t>(not the class assigned to other similar products manufactured by the same manufacturer or different manufacturers)</a:t>
            </a:r>
            <a:br>
              <a:rPr lang="en-GB" sz="1800" dirty="0" smtClean="0">
                <a:effectLst/>
                <a:latin typeface="Arial" pitchFamily="34" charset="0"/>
                <a:cs typeface="Arial" pitchFamily="34" charset="0"/>
              </a:rPr>
            </a:br>
            <a:endParaRPr lang="en-GB" sz="1800" dirty="0" smtClean="0">
              <a:effectLst/>
              <a:latin typeface="Arial" pitchFamily="34" charset="0"/>
              <a:cs typeface="Arial" pitchFamily="34" charset="0"/>
            </a:endParaRPr>
          </a:p>
          <a:p>
            <a:pPr lvl="1">
              <a:buFont typeface="Arial" pitchFamily="34" charset="0"/>
              <a:buChar char="•"/>
            </a:pPr>
            <a:r>
              <a:rPr lang="en-GB" sz="1800" dirty="0" smtClean="0">
                <a:effectLst/>
                <a:latin typeface="Arial" pitchFamily="34" charset="0"/>
                <a:cs typeface="Arial" pitchFamily="34" charset="0"/>
              </a:rPr>
              <a:t>A manufacturer may </a:t>
            </a:r>
            <a:r>
              <a:rPr lang="en-GB" sz="1800" u="sng" dirty="0" smtClean="0">
                <a:effectLst/>
                <a:latin typeface="Arial" pitchFamily="34" charset="0"/>
                <a:cs typeface="Arial" pitchFamily="34" charset="0"/>
              </a:rPr>
              <a:t>avoid higher classification</a:t>
            </a:r>
            <a:r>
              <a:rPr lang="en-GB" sz="1800" dirty="0" smtClean="0">
                <a:effectLst/>
                <a:latin typeface="Arial" pitchFamily="34" charset="0"/>
                <a:cs typeface="Arial" pitchFamily="34" charset="0"/>
              </a:rPr>
              <a:t> by clearly defining on the labelling the </a:t>
            </a:r>
            <a:r>
              <a:rPr lang="en-GB" sz="1800" u="sng" dirty="0" smtClean="0">
                <a:effectLst/>
                <a:latin typeface="Arial" pitchFamily="34" charset="0"/>
                <a:cs typeface="Arial" pitchFamily="34" charset="0"/>
              </a:rPr>
              <a:t>Intended Purpose</a:t>
            </a:r>
            <a:endParaRPr lang="en-GB" altLang="en-US" sz="1800" u="sng" dirty="0" smtClean="0">
              <a:effectLst/>
              <a:latin typeface="Arial" pitchFamily="34" charset="0"/>
              <a:cs typeface="Arial" pitchFamily="34" charset="0"/>
            </a:endParaRPr>
          </a:p>
          <a:p>
            <a:pPr>
              <a:buFont typeface="Arial" pitchFamily="34" charset="0"/>
              <a:buChar char="•"/>
            </a:pPr>
            <a:endParaRPr lang="en-GB" sz="2000" dirty="0" smtClean="0">
              <a:latin typeface="Arial" pitchFamily="34" charset="0"/>
              <a:cs typeface="Arial" pitchFamily="34" charset="0"/>
            </a:endParaRPr>
          </a:p>
        </p:txBody>
      </p:sp>
      <p:sp>
        <p:nvSpPr>
          <p:cNvPr id="7" name="Rectangle 2"/>
          <p:cNvSpPr>
            <a:spLocks noGrp="1" noChangeArrowheads="1"/>
          </p:cNvSpPr>
          <p:nvPr>
            <p:ph type="title"/>
          </p:nvPr>
        </p:nvSpPr>
        <p:spPr>
          <a:xfrm>
            <a:off x="457200" y="274638"/>
            <a:ext cx="8229600" cy="1143000"/>
          </a:xfrm>
        </p:spPr>
        <p:txBody>
          <a:bodyPr rtlCol="0">
            <a:normAutofit/>
          </a:bodyPr>
          <a:lstStyle/>
          <a:p>
            <a:pPr eaLnBrk="1" fontAlgn="auto" hangingPunct="1">
              <a:spcAft>
                <a:spcPts val="0"/>
              </a:spcAft>
              <a:defRPr/>
            </a:pPr>
            <a:r>
              <a:rPr lang="en-GB" altLang="en-US" sz="4000" i="1" dirty="0" smtClean="0">
                <a:solidFill>
                  <a:srgbClr val="FFFF00"/>
                </a:solidFill>
              </a:rPr>
              <a:t>Medical Device Classification</a:t>
            </a:r>
            <a:endParaRPr lang="en-GB" altLang="en-US" sz="4000" dirty="0">
              <a:solidFill>
                <a:srgbClr val="FFFF00"/>
              </a:solidFill>
            </a:endParaRPr>
          </a:p>
        </p:txBody>
      </p:sp>
    </p:spTree>
    <p:extLst>
      <p:ext uri="{BB962C8B-B14F-4D97-AF65-F5344CB8AC3E}">
        <p14:creationId xmlns:p14="http://schemas.microsoft.com/office/powerpoint/2010/main" xmlns="" val="31559483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rtlCol="0">
            <a:normAutofit/>
          </a:bodyPr>
          <a:lstStyle/>
          <a:p>
            <a:pPr eaLnBrk="1" fontAlgn="auto" hangingPunct="1">
              <a:spcAft>
                <a:spcPts val="0"/>
              </a:spcAft>
              <a:defRPr/>
            </a:pPr>
            <a:r>
              <a:rPr lang="en-GB" altLang="en-US" sz="4000" i="1" dirty="0" smtClean="0">
                <a:solidFill>
                  <a:srgbClr val="FFFF00"/>
                </a:solidFill>
              </a:rPr>
              <a:t>Medical Device Classification</a:t>
            </a:r>
            <a:endParaRPr lang="en-GB" altLang="en-US" sz="4000" dirty="0">
              <a:solidFill>
                <a:srgbClr val="FFFF00"/>
              </a:solidFill>
            </a:endParaRPr>
          </a:p>
        </p:txBody>
      </p:sp>
      <p:sp>
        <p:nvSpPr>
          <p:cNvPr id="5" name="Rectangle 4"/>
          <p:cNvSpPr>
            <a:spLocks noChangeArrowheads="1"/>
          </p:cNvSpPr>
          <p:nvPr/>
        </p:nvSpPr>
        <p:spPr bwMode="auto">
          <a:xfrm>
            <a:off x="611188" y="1628775"/>
            <a:ext cx="7921252"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buChar char="l"/>
              <a:defRPr sz="2800">
                <a:solidFill>
                  <a:schemeClr val="tx1"/>
                </a:solidFill>
                <a:effectLst>
                  <a:outerShdw blurRad="38100" dist="38100" dir="2700000" algn="tl">
                    <a:srgbClr val="000000"/>
                  </a:outerShdw>
                </a:effectLst>
                <a:latin typeface="Book Antiqua" pitchFamily="18" charset="0"/>
              </a:defRPr>
            </a:lvl1pPr>
            <a:lvl2pPr marL="742950" indent="-285750">
              <a:buClr>
                <a:schemeClr val="tx1"/>
              </a:buClr>
              <a:buSzPct val="100000"/>
              <a:buChar char="–"/>
              <a:defRPr sz="2400">
                <a:solidFill>
                  <a:schemeClr val="tx1"/>
                </a:solidFill>
                <a:effectLst>
                  <a:outerShdw blurRad="38100" dist="38100" dir="2700000" algn="tl">
                    <a:srgbClr val="000000"/>
                  </a:outerShdw>
                </a:effectLst>
                <a:latin typeface="Book Antiqua" pitchFamily="18" charset="0"/>
              </a:defRPr>
            </a:lvl2pPr>
            <a:lvl3pPr marL="1143000" indent="-228600">
              <a:buClr>
                <a:schemeClr val="hlink"/>
              </a:buClr>
              <a:buSzPct val="65000"/>
              <a:buChar char="l"/>
              <a:defRPr sz="2400">
                <a:solidFill>
                  <a:schemeClr val="tx1"/>
                </a:solidFill>
                <a:effectLst>
                  <a:outerShdw blurRad="38100" dist="38100" dir="2700000" algn="tl">
                    <a:srgbClr val="000000"/>
                  </a:outerShdw>
                </a:effectLst>
                <a:latin typeface="Book Antiqua" pitchFamily="18" charset="0"/>
              </a:defRPr>
            </a:lvl3pPr>
            <a:lvl4pPr marL="1600200" indent="-228600">
              <a:buClr>
                <a:schemeClr val="tx1"/>
              </a:buClr>
              <a:buSzPct val="100000"/>
              <a:buChar char="–"/>
              <a:defRPr sz="2000">
                <a:solidFill>
                  <a:schemeClr val="tx1"/>
                </a:solidFill>
                <a:effectLst>
                  <a:outerShdw blurRad="38100" dist="38100" dir="2700000" algn="tl">
                    <a:srgbClr val="000000"/>
                  </a:outerShdw>
                </a:effectLst>
                <a:latin typeface="Book Antiqua" pitchFamily="18" charset="0"/>
              </a:defRPr>
            </a:lvl4pPr>
            <a:lvl5pPr marL="2057400" indent="-228600">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9pPr>
          </a:lstStyle>
          <a:p>
            <a:pPr>
              <a:buFont typeface="Arial" pitchFamily="34" charset="0"/>
              <a:buChar char="•"/>
            </a:pPr>
            <a:r>
              <a:rPr lang="en-GB" sz="2000" dirty="0" smtClean="0">
                <a:effectLst/>
                <a:latin typeface="Arial" pitchFamily="34" charset="0"/>
                <a:cs typeface="Arial" pitchFamily="34" charset="0"/>
              </a:rPr>
              <a:t>Rule 1 - devices do not touch patient / contact intact skin only</a:t>
            </a:r>
          </a:p>
          <a:p>
            <a:pPr lvl="1">
              <a:buFont typeface="Arial" pitchFamily="34" charset="0"/>
              <a:buChar char="−"/>
            </a:pPr>
            <a:r>
              <a:rPr lang="en-GB" sz="1600" dirty="0" smtClean="0">
                <a:effectLst/>
                <a:latin typeface="Arial" pitchFamily="34" charset="0"/>
                <a:cs typeface="Arial" pitchFamily="34" charset="0"/>
              </a:rPr>
              <a:t>Non-invasive devices</a:t>
            </a:r>
          </a:p>
          <a:p>
            <a:pPr lvl="1">
              <a:buFont typeface="Arial" pitchFamily="34" charset="0"/>
              <a:buChar char="−"/>
            </a:pPr>
            <a:r>
              <a:rPr lang="en-GB" sz="1600" dirty="0" smtClean="0">
                <a:effectLst/>
                <a:latin typeface="Arial" pitchFamily="34" charset="0"/>
                <a:cs typeface="Arial" pitchFamily="34" charset="0"/>
              </a:rPr>
              <a:t>Must not influence internal physiological processes</a:t>
            </a:r>
          </a:p>
          <a:p>
            <a:pPr lvl="2">
              <a:buFont typeface="Arial" pitchFamily="34" charset="0"/>
              <a:buChar char="−"/>
            </a:pPr>
            <a:r>
              <a:rPr lang="en-GB" sz="1600" dirty="0" smtClean="0">
                <a:effectLst/>
                <a:latin typeface="Arial" pitchFamily="34" charset="0"/>
                <a:cs typeface="Arial" pitchFamily="34" charset="0"/>
              </a:rPr>
              <a:t>by storing, channelling or treating blood, other body liquids or liquids which are returned or infused into the body or by generating energy that is delivered to the body</a:t>
            </a:r>
          </a:p>
          <a:p>
            <a:pPr lvl="1">
              <a:buFont typeface="Arial" pitchFamily="34" charset="0"/>
              <a:buChar char="−"/>
            </a:pPr>
            <a:r>
              <a:rPr lang="en-GB" sz="1600" dirty="0" smtClean="0">
                <a:effectLst/>
                <a:latin typeface="Arial" pitchFamily="34" charset="0"/>
                <a:cs typeface="Arial" pitchFamily="34" charset="0"/>
              </a:rPr>
              <a:t>Class I</a:t>
            </a:r>
          </a:p>
          <a:p>
            <a:pPr>
              <a:buFont typeface="Arial" pitchFamily="34" charset="0"/>
              <a:buChar char="•"/>
            </a:pPr>
            <a:endParaRPr lang="en-GB" sz="2000" dirty="0" smtClean="0">
              <a:effectLst/>
              <a:latin typeface="Arial" pitchFamily="34" charset="0"/>
              <a:cs typeface="Arial" pitchFamily="34" charset="0"/>
            </a:endParaRPr>
          </a:p>
          <a:p>
            <a:pPr>
              <a:buFont typeface="Arial" pitchFamily="34" charset="0"/>
              <a:buChar char="•"/>
            </a:pPr>
            <a:r>
              <a:rPr lang="en-GB" sz="2000" dirty="0" smtClean="0">
                <a:effectLst/>
                <a:latin typeface="Arial" pitchFamily="34" charset="0"/>
                <a:cs typeface="Arial" pitchFamily="34" charset="0"/>
              </a:rPr>
              <a:t>Rule 2 – Channelling or storing for eventual administration</a:t>
            </a:r>
          </a:p>
          <a:p>
            <a:pPr lvl="1">
              <a:buFont typeface="Arial" pitchFamily="34" charset="0"/>
              <a:buChar char="−"/>
            </a:pPr>
            <a:r>
              <a:rPr lang="en-GB" sz="1600" dirty="0" smtClean="0">
                <a:effectLst/>
                <a:latin typeface="Arial" pitchFamily="34" charset="0"/>
                <a:cs typeface="Arial" pitchFamily="34" charset="0"/>
              </a:rPr>
              <a:t>Must be considered separately from the non-contact devices of rule 1 because they may be indirectly invasive</a:t>
            </a:r>
          </a:p>
          <a:p>
            <a:pPr lvl="1">
              <a:buFont typeface="Arial" pitchFamily="34" charset="0"/>
              <a:buChar char="−"/>
            </a:pPr>
            <a:r>
              <a:rPr lang="en-GB" sz="1600" dirty="0" smtClean="0">
                <a:effectLst/>
                <a:latin typeface="Arial" pitchFamily="34" charset="0"/>
                <a:cs typeface="Arial" pitchFamily="34" charset="0"/>
              </a:rPr>
              <a:t>They channel or store substances that will eventually be administered to the body</a:t>
            </a:r>
          </a:p>
          <a:p>
            <a:pPr lvl="1">
              <a:buFont typeface="Arial" pitchFamily="34" charset="0"/>
              <a:buChar char="−"/>
            </a:pPr>
            <a:r>
              <a:rPr lang="en-GB" sz="1600" dirty="0" smtClean="0">
                <a:effectLst/>
                <a:latin typeface="Arial" pitchFamily="34" charset="0"/>
                <a:cs typeface="Arial" pitchFamily="34" charset="0"/>
              </a:rPr>
              <a:t>All non-invasive devices intended for channelling or storing blood, body liquids or tissues, liquids or gases for the purpose of eventual infusion, administration or introduction into the body</a:t>
            </a:r>
          </a:p>
          <a:p>
            <a:pPr lvl="1">
              <a:buFont typeface="Arial" pitchFamily="34" charset="0"/>
              <a:buChar char="−"/>
            </a:pPr>
            <a:r>
              <a:rPr lang="en-GB" sz="1600" dirty="0" smtClean="0">
                <a:effectLst/>
                <a:latin typeface="Arial" pitchFamily="34" charset="0"/>
                <a:cs typeface="Arial" pitchFamily="34" charset="0"/>
              </a:rPr>
              <a:t>Class </a:t>
            </a:r>
            <a:r>
              <a:rPr lang="en-GB" sz="1600" dirty="0" err="1" smtClean="0">
                <a:effectLst/>
                <a:latin typeface="Arial" pitchFamily="34" charset="0"/>
                <a:cs typeface="Arial" pitchFamily="34" charset="0"/>
              </a:rPr>
              <a:t>IIa</a:t>
            </a:r>
            <a:endParaRPr lang="en-GB" sz="1600" dirty="0" smtClean="0">
              <a:effectLst/>
              <a:latin typeface="Arial" pitchFamily="34" charset="0"/>
              <a:cs typeface="Arial" pitchFamily="34" charset="0"/>
            </a:endParaRPr>
          </a:p>
          <a:p>
            <a:pPr lvl="1">
              <a:buFont typeface="Arial" pitchFamily="34" charset="0"/>
              <a:buChar char="•"/>
            </a:pPr>
            <a:endParaRPr lang="en-GB" sz="1600" dirty="0" smtClean="0">
              <a:latin typeface="Arial" pitchFamily="34" charset="0"/>
              <a:cs typeface="Arial" pitchFamily="34" charset="0"/>
            </a:endParaRPr>
          </a:p>
        </p:txBody>
      </p:sp>
    </p:spTree>
    <p:extLst>
      <p:ext uri="{BB962C8B-B14F-4D97-AF65-F5344CB8AC3E}">
        <p14:creationId xmlns:p14="http://schemas.microsoft.com/office/powerpoint/2010/main" xmlns="" val="31559483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rtlCol="0">
            <a:normAutofit/>
          </a:bodyPr>
          <a:lstStyle/>
          <a:p>
            <a:pPr eaLnBrk="1" fontAlgn="auto" hangingPunct="1">
              <a:spcAft>
                <a:spcPts val="0"/>
              </a:spcAft>
              <a:defRPr/>
            </a:pPr>
            <a:r>
              <a:rPr lang="en-GB" altLang="en-US" sz="4000" i="1" dirty="0" smtClean="0">
                <a:solidFill>
                  <a:srgbClr val="FFFF00"/>
                </a:solidFill>
              </a:rPr>
              <a:t>Medical Device Classification</a:t>
            </a:r>
            <a:endParaRPr lang="en-GB" altLang="en-US" sz="4000" dirty="0">
              <a:solidFill>
                <a:srgbClr val="FFFF00"/>
              </a:solidFill>
            </a:endParaRPr>
          </a:p>
        </p:txBody>
      </p:sp>
      <p:sp>
        <p:nvSpPr>
          <p:cNvPr id="5" name="Rectangle 4"/>
          <p:cNvSpPr>
            <a:spLocks noChangeArrowheads="1"/>
          </p:cNvSpPr>
          <p:nvPr/>
        </p:nvSpPr>
        <p:spPr bwMode="auto">
          <a:xfrm>
            <a:off x="539552" y="1268760"/>
            <a:ext cx="7772400"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buChar char="l"/>
              <a:defRPr sz="2800">
                <a:solidFill>
                  <a:schemeClr val="tx1"/>
                </a:solidFill>
                <a:effectLst>
                  <a:outerShdw blurRad="38100" dist="38100" dir="2700000" algn="tl">
                    <a:srgbClr val="000000"/>
                  </a:outerShdw>
                </a:effectLst>
                <a:latin typeface="Book Antiqua" pitchFamily="18" charset="0"/>
              </a:defRPr>
            </a:lvl1pPr>
            <a:lvl2pPr marL="742950" indent="-285750">
              <a:buClr>
                <a:schemeClr val="tx1"/>
              </a:buClr>
              <a:buSzPct val="100000"/>
              <a:buChar char="–"/>
              <a:defRPr sz="2400">
                <a:solidFill>
                  <a:schemeClr val="tx1"/>
                </a:solidFill>
                <a:effectLst>
                  <a:outerShdw blurRad="38100" dist="38100" dir="2700000" algn="tl">
                    <a:srgbClr val="000000"/>
                  </a:outerShdw>
                </a:effectLst>
                <a:latin typeface="Book Antiqua" pitchFamily="18" charset="0"/>
              </a:defRPr>
            </a:lvl2pPr>
            <a:lvl3pPr marL="1143000" indent="-228600">
              <a:buClr>
                <a:schemeClr val="hlink"/>
              </a:buClr>
              <a:buSzPct val="65000"/>
              <a:buChar char="l"/>
              <a:defRPr sz="2400">
                <a:solidFill>
                  <a:schemeClr val="tx1"/>
                </a:solidFill>
                <a:effectLst>
                  <a:outerShdw blurRad="38100" dist="38100" dir="2700000" algn="tl">
                    <a:srgbClr val="000000"/>
                  </a:outerShdw>
                </a:effectLst>
                <a:latin typeface="Book Antiqua" pitchFamily="18" charset="0"/>
              </a:defRPr>
            </a:lvl3pPr>
            <a:lvl4pPr marL="1600200" indent="-228600">
              <a:buClr>
                <a:schemeClr val="tx1"/>
              </a:buClr>
              <a:buSzPct val="100000"/>
              <a:buChar char="–"/>
              <a:defRPr sz="2000">
                <a:solidFill>
                  <a:schemeClr val="tx1"/>
                </a:solidFill>
                <a:effectLst>
                  <a:outerShdw blurRad="38100" dist="38100" dir="2700000" algn="tl">
                    <a:srgbClr val="000000"/>
                  </a:outerShdw>
                </a:effectLst>
                <a:latin typeface="Book Antiqua" pitchFamily="18" charset="0"/>
              </a:defRPr>
            </a:lvl4pPr>
            <a:lvl5pPr marL="2057400" indent="-228600">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9pPr>
          </a:lstStyle>
          <a:p>
            <a:pPr>
              <a:buFont typeface="Arial" pitchFamily="34" charset="0"/>
              <a:buChar char="•"/>
            </a:pPr>
            <a:r>
              <a:rPr lang="en-GB" sz="2000" dirty="0" smtClean="0">
                <a:effectLst/>
                <a:latin typeface="Arial" pitchFamily="34" charset="0"/>
                <a:cs typeface="Arial" pitchFamily="34" charset="0"/>
              </a:rPr>
              <a:t>Rule 3</a:t>
            </a:r>
            <a:r>
              <a:rPr lang="en-GB" sz="2000" dirty="0" smtClean="0">
                <a:effectLst/>
              </a:rPr>
              <a:t> </a:t>
            </a:r>
            <a:r>
              <a:rPr lang="en-GB" sz="2000" dirty="0" smtClean="0">
                <a:effectLst/>
                <a:latin typeface="Arial" pitchFamily="34" charset="0"/>
                <a:cs typeface="Arial" pitchFamily="34" charset="0"/>
              </a:rPr>
              <a:t>– Non-invasive devices that modify biological or chemical composition of blood, body liquids or other liquids intended for infusion into the body</a:t>
            </a:r>
          </a:p>
          <a:p>
            <a:pPr lvl="1">
              <a:buFont typeface="Arial" pitchFamily="34" charset="0"/>
              <a:buChar char="−"/>
            </a:pPr>
            <a:r>
              <a:rPr lang="en-GB" sz="1600" dirty="0" smtClean="0">
                <a:effectLst/>
                <a:latin typeface="Arial" pitchFamily="34" charset="0"/>
                <a:cs typeface="Arial" pitchFamily="34" charset="0"/>
              </a:rPr>
              <a:t>Must be considered separately from the non-contact devices of Rule 1 because they are indirectly invasive</a:t>
            </a:r>
          </a:p>
          <a:p>
            <a:pPr lvl="1">
              <a:buFont typeface="Arial" pitchFamily="34" charset="0"/>
              <a:buChar char="−"/>
            </a:pPr>
            <a:r>
              <a:rPr lang="en-GB" sz="1600" dirty="0" smtClean="0">
                <a:effectLst/>
                <a:latin typeface="Arial" pitchFamily="34" charset="0"/>
                <a:cs typeface="Arial" pitchFamily="34" charset="0"/>
              </a:rPr>
              <a:t>They </a:t>
            </a:r>
            <a:r>
              <a:rPr lang="en-GB" sz="1600" u="sng" dirty="0" smtClean="0">
                <a:effectLst/>
                <a:latin typeface="Arial" pitchFamily="34" charset="0"/>
                <a:cs typeface="Arial" pitchFamily="34" charset="0"/>
              </a:rPr>
              <a:t>modify</a:t>
            </a:r>
            <a:r>
              <a:rPr lang="en-GB" sz="1600" dirty="0" smtClean="0">
                <a:effectLst/>
                <a:latin typeface="Arial" pitchFamily="34" charset="0"/>
                <a:cs typeface="Arial" pitchFamily="34" charset="0"/>
              </a:rPr>
              <a:t> substances that will eventually be infused into the body</a:t>
            </a:r>
          </a:p>
          <a:p>
            <a:pPr lvl="1">
              <a:buFont typeface="Arial" pitchFamily="34" charset="0"/>
              <a:buChar char="−"/>
            </a:pPr>
            <a:r>
              <a:rPr lang="en-GB" sz="1600" dirty="0" smtClean="0">
                <a:effectLst/>
                <a:latin typeface="Arial" pitchFamily="34" charset="0"/>
                <a:cs typeface="Arial" pitchFamily="34" charset="0"/>
              </a:rPr>
              <a:t>Devices intended for modifying the biological or chemical composition of blood, other body liquids or other liquids intended for infusion into the body</a:t>
            </a:r>
          </a:p>
          <a:p>
            <a:pPr lvl="1">
              <a:buFont typeface="Arial" pitchFamily="34" charset="0"/>
              <a:buChar char="−"/>
            </a:pPr>
            <a:r>
              <a:rPr lang="en-GB" sz="1600" dirty="0" smtClean="0">
                <a:effectLst/>
                <a:latin typeface="Arial" pitchFamily="34" charset="0"/>
                <a:cs typeface="Arial" pitchFamily="34" charset="0"/>
              </a:rPr>
              <a:t>Class </a:t>
            </a:r>
            <a:r>
              <a:rPr lang="en-GB" sz="1600" dirty="0" err="1" smtClean="0">
                <a:effectLst/>
                <a:latin typeface="Arial" pitchFamily="34" charset="0"/>
                <a:cs typeface="Arial" pitchFamily="34" charset="0"/>
              </a:rPr>
              <a:t>IIb</a:t>
            </a:r>
            <a:endParaRPr lang="en-GB" sz="1600" dirty="0" smtClean="0">
              <a:effectLst/>
              <a:latin typeface="Arial" pitchFamily="34" charset="0"/>
              <a:cs typeface="Arial" pitchFamily="34" charset="0"/>
            </a:endParaRPr>
          </a:p>
          <a:p>
            <a:pPr>
              <a:buFont typeface="Arial" pitchFamily="34" charset="0"/>
              <a:buChar char="•"/>
            </a:pPr>
            <a:endParaRPr lang="en-GB" sz="2000" dirty="0" smtClean="0">
              <a:effectLst/>
              <a:latin typeface="Arial" pitchFamily="34" charset="0"/>
              <a:cs typeface="Arial" pitchFamily="34" charset="0"/>
            </a:endParaRPr>
          </a:p>
          <a:p>
            <a:pPr>
              <a:buFont typeface="Arial" pitchFamily="34" charset="0"/>
              <a:buChar char="•"/>
            </a:pPr>
            <a:r>
              <a:rPr lang="en-GB" sz="2000" dirty="0" smtClean="0">
                <a:effectLst/>
                <a:latin typeface="Arial" pitchFamily="34" charset="0"/>
                <a:cs typeface="Arial" pitchFamily="34" charset="0"/>
              </a:rPr>
              <a:t>Rule 4 - Non-invasive devices which come into contact with injured skin</a:t>
            </a:r>
            <a:endParaRPr lang="en-GB" sz="2000" dirty="0" smtClean="0">
              <a:cs typeface="Arial" pitchFamily="34" charset="0"/>
            </a:endParaRPr>
          </a:p>
          <a:p>
            <a:pPr lvl="1">
              <a:buFont typeface="Arial" pitchFamily="34" charset="0"/>
              <a:buChar char="−"/>
            </a:pPr>
            <a:r>
              <a:rPr lang="en-GB" sz="1600" dirty="0" smtClean="0">
                <a:effectLst/>
                <a:latin typeface="Arial" pitchFamily="34" charset="0"/>
                <a:cs typeface="Arial" pitchFamily="34" charset="0"/>
              </a:rPr>
              <a:t>This rule is intended to primarily cover wound dressings independently of the depth of the wound</a:t>
            </a:r>
            <a:endParaRPr lang="en-GB" sz="1600" dirty="0" smtClean="0">
              <a:latin typeface="Arial" pitchFamily="34" charset="0"/>
              <a:cs typeface="Arial" pitchFamily="34" charset="0"/>
            </a:endParaRPr>
          </a:p>
          <a:p>
            <a:pPr lvl="1">
              <a:buFont typeface="Arial" pitchFamily="34" charset="0"/>
              <a:buChar char="−"/>
            </a:pPr>
            <a:r>
              <a:rPr lang="en-GB" sz="1600" dirty="0" smtClean="0">
                <a:effectLst/>
                <a:latin typeface="Arial" pitchFamily="34" charset="0"/>
                <a:cs typeface="Arial" pitchFamily="34" charset="0"/>
              </a:rPr>
              <a:t>Class I: if they are intended to be used as a mechanical barrier, for compression or for absorption of secretions</a:t>
            </a:r>
          </a:p>
          <a:p>
            <a:pPr lvl="1">
              <a:buFont typeface="Arial" pitchFamily="34" charset="0"/>
              <a:buChar char="−"/>
            </a:pPr>
            <a:r>
              <a:rPr lang="en-GB" sz="1600" dirty="0" smtClean="0">
                <a:effectLst/>
                <a:latin typeface="Arial" pitchFamily="34" charset="0"/>
                <a:cs typeface="Arial" pitchFamily="34" charset="0"/>
              </a:rPr>
              <a:t>Class </a:t>
            </a:r>
            <a:r>
              <a:rPr lang="en-GB" sz="1600" dirty="0" err="1" smtClean="0">
                <a:effectLst/>
                <a:latin typeface="Arial" pitchFamily="34" charset="0"/>
                <a:cs typeface="Arial" pitchFamily="34" charset="0"/>
              </a:rPr>
              <a:t>IIb</a:t>
            </a:r>
            <a:r>
              <a:rPr lang="en-GB" sz="1600" dirty="0" smtClean="0">
                <a:effectLst/>
                <a:latin typeface="Arial" pitchFamily="34" charset="0"/>
                <a:cs typeface="Arial" pitchFamily="34" charset="0"/>
              </a:rPr>
              <a:t>: if they are intended to be used principally with wounds which have breached the dermis and can only heal by secondary intent</a:t>
            </a:r>
          </a:p>
          <a:p>
            <a:pPr lvl="1">
              <a:buFont typeface="Arial" pitchFamily="34" charset="0"/>
              <a:buChar char="−"/>
            </a:pPr>
            <a:r>
              <a:rPr lang="en-GB" sz="1600" dirty="0" smtClean="0">
                <a:effectLst/>
                <a:latin typeface="Arial" pitchFamily="34" charset="0"/>
                <a:cs typeface="Arial" pitchFamily="34" charset="0"/>
              </a:rPr>
              <a:t>Class </a:t>
            </a:r>
            <a:r>
              <a:rPr lang="en-GB" sz="1600" dirty="0" err="1" smtClean="0">
                <a:effectLst/>
                <a:latin typeface="Arial" pitchFamily="34" charset="0"/>
                <a:cs typeface="Arial" pitchFamily="34" charset="0"/>
              </a:rPr>
              <a:t>IIa</a:t>
            </a:r>
            <a:r>
              <a:rPr lang="en-GB" sz="1600" dirty="0" smtClean="0">
                <a:effectLst/>
                <a:latin typeface="Arial" pitchFamily="34" charset="0"/>
                <a:cs typeface="Arial" pitchFamily="34" charset="0"/>
              </a:rPr>
              <a:t> in all other cases</a:t>
            </a:r>
          </a:p>
        </p:txBody>
      </p:sp>
    </p:spTree>
    <p:extLst>
      <p:ext uri="{BB962C8B-B14F-4D97-AF65-F5344CB8AC3E}">
        <p14:creationId xmlns:p14="http://schemas.microsoft.com/office/powerpoint/2010/main" xmlns="" val="31559483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rtlCol="0">
            <a:normAutofit/>
          </a:bodyPr>
          <a:lstStyle/>
          <a:p>
            <a:pPr eaLnBrk="1" fontAlgn="auto" hangingPunct="1">
              <a:spcAft>
                <a:spcPts val="0"/>
              </a:spcAft>
              <a:defRPr/>
            </a:pPr>
            <a:r>
              <a:rPr lang="en-GB" altLang="en-US" sz="4000" i="1" dirty="0" smtClean="0">
                <a:solidFill>
                  <a:srgbClr val="FFFF00"/>
                </a:solidFill>
              </a:rPr>
              <a:t>Medical Device Classification</a:t>
            </a:r>
            <a:endParaRPr lang="en-GB" altLang="en-US" sz="4000" dirty="0">
              <a:solidFill>
                <a:srgbClr val="FFFF00"/>
              </a:solidFill>
            </a:endParaRPr>
          </a:p>
        </p:txBody>
      </p:sp>
      <p:sp>
        <p:nvSpPr>
          <p:cNvPr id="5" name="Rectangle 4"/>
          <p:cNvSpPr>
            <a:spLocks noChangeArrowheads="1"/>
          </p:cNvSpPr>
          <p:nvPr/>
        </p:nvSpPr>
        <p:spPr bwMode="auto">
          <a:xfrm>
            <a:off x="539552" y="1268760"/>
            <a:ext cx="7772400"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buChar char="l"/>
              <a:defRPr sz="2800">
                <a:solidFill>
                  <a:schemeClr val="tx1"/>
                </a:solidFill>
                <a:effectLst>
                  <a:outerShdw blurRad="38100" dist="38100" dir="2700000" algn="tl">
                    <a:srgbClr val="000000"/>
                  </a:outerShdw>
                </a:effectLst>
                <a:latin typeface="Book Antiqua" pitchFamily="18" charset="0"/>
              </a:defRPr>
            </a:lvl1pPr>
            <a:lvl2pPr marL="742950" indent="-285750">
              <a:buClr>
                <a:schemeClr val="tx1"/>
              </a:buClr>
              <a:buSzPct val="100000"/>
              <a:buChar char="–"/>
              <a:defRPr sz="2400">
                <a:solidFill>
                  <a:schemeClr val="tx1"/>
                </a:solidFill>
                <a:effectLst>
                  <a:outerShdw blurRad="38100" dist="38100" dir="2700000" algn="tl">
                    <a:srgbClr val="000000"/>
                  </a:outerShdw>
                </a:effectLst>
                <a:latin typeface="Book Antiqua" pitchFamily="18" charset="0"/>
              </a:defRPr>
            </a:lvl2pPr>
            <a:lvl3pPr marL="1143000" indent="-228600">
              <a:buClr>
                <a:schemeClr val="hlink"/>
              </a:buClr>
              <a:buSzPct val="65000"/>
              <a:buChar char="l"/>
              <a:defRPr sz="2400">
                <a:solidFill>
                  <a:schemeClr val="tx1"/>
                </a:solidFill>
                <a:effectLst>
                  <a:outerShdw blurRad="38100" dist="38100" dir="2700000" algn="tl">
                    <a:srgbClr val="000000"/>
                  </a:outerShdw>
                </a:effectLst>
                <a:latin typeface="Book Antiqua" pitchFamily="18" charset="0"/>
              </a:defRPr>
            </a:lvl3pPr>
            <a:lvl4pPr marL="1600200" indent="-228600">
              <a:buClr>
                <a:schemeClr val="tx1"/>
              </a:buClr>
              <a:buSzPct val="100000"/>
              <a:buChar char="–"/>
              <a:defRPr sz="2000">
                <a:solidFill>
                  <a:schemeClr val="tx1"/>
                </a:solidFill>
                <a:effectLst>
                  <a:outerShdw blurRad="38100" dist="38100" dir="2700000" algn="tl">
                    <a:srgbClr val="000000"/>
                  </a:outerShdw>
                </a:effectLst>
                <a:latin typeface="Book Antiqua" pitchFamily="18" charset="0"/>
              </a:defRPr>
            </a:lvl4pPr>
            <a:lvl5pPr marL="2057400" indent="-228600">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Book Antiqua" pitchFamily="18" charset="0"/>
              </a:defRPr>
            </a:lvl9pPr>
          </a:lstStyle>
          <a:p>
            <a:pPr>
              <a:buFont typeface="Arial" pitchFamily="34" charset="0"/>
              <a:buChar char="•"/>
            </a:pPr>
            <a:r>
              <a:rPr lang="en-GB" sz="2000" dirty="0" smtClean="0">
                <a:effectLst/>
                <a:latin typeface="Arial" pitchFamily="34" charset="0"/>
                <a:cs typeface="Arial" pitchFamily="34" charset="0"/>
              </a:rPr>
              <a:t>Rule 5 - Devices invasive with respect to body orifices </a:t>
            </a:r>
          </a:p>
          <a:p>
            <a:pPr lvl="1">
              <a:buFont typeface="Arial" pitchFamily="34" charset="0"/>
              <a:buChar char="−"/>
            </a:pPr>
            <a:r>
              <a:rPr lang="en-GB" sz="1600" dirty="0" smtClean="0">
                <a:effectLst/>
                <a:latin typeface="Arial" pitchFamily="34" charset="0"/>
                <a:cs typeface="Arial" pitchFamily="34" charset="0"/>
              </a:rPr>
              <a:t>Invasiveness with respect to the body orifices (ear, mouth, nose, eye, anus, urethra and vagina) must be considered separately from invasiveness that penetrates through a cut in the body surfaces (surgical invasiveness)</a:t>
            </a:r>
          </a:p>
          <a:p>
            <a:pPr lvl="1">
              <a:buFont typeface="Arial" pitchFamily="34" charset="0"/>
              <a:buChar char="−"/>
            </a:pPr>
            <a:r>
              <a:rPr lang="en-GB" sz="1600" dirty="0" smtClean="0">
                <a:effectLst/>
                <a:latin typeface="Arial" pitchFamily="34" charset="0"/>
                <a:cs typeface="Arial" pitchFamily="34" charset="0"/>
              </a:rPr>
              <a:t>All invasive devices with respect to body orifices</a:t>
            </a:r>
          </a:p>
          <a:p>
            <a:pPr lvl="2">
              <a:buFont typeface="Arial" pitchFamily="34" charset="0"/>
              <a:buChar char="−"/>
            </a:pPr>
            <a:r>
              <a:rPr lang="en-GB" sz="1200" dirty="0" smtClean="0">
                <a:effectLst/>
                <a:latin typeface="Arial" pitchFamily="34" charset="0"/>
                <a:cs typeface="Arial" pitchFamily="34" charset="0"/>
              </a:rPr>
              <a:t>other than surgically invasive devices and which are not intended for connection to an active medical device</a:t>
            </a:r>
          </a:p>
          <a:p>
            <a:pPr lvl="2">
              <a:buFont typeface="Arial" pitchFamily="34" charset="0"/>
              <a:buChar char="−"/>
            </a:pPr>
            <a:r>
              <a:rPr lang="en-GB" sz="1200" dirty="0" smtClean="0">
                <a:effectLst/>
                <a:latin typeface="Arial" pitchFamily="34" charset="0"/>
                <a:cs typeface="Arial" pitchFamily="34" charset="0"/>
              </a:rPr>
              <a:t>or which are intended for connection to an active medical device</a:t>
            </a:r>
          </a:p>
          <a:p>
            <a:pPr lvl="1">
              <a:buFont typeface="Arial" pitchFamily="34" charset="0"/>
              <a:buChar char="−"/>
            </a:pPr>
            <a:r>
              <a:rPr lang="en-GB" sz="1600" dirty="0" smtClean="0">
                <a:effectLst/>
                <a:latin typeface="Arial" pitchFamily="34" charset="0"/>
                <a:cs typeface="Arial" pitchFamily="34" charset="0"/>
              </a:rPr>
              <a:t>are in Class I if they are intended for transient use</a:t>
            </a:r>
          </a:p>
          <a:p>
            <a:pPr lvl="1">
              <a:buFont typeface="Arial" pitchFamily="34" charset="0"/>
              <a:buChar char="−"/>
            </a:pPr>
            <a:r>
              <a:rPr lang="en-GB" sz="1600" dirty="0" smtClean="0">
                <a:effectLst/>
                <a:latin typeface="Arial" pitchFamily="34" charset="0"/>
                <a:cs typeface="Arial" pitchFamily="34" charset="0"/>
              </a:rPr>
              <a:t>are in Class </a:t>
            </a:r>
            <a:r>
              <a:rPr lang="en-GB" sz="1600" dirty="0" err="1" smtClean="0">
                <a:effectLst/>
                <a:latin typeface="Arial" pitchFamily="34" charset="0"/>
                <a:cs typeface="Arial" pitchFamily="34" charset="0"/>
              </a:rPr>
              <a:t>IIa</a:t>
            </a:r>
            <a:r>
              <a:rPr lang="en-GB" sz="1600" dirty="0" smtClean="0">
                <a:effectLst/>
                <a:latin typeface="Arial" pitchFamily="34" charset="0"/>
                <a:cs typeface="Arial" pitchFamily="34" charset="0"/>
              </a:rPr>
              <a:t> if they are intended for short term use</a:t>
            </a:r>
          </a:p>
          <a:p>
            <a:pPr lvl="1">
              <a:buFont typeface="Arial" pitchFamily="34" charset="0"/>
              <a:buChar char="−"/>
            </a:pPr>
            <a:r>
              <a:rPr lang="en-GB" sz="1600" dirty="0" smtClean="0">
                <a:effectLst/>
                <a:latin typeface="Arial" pitchFamily="34" charset="0"/>
                <a:cs typeface="Arial" pitchFamily="34" charset="0"/>
              </a:rPr>
              <a:t>are in Class </a:t>
            </a:r>
            <a:r>
              <a:rPr lang="en-GB" sz="1600" dirty="0" err="1" smtClean="0">
                <a:effectLst/>
                <a:latin typeface="Arial" pitchFamily="34" charset="0"/>
                <a:cs typeface="Arial" pitchFamily="34" charset="0"/>
              </a:rPr>
              <a:t>IIb</a:t>
            </a:r>
            <a:r>
              <a:rPr lang="en-GB" sz="1600" dirty="0" smtClean="0">
                <a:effectLst/>
                <a:latin typeface="Arial" pitchFamily="34" charset="0"/>
                <a:cs typeface="Arial" pitchFamily="34" charset="0"/>
              </a:rPr>
              <a:t> if they are intended for long term use</a:t>
            </a:r>
          </a:p>
          <a:p>
            <a:pPr>
              <a:buNone/>
            </a:pPr>
            <a:endParaRPr lang="en-GB" sz="1800" dirty="0" smtClean="0">
              <a:effectLst/>
              <a:latin typeface="Arial" pitchFamily="34" charset="0"/>
              <a:cs typeface="Arial" pitchFamily="34" charset="0"/>
            </a:endParaRPr>
          </a:p>
          <a:p>
            <a:pPr>
              <a:buFont typeface="Arial" pitchFamily="34" charset="0"/>
              <a:buChar char="•"/>
            </a:pPr>
            <a:r>
              <a:rPr lang="en-GB" sz="2000" dirty="0" smtClean="0">
                <a:effectLst/>
                <a:latin typeface="Arial" pitchFamily="34" charset="0"/>
                <a:cs typeface="Arial" pitchFamily="34" charset="0"/>
              </a:rPr>
              <a:t>Rule 6 - Surgically invasive devices intended for transient use</a:t>
            </a:r>
            <a:br>
              <a:rPr lang="en-GB" sz="2000" dirty="0" smtClean="0">
                <a:effectLst/>
                <a:latin typeface="Arial" pitchFamily="34" charset="0"/>
                <a:cs typeface="Arial" pitchFamily="34" charset="0"/>
              </a:rPr>
            </a:br>
            <a:r>
              <a:rPr lang="en-GB" sz="2000" dirty="0" smtClean="0">
                <a:effectLst/>
                <a:latin typeface="Arial" pitchFamily="34" charset="0"/>
                <a:cs typeface="Arial" pitchFamily="34" charset="0"/>
              </a:rPr>
              <a:t>(&lt; 60 minutes</a:t>
            </a:r>
            <a:r>
              <a:rPr lang="en-GB" sz="2000" dirty="0" smtClean="0"/>
              <a:t>) </a:t>
            </a:r>
          </a:p>
          <a:p>
            <a:pPr lvl="1">
              <a:buFont typeface="Arial" pitchFamily="34" charset="0"/>
              <a:buChar char="−"/>
            </a:pPr>
            <a:r>
              <a:rPr lang="en-GB" sz="1600" dirty="0" smtClean="0">
                <a:effectLst/>
                <a:latin typeface="Arial" pitchFamily="34" charset="0"/>
                <a:cs typeface="Arial" pitchFamily="34" charset="0"/>
              </a:rPr>
              <a:t>All surgically invasive devices intended for transient use are in Class </a:t>
            </a:r>
            <a:r>
              <a:rPr lang="en-GB" sz="1600" dirty="0" err="1" smtClean="0">
                <a:effectLst/>
                <a:latin typeface="Arial" pitchFamily="34" charset="0"/>
                <a:cs typeface="Arial" pitchFamily="34" charset="0"/>
              </a:rPr>
              <a:t>IIa</a:t>
            </a:r>
            <a:r>
              <a:rPr lang="en-GB" sz="1600" dirty="0" smtClean="0">
                <a:effectLst/>
                <a:latin typeface="Arial" pitchFamily="34" charset="0"/>
                <a:cs typeface="Arial" pitchFamily="34" charset="0"/>
              </a:rPr>
              <a:t> unless they are:</a:t>
            </a:r>
          </a:p>
          <a:p>
            <a:pPr lvl="2">
              <a:buFont typeface="Arial" pitchFamily="34" charset="0"/>
              <a:buChar char="−"/>
            </a:pPr>
            <a:r>
              <a:rPr lang="en-GB" sz="1200" dirty="0" smtClean="0">
                <a:effectLst/>
                <a:latin typeface="Arial" pitchFamily="34" charset="0"/>
                <a:cs typeface="Arial" pitchFamily="34" charset="0"/>
              </a:rPr>
              <a:t>intended specifically to control, diagnose, monitor or correct a defect of the heart or of the central circulatory system through direct contact with these parts of the body - Class III</a:t>
            </a:r>
          </a:p>
          <a:p>
            <a:pPr lvl="2">
              <a:buFont typeface="Arial" pitchFamily="34" charset="0"/>
              <a:buChar char="−"/>
            </a:pPr>
            <a:r>
              <a:rPr lang="en-GB" sz="1200" dirty="0" smtClean="0">
                <a:effectLst/>
                <a:latin typeface="Arial" pitchFamily="34" charset="0"/>
                <a:cs typeface="Arial" pitchFamily="34" charset="0"/>
              </a:rPr>
              <a:t>reusable surgical instruments - Class I</a:t>
            </a:r>
          </a:p>
          <a:p>
            <a:pPr lvl="2">
              <a:buFont typeface="Arial" pitchFamily="34" charset="0"/>
              <a:buChar char="−"/>
            </a:pPr>
            <a:r>
              <a:rPr lang="en-GB" sz="1200" dirty="0" smtClean="0">
                <a:effectLst/>
                <a:latin typeface="Arial" pitchFamily="34" charset="0"/>
                <a:cs typeface="Arial" pitchFamily="34" charset="0"/>
              </a:rPr>
              <a:t>intended specifically for use in direct contact with central nervous system - Class III</a:t>
            </a:r>
          </a:p>
          <a:p>
            <a:pPr lvl="2">
              <a:buFont typeface="Arial" pitchFamily="34" charset="0"/>
              <a:buChar char="−"/>
            </a:pPr>
            <a:r>
              <a:rPr lang="en-GB" sz="1200" dirty="0" smtClean="0">
                <a:effectLst/>
                <a:latin typeface="Arial" pitchFamily="34" charset="0"/>
                <a:cs typeface="Arial" pitchFamily="34" charset="0"/>
              </a:rPr>
              <a:t>intended to supply energy in the form of ionizing radiation - Class </a:t>
            </a:r>
            <a:r>
              <a:rPr lang="en-GB" sz="1200" dirty="0" err="1" smtClean="0">
                <a:effectLst/>
                <a:latin typeface="Arial" pitchFamily="34" charset="0"/>
                <a:cs typeface="Arial" pitchFamily="34" charset="0"/>
              </a:rPr>
              <a:t>Iib</a:t>
            </a:r>
            <a:endParaRPr lang="en-GB" sz="1200" dirty="0" smtClean="0">
              <a:effectLst/>
              <a:latin typeface="Arial" pitchFamily="34" charset="0"/>
              <a:cs typeface="Arial" pitchFamily="34" charset="0"/>
            </a:endParaRPr>
          </a:p>
          <a:p>
            <a:pPr lvl="2">
              <a:buFont typeface="Arial" pitchFamily="34" charset="0"/>
              <a:buChar char="−"/>
            </a:pPr>
            <a:r>
              <a:rPr lang="en-GB" sz="1200" dirty="0" smtClean="0">
                <a:effectLst/>
                <a:latin typeface="Arial" pitchFamily="34" charset="0"/>
                <a:cs typeface="Arial" pitchFamily="34" charset="0"/>
              </a:rPr>
              <a:t>intended to have a biological effect or to be wholly or mainly absorbed - Class </a:t>
            </a:r>
            <a:r>
              <a:rPr lang="en-GB" sz="1200" dirty="0" err="1" smtClean="0">
                <a:effectLst/>
                <a:latin typeface="Arial" pitchFamily="34" charset="0"/>
                <a:cs typeface="Arial" pitchFamily="34" charset="0"/>
              </a:rPr>
              <a:t>Iib</a:t>
            </a:r>
            <a:endParaRPr lang="en-GB" sz="1200" dirty="0" smtClean="0">
              <a:effectLst/>
              <a:latin typeface="Arial" pitchFamily="34" charset="0"/>
              <a:cs typeface="Arial" pitchFamily="34" charset="0"/>
            </a:endParaRPr>
          </a:p>
          <a:p>
            <a:pPr lvl="2">
              <a:buFont typeface="Arial" pitchFamily="34" charset="0"/>
              <a:buChar char="−"/>
            </a:pPr>
            <a:r>
              <a:rPr lang="en-GB" sz="1200" dirty="0" smtClean="0">
                <a:effectLst/>
                <a:latin typeface="Arial" pitchFamily="34" charset="0"/>
                <a:cs typeface="Arial" pitchFamily="34" charset="0"/>
              </a:rPr>
              <a:t>intended to administer medicines by means of a delivery system, if this is done in a manner that is potentially hazardous taking account of the mode of application - Class </a:t>
            </a:r>
            <a:r>
              <a:rPr lang="en-GB" sz="1200" dirty="0" err="1" smtClean="0">
                <a:effectLst/>
                <a:latin typeface="Arial" pitchFamily="34" charset="0"/>
                <a:cs typeface="Arial" pitchFamily="34" charset="0"/>
              </a:rPr>
              <a:t>IIb</a:t>
            </a:r>
            <a:endParaRPr lang="en-GB" sz="1200" dirty="0" smtClean="0">
              <a:effectLst/>
              <a:latin typeface="Arial" pitchFamily="34" charset="0"/>
              <a:cs typeface="Arial" pitchFamily="34" charset="0"/>
            </a:endParaRPr>
          </a:p>
        </p:txBody>
      </p:sp>
    </p:spTree>
    <p:extLst>
      <p:ext uri="{BB962C8B-B14F-4D97-AF65-F5344CB8AC3E}">
        <p14:creationId xmlns:p14="http://schemas.microsoft.com/office/powerpoint/2010/main" xmlns="" val="315594836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20683</TotalTime>
  <Words>5355</Words>
  <Application>Microsoft Office PowerPoint</Application>
  <PresentationFormat>On-screen Show (4:3)</PresentationFormat>
  <Paragraphs>545</Paragraphs>
  <Slides>57</Slides>
  <Notes>57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57</vt:i4>
      </vt:variant>
    </vt:vector>
  </HeadingPairs>
  <TitlesOfParts>
    <vt:vector size="61" baseType="lpstr">
      <vt:lpstr>Mountain Top</vt:lpstr>
      <vt:lpstr>Acrobat Document</vt:lpstr>
      <vt:lpstr>Document</vt:lpstr>
      <vt:lpstr>CorelDRAW</vt:lpstr>
      <vt:lpstr>Medical Device Regulations and the need for a Quality Management System - Part II</vt:lpstr>
      <vt:lpstr>From 1st Lecture: MDD Article 10  - Information on incidents</vt:lpstr>
      <vt:lpstr>From 1st Lecture: MDD Article 10  - Adverse Incident Reporting</vt:lpstr>
      <vt:lpstr>MDD Article 11  - Conformity assessment procedures</vt:lpstr>
      <vt:lpstr>Medical Device Classification</vt:lpstr>
      <vt:lpstr>Medical Device Classification</vt:lpstr>
      <vt:lpstr>Medical Device Classification</vt:lpstr>
      <vt:lpstr>Medical Device Classification</vt:lpstr>
      <vt:lpstr>Medical Device Classification</vt:lpstr>
      <vt:lpstr>Medical Device Classification</vt:lpstr>
      <vt:lpstr>Medical Device Classification</vt:lpstr>
      <vt:lpstr>Medical Device Classification</vt:lpstr>
      <vt:lpstr>Medical Device Classification</vt:lpstr>
      <vt:lpstr>Who is the Manufacturer?</vt:lpstr>
      <vt:lpstr>Annexes</vt:lpstr>
      <vt:lpstr>Slide 16</vt:lpstr>
      <vt:lpstr>What do the Annexes involve?</vt:lpstr>
      <vt:lpstr>Summary of the EU approval process</vt:lpstr>
      <vt:lpstr>Additional requirements  - Technical File</vt:lpstr>
      <vt:lpstr>Other additional requirements</vt:lpstr>
      <vt:lpstr>MDD Article 5  - Reference to standards</vt:lpstr>
      <vt:lpstr>Becoming a Medical Device Manufacturer</vt:lpstr>
      <vt:lpstr>Slide 23</vt:lpstr>
      <vt:lpstr>Introduce a  Quality Management System (QMS)</vt:lpstr>
      <vt:lpstr>What goes in the Quality System?</vt:lpstr>
      <vt:lpstr>Slide 26</vt:lpstr>
      <vt:lpstr>History of Quality Systems</vt:lpstr>
      <vt:lpstr>History of QMS</vt:lpstr>
      <vt:lpstr>Beginning QM</vt:lpstr>
      <vt:lpstr>Evolution…</vt:lpstr>
      <vt:lpstr>Final QM</vt:lpstr>
      <vt:lpstr>Processes vs Procedures</vt:lpstr>
      <vt:lpstr>ISO9000:2000 cont..</vt:lpstr>
      <vt:lpstr>Divergence for Medical Devices..</vt:lpstr>
      <vt:lpstr>Medical devices  gets its own standard</vt:lpstr>
      <vt:lpstr>Processes not procedures..</vt:lpstr>
      <vt:lpstr>Quality System: conclusions</vt:lpstr>
      <vt:lpstr>Slide 38</vt:lpstr>
      <vt:lpstr>Let’s look at some of ISO13485</vt:lpstr>
      <vt:lpstr>Key features of a Quality System</vt:lpstr>
      <vt:lpstr>Documented procedures  required for:</vt:lpstr>
      <vt:lpstr>Example: Odstock Medical Ltd</vt:lpstr>
      <vt:lpstr>Example objective from  Salisbury policy</vt:lpstr>
      <vt:lpstr>Typical procedure</vt:lpstr>
      <vt:lpstr>Slide 45</vt:lpstr>
      <vt:lpstr>Slide 46</vt:lpstr>
      <vt:lpstr>MDD Compliance Matrix</vt:lpstr>
      <vt:lpstr>MDD Assessment</vt:lpstr>
      <vt:lpstr>Assessment of your devices</vt:lpstr>
      <vt:lpstr>Internal auditing</vt:lpstr>
      <vt:lpstr>Audits - documentation</vt:lpstr>
      <vt:lpstr>Other considerations</vt:lpstr>
      <vt:lpstr>US Food and Drug Administration (FDA) 510(k)</vt:lpstr>
      <vt:lpstr>Other places..</vt:lpstr>
      <vt:lpstr>Case study - Salibsury District Hospital</vt:lpstr>
      <vt:lpstr>Conclusions - I</vt:lpstr>
      <vt:lpstr>Conclusions - 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dc:title>
  <dc:creator>julian</dc:creator>
  <cp:lastModifiedBy>Nick Everdell</cp:lastModifiedBy>
  <cp:revision>559</cp:revision>
  <cp:lastPrinted>2011-01-20T13:07:44Z</cp:lastPrinted>
  <dcterms:created xsi:type="dcterms:W3CDTF">2004-04-22T15:58:14Z</dcterms:created>
  <dcterms:modified xsi:type="dcterms:W3CDTF">2015-11-10T11:51:57Z</dcterms:modified>
</cp:coreProperties>
</file>