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pdf" ContentType="application/pdf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4"/>
  </p:notesMasterIdLst>
  <p:sldIdLst>
    <p:sldId id="341" r:id="rId2"/>
    <p:sldId id="318" r:id="rId3"/>
    <p:sldId id="260" r:id="rId4"/>
    <p:sldId id="429" r:id="rId5"/>
    <p:sldId id="262" r:id="rId6"/>
    <p:sldId id="344" r:id="rId7"/>
    <p:sldId id="431" r:id="rId8"/>
    <p:sldId id="314" r:id="rId9"/>
    <p:sldId id="352" r:id="rId10"/>
    <p:sldId id="351" r:id="rId11"/>
    <p:sldId id="430" r:id="rId12"/>
    <p:sldId id="33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Jenny Thomas" initials="J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D14114"/>
    <a:srgbClr val="A0DBE5"/>
    <a:srgbClr val="E83933"/>
    <a:srgbClr val="EDB0FF"/>
    <a:srgbClr val="FF5CF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97" d="100"/>
          <a:sy n="97" d="100"/>
        </p:scale>
        <p:origin x="-12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commentAuthors" Target="commentAuthors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6526E-8267-6343-9EE2-F08B110C072B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C88EC-0C61-1245-BB0E-EF7FB8E850F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2C07-C2E0-4A4F-9732-2318176F5E28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FED2-525B-F445-9D67-E8FBB2251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2C07-C2E0-4A4F-9732-2318176F5E28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FED2-525B-F445-9D67-E8FBB2251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2C07-C2E0-4A4F-9732-2318176F5E28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FED2-525B-F445-9D67-E8FBB2251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2C07-C2E0-4A4F-9732-2318176F5E28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FED2-525B-F445-9D67-E8FBB2251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2C07-C2E0-4A4F-9732-2318176F5E28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FED2-525B-F445-9D67-E8FBB2251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2C07-C2E0-4A4F-9732-2318176F5E28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FED2-525B-F445-9D67-E8FBB2251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2C07-C2E0-4A4F-9732-2318176F5E28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FED2-525B-F445-9D67-E8FBB2251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2C07-C2E0-4A4F-9732-2318176F5E28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FED2-525B-F445-9D67-E8FBB2251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2C07-C2E0-4A4F-9732-2318176F5E28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FED2-525B-F445-9D67-E8FBB2251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2C07-C2E0-4A4F-9732-2318176F5E28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FED2-525B-F445-9D67-E8FBB2251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2C07-C2E0-4A4F-9732-2318176F5E28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FED2-525B-F445-9D67-E8FBB2251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19" y="0"/>
            <a:ext cx="2975781" cy="7696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77526"/>
            <a:ext cx="8229600" cy="5048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D2C07-C2E0-4A4F-9732-2318176F5E28}" type="datetimeFigureOut">
              <a:rPr lang="en-US" smtClean="0"/>
              <a:pPr/>
              <a:t>7/26/12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7FED2-525B-F445-9D67-E8FBB2251C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Picture 5" descr="afterfoam.jpg"/>
          <p:cNvPicPr>
            <a:picLocks noChangeAspect="1"/>
          </p:cNvPicPr>
          <p:nvPr userDrawn="1"/>
        </p:nvPicPr>
        <p:blipFill>
          <a:blip r:embed="rId13">
            <a:alphaModFix amt="7000"/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u="dbl" kern="1200">
          <a:solidFill>
            <a:srgbClr val="FF5CFB"/>
          </a:solidFill>
          <a:latin typeface="Apple Symbol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Apple Symbols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E83933"/>
          </a:solidFill>
          <a:latin typeface="Apple Symbols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df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d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png"/><Relationship Id="rId6" Type="http://schemas.openxmlformats.org/officeDocument/2006/relationships/image" Target="../media/image10.tiff"/><Relationship Id="rId7" Type="http://schemas.openxmlformats.org/officeDocument/2006/relationships/image" Target="../media/image11.tiff"/><Relationship Id="rId8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Relationship Id="rId3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MINOS+</a:t>
            </a:r>
            <a:br>
              <a:rPr lang="en-US" dirty="0" smtClean="0"/>
            </a:br>
            <a:r>
              <a:rPr lang="en-US" dirty="0" smtClean="0"/>
              <a:t>Starts April 2013 for three years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April 2013-2016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4072001" cy="6035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NSI &amp; Extra Dimensions</a:t>
            </a:r>
            <a:endParaRPr lang="en-US" dirty="0"/>
          </a:p>
        </p:txBody>
      </p:sp>
      <p:pic>
        <p:nvPicPr>
          <p:cNvPr id="4" name="Picture 3" descr="parke.tif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9264" t="14316" r="20843" b="31317"/>
              <a:stretch>
                <a:fillRect/>
              </a:stretch>
            </p:blipFill>
          </mc:Choice>
          <mc:Fallback>
            <p:blipFill>
              <a:blip r:embed="rId3"/>
              <a:srcRect l="9264" t="14316" r="20843" b="31317"/>
              <a:stretch>
                <a:fillRect/>
              </a:stretch>
            </p:blipFill>
          </mc:Fallback>
        </mc:AlternateContent>
        <p:spPr>
          <a:xfrm>
            <a:off x="0" y="2019388"/>
            <a:ext cx="4396352" cy="442549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rot="5400000">
            <a:off x="46048" y="4087048"/>
            <a:ext cx="3451826" cy="15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929248" y="4087047"/>
            <a:ext cx="3451823" cy="15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626950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J. Kopp, P.A.N. Machado and </a:t>
            </a:r>
            <a:r>
              <a:rPr lang="en-US" sz="1400" dirty="0" err="1" smtClean="0"/>
              <a:t>S.Parke</a:t>
            </a:r>
            <a:r>
              <a:rPr lang="en-US" sz="1400" dirty="0" smtClean="0"/>
              <a:t>, Phys.Rev.D82:113002 (2010).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453041" y="5105515"/>
            <a:ext cx="469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Alexander </a:t>
            </a:r>
            <a:r>
              <a:rPr lang="en-US" sz="1400" dirty="0" err="1" smtClean="0"/>
              <a:t>Friedland</a:t>
            </a:r>
            <a:r>
              <a:rPr lang="en-US" sz="1400" dirty="0" smtClean="0"/>
              <a:t> , Cecilia </a:t>
            </a:r>
            <a:r>
              <a:rPr lang="en-US" sz="1400" dirty="0" err="1" smtClean="0"/>
              <a:t>Lunardini</a:t>
            </a:r>
            <a:r>
              <a:rPr lang="en-US" sz="1400" dirty="0" smtClean="0"/>
              <a:t>,  </a:t>
            </a:r>
            <a:r>
              <a:rPr lang="en-US" sz="1400" dirty="0" smtClean="0"/>
              <a:t> Phys. Rev. D74 :</a:t>
            </a:r>
            <a:r>
              <a:rPr lang="en-US" sz="1400" dirty="0" smtClean="0"/>
              <a:t>033012</a:t>
            </a:r>
            <a:r>
              <a:rPr lang="en-US" sz="1400" dirty="0" smtClean="0"/>
              <a:t>, 2006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pic>
        <p:nvPicPr>
          <p:cNvPr id="10" name="Content Placeholder 3" descr="extradimensions.tif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2684" t="18527" r="23264" b="12737"/>
              <a:stretch>
                <a:fillRect/>
              </a:stretch>
            </p:blipFill>
          </mc:Choice>
          <mc:Fallback>
            <p:blipFill>
              <a:blip r:embed="rId5"/>
              <a:srcRect l="2684" t="18527" r="23264" b="12737"/>
              <a:stretch>
                <a:fillRect/>
              </a:stretch>
            </p:blipFill>
          </mc:Fallback>
        </mc:AlternateContent>
        <p:spPr>
          <a:xfrm>
            <a:off x="4572000" y="0"/>
            <a:ext cx="4254959" cy="305187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396352" y="4582295"/>
            <a:ext cx="4747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P.A.N.Machado,H.Nunokawa,R.Zukanovich</a:t>
            </a:r>
            <a:r>
              <a:rPr lang="en-US" sz="1400" dirty="0" smtClean="0"/>
              <a:t> </a:t>
            </a:r>
            <a:r>
              <a:rPr lang="en-US" sz="1400" dirty="0" err="1" smtClean="0"/>
              <a:t>Funchal</a:t>
            </a:r>
            <a:r>
              <a:rPr lang="en-US" sz="1400" dirty="0" smtClean="0"/>
              <a:t>, hep-ph/1101.003v1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27502" y="819060"/>
            <a:ext cx="434449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Dimension 5 non-standard contact interactions show up in the region of study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96352" y="3051873"/>
            <a:ext cx="4747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The same ratio </a:t>
            </a:r>
            <a:r>
              <a:rPr lang="en-US" sz="2400" dirty="0" smtClean="0">
                <a:solidFill>
                  <a:srgbClr val="0000FF"/>
                </a:solidFill>
              </a:rPr>
              <a:t>could show </a:t>
            </a:r>
            <a:r>
              <a:rPr lang="en-US" sz="2400" dirty="0" smtClean="0">
                <a:solidFill>
                  <a:srgbClr val="0000FF"/>
                </a:solidFill>
              </a:rPr>
              <a:t>h</a:t>
            </a:r>
            <a:r>
              <a:rPr lang="en-US" sz="2400" dirty="0" smtClean="0">
                <a:solidFill>
                  <a:srgbClr val="0000FF"/>
                </a:solidFill>
              </a:rPr>
              <a:t>alf micron sized extra dimensions  </a:t>
            </a:r>
            <a:endParaRPr lang="en-US" sz="2400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Atmospherics</a:t>
            </a:r>
            <a:endParaRPr lang="en-US" dirty="0"/>
          </a:p>
        </p:txBody>
      </p:sp>
      <p:pic>
        <p:nvPicPr>
          <p:cNvPr id="5" name="Picture 4" descr="masshierarchy1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132" y="769662"/>
            <a:ext cx="2202605" cy="2143606"/>
          </a:xfrm>
          <a:prstGeom prst="rect">
            <a:avLst/>
          </a:prstGeom>
        </p:spPr>
      </p:pic>
      <p:pic>
        <p:nvPicPr>
          <p:cNvPr id="7" name="Content Placeholder 6" descr="masshierarchy1B.pn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8419" y="769661"/>
            <a:ext cx="2202439" cy="2143606"/>
          </a:xfrm>
        </p:spPr>
      </p:pic>
      <p:pic>
        <p:nvPicPr>
          <p:cNvPr id="8" name="Picture 7" descr="masshierarchy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13" y="3317264"/>
            <a:ext cx="4180838" cy="3004321"/>
          </a:xfrm>
          <a:prstGeom prst="rect">
            <a:avLst/>
          </a:prstGeom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4896876" y="769660"/>
            <a:ext cx="3789924" cy="59447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3000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solidFill>
                  <a:srgbClr val="0000FF"/>
                </a:solidFill>
              </a:rPr>
              <a:t>Magnetic field allows identification of </a:t>
            </a:r>
            <a:r>
              <a:rPr lang="en-US" sz="3200" dirty="0" err="1" smtClean="0">
                <a:solidFill>
                  <a:srgbClr val="0000FF"/>
                </a:solidFill>
              </a:rPr>
              <a:t>m</a:t>
            </a:r>
            <a:r>
              <a:rPr lang="en-US" sz="3200" dirty="0" smtClean="0">
                <a:solidFill>
                  <a:srgbClr val="0000FF"/>
                </a:solidFill>
              </a:rPr>
              <a:t>+ and </a:t>
            </a:r>
            <a:r>
              <a:rPr lang="en-US" sz="3200" dirty="0" err="1" smtClean="0">
                <a:solidFill>
                  <a:srgbClr val="0000FF"/>
                </a:solidFill>
              </a:rPr>
              <a:t>m</a:t>
            </a:r>
            <a:r>
              <a:rPr lang="en-US" sz="3200" dirty="0" smtClean="0">
                <a:solidFill>
                  <a:srgbClr val="0000FF"/>
                </a:solidFill>
              </a:rPr>
              <a:t>-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Complementary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SuperK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who ID ne events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baseline="0" dirty="0" smtClean="0">
                <a:solidFill>
                  <a:srgbClr val="0000FF"/>
                </a:solidFill>
              </a:rPr>
              <a:t>Alone not conclusive, but combined with </a:t>
            </a:r>
            <a:r>
              <a:rPr lang="en-US" sz="3200" baseline="0" dirty="0" err="1" smtClean="0">
                <a:solidFill>
                  <a:srgbClr val="0000FF"/>
                </a:solidFill>
              </a:rPr>
              <a:t>SuperK</a:t>
            </a:r>
            <a:r>
              <a:rPr lang="en-US" sz="3200" baseline="0" dirty="0" smtClean="0">
                <a:solidFill>
                  <a:srgbClr val="0000FF"/>
                </a:solidFill>
              </a:rPr>
              <a:t>, could give information on mass </a:t>
            </a:r>
            <a:r>
              <a:rPr lang="en-US" sz="3200" baseline="0" dirty="0" err="1" smtClean="0">
                <a:solidFill>
                  <a:srgbClr val="0000FF"/>
                </a:solidFill>
              </a:rPr>
              <a:t>hiearchy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A0DBE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293" y="1077525"/>
            <a:ext cx="8655651" cy="5543253"/>
          </a:xfrm>
        </p:spPr>
        <p:txBody>
          <a:bodyPr>
            <a:normAutofit/>
          </a:bodyPr>
          <a:lstStyle/>
          <a:p>
            <a:r>
              <a:rPr lang="en-US" dirty="0" smtClean="0"/>
              <a:t>Unique among long baseline neutrino experiments, MINOS+ </a:t>
            </a:r>
            <a:r>
              <a:rPr lang="en-US" dirty="0" smtClean="0"/>
              <a:t>has high precision and long baseline</a:t>
            </a:r>
            <a:endParaRPr lang="en-US" dirty="0" smtClean="0"/>
          </a:p>
          <a:p>
            <a:r>
              <a:rPr lang="en-US" dirty="0" smtClean="0"/>
              <a:t>MINOS+ will pick up where MINOS leaves off</a:t>
            </a:r>
          </a:p>
          <a:p>
            <a:pPr lvl="1"/>
            <a:r>
              <a:rPr lang="en-US" sz="2353" dirty="0" smtClean="0"/>
              <a:t>Large reach in sterile search</a:t>
            </a:r>
          </a:p>
          <a:p>
            <a:pPr lvl="1"/>
            <a:r>
              <a:rPr lang="en-US" sz="2353" dirty="0" smtClean="0"/>
              <a:t>Any non-standard effects should be seen with MINOS+ </a:t>
            </a:r>
            <a:endParaRPr lang="en-US" sz="2353" dirty="0" smtClean="0"/>
          </a:p>
          <a:p>
            <a:r>
              <a:rPr lang="en-US" dirty="0" smtClean="0"/>
              <a:t>High precision “standard parameter” measurement of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23</a:t>
            </a:r>
            <a:r>
              <a:rPr lang="en-US" dirty="0" smtClean="0"/>
              <a:t> may be very important in the future</a:t>
            </a:r>
          </a:p>
          <a:p>
            <a:pPr lvl="1"/>
            <a:r>
              <a:rPr lang="en-US" dirty="0" smtClean="0"/>
              <a:t>Another way to the mass hierarchy?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7532"/>
            <a:ext cx="7772400" cy="1470025"/>
          </a:xfrm>
        </p:spPr>
        <p:txBody>
          <a:bodyPr/>
          <a:lstStyle/>
          <a:p>
            <a:r>
              <a:rPr lang="en-US" dirty="0" smtClean="0">
                <a:cs typeface="Apple Symbols"/>
              </a:rPr>
              <a:t>MINOS+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87557"/>
            <a:ext cx="6400800" cy="1752600"/>
          </a:xfrm>
        </p:spPr>
        <p:txBody>
          <a:bodyPr/>
          <a:lstStyle/>
          <a:p>
            <a:r>
              <a:rPr lang="en-US" dirty="0" smtClean="0"/>
              <a:t>Summary of Physics Goals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71600" y="2841405"/>
            <a:ext cx="7374692" cy="27197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>
                <a:solidFill>
                  <a:srgbClr val="0000FF"/>
                </a:solidFill>
                <a:latin typeface="Apple Symbols"/>
              </a:rPr>
              <a:t>Search for non</a:t>
            </a:r>
            <a:r>
              <a:rPr lang="en-US" sz="3200" dirty="0" smtClean="0">
                <a:solidFill>
                  <a:srgbClr val="0000FF"/>
                </a:solidFill>
                <a:latin typeface="Apple Symbols"/>
              </a:rPr>
              <a:t>-standard 3x3 </a:t>
            </a:r>
            <a:r>
              <a:rPr lang="en-US" sz="3200" dirty="0" smtClean="0">
                <a:solidFill>
                  <a:srgbClr val="0000FF"/>
                </a:solidFill>
                <a:latin typeface="Apple Symbols"/>
              </a:rPr>
              <a:t>mixing </a:t>
            </a:r>
            <a:r>
              <a:rPr lang="en-US" sz="3200" dirty="0" err="1" smtClean="0">
                <a:solidFill>
                  <a:srgbClr val="0000FF"/>
                </a:solidFill>
                <a:latin typeface="Apple Symbols"/>
              </a:rPr>
              <a:t>behaviour</a:t>
            </a:r>
            <a:endParaRPr lang="en-US" sz="3200" dirty="0" smtClean="0">
              <a:solidFill>
                <a:srgbClr val="0000FF"/>
              </a:solidFill>
              <a:latin typeface="Apple Symbols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r>
              <a:rPr lang="en-US" sz="3200" baseline="-25000" dirty="0" smtClean="0">
                <a:solidFill>
                  <a:srgbClr val="0000FF"/>
                </a:solidFill>
                <a:latin typeface="Apple Symbols"/>
              </a:rPr>
              <a:t>23</a:t>
            </a:r>
            <a:r>
              <a:rPr lang="en-US" sz="3200" dirty="0" smtClean="0">
                <a:solidFill>
                  <a:srgbClr val="0000FF"/>
                </a:solidFill>
                <a:latin typeface="Apple Symbols"/>
              </a:rPr>
              <a:t> </a:t>
            </a:r>
            <a:r>
              <a:rPr lang="en-US" sz="3200" dirty="0" smtClean="0">
                <a:solidFill>
                  <a:srgbClr val="0000FF"/>
                </a:solidFill>
                <a:latin typeface="Apple Symbols"/>
              </a:rPr>
              <a:t>and </a:t>
            </a:r>
            <a:r>
              <a:rPr lang="en-US" sz="3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3200" dirty="0" smtClean="0">
                <a:solidFill>
                  <a:srgbClr val="0000FF"/>
                </a:solidFill>
                <a:latin typeface="Apple Symbols"/>
              </a:rPr>
              <a:t>m</a:t>
            </a:r>
            <a:r>
              <a:rPr lang="en-US" sz="3200" baseline="30000" dirty="0" smtClean="0">
                <a:solidFill>
                  <a:srgbClr val="0000FF"/>
                </a:solidFill>
                <a:latin typeface="Apple Symbols"/>
              </a:rPr>
              <a:t>2</a:t>
            </a:r>
            <a:r>
              <a:rPr lang="en-US" sz="3200" baseline="-25000" dirty="0" smtClean="0">
                <a:solidFill>
                  <a:srgbClr val="0000FF"/>
                </a:solidFill>
                <a:latin typeface="Apple Symbols"/>
              </a:rPr>
              <a:t>atm</a:t>
            </a:r>
            <a:r>
              <a:rPr lang="en-US" sz="3200" baseline="30000" dirty="0" smtClean="0">
                <a:solidFill>
                  <a:srgbClr val="0000FF"/>
                </a:solidFill>
                <a:latin typeface="Apple Symbols"/>
              </a:rPr>
              <a:t> </a:t>
            </a:r>
            <a:r>
              <a:rPr lang="en-US" sz="3200" dirty="0" smtClean="0">
                <a:solidFill>
                  <a:srgbClr val="0000FF"/>
                </a:solidFill>
                <a:latin typeface="Apple Symbols"/>
              </a:rPr>
              <a:t>(the new precision frontier)</a:t>
            </a:r>
            <a:endParaRPr lang="en-US" sz="3200" dirty="0" smtClean="0">
              <a:solidFill>
                <a:srgbClr val="0000FF"/>
              </a:solidFill>
              <a:latin typeface="Apple Symbol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solidFill>
                  <a:srgbClr val="0000FF"/>
                </a:solidFill>
                <a:latin typeface="Apple Symbols"/>
              </a:rPr>
              <a:t>Sterile Search</a:t>
            </a:r>
            <a:endParaRPr lang="en-US" sz="3200" dirty="0" smtClean="0">
              <a:solidFill>
                <a:srgbClr val="0000FF"/>
              </a:solidFill>
              <a:latin typeface="Apple Symbol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solidFill>
                  <a:srgbClr val="0000FF"/>
                </a:solidFill>
                <a:latin typeface="Apple Symbols"/>
              </a:rPr>
              <a:t>Non-Standard Interactions &amp; Extra Dimensions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solidFill>
                  <a:srgbClr val="0000FF"/>
                </a:solidFill>
                <a:latin typeface="Apple Symbols"/>
              </a:rPr>
              <a:t>Atmospherics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1838"/>
          </a:xfrm>
        </p:spPr>
        <p:txBody>
          <a:bodyPr>
            <a:normAutofit/>
          </a:bodyPr>
          <a:lstStyle/>
          <a:p>
            <a:r>
              <a:rPr lang="en-US" dirty="0" smtClean="0"/>
              <a:t>The MINOS(+)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971800"/>
            <a:ext cx="4038600" cy="2895600"/>
          </a:xfrm>
        </p:spPr>
        <p:txBody>
          <a:bodyPr>
            <a:normAutofit fontScale="85000" lnSpcReduction="10000"/>
          </a:bodyPr>
          <a:lstStyle/>
          <a:p>
            <a:pPr marL="279400" indent="-279400">
              <a:spcAft>
                <a:spcPts val="200"/>
              </a:spcAft>
              <a:buClr>
                <a:srgbClr val="FF6600"/>
              </a:buClr>
              <a:buFontTx/>
              <a:buBlip>
                <a:blip r:embed="rId2"/>
              </a:buBlip>
              <a:defRPr/>
            </a:pPr>
            <a:r>
              <a:rPr lang="en-US" sz="2800" dirty="0" smtClean="0"/>
              <a:t>Two detectors mitigate systematic effects</a:t>
            </a:r>
          </a:p>
          <a:p>
            <a:pPr marL="627063" lvl="2" indent="-174625">
              <a:spcAft>
                <a:spcPts val="2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defRPr/>
            </a:pPr>
            <a:r>
              <a:rPr lang="en-US" sz="2595" dirty="0" smtClean="0">
                <a:solidFill>
                  <a:srgbClr val="4C4545"/>
                </a:solidFill>
              </a:rPr>
              <a:t>beam flux </a:t>
            </a:r>
            <a:r>
              <a:rPr lang="en-US" sz="2595" dirty="0" err="1" smtClean="0">
                <a:solidFill>
                  <a:srgbClr val="4C4545"/>
                </a:solidFill>
              </a:rPr>
              <a:t>mis</a:t>
            </a:r>
            <a:r>
              <a:rPr lang="en-US" sz="2595" dirty="0" smtClean="0">
                <a:solidFill>
                  <a:srgbClr val="4C4545"/>
                </a:solidFill>
              </a:rPr>
              <a:t>-modeling</a:t>
            </a:r>
          </a:p>
          <a:p>
            <a:pPr marL="627063" lvl="2" indent="-174625">
              <a:spcAft>
                <a:spcPts val="2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defRPr/>
            </a:pPr>
            <a:r>
              <a:rPr lang="en-US" sz="2595" dirty="0" smtClean="0">
                <a:solidFill>
                  <a:srgbClr val="4C4545"/>
                </a:solidFill>
              </a:rPr>
              <a:t>Neutrino </a:t>
            </a:r>
            <a:r>
              <a:rPr lang="en-US" sz="2595" dirty="0" err="1" smtClean="0">
                <a:solidFill>
                  <a:srgbClr val="4C4545"/>
                </a:solidFill>
              </a:rPr>
              <a:t>x</a:t>
            </a:r>
            <a:r>
              <a:rPr lang="en-US" sz="2595" dirty="0" smtClean="0">
                <a:solidFill>
                  <a:srgbClr val="4C4545"/>
                </a:solidFill>
              </a:rPr>
              <a:t>-sec uncertainties</a:t>
            </a:r>
          </a:p>
          <a:p>
            <a:pPr marL="227013" lvl="1" indent="-174625">
              <a:spcAft>
                <a:spcPts val="2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defRPr/>
            </a:pPr>
            <a:r>
              <a:rPr lang="en-US" sz="2595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L/E ~150-250 km/</a:t>
            </a:r>
            <a:r>
              <a:rPr lang="en-US" sz="2400" dirty="0" err="1" smtClean="0">
                <a:solidFill>
                  <a:srgbClr val="0000FF"/>
                </a:solidFill>
              </a:rPr>
              <a:t>GeV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227013" lvl="1" indent="-174625">
              <a:spcAft>
                <a:spcPts val="2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FF"/>
                </a:solidFill>
              </a:rPr>
              <a:t> Magnetized:</a:t>
            </a:r>
            <a:endParaRPr lang="en-US" sz="2824" dirty="0" smtClean="0">
              <a:latin typeface="Courier"/>
            </a:endParaRPr>
          </a:p>
          <a:p>
            <a:pPr lvl="1">
              <a:buSzPct val="100000"/>
              <a:buBlip>
                <a:blip r:embed="rId2"/>
              </a:buBlip>
            </a:pPr>
            <a:r>
              <a:rPr lang="en-US" sz="2000" dirty="0" err="1" smtClean="0">
                <a:solidFill>
                  <a:srgbClr val="660066"/>
                </a:solidFill>
              </a:rPr>
              <a:t>muon</a:t>
            </a:r>
            <a:r>
              <a:rPr lang="en-US" sz="2000" dirty="0" smtClean="0">
                <a:solidFill>
                  <a:srgbClr val="660066"/>
                </a:solidFill>
              </a:rPr>
              <a:t> energy from range/curvature</a:t>
            </a:r>
          </a:p>
          <a:p>
            <a:pPr lvl="1">
              <a:buSzPct val="100000"/>
              <a:buBlip>
                <a:blip r:embed="rId2"/>
              </a:buBlip>
            </a:pPr>
            <a:r>
              <a:rPr lang="en-US" sz="2000" dirty="0" smtClean="0">
                <a:solidFill>
                  <a:srgbClr val="660066"/>
                </a:solidFill>
              </a:rPr>
              <a:t>distinguish </a:t>
            </a:r>
            <a:r>
              <a:rPr lang="en-US" sz="2000" dirty="0" err="1" smtClean="0">
                <a:solidFill>
                  <a:srgbClr val="660066"/>
                </a:solidFill>
                <a:cs typeface="Helvetica"/>
              </a:rPr>
              <a:t>μ</a:t>
            </a:r>
            <a:r>
              <a:rPr lang="en-US" sz="2000" baseline="30000" dirty="0" smtClean="0">
                <a:solidFill>
                  <a:srgbClr val="660066"/>
                </a:solidFill>
                <a:cs typeface="Helvetica"/>
              </a:rPr>
              <a:t>+ </a:t>
            </a:r>
            <a:r>
              <a:rPr lang="en-US" sz="2000" dirty="0" smtClean="0">
                <a:solidFill>
                  <a:srgbClr val="660066"/>
                </a:solidFill>
                <a:cs typeface="Helvetica"/>
              </a:rPr>
              <a:t>from</a:t>
            </a:r>
            <a:r>
              <a:rPr lang="en-US" sz="2000" baseline="30000" dirty="0" smtClean="0">
                <a:solidFill>
                  <a:srgbClr val="660066"/>
                </a:solidFill>
                <a:cs typeface="Helvetica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cs typeface="Helvetica"/>
              </a:rPr>
              <a:t>μ</a:t>
            </a:r>
            <a:r>
              <a:rPr lang="en-US" sz="2000" baseline="30000" dirty="0" smtClean="0">
                <a:solidFill>
                  <a:srgbClr val="660066"/>
                </a:solidFill>
                <a:cs typeface="Helvetica"/>
              </a:rPr>
              <a:t>-</a:t>
            </a:r>
          </a:p>
          <a:p>
            <a:pPr lvl="1">
              <a:buSzPct val="100000"/>
              <a:buBlip>
                <a:blip r:embed="rId2"/>
              </a:buBlip>
            </a:pPr>
            <a:endParaRPr lang="en-US" sz="2000" baseline="30000" dirty="0" smtClean="0">
              <a:solidFill>
                <a:srgbClr val="660066"/>
              </a:solidFill>
              <a:cs typeface="Helvetica"/>
            </a:endParaRPr>
          </a:p>
          <a:p>
            <a:pPr marL="227013" lvl="1" indent="-174625">
              <a:spcAft>
                <a:spcPts val="2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defRPr/>
            </a:pPr>
            <a:endParaRPr lang="en-US" sz="2400" dirty="0" smtClean="0">
              <a:solidFill>
                <a:srgbClr val="0000FF"/>
              </a:solidFill>
            </a:endParaRPr>
          </a:p>
          <a:p>
            <a:pPr>
              <a:buFontTx/>
              <a:buBlip>
                <a:blip r:embed="rId2"/>
              </a:buBlip>
              <a:defRPr/>
            </a:pPr>
            <a:endParaRPr lang="en-US" dirty="0"/>
          </a:p>
        </p:txBody>
      </p:sp>
      <p:pic>
        <p:nvPicPr>
          <p:cNvPr id="27652" name="Picture 5"/>
          <p:cNvPicPr>
            <a:picLocks noChangeAspect="1"/>
          </p:cNvPicPr>
          <p:nvPr/>
        </p:nvPicPr>
        <p:blipFill>
          <a:blip r:embed="rId3">
            <a:alphaModFix amt="55000"/>
          </a:blip>
          <a:srcRect/>
          <a:stretch>
            <a:fillRect/>
          </a:stretch>
        </p:blipFill>
        <p:spPr bwMode="auto">
          <a:xfrm>
            <a:off x="3630682" y="3605213"/>
            <a:ext cx="1662878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7799" y="4419600"/>
            <a:ext cx="3102351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10"/>
          <p:cNvSpPr txBox="1">
            <a:spLocks noChangeArrowheads="1"/>
          </p:cNvSpPr>
          <p:nvPr/>
        </p:nvSpPr>
        <p:spPr bwMode="auto">
          <a:xfrm>
            <a:off x="1536700" y="1701800"/>
            <a:ext cx="74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5 kT</a:t>
            </a:r>
          </a:p>
        </p:txBody>
      </p:sp>
      <p:sp>
        <p:nvSpPr>
          <p:cNvPr id="27655" name="TextBox 12"/>
          <p:cNvSpPr txBox="1">
            <a:spLocks noChangeArrowheads="1"/>
          </p:cNvSpPr>
          <p:nvPr/>
        </p:nvSpPr>
        <p:spPr bwMode="auto">
          <a:xfrm>
            <a:off x="7023100" y="4926013"/>
            <a:ext cx="1003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~1 </a:t>
            </a:r>
            <a:r>
              <a:rPr lang="en-US" dirty="0" err="1">
                <a:solidFill>
                  <a:schemeClr val="bg1"/>
                </a:solidFill>
              </a:rPr>
              <a:t>kT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7656" name="Content Placeholder 3" descr="withfoam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958908"/>
            <a:ext cx="2927350" cy="201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afterfoam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958908"/>
            <a:ext cx="3097282" cy="205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810297" y="958908"/>
            <a:ext cx="53161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buBlip>
                <a:blip r:embed="rId2"/>
              </a:buBlip>
            </a:pPr>
            <a:r>
              <a:rPr lang="en-US" sz="2000" dirty="0" smtClean="0">
                <a:solidFill>
                  <a:srgbClr val="0000FF"/>
                </a:solidFill>
                <a:latin typeface="Courier"/>
              </a:rPr>
              <a:t>Tracking sampling calorimeters</a:t>
            </a:r>
          </a:p>
          <a:p>
            <a:pPr lvl="1">
              <a:buSzPct val="100000"/>
              <a:buBlip>
                <a:blip r:embed="rId2"/>
              </a:buBlip>
            </a:pPr>
            <a:r>
              <a:rPr lang="en-US" sz="2000" dirty="0" smtClean="0">
                <a:solidFill>
                  <a:srgbClr val="660066"/>
                </a:solidFill>
              </a:rPr>
              <a:t>steel absorber 2.54 cm thick (1.4 X</a:t>
            </a:r>
            <a:r>
              <a:rPr lang="en-US" sz="2000" baseline="-25000" dirty="0" smtClean="0">
                <a:solidFill>
                  <a:srgbClr val="660066"/>
                </a:solidFill>
              </a:rPr>
              <a:t>0</a:t>
            </a:r>
            <a:r>
              <a:rPr lang="en-US" sz="2000" dirty="0" smtClean="0">
                <a:solidFill>
                  <a:srgbClr val="660066"/>
                </a:solidFill>
              </a:rPr>
              <a:t>)</a:t>
            </a:r>
          </a:p>
          <a:p>
            <a:pPr lvl="1">
              <a:buSzPct val="100000"/>
              <a:buBlip>
                <a:blip r:embed="rId2"/>
              </a:buBlip>
            </a:pPr>
            <a:r>
              <a:rPr lang="en-US" sz="2000" dirty="0" err="1" smtClean="0">
                <a:solidFill>
                  <a:srgbClr val="660066"/>
                </a:solidFill>
              </a:rPr>
              <a:t>scintillator</a:t>
            </a:r>
            <a:r>
              <a:rPr lang="en-US" sz="2000" dirty="0" smtClean="0">
                <a:solidFill>
                  <a:srgbClr val="660066"/>
                </a:solidFill>
              </a:rPr>
              <a:t> strips 4.1 cm wide (1.1 Moliere radii)</a:t>
            </a:r>
          </a:p>
          <a:p>
            <a:pPr marL="685800" lvl="1" indent="-319088">
              <a:buSzPct val="100000"/>
              <a:buBlip>
                <a:blip r:embed="rId2"/>
              </a:buBlip>
            </a:pPr>
            <a:r>
              <a:rPr lang="en-US" sz="2000" dirty="0" smtClean="0">
                <a:solidFill>
                  <a:srgbClr val="660066"/>
                </a:solidFill>
              </a:rPr>
              <a:t>1 </a:t>
            </a:r>
            <a:r>
              <a:rPr lang="en-US" sz="2000" dirty="0" err="1" smtClean="0">
                <a:solidFill>
                  <a:srgbClr val="660066"/>
                </a:solidFill>
              </a:rPr>
              <a:t>GeV</a:t>
            </a:r>
            <a:r>
              <a:rPr lang="en-US" sz="2000" dirty="0" smtClean="0">
                <a:solidFill>
                  <a:srgbClr val="660066"/>
                </a:solidFill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</a:rPr>
              <a:t>muons</a:t>
            </a:r>
            <a:r>
              <a:rPr lang="en-US" sz="2000" dirty="0" smtClean="0">
                <a:solidFill>
                  <a:srgbClr val="660066"/>
                </a:solidFill>
              </a:rPr>
              <a:t> penetrate 28 layers</a:t>
            </a:r>
            <a:endParaRPr lang="en-US" sz="2000" baseline="30000" dirty="0" smtClean="0">
              <a:solidFill>
                <a:srgbClr val="660066"/>
              </a:solidFill>
              <a:cs typeface="Helvetica"/>
            </a:endParaRPr>
          </a:p>
          <a:p>
            <a:pPr>
              <a:buSzPct val="100000"/>
              <a:buBlip>
                <a:blip r:embed="rId2"/>
              </a:buBlip>
            </a:pPr>
            <a:r>
              <a:rPr lang="en-US" sz="2000" dirty="0" smtClean="0">
                <a:solidFill>
                  <a:srgbClr val="0000FF"/>
                </a:solidFill>
                <a:latin typeface="Courier"/>
                <a:cs typeface="Helvetica"/>
              </a:rPr>
              <a:t>Functionally equivalent</a:t>
            </a:r>
          </a:p>
          <a:p>
            <a:pPr lvl="1">
              <a:buSzPct val="100000"/>
              <a:buBlip>
                <a:blip r:embed="rId2"/>
              </a:buBlip>
            </a:pPr>
            <a:r>
              <a:rPr lang="en-US" sz="2000" dirty="0" smtClean="0">
                <a:solidFill>
                  <a:srgbClr val="660066"/>
                </a:solidFill>
                <a:cs typeface="Helvetica"/>
              </a:rPr>
              <a:t>same segmentation </a:t>
            </a:r>
          </a:p>
          <a:p>
            <a:pPr lvl="1">
              <a:buSzPct val="100000"/>
              <a:buBlip>
                <a:blip r:embed="rId2"/>
              </a:buBlip>
            </a:pPr>
            <a:r>
              <a:rPr lang="en-US" sz="2000" dirty="0" smtClean="0">
                <a:solidFill>
                  <a:srgbClr val="660066"/>
                </a:solidFill>
                <a:cs typeface="Helvetica"/>
              </a:rPr>
              <a:t>same materials</a:t>
            </a:r>
          </a:p>
          <a:p>
            <a:pPr lvl="1">
              <a:buSzPct val="100000"/>
              <a:buBlip>
                <a:blip r:embed="rId2"/>
              </a:buBlip>
            </a:pPr>
            <a:r>
              <a:rPr lang="en-US" sz="2000" dirty="0" smtClean="0">
                <a:solidFill>
                  <a:srgbClr val="660066"/>
                </a:solidFill>
                <a:cs typeface="Helvetica"/>
              </a:rPr>
              <a:t>same mean B field (1.3 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075" y="0"/>
            <a:ext cx="1358800" cy="67622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-25000" dirty="0" smtClean="0"/>
              <a:t>23</a:t>
            </a:r>
            <a:endParaRPr lang="en-US" baseline="-25000" dirty="0"/>
          </a:p>
        </p:txBody>
      </p:sp>
      <p:grpSp>
        <p:nvGrpSpPr>
          <p:cNvPr id="3" name="Group 3"/>
          <p:cNvGrpSpPr/>
          <p:nvPr/>
        </p:nvGrpSpPr>
        <p:grpSpPr>
          <a:xfrm rot="16200000">
            <a:off x="63853" y="4709704"/>
            <a:ext cx="2163636" cy="2125893"/>
            <a:chOff x="-397380" y="-224125"/>
            <a:chExt cx="4723275" cy="4819529"/>
          </a:xfrm>
        </p:grpSpPr>
        <p:sp>
          <p:nvSpPr>
            <p:cNvPr id="5" name="Oval 4"/>
            <p:cNvSpPr/>
            <p:nvPr/>
          </p:nvSpPr>
          <p:spPr>
            <a:xfrm>
              <a:off x="-84377" y="2237232"/>
              <a:ext cx="852207" cy="787683"/>
            </a:xfrm>
            <a:prstGeom prst="ellipse">
              <a:avLst/>
            </a:prstGeom>
            <a:gradFill flip="none" rotWithShape="1">
              <a:gsLst>
                <a:gs pos="77000">
                  <a:schemeClr val="accent4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740484" y="3716875"/>
              <a:ext cx="324877" cy="338648"/>
            </a:xfrm>
            <a:prstGeom prst="ellipse">
              <a:avLst/>
            </a:prstGeom>
            <a:gradFill flip="none" rotWithShape="1">
              <a:gsLst>
                <a:gs pos="32000">
                  <a:schemeClr val="accent4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02923" y="695746"/>
              <a:ext cx="1594654" cy="1479593"/>
            </a:xfrm>
            <a:prstGeom prst="ellipse">
              <a:avLst/>
            </a:prstGeom>
            <a:gradFill flip="none" rotWithShape="1">
              <a:gsLst>
                <a:gs pos="32000">
                  <a:schemeClr val="accent4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861209" y="173963"/>
              <a:ext cx="1115161" cy="1136678"/>
            </a:xfrm>
            <a:prstGeom prst="ellipse">
              <a:avLst/>
            </a:prstGeom>
            <a:gradFill flip="none" rotWithShape="1">
              <a:gsLst>
                <a:gs pos="24000">
                  <a:schemeClr val="accent3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-223055" y="796246"/>
              <a:ext cx="1594654" cy="1479593"/>
            </a:xfrm>
            <a:prstGeom prst="ellipse">
              <a:avLst/>
            </a:prstGeom>
            <a:gradFill flip="none" rotWithShape="1">
              <a:gsLst>
                <a:gs pos="77000">
                  <a:schemeClr val="accent4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-397380" y="-224125"/>
              <a:ext cx="1685991" cy="1643585"/>
            </a:xfrm>
            <a:prstGeom prst="ellipse">
              <a:avLst/>
            </a:prstGeom>
            <a:gradFill flip="none" rotWithShape="1">
              <a:gsLst>
                <a:gs pos="24000">
                  <a:schemeClr val="accent3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009002" y="-27487"/>
              <a:ext cx="1120530" cy="1176658"/>
            </a:xfrm>
            <a:prstGeom prst="ellipse">
              <a:avLst/>
            </a:prstGeom>
            <a:gradFill flip="none" rotWithShape="1">
              <a:gsLst>
                <a:gs pos="77000">
                  <a:schemeClr val="accent4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28812" y="4102312"/>
              <a:ext cx="283226" cy="303064"/>
            </a:xfrm>
            <a:prstGeom prst="ellipse">
              <a:avLst/>
            </a:prstGeom>
            <a:gradFill flip="none" rotWithShape="1">
              <a:gsLst>
                <a:gs pos="25000">
                  <a:schemeClr val="accent3">
                    <a:lumMod val="75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745364" y="4405376"/>
              <a:ext cx="197668" cy="190028"/>
            </a:xfrm>
            <a:prstGeom prst="ellipse">
              <a:avLst/>
            </a:prstGeom>
            <a:gradFill flip="none" rotWithShape="1">
              <a:gsLst>
                <a:gs pos="24000">
                  <a:schemeClr val="accent3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203216" y="546412"/>
              <a:ext cx="438875" cy="453199"/>
            </a:xfrm>
            <a:prstGeom prst="ellipse">
              <a:avLst/>
            </a:prstGeom>
            <a:gradFill flip="none" rotWithShape="1">
              <a:gsLst>
                <a:gs pos="32000">
                  <a:schemeClr val="accent4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642091" y="282649"/>
              <a:ext cx="376291" cy="379852"/>
            </a:xfrm>
            <a:prstGeom prst="ellipse">
              <a:avLst/>
            </a:prstGeom>
            <a:gradFill flip="none" rotWithShape="1">
              <a:gsLst>
                <a:gs pos="25000">
                  <a:schemeClr val="accent3">
                    <a:lumMod val="75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850260" y="537849"/>
              <a:ext cx="253794" cy="249834"/>
            </a:xfrm>
            <a:prstGeom prst="ellipse">
              <a:avLst/>
            </a:prstGeom>
            <a:gradFill flip="none" rotWithShape="1">
              <a:gsLst>
                <a:gs pos="77000">
                  <a:schemeClr val="accent4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1700250" y="590713"/>
              <a:ext cx="761986" cy="719928"/>
            </a:xfrm>
            <a:prstGeom prst="ellipse">
              <a:avLst/>
            </a:prstGeom>
            <a:gradFill flip="none" rotWithShape="1">
              <a:gsLst>
                <a:gs pos="25000">
                  <a:schemeClr val="accent3">
                    <a:lumMod val="75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811334" y="904706"/>
              <a:ext cx="897475" cy="883143"/>
            </a:xfrm>
            <a:prstGeom prst="ellipse">
              <a:avLst/>
            </a:prstGeom>
            <a:gradFill flip="none" rotWithShape="1">
              <a:gsLst>
                <a:gs pos="24000">
                  <a:schemeClr val="accent3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497577" y="0"/>
              <a:ext cx="886182" cy="898380"/>
            </a:xfrm>
            <a:prstGeom prst="ellipse">
              <a:avLst/>
            </a:prstGeom>
            <a:gradFill flip="none" rotWithShape="1">
              <a:gsLst>
                <a:gs pos="77000">
                  <a:schemeClr val="accent4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145279" y="124917"/>
              <a:ext cx="180616" cy="196736"/>
            </a:xfrm>
            <a:prstGeom prst="ellipse">
              <a:avLst/>
            </a:prstGeom>
            <a:gradFill flip="none" rotWithShape="1">
              <a:gsLst>
                <a:gs pos="24000">
                  <a:schemeClr val="accent3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390609" y="1915758"/>
              <a:ext cx="980990" cy="1020481"/>
            </a:xfrm>
            <a:prstGeom prst="ellipse">
              <a:avLst/>
            </a:prstGeom>
            <a:gradFill flip="none" rotWithShape="1">
              <a:gsLst>
                <a:gs pos="25000">
                  <a:schemeClr val="accent3">
                    <a:lumMod val="75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971166" y="2618033"/>
              <a:ext cx="634889" cy="636412"/>
            </a:xfrm>
            <a:prstGeom prst="ellipse">
              <a:avLst/>
            </a:prstGeom>
            <a:gradFill flip="none" rotWithShape="1">
              <a:gsLst>
                <a:gs pos="32000">
                  <a:schemeClr val="accent4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555476" y="2800112"/>
              <a:ext cx="726807" cy="711184"/>
            </a:xfrm>
            <a:prstGeom prst="ellipse">
              <a:avLst/>
            </a:prstGeom>
            <a:gradFill flip="none" rotWithShape="1">
              <a:gsLst>
                <a:gs pos="77000">
                  <a:schemeClr val="accent4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44133" y="2826147"/>
              <a:ext cx="687998" cy="685149"/>
            </a:xfrm>
            <a:prstGeom prst="ellipse">
              <a:avLst/>
            </a:prstGeom>
            <a:gradFill flip="none" rotWithShape="1">
              <a:gsLst>
                <a:gs pos="24000">
                  <a:schemeClr val="accent3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832131" y="3398638"/>
              <a:ext cx="402575" cy="419294"/>
            </a:xfrm>
            <a:prstGeom prst="ellipse">
              <a:avLst/>
            </a:prstGeom>
            <a:gradFill flip="none" rotWithShape="1">
              <a:gsLst>
                <a:gs pos="24000">
                  <a:schemeClr val="accent3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 descr="superKnew-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474" y="3755377"/>
            <a:ext cx="2528503" cy="2497383"/>
          </a:xfrm>
          <a:prstGeom prst="rect">
            <a:avLst/>
          </a:prstGeom>
        </p:spPr>
      </p:pic>
      <p:pic>
        <p:nvPicPr>
          <p:cNvPr id="36" name="Picture 35" descr="superKnew-1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4" y="3730183"/>
            <a:ext cx="2571750" cy="2417291"/>
          </a:xfrm>
          <a:prstGeom prst="rect">
            <a:avLst/>
          </a:prstGeom>
        </p:spPr>
      </p:pic>
      <p:pic>
        <p:nvPicPr>
          <p:cNvPr id="32" name="Picture 31" descr="folgi-kyoto2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75" y="3132820"/>
            <a:ext cx="5179689" cy="3578268"/>
          </a:xfrm>
          <a:prstGeom prst="rect">
            <a:avLst/>
          </a:prstGeom>
        </p:spPr>
      </p:pic>
      <p:sp>
        <p:nvSpPr>
          <p:cNvPr id="38" name="Content Placeholder 28"/>
          <p:cNvSpPr txBox="1">
            <a:spLocks/>
          </p:cNvSpPr>
          <p:nvPr/>
        </p:nvSpPr>
        <p:spPr>
          <a:xfrm>
            <a:off x="287128" y="918679"/>
            <a:ext cx="4492690" cy="2811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0DBE5"/>
                </a:solidFill>
                <a:effectLst/>
                <a:uLnTx/>
                <a:uFillTx/>
                <a:latin typeface="Apple Symbols"/>
                <a:ea typeface="+mn-ea"/>
                <a:cs typeface="+mn-cs"/>
              </a:rPr>
              <a:t>MINOS have combined atmospheric and beam neutrinos and anti-neutrinos for most precise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0DBE5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D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0DBE5"/>
                </a:solidFill>
                <a:effectLst/>
                <a:uLnTx/>
                <a:uFillTx/>
                <a:latin typeface="Apple Symbols"/>
                <a:ea typeface="+mn-ea"/>
                <a:cs typeface="+mn-cs"/>
              </a:rPr>
              <a:t>m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A0DBE5"/>
                </a:solidFill>
                <a:effectLst/>
                <a:uLnTx/>
                <a:uFillTx/>
                <a:latin typeface="Apple Symbols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0DBE5"/>
                </a:solidFill>
                <a:effectLst/>
                <a:uLnTx/>
                <a:uFillTx/>
                <a:latin typeface="Apple Symbols"/>
                <a:ea typeface="+mn-ea"/>
                <a:cs typeface="+mn-cs"/>
              </a:rPr>
              <a:t> and sin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A0DBE5"/>
                </a:solidFill>
                <a:effectLst/>
                <a:uLnTx/>
                <a:uFillTx/>
                <a:latin typeface="Apple Symbols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0DBE5"/>
                </a:solidFill>
                <a:effectLst/>
                <a:uLnTx/>
                <a:uFillTx/>
                <a:latin typeface="Apple Symbols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0DBE5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q</a:t>
            </a:r>
            <a:r>
              <a:rPr kumimoji="0" 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A0DBE5"/>
                </a:solidFill>
                <a:effectLst/>
                <a:uLnTx/>
                <a:uFillTx/>
                <a:latin typeface="Apple Symbols"/>
                <a:ea typeface="+mn-ea"/>
                <a:cs typeface="+mn-cs"/>
              </a:rPr>
              <a:t>23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0DBE5"/>
                </a:solidFill>
                <a:effectLst/>
                <a:uLnTx/>
                <a:uFillTx/>
                <a:latin typeface="Apple Symbols"/>
                <a:ea typeface="+mn-ea"/>
                <a:cs typeface="+mn-cs"/>
              </a:rPr>
              <a:t> &lt; 1.0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0DBE5"/>
                </a:solidFill>
                <a:effectLst/>
                <a:uLnTx/>
                <a:uFillTx/>
                <a:latin typeface="Apple Symbols"/>
                <a:ea typeface="+mn-ea"/>
                <a:cs typeface="+mn-cs"/>
              </a:rPr>
              <a:t>Super-K have done full 3-flavor analysis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Symbols"/>
                <a:ea typeface="+mn-ea"/>
                <a:cs typeface="+mn-cs"/>
              </a:rPr>
              <a:t>Information about which octant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q</a:t>
            </a:r>
            <a:r>
              <a:rPr kumimoji="0" 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Symbols"/>
                <a:ea typeface="+mn-ea"/>
                <a:cs typeface="+mn-cs"/>
              </a:rPr>
              <a:t>23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Symbols"/>
                <a:ea typeface="+mn-ea"/>
                <a:cs typeface="+mn-cs"/>
              </a:rPr>
              <a:t> in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q</a:t>
            </a:r>
            <a:r>
              <a:rPr kumimoji="0" 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Symbols"/>
                <a:ea typeface="+mn-ea"/>
                <a:cs typeface="+mn-cs"/>
              </a:rPr>
              <a:t>23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Symbols"/>
                <a:ea typeface="+mn-ea"/>
                <a:cs typeface="+mn-cs"/>
              </a:rPr>
              <a:t> is the new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q</a:t>
            </a:r>
            <a:r>
              <a:rPr kumimoji="0" 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Symbols"/>
                <a:ea typeface="+mn-ea"/>
                <a:cs typeface="+mn-cs"/>
              </a:rPr>
              <a:t>13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Symbols"/>
                <a:ea typeface="+mn-ea"/>
                <a:cs typeface="+mn-cs"/>
              </a:rPr>
              <a:t>!!!</a:t>
            </a:r>
            <a:endParaRPr kumimoji="0" lang="en-US" sz="3200" b="0" i="0" u="none" strike="noStrike" kern="1200" cap="none" spc="0" normalizeH="0" baseline="-2500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pple Symbols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Symbols"/>
                <a:ea typeface="+mn-ea"/>
                <a:cs typeface="+mn-cs"/>
              </a:rPr>
              <a:t>Global fit (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Symbols"/>
                <a:ea typeface="+mn-ea"/>
                <a:cs typeface="+mn-cs"/>
              </a:rPr>
              <a:t>Fogli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Symbols"/>
                <a:ea typeface="+mn-ea"/>
                <a:cs typeface="+mn-cs"/>
              </a:rPr>
              <a:t> et al.) </a:t>
            </a:r>
            <a:r>
              <a:rPr lang="en-US" sz="3200" dirty="0" smtClean="0">
                <a:solidFill>
                  <a:srgbClr val="0000FF"/>
                </a:solidFill>
                <a:latin typeface="Apple Symbols"/>
              </a:rPr>
              <a:t>prefers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Symbols"/>
                <a:ea typeface="+mn-ea"/>
                <a:cs typeface="+mn-cs"/>
              </a:rPr>
              <a:t> sin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Symbols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q</a:t>
            </a:r>
            <a:r>
              <a:rPr kumimoji="0" 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Symbols"/>
                <a:ea typeface="+mn-ea"/>
                <a:cs typeface="+mn-cs"/>
              </a:rPr>
              <a:t>23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ple Symbols"/>
                <a:ea typeface="+mn-ea"/>
                <a:cs typeface="+mn-cs"/>
              </a:rPr>
              <a:t>&lt; 0.5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pple Symbols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pple Symbols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pple Symbols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pple Symbols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pple Symbols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pple Symbols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pple Symbols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pple Symbols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pple Symbols"/>
              <a:ea typeface="+mn-ea"/>
              <a:cs typeface="+mn-cs"/>
            </a:endParaRPr>
          </a:p>
        </p:txBody>
      </p:sp>
      <p:pic>
        <p:nvPicPr>
          <p:cNvPr id="37" name="Picture 36" descr="forJenny_contours_oldSuperK.png"/>
          <p:cNvPicPr>
            <a:picLocks noChangeAspect="1"/>
          </p:cNvPicPr>
          <p:nvPr/>
        </p:nvPicPr>
        <p:blipFill>
          <a:blip r:embed="rId5"/>
          <a:srcRect l="2069" r="3103" b="8811"/>
          <a:stretch>
            <a:fillRect/>
          </a:stretch>
        </p:blipFill>
        <p:spPr>
          <a:xfrm>
            <a:off x="4699102" y="0"/>
            <a:ext cx="4304019" cy="3401491"/>
          </a:xfrm>
          <a:prstGeom prst="rect">
            <a:avLst/>
          </a:prstGeom>
        </p:spPr>
      </p:pic>
      <p:pic>
        <p:nvPicPr>
          <p:cNvPr id="39" name="Picture 38" descr="superknew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7067" y="3313808"/>
            <a:ext cx="3592897" cy="3460805"/>
          </a:xfrm>
          <a:prstGeom prst="rect">
            <a:avLst/>
          </a:prstGeom>
        </p:spPr>
      </p:pic>
      <p:pic>
        <p:nvPicPr>
          <p:cNvPr id="31" name="Picture 30" descr="minosbestfitvalue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4345" y="2137276"/>
            <a:ext cx="2093652" cy="610648"/>
          </a:xfrm>
          <a:prstGeom prst="rect">
            <a:avLst/>
          </a:prstGeom>
        </p:spPr>
      </p:pic>
      <p:pic>
        <p:nvPicPr>
          <p:cNvPr id="33" name="Picture 32" descr="supekbestfitvalue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5931" y="3551091"/>
            <a:ext cx="2954033" cy="70187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166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148419" y="0"/>
            <a:ext cx="5088882" cy="769661"/>
          </a:xfrm>
        </p:spPr>
        <p:txBody>
          <a:bodyPr/>
          <a:lstStyle/>
          <a:p>
            <a:r>
              <a:rPr lang="en-US" dirty="0" smtClean="0"/>
              <a:t>Non-Standard 3x3 Mixing</a:t>
            </a:r>
            <a:endParaRPr lang="en-US" dirty="0" smtClean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0" y="841375"/>
            <a:ext cx="9144000" cy="222355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overarching reason to run MINOS in the </a:t>
            </a:r>
            <a:r>
              <a:rPr lang="en-US" dirty="0" err="1" smtClean="0"/>
              <a:t>NuMI-NO</a:t>
            </a:r>
            <a:r>
              <a:rPr lang="en-US" dirty="0" err="1" smtClean="0">
                <a:latin typeface="Symbol" charset="2"/>
              </a:rPr>
              <a:t>n</a:t>
            </a:r>
            <a:r>
              <a:rPr lang="en-US" dirty="0" err="1" smtClean="0"/>
              <a:t>A</a:t>
            </a:r>
            <a:r>
              <a:rPr lang="en-US" dirty="0" smtClean="0"/>
              <a:t> beam is to look for new physics in a previously unexplored region</a:t>
            </a:r>
          </a:p>
          <a:p>
            <a:r>
              <a:rPr lang="en-US" dirty="0" smtClean="0"/>
              <a:t>3000 events/year between 4-10 </a:t>
            </a:r>
            <a:r>
              <a:rPr lang="en-US" dirty="0" err="1" smtClean="0"/>
              <a:t>GeV</a:t>
            </a:r>
            <a:r>
              <a:rPr lang="en-US" dirty="0" smtClean="0"/>
              <a:t> near oscillation maximum</a:t>
            </a:r>
          </a:p>
          <a:p>
            <a:r>
              <a:rPr lang="en-US" dirty="0" smtClean="0">
                <a:solidFill>
                  <a:srgbClr val="A0DBE5"/>
                </a:solidFill>
              </a:rPr>
              <a:t>Unique high statistics experiment with charge sign measurement </a:t>
            </a:r>
          </a:p>
          <a:p>
            <a:pPr lvl="1"/>
            <a:r>
              <a:rPr lang="en-US" dirty="0" smtClean="0">
                <a:solidFill>
                  <a:srgbClr val="A0DBE5"/>
                </a:solidFill>
              </a:rPr>
              <a:t>different energy region</a:t>
            </a:r>
          </a:p>
          <a:p>
            <a:pPr lvl="1"/>
            <a:r>
              <a:rPr lang="en-US" dirty="0" smtClean="0">
                <a:solidFill>
                  <a:srgbClr val="A0DBE5"/>
                </a:solidFill>
              </a:rPr>
              <a:t>different </a:t>
            </a:r>
            <a:r>
              <a:rPr lang="en-US" dirty="0" err="1" smtClean="0">
                <a:solidFill>
                  <a:srgbClr val="A0DBE5"/>
                </a:solidFill>
              </a:rPr>
              <a:t>systematics</a:t>
            </a:r>
            <a:r>
              <a:rPr lang="en-US" dirty="0" smtClean="0">
                <a:solidFill>
                  <a:srgbClr val="A0DBE5"/>
                </a:solidFill>
              </a:rPr>
              <a:t> (beam, </a:t>
            </a:r>
            <a:r>
              <a:rPr lang="en-US" dirty="0" err="1" smtClean="0">
                <a:solidFill>
                  <a:srgbClr val="A0DBE5"/>
                </a:solidFill>
              </a:rPr>
              <a:t>x</a:t>
            </a:r>
            <a:r>
              <a:rPr lang="en-US" dirty="0" smtClean="0">
                <a:solidFill>
                  <a:srgbClr val="A0DBE5"/>
                </a:solidFill>
              </a:rPr>
              <a:t>-sec comp )</a:t>
            </a:r>
          </a:p>
          <a:p>
            <a:pPr>
              <a:buNone/>
            </a:pPr>
            <a:endParaRPr lang="en-US" sz="2400" dirty="0"/>
          </a:p>
        </p:txBody>
      </p:sp>
      <p:pic>
        <p:nvPicPr>
          <p:cNvPr id="51204" name="Picture 5" descr="novaspectr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0" y="3620427"/>
            <a:ext cx="3886200" cy="3222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Content Placeholder 5" descr="minosplusra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0057" y="3568210"/>
            <a:ext cx="4321943" cy="31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148419" y="0"/>
            <a:ext cx="8480034" cy="769661"/>
          </a:xfrm>
        </p:spPr>
        <p:txBody>
          <a:bodyPr/>
          <a:lstStyle/>
          <a:p>
            <a:r>
              <a:rPr lang="en-US" dirty="0" smtClean="0"/>
              <a:t>Cross check MINOS in different energy region </a:t>
            </a:r>
            <a:endParaRPr lang="en-US" dirty="0" smtClean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0" y="841375"/>
            <a:ext cx="9144000" cy="222355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overarching reason to run MINOS in the </a:t>
            </a:r>
            <a:r>
              <a:rPr lang="en-US" dirty="0" err="1" smtClean="0"/>
              <a:t>NuMI-NO</a:t>
            </a:r>
            <a:r>
              <a:rPr lang="en-US" dirty="0" err="1" smtClean="0">
                <a:latin typeface="Symbol" charset="2"/>
              </a:rPr>
              <a:t>n</a:t>
            </a:r>
            <a:r>
              <a:rPr lang="en-US" dirty="0" err="1" smtClean="0"/>
              <a:t>A</a:t>
            </a:r>
            <a:r>
              <a:rPr lang="en-US" dirty="0" smtClean="0"/>
              <a:t> beam is to look for new physics in a previously unexplored region</a:t>
            </a:r>
          </a:p>
          <a:p>
            <a:r>
              <a:rPr lang="en-US" dirty="0" smtClean="0"/>
              <a:t>3000 events/year between 4-10 </a:t>
            </a:r>
            <a:r>
              <a:rPr lang="en-US" dirty="0" err="1" smtClean="0"/>
              <a:t>GeV</a:t>
            </a:r>
            <a:r>
              <a:rPr lang="en-US" dirty="0" smtClean="0"/>
              <a:t> near oscillation maximum</a:t>
            </a:r>
          </a:p>
          <a:p>
            <a:r>
              <a:rPr lang="en-US" dirty="0" smtClean="0"/>
              <a:t>Unique high statistics experiment with charge sign measurement </a:t>
            </a:r>
          </a:p>
          <a:p>
            <a:pPr lvl="1"/>
            <a:r>
              <a:rPr lang="en-US" dirty="0" smtClean="0"/>
              <a:t>different energy region</a:t>
            </a:r>
          </a:p>
          <a:p>
            <a:pPr lvl="1"/>
            <a:r>
              <a:rPr lang="en-US" dirty="0" smtClean="0"/>
              <a:t>different </a:t>
            </a:r>
            <a:r>
              <a:rPr lang="en-US" dirty="0" err="1" smtClean="0"/>
              <a:t>systematics</a:t>
            </a:r>
            <a:r>
              <a:rPr lang="en-US" dirty="0" smtClean="0"/>
              <a:t> (beam, </a:t>
            </a:r>
            <a:r>
              <a:rPr lang="en-US" dirty="0" err="1" smtClean="0"/>
              <a:t>x</a:t>
            </a:r>
            <a:r>
              <a:rPr lang="en-US" dirty="0" smtClean="0"/>
              <a:t>-sec </a:t>
            </a:r>
            <a:r>
              <a:rPr lang="en-US" dirty="0" smtClean="0"/>
              <a:t>combination </a:t>
            </a:r>
            <a:r>
              <a:rPr lang="en-US" dirty="0" smtClean="0"/>
              <a:t>)</a:t>
            </a:r>
          </a:p>
          <a:p>
            <a:pPr>
              <a:buNone/>
            </a:pPr>
            <a:endParaRPr lang="en-US" sz="2400" dirty="0"/>
          </a:p>
        </p:txBody>
      </p:sp>
      <p:pic>
        <p:nvPicPr>
          <p:cNvPr id="51204" name="Picture 5" descr="novaspectr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953000" y="3646261"/>
            <a:ext cx="3505200" cy="261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Content Placeholder 5" descr="minosplusra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11200" y="3646260"/>
            <a:ext cx="3860800" cy="2618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-25000" dirty="0" smtClean="0"/>
              <a:t>23</a:t>
            </a:r>
            <a:r>
              <a:rPr lang="en-US" dirty="0" smtClean="0"/>
              <a:t> and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4844" y="1077526"/>
            <a:ext cx="3234033" cy="477550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Very precise measure of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23</a:t>
            </a:r>
            <a:r>
              <a:rPr lang="en-US" dirty="0" smtClean="0"/>
              <a:t> can be achieved</a:t>
            </a:r>
          </a:p>
          <a:p>
            <a:r>
              <a:rPr lang="en-US" dirty="0" smtClean="0"/>
              <a:t>Combined with Nova and T2K, ~1% measurement of this parameter</a:t>
            </a:r>
          </a:p>
          <a:p>
            <a:r>
              <a:rPr lang="en-US" dirty="0" smtClean="0"/>
              <a:t>1% measurements of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32</a:t>
            </a:r>
            <a:r>
              <a:rPr lang="en-US" dirty="0" smtClean="0"/>
              <a:t> and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31 </a:t>
            </a:r>
            <a:r>
              <a:rPr lang="en-US" dirty="0" smtClean="0"/>
              <a:t>can give mass hierarchy </a:t>
            </a:r>
            <a:r>
              <a:rPr lang="en-US" dirty="0" smtClean="0"/>
              <a:t>(http://arxiv.org/pdf/1206.6017v1.</a:t>
            </a:r>
            <a:r>
              <a:rPr lang="en-US" dirty="0" smtClean="0"/>
              <a:t>pdf)</a:t>
            </a:r>
          </a:p>
          <a:p>
            <a:r>
              <a:rPr lang="en-US" dirty="0" smtClean="0"/>
              <a:t>Some contribution to knowledge of sin</a:t>
            </a:r>
            <a:r>
              <a:rPr lang="en-US" baseline="30000" dirty="0" smtClean="0"/>
              <a:t>2</a:t>
            </a:r>
            <a:r>
              <a:rPr lang="en-US" dirty="0" smtClean="0"/>
              <a:t>2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-25000" dirty="0" smtClean="0"/>
              <a:t>23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sn2dm2_progress_MINOS_Nova.png"/>
          <p:cNvPicPr>
            <a:picLocks noChangeAspect="1"/>
          </p:cNvPicPr>
          <p:nvPr/>
        </p:nvPicPr>
        <p:blipFill>
          <a:blip r:embed="rId2"/>
          <a:srcRect r="4523"/>
          <a:stretch>
            <a:fillRect/>
          </a:stretch>
        </p:blipFill>
        <p:spPr>
          <a:xfrm>
            <a:off x="148419" y="893458"/>
            <a:ext cx="5324559" cy="5408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survProb_all_MINOSData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05331" y="2944792"/>
            <a:ext cx="4095739" cy="294339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MINOS+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17872" y="1232972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769660"/>
            <a:ext cx="8229600" cy="217513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3000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noProof="0" dirty="0" smtClean="0">
                <a:solidFill>
                  <a:srgbClr val="0000FF"/>
                </a:solidFill>
              </a:rPr>
              <a:t>Powerful search </a:t>
            </a:r>
            <a:r>
              <a:rPr lang="en-US" sz="3200" noProof="0" dirty="0" smtClean="0">
                <a:solidFill>
                  <a:srgbClr val="0000FF"/>
                </a:solidFill>
              </a:rPr>
              <a:t>for sterile neutrinos</a:t>
            </a:r>
            <a:r>
              <a:rPr lang="en-US" sz="3200" noProof="0" dirty="0" smtClean="0">
                <a:solidFill>
                  <a:srgbClr val="0000FF"/>
                </a:solidFill>
              </a:rPr>
              <a:t> 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noProof="0" dirty="0" smtClean="0">
                <a:solidFill>
                  <a:srgbClr val="0000FF"/>
                </a:solidFill>
              </a:rPr>
              <a:t>Odd dip will have to wait for MINOS+ for more study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noProof="0" dirty="0" smtClean="0">
                <a:solidFill>
                  <a:srgbClr val="0000FF"/>
                </a:solidFill>
              </a:rPr>
              <a:t>Oscillation spectrum pretty insensitive to primary oscillation </a:t>
            </a:r>
            <a:r>
              <a:rPr lang="en-US" sz="3200" dirty="0" smtClean="0">
                <a:solidFill>
                  <a:srgbClr val="0000FF"/>
                </a:solidFill>
              </a:rPr>
              <a:t>parameters in this region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A0DBE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SlowerOscillationPlot.png"/>
          <p:cNvPicPr>
            <a:picLocks noChangeAspect="1"/>
          </p:cNvPicPr>
          <p:nvPr/>
        </p:nvPicPr>
        <p:blipFill>
          <a:blip r:embed="rId3"/>
          <a:srcRect l="3055" t="4543" r="7127" b="3028"/>
          <a:stretch>
            <a:fillRect/>
          </a:stretch>
        </p:blipFill>
        <p:spPr>
          <a:xfrm>
            <a:off x="0" y="2944792"/>
            <a:ext cx="4554774" cy="315170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100946" y="3857810"/>
            <a:ext cx="1020780" cy="8783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927976" cy="708819"/>
          </a:xfrm>
        </p:spPr>
        <p:txBody>
          <a:bodyPr/>
          <a:lstStyle/>
          <a:p>
            <a:r>
              <a:rPr lang="en-US" dirty="0" smtClean="0"/>
              <a:t>MINOS+ sterile reach</a:t>
            </a:r>
            <a:endParaRPr lang="en-US" dirty="0"/>
          </a:p>
        </p:txBody>
      </p:sp>
      <p:pic>
        <p:nvPicPr>
          <p:cNvPr id="5" name="Picture 4" descr="NuMuSensitivit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5" y="3903492"/>
            <a:ext cx="4527553" cy="2863088"/>
          </a:xfrm>
          <a:prstGeom prst="rect">
            <a:avLst/>
          </a:prstGeom>
        </p:spPr>
      </p:pic>
      <p:pic>
        <p:nvPicPr>
          <p:cNvPr id="6" name="Picture 5" descr="minos+bugey.pdf"/>
          <p:cNvPicPr>
            <a:picLocks noChangeAspect="1"/>
          </p:cNvPicPr>
          <p:nvPr/>
        </p:nvPicPr>
        <p:blipFill>
          <a:blip r:embed="rId3"/>
          <a:srcRect t="5788" r="5806"/>
          <a:stretch>
            <a:fillRect/>
          </a:stretch>
        </p:blipFill>
        <p:spPr>
          <a:xfrm>
            <a:off x="4804322" y="1240554"/>
            <a:ext cx="4272436" cy="53588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01455" y="247154"/>
            <a:ext cx="28805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|U</a:t>
            </a:r>
            <a:r>
              <a:rPr lang="en-US" baseline="-25000" dirty="0" smtClean="0"/>
              <a:t>e4</a:t>
            </a:r>
            <a:r>
              <a:rPr lang="en-US" dirty="0" smtClean="0"/>
              <a:t>|</a:t>
            </a:r>
            <a:r>
              <a:rPr lang="en-US" baseline="30000" dirty="0" smtClean="0"/>
              <a:t>2 </a:t>
            </a:r>
            <a:r>
              <a:rPr lang="en-US" dirty="0" smtClean="0"/>
              <a:t>= sin</a:t>
            </a:r>
            <a:r>
              <a:rPr lang="en-US" baseline="30000" dirty="0" smtClean="0"/>
              <a:t>2</a:t>
            </a:r>
            <a:r>
              <a:rPr lang="en-US" dirty="0" smtClean="0">
                <a:latin typeface="Symbol"/>
              </a:rPr>
              <a:t>q</a:t>
            </a:r>
            <a:r>
              <a:rPr lang="en-US" baseline="-25000" dirty="0" smtClean="0"/>
              <a:t>14</a:t>
            </a:r>
          </a:p>
          <a:p>
            <a:r>
              <a:rPr lang="en-US" dirty="0" smtClean="0"/>
              <a:t>|U</a:t>
            </a:r>
            <a:r>
              <a:rPr lang="en-US" baseline="-25000" dirty="0" smtClean="0">
                <a:latin typeface="Symbol"/>
              </a:rPr>
              <a:t>m</a:t>
            </a:r>
            <a:r>
              <a:rPr lang="en-US" baseline="-25000" dirty="0" smtClean="0"/>
              <a:t>4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r>
              <a:rPr lang="en-US" dirty="0" smtClean="0"/>
              <a:t> = cos</a:t>
            </a:r>
            <a:r>
              <a:rPr lang="en-US" baseline="30000" dirty="0" smtClean="0"/>
              <a:t>2</a:t>
            </a:r>
            <a:r>
              <a:rPr lang="en-US" dirty="0" smtClean="0">
                <a:latin typeface="Symbol"/>
              </a:rPr>
              <a:t>q</a:t>
            </a:r>
            <a:r>
              <a:rPr lang="en-US" baseline="-25000" dirty="0" smtClean="0"/>
              <a:t>24</a:t>
            </a:r>
            <a:r>
              <a:rPr lang="en-US" dirty="0" smtClean="0"/>
              <a:t> * sin</a:t>
            </a:r>
            <a:r>
              <a:rPr lang="en-US" baseline="30000" dirty="0" smtClean="0"/>
              <a:t>2</a:t>
            </a:r>
            <a:r>
              <a:rPr lang="en-US" dirty="0" smtClean="0">
                <a:latin typeface="Symbol"/>
              </a:rPr>
              <a:t>q</a:t>
            </a:r>
            <a:r>
              <a:rPr lang="en-US" baseline="-25000" dirty="0" smtClean="0"/>
              <a:t>24</a:t>
            </a:r>
            <a:endParaRPr lang="en-US" dirty="0" smtClean="0"/>
          </a:p>
          <a:p>
            <a:r>
              <a:rPr lang="en-US" dirty="0" smtClean="0"/>
              <a:t>sin</a:t>
            </a:r>
            <a:r>
              <a:rPr lang="en-US" baseline="30000" dirty="0" smtClean="0"/>
              <a:t>2</a:t>
            </a:r>
            <a:r>
              <a:rPr lang="en-US" dirty="0" smtClean="0"/>
              <a:t>(2</a:t>
            </a:r>
            <a:r>
              <a:rPr lang="en-US" dirty="0" smtClean="0">
                <a:latin typeface="Symbol"/>
              </a:rPr>
              <a:t>q</a:t>
            </a:r>
            <a:r>
              <a:rPr lang="en-US" baseline="-25000" dirty="0" smtClean="0">
                <a:latin typeface="Symbol"/>
              </a:rPr>
              <a:t>m</a:t>
            </a:r>
            <a:r>
              <a:rPr lang="en-US" baseline="-25000" dirty="0" smtClean="0"/>
              <a:t>e</a:t>
            </a:r>
            <a:r>
              <a:rPr lang="en-US" dirty="0" smtClean="0"/>
              <a:t>) = 4|U</a:t>
            </a:r>
            <a:r>
              <a:rPr lang="en-US" baseline="-25000" dirty="0" smtClean="0"/>
              <a:t>e4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r>
              <a:rPr lang="en-US" dirty="0" smtClean="0"/>
              <a:t> * |U</a:t>
            </a:r>
            <a:r>
              <a:rPr lang="en-US" baseline="-25000" dirty="0" smtClean="0">
                <a:latin typeface="Symbol"/>
              </a:rPr>
              <a:t>m</a:t>
            </a:r>
            <a:r>
              <a:rPr lang="en-US" baseline="-25000" dirty="0" smtClean="0"/>
              <a:t>4</a:t>
            </a:r>
            <a:r>
              <a:rPr lang="en-US" dirty="0" smtClean="0"/>
              <a:t>|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pic>
        <p:nvPicPr>
          <p:cNvPr id="4" name="Content Placeholder 3" descr="NuMuBarSensitivity.png"/>
          <p:cNvPicPr>
            <a:picLocks noGrp="1" noChangeAspect="1"/>
          </p:cNvPicPr>
          <p:nvPr>
            <p:ph idx="1"/>
          </p:nvPr>
        </p:nvPicPr>
        <p:blipFill>
          <a:blip r:embed="rId4"/>
          <a:srcRect b="2591"/>
          <a:stretch>
            <a:fillRect/>
          </a:stretch>
        </p:blipFill>
        <p:spPr>
          <a:xfrm>
            <a:off x="143476" y="882415"/>
            <a:ext cx="4527553" cy="27889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19509</TotalTime>
  <Words>608</Words>
  <Application>Microsoft Macintosh PowerPoint</Application>
  <PresentationFormat>On-screen Show (4:3)</PresentationFormat>
  <Paragraphs>86</Paragraphs>
  <Slides>12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MINOS+ Starts April 2013 for three years</vt:lpstr>
      <vt:lpstr>MINOS+</vt:lpstr>
      <vt:lpstr>The MINOS(+) Experiment</vt:lpstr>
      <vt:lpstr>q23</vt:lpstr>
      <vt:lpstr>Non-Standard 3x3 Mixing</vt:lpstr>
      <vt:lpstr>Cross check MINOS in different energy region </vt:lpstr>
      <vt:lpstr>q23 and Dm2</vt:lpstr>
      <vt:lpstr>MINOS+</vt:lpstr>
      <vt:lpstr>MINOS+ sterile reach</vt:lpstr>
      <vt:lpstr>NSI &amp; Extra Dimensions</vt:lpstr>
      <vt:lpstr>Atmospherics</vt:lpstr>
      <vt:lpstr>Summary</vt:lpstr>
    </vt:vector>
  </TitlesOfParts>
  <Company>UCL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NuTURN II</dc:title>
  <dc:creator>Jenny Thomas</dc:creator>
  <cp:lastModifiedBy>Jenny Thomas</cp:lastModifiedBy>
  <cp:revision>57</cp:revision>
  <dcterms:created xsi:type="dcterms:W3CDTF">2012-07-26T14:33:48Z</dcterms:created>
  <dcterms:modified xsi:type="dcterms:W3CDTF">2012-07-27T14:29:55Z</dcterms:modified>
</cp:coreProperties>
</file>