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8" r:id="rId2"/>
    <p:sldId id="291" r:id="rId3"/>
    <p:sldId id="282" r:id="rId4"/>
    <p:sldId id="281" r:id="rId5"/>
    <p:sldId id="285" r:id="rId6"/>
    <p:sldId id="261" r:id="rId7"/>
    <p:sldId id="262" r:id="rId8"/>
    <p:sldId id="289" r:id="rId9"/>
    <p:sldId id="263" r:id="rId10"/>
    <p:sldId id="267" r:id="rId11"/>
    <p:sldId id="290" r:id="rId12"/>
    <p:sldId id="268" r:id="rId13"/>
    <p:sldId id="266" r:id="rId14"/>
    <p:sldId id="271" r:id="rId15"/>
    <p:sldId id="292" r:id="rId16"/>
    <p:sldId id="264" r:id="rId17"/>
    <p:sldId id="269" r:id="rId18"/>
    <p:sldId id="270" r:id="rId19"/>
    <p:sldId id="274" r:id="rId20"/>
    <p:sldId id="283" r:id="rId21"/>
    <p:sldId id="280" r:id="rId22"/>
    <p:sldId id="272" r:id="rId23"/>
    <p:sldId id="273" r:id="rId24"/>
    <p:sldId id="284" r:id="rId25"/>
    <p:sldId id="275" r:id="rId26"/>
    <p:sldId id="265" r:id="rId27"/>
    <p:sldId id="29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281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2C042-8D9E-BB40-A2F0-F1F6A1A54AB3}" type="datetimeFigureOut">
              <a:rPr lang="en-US" smtClean="0"/>
              <a:pPr/>
              <a:t>9/2/10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016F1-FC6C-F840-96E4-CF22CBE1E1C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3B4BC-3823-5640-8B65-EF897A9A42BF}" type="datetimeFigureOut">
              <a:rPr lang="en-US" smtClean="0"/>
              <a:pPr/>
              <a:t>9/2/10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3D196-03C6-5C40-B960-4BB8340E46F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9B7F90-5B97-C342-988D-465B4261CEBE}" type="slidenum">
              <a:rPr lang="en-US"/>
              <a:pPr/>
              <a:t>5</a:t>
            </a:fld>
            <a:endParaRPr lang="en-US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EFCA58-622A-874F-B211-C0C32D62FDA3}" type="slidenum">
              <a:rPr lang="en-US"/>
              <a:pPr/>
              <a:t>8</a:t>
            </a:fld>
            <a:endParaRPr lang="en-US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3D196-03C6-5C40-B960-4BB8340E46FB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smtClean="0"/>
              <a:t>7 September 2008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Robert Flack NOW2010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11DA40-5C6A-7C45-938A-A0096F681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7 September 2008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Robert Flack NOW2010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59350-5006-9F4A-9772-3045D9AAA72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wmf"/><Relationship Id="rId3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2.png"/><Relationship Id="rId6" Type="http://schemas.openxmlformats.org/officeDocument/2006/relationships/image" Target="../media/image49.pdf"/><Relationship Id="rId7" Type="http://schemas.openxmlformats.org/officeDocument/2006/relationships/image" Target="../media/image50.png"/><Relationship Id="rId8" Type="http://schemas.openxmlformats.org/officeDocument/2006/relationships/image" Target="../media/image51.pdf"/><Relationship Id="rId9" Type="http://schemas.openxmlformats.org/officeDocument/2006/relationships/image" Target="../media/image52.png"/><Relationship Id="rId10" Type="http://schemas.openxmlformats.org/officeDocument/2006/relationships/image" Target="../media/image53.pdf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jpe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44116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4800" b="1" dirty="0" smtClean="0"/>
              <a:t>NEMO-3 </a:t>
            </a:r>
            <a:r>
              <a:rPr lang="en-GB" sz="4800" b="1" dirty="0" smtClean="0">
                <a:latin typeface="Times New Roman"/>
              </a:rPr>
              <a:t>and </a:t>
            </a:r>
            <a:r>
              <a:rPr lang="en-GB" sz="4800" b="1" dirty="0" err="1" smtClean="0">
                <a:latin typeface="Times New Roman"/>
              </a:rPr>
              <a:t>SuperNEMO</a:t>
            </a:r>
            <a:r>
              <a:rPr lang="en-GB" sz="4800" b="1" dirty="0" smtClean="0"/>
              <a:t/>
            </a:r>
            <a:br>
              <a:rPr lang="en-GB" sz="4800" b="1" dirty="0" smtClean="0"/>
            </a:br>
            <a:r>
              <a:rPr lang="en-GB" sz="3111" b="1" dirty="0">
                <a:solidFill>
                  <a:srgbClr val="FF0000"/>
                </a:solidFill>
              </a:rPr>
              <a:t>A search for</a:t>
            </a:r>
            <a:r>
              <a:rPr lang="en-GB" sz="3111" b="1" dirty="0" smtClean="0">
                <a:solidFill>
                  <a:srgbClr val="FF0000"/>
                </a:solidFill>
              </a:rPr>
              <a:t> zero neutrino double </a:t>
            </a:r>
            <a:r>
              <a:rPr lang="en-GB" sz="3111" b="1" dirty="0">
                <a:solidFill>
                  <a:srgbClr val="FF0000"/>
                </a:solidFill>
              </a:rPr>
              <a:t>beta decay</a:t>
            </a:r>
            <a:endParaRPr lang="en-US" sz="3111" b="1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6850" y="3716338"/>
            <a:ext cx="8011199" cy="1752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tx1"/>
                </a:solidFill>
              </a:rPr>
              <a:t>Robert L. Flack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tx1"/>
                </a:solidFill>
              </a:rPr>
              <a:t>University College London</a:t>
            </a:r>
          </a:p>
          <a:p>
            <a:pPr>
              <a:lnSpc>
                <a:spcPct val="80000"/>
              </a:lnSpc>
            </a:pPr>
            <a:endParaRPr lang="en-GB" sz="20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solidFill>
                  <a:schemeClr val="tx1"/>
                </a:solidFill>
              </a:rPr>
              <a:t>On behalf of the NEMO-</a:t>
            </a:r>
            <a:r>
              <a:rPr lang="en-GB" sz="2400" b="1" dirty="0" smtClean="0">
                <a:solidFill>
                  <a:schemeClr val="tx1"/>
                </a:solidFill>
              </a:rPr>
              <a:t>3/SuperNEMO collaborations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UCL_LOGO_NEW_BLACK_T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49275"/>
            <a:ext cx="1676400" cy="479425"/>
          </a:xfrm>
          <a:prstGeom prst="rect">
            <a:avLst/>
          </a:prstGeom>
          <a:noFill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79388" y="1037745"/>
            <a:ext cx="8713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580333" y="5797441"/>
            <a:ext cx="188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Times New Roman"/>
                <a:cs typeface="Times New Roman"/>
              </a:rPr>
              <a:t>NOW 2010</a:t>
            </a:r>
            <a:endParaRPr lang="en-GB" sz="28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901557" y="163637"/>
            <a:ext cx="7503264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2400" b="1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Calorimeter R&amp;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D to improve energy and time resolution</a:t>
            </a:r>
            <a:endParaRPr lang="en-US" sz="2400" b="1" dirty="0">
              <a:solidFill>
                <a:srgbClr val="000000"/>
              </a:solidFill>
              <a:latin typeface="Times New Roman"/>
              <a:ea typeface="Chalkboard Bold" charset="0"/>
              <a:cs typeface="Times New Roman"/>
              <a:sym typeface="Chalkboard Bold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168" y="1184322"/>
            <a:ext cx="2633142" cy="351048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3107846" y="1267696"/>
            <a:ext cx="2386406" cy="20313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endParaRPr lang="en-US" sz="1600" dirty="0" smtClean="0">
              <a:latin typeface="Chalkboard" charset="0"/>
              <a:ea typeface="Lucida Grande" charset="0"/>
              <a:cs typeface="Lucida Grande" charset="0"/>
              <a:sym typeface="Chalkboard" charset="0"/>
            </a:endParaRPr>
          </a:p>
          <a:p>
            <a:pPr marL="40182"/>
            <a:r>
              <a:rPr lang="en-US" sz="2000" dirty="0" err="1">
                <a:latin typeface="Times New Roman"/>
                <a:ea typeface="Chalkboard Bold" charset="0"/>
                <a:cs typeface="Times New Roman"/>
                <a:sym typeface="Chalkboard Bold" charset="0"/>
              </a:rPr>
              <a:t>Scintillator</a:t>
            </a:r>
            <a:endParaRPr lang="en-US" sz="2000" dirty="0">
              <a:latin typeface="Times New Roman"/>
              <a:ea typeface="Chalkboard Bold" charset="0"/>
              <a:cs typeface="Times New Roman"/>
              <a:sym typeface="Chalkboard Bold" charset="0"/>
            </a:endParaRPr>
          </a:p>
          <a:p>
            <a:pPr marL="40182">
              <a:buSzPct val="125000"/>
              <a:buFont typeface="Chalkboard" charset="0"/>
              <a:buChar char="•"/>
            </a:pPr>
            <a:r>
              <a:rPr lang="en-US" sz="2000" dirty="0">
                <a:latin typeface="Times New Roman"/>
                <a:ea typeface="Chalkboard" charset="0"/>
                <a:cs typeface="Times New Roman"/>
                <a:sym typeface="Chalkboard" charset="0"/>
              </a:rPr>
              <a:t> Material </a:t>
            </a:r>
          </a:p>
          <a:p>
            <a:pPr marL="40182">
              <a:buSzPct val="125000"/>
              <a:buFont typeface="Chalkboard" charset="0"/>
              <a:buChar char="•"/>
            </a:pPr>
            <a:r>
              <a:rPr lang="en-US" sz="2000" dirty="0">
                <a:latin typeface="Times New Roman"/>
                <a:ea typeface="Chalkboard" charset="0"/>
                <a:cs typeface="Times New Roman"/>
                <a:sym typeface="Chalkboard" charset="0"/>
              </a:rPr>
              <a:t> Shape</a:t>
            </a:r>
          </a:p>
          <a:p>
            <a:pPr marL="40182">
              <a:buSzPct val="125000"/>
              <a:buFont typeface="Chalkboard" charset="0"/>
              <a:buChar char="•"/>
            </a:pPr>
            <a:r>
              <a:rPr lang="en-US" sz="2000" dirty="0">
                <a:latin typeface="Times New Roman"/>
                <a:ea typeface="Chalkboard" charset="0"/>
                <a:cs typeface="Times New Roman"/>
                <a:sym typeface="Chalkboard" charset="0"/>
              </a:rPr>
              <a:t> Size</a:t>
            </a:r>
          </a:p>
          <a:p>
            <a:pPr marL="40182">
              <a:buSzPct val="125000"/>
              <a:buFont typeface="Chalkboard" charset="0"/>
              <a:buChar char="•"/>
            </a:pPr>
            <a:r>
              <a:rPr lang="en-US" sz="2000" dirty="0">
                <a:latin typeface="Times New Roman"/>
                <a:ea typeface="Chalkboard" charset="0"/>
                <a:cs typeface="Times New Roman"/>
                <a:sym typeface="Chalkboard" charset="0"/>
              </a:rPr>
              <a:t> Coating</a:t>
            </a:r>
            <a:endParaRPr lang="en-US" sz="2000" dirty="0" smtClean="0">
              <a:latin typeface="Times New Roman"/>
              <a:ea typeface="Chalkboard" charset="0"/>
              <a:cs typeface="Times New Roman"/>
              <a:sym typeface="Chalkboard" charset="0"/>
            </a:endParaRPr>
          </a:p>
          <a:p>
            <a:pPr marL="40182"/>
            <a:endParaRPr lang="en-US" sz="1600" dirty="0">
              <a:latin typeface="Chalkboard" charset="0"/>
              <a:ea typeface="Lucida Grande" charset="0"/>
              <a:cs typeface="Lucida Grande" charset="0"/>
              <a:sym typeface="Chalkboard" charset="0"/>
            </a:endParaRP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977156" y="5286375"/>
            <a:ext cx="5315211" cy="620958"/>
          </a:xfrm>
          <a:prstGeom prst="rect">
            <a:avLst/>
          </a:prstGeom>
          <a:solidFill>
            <a:srgbClr val="FFFF99"/>
          </a:solidFill>
          <a:ln w="952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3200" dirty="0">
                <a:solidFill>
                  <a:srgbClr val="FF0000"/>
                </a:solidFill>
                <a:latin typeface="Times New Roman"/>
                <a:ea typeface="Arial Bold" charset="0"/>
                <a:cs typeface="Times New Roman"/>
                <a:sym typeface="Arial Bold" charset="0"/>
              </a:rPr>
              <a:t>FWHM =  4% @ Q</a:t>
            </a:r>
            <a:r>
              <a:rPr lang="en-US" sz="3200" baseline="-6000" dirty="0">
                <a:solidFill>
                  <a:srgbClr val="FF0000"/>
                </a:solidFill>
                <a:latin typeface="Times New Roman"/>
                <a:ea typeface="Arial Bold" charset="0"/>
                <a:cs typeface="Times New Roman"/>
                <a:sym typeface="Arial Bold" charset="0"/>
              </a:rPr>
              <a:t>ββ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Arial Bold" charset="0"/>
                <a:cs typeface="Times New Roman"/>
                <a:sym typeface="Arial Bold" charset="0"/>
              </a:rPr>
              <a:t> = 3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Arial Bold" charset="0"/>
                <a:cs typeface="Times New Roman"/>
                <a:sym typeface="Arial Bold" charset="0"/>
              </a:rPr>
              <a:t>MeV</a:t>
            </a:r>
            <a:endParaRPr lang="en-US" sz="3200" dirty="0">
              <a:solidFill>
                <a:srgbClr val="FF0000"/>
              </a:solidFill>
              <a:latin typeface="Times New Roman"/>
              <a:ea typeface="Arial Bold" charset="0"/>
              <a:cs typeface="Times New Roman"/>
              <a:sym typeface="Arial Bold" charset="0"/>
            </a:endParaRPr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3124200" y="3586810"/>
            <a:ext cx="4526337" cy="1107995"/>
          </a:xfrm>
          <a:prstGeom prst="rect">
            <a:avLst/>
          </a:prstGeom>
          <a:solidFill>
            <a:srgbClr val="F79646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2400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Required resolution demonstrated</a:t>
            </a:r>
          </a:p>
          <a:p>
            <a:pPr marL="40182"/>
            <a:r>
              <a:rPr lang="en-US" sz="2400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with 28cm Hex block (≥10cm thick)</a:t>
            </a:r>
          </a:p>
          <a:p>
            <a:pPr marL="40182"/>
            <a:r>
              <a:rPr lang="en-US" sz="2400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directly coupled to 8” PMT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205945" y="532969"/>
            <a:ext cx="7198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"/>
            <a:r>
              <a:rPr lang="en-US" sz="2400" dirty="0" smtClean="0">
                <a:latin typeface="Times New Roman"/>
                <a:ea typeface="Chalkboard Bold" charset="0"/>
                <a:cs typeface="Times New Roman"/>
                <a:sym typeface="Chalkboard Bold" charset="0"/>
              </a:rPr>
              <a:t>Each module will have 550 </a:t>
            </a:r>
            <a:r>
              <a:rPr lang="en-US" sz="2400" dirty="0" err="1" smtClean="0">
                <a:latin typeface="Times New Roman"/>
                <a:ea typeface="Chalkboard Bold" charset="0"/>
                <a:cs typeface="Times New Roman"/>
                <a:sym typeface="Chalkboard Bold" charset="0"/>
              </a:rPr>
              <a:t>PMTs</a:t>
            </a:r>
            <a:r>
              <a:rPr lang="en-US" sz="2400" dirty="0" smtClean="0">
                <a:latin typeface="Times New Roman"/>
                <a:ea typeface="Chalkboard Bold" charset="0"/>
                <a:cs typeface="Times New Roman"/>
                <a:sym typeface="Chalkboard Bold" charset="0"/>
              </a:rPr>
              <a:t> +  </a:t>
            </a:r>
            <a:r>
              <a:rPr lang="en-US" sz="2400" dirty="0" err="1" smtClean="0">
                <a:latin typeface="Times New Roman"/>
                <a:ea typeface="Chalkboard Bold" charset="0"/>
                <a:cs typeface="Times New Roman"/>
                <a:sym typeface="Chalkboard Bold" charset="0"/>
              </a:rPr>
              <a:t>scintillator</a:t>
            </a:r>
            <a:r>
              <a:rPr lang="en-US" sz="2400" dirty="0" smtClean="0">
                <a:latin typeface="Times New Roman"/>
                <a:ea typeface="Chalkboard Bold" charset="0"/>
                <a:cs typeface="Times New Roman"/>
                <a:sym typeface="Chalkboard Bold" charset="0"/>
              </a:rPr>
              <a:t> </a:t>
            </a:r>
            <a:r>
              <a:rPr lang="en-US" sz="2400" dirty="0" smtClean="0">
                <a:latin typeface="Times New Roman"/>
                <a:ea typeface="Chalkboard Bold" charset="0"/>
                <a:cs typeface="Times New Roman"/>
                <a:sym typeface="Chalkboard Bold" charset="0"/>
              </a:rPr>
              <a:t>blocks</a:t>
            </a:r>
            <a:endParaRPr lang="en-GB" sz="2400" dirty="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80913" y="1525115"/>
            <a:ext cx="29058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82"/>
            <a:r>
              <a:rPr lang="en-US" sz="2000" dirty="0" smtClean="0">
                <a:latin typeface="Times New Roman"/>
                <a:ea typeface="Chalkboard Bold" charset="0"/>
                <a:cs typeface="Times New Roman"/>
                <a:sym typeface="Chalkboard Bold" charset="0"/>
              </a:rPr>
              <a:t>PMT</a:t>
            </a:r>
          </a:p>
          <a:p>
            <a:pPr marL="40182">
              <a:buSzPct val="125000"/>
              <a:buFont typeface="Chalkboard" charset="0"/>
              <a:buChar char="•"/>
            </a:pPr>
            <a:r>
              <a:rPr lang="en-US" sz="2000" dirty="0" smtClean="0">
                <a:latin typeface="Times New Roman"/>
                <a:ea typeface="Chalkboard" charset="0"/>
                <a:cs typeface="Times New Roman"/>
                <a:sym typeface="Chalkboard" charset="0"/>
              </a:rPr>
              <a:t> QE</a:t>
            </a:r>
          </a:p>
          <a:p>
            <a:pPr marL="40182">
              <a:buSzPct val="125000"/>
              <a:buFont typeface="Chalkboard" charset="0"/>
              <a:buChar char="•"/>
            </a:pPr>
            <a:r>
              <a:rPr lang="en-US" sz="2000" dirty="0" smtClean="0">
                <a:latin typeface="Times New Roman"/>
                <a:ea typeface="Chalkboard" charset="0"/>
                <a:cs typeface="Times New Roman"/>
                <a:sym typeface="Chalkboard" charset="0"/>
              </a:rPr>
              <a:t> Uniformity</a:t>
            </a:r>
          </a:p>
          <a:p>
            <a:pPr marL="40182">
              <a:buSzPct val="125000"/>
              <a:buFont typeface="Chalkboard" charset="0"/>
              <a:buChar char="•"/>
            </a:pPr>
            <a:r>
              <a:rPr lang="en-US" sz="2000" dirty="0" smtClean="0">
                <a:latin typeface="Times New Roman"/>
                <a:ea typeface="Chalkboard" charset="0"/>
                <a:cs typeface="Times New Roman"/>
                <a:sym typeface="Chalkboard" charset="0"/>
              </a:rPr>
              <a:t> Collection efficiency</a:t>
            </a:r>
          </a:p>
          <a:p>
            <a:pPr marL="40182">
              <a:buSzPct val="125000"/>
              <a:buFont typeface="Chalkboard" charset="0"/>
              <a:buChar char="•"/>
            </a:pPr>
            <a:r>
              <a:rPr lang="en-US" sz="2000" dirty="0" smtClean="0">
                <a:latin typeface="Times New Roman"/>
                <a:ea typeface="Chalkboard" charset="0"/>
                <a:cs typeface="Times New Roman"/>
                <a:sym typeface="Chalkboard" charset="0"/>
              </a:rPr>
              <a:t> </a:t>
            </a:r>
            <a:r>
              <a:rPr lang="en-US" sz="2000" dirty="0" err="1" smtClean="0">
                <a:latin typeface="Times New Roman"/>
                <a:ea typeface="Chalkboard" charset="0"/>
                <a:cs typeface="Times New Roman"/>
                <a:sym typeface="Chalkboard" charset="0"/>
              </a:rPr>
              <a:t>Radiopurity</a:t>
            </a:r>
            <a:endParaRPr lang="en-US" sz="2000" dirty="0">
              <a:latin typeface="Times New Roman"/>
              <a:ea typeface="Chalkboard" charset="0"/>
              <a:cs typeface="Times New Roman"/>
              <a:sym typeface="Chalkboar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70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Times New Roman"/>
                <a:cs typeface="Times New Roman"/>
              </a:rPr>
              <a:t>Tracker R&amp;D</a:t>
            </a:r>
            <a:endParaRPr lang="en-GB" sz="3600" b="1" dirty="0"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4816" y="6356350"/>
            <a:ext cx="2895600" cy="365125"/>
          </a:xfrm>
        </p:spPr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1" y="475017"/>
            <a:ext cx="937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To optimise the length, diameter, material for the wire, readout and gas mixture 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85521" y="875127"/>
            <a:ext cx="8958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Constructed several prototype single cells of differing lengths and diameters.</a:t>
            </a:r>
          </a:p>
          <a:p>
            <a:r>
              <a:rPr lang="en-GB" dirty="0" smtClean="0"/>
              <a:t>Then progressed to a 9-cell to look at the configuration of the fields and cross-talk.</a:t>
            </a:r>
          </a:p>
          <a:p>
            <a:r>
              <a:rPr lang="en-GB" dirty="0" smtClean="0"/>
              <a:t>From this work a 90-cell prototype was constructed.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42" y="1798457"/>
            <a:ext cx="4334316" cy="335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863" y="1691397"/>
            <a:ext cx="3724137" cy="191781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9451" y="4019670"/>
            <a:ext cx="2952494" cy="272537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" y="5381872"/>
            <a:ext cx="4712648" cy="83099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Transverse 0.7mm, longitudinal 1cm</a:t>
            </a:r>
          </a:p>
          <a:p>
            <a:r>
              <a:rPr lang="en-GB" sz="2400" dirty="0" smtClean="0">
                <a:latin typeface="Times New Roman"/>
                <a:cs typeface="Times New Roman"/>
              </a:rPr>
              <a:t>Overall cell efficiency of &gt;98%</a:t>
            </a:r>
            <a:endParaRPr lang="en-GB" sz="24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2352" y="3725848"/>
            <a:ext cx="354501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Cosmic </a:t>
            </a:r>
            <a:r>
              <a:rPr lang="en-GB" dirty="0" err="1" smtClean="0"/>
              <a:t>muon</a:t>
            </a:r>
            <a:r>
              <a:rPr lang="en-GB" dirty="0" smtClean="0"/>
              <a:t> used for testing of reconstruction algorithm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3173389" y="0"/>
            <a:ext cx="2426303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3600" dirty="0" smtClean="0">
                <a:solidFill>
                  <a:srgbClr val="000000"/>
                </a:solidFill>
                <a:latin typeface="Times New Roman"/>
                <a:ea typeface="Arial" charset="0"/>
                <a:cs typeface="Times New Roman"/>
              </a:rPr>
              <a:t>Wiring robot</a:t>
            </a:r>
            <a:endParaRPr lang="en-US" sz="3600" dirty="0">
              <a:solidFill>
                <a:srgbClr val="000000"/>
              </a:solidFill>
              <a:latin typeface="Times New Roman"/>
              <a:ea typeface="Arial" charset="0"/>
              <a:cs typeface="Times New Roman"/>
            </a:endParaRPr>
          </a:p>
        </p:txBody>
      </p:sp>
      <p:pic>
        <p:nvPicPr>
          <p:cNvPr id="47106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175" y="3273763"/>
            <a:ext cx="4679156" cy="312985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3312" y="3259494"/>
            <a:ext cx="4047977" cy="312985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57200" y="611074"/>
            <a:ext cx="8229600" cy="175432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For the full 20 modules in excess of 0.5M wires will need to be strung.</a:t>
            </a:r>
          </a:p>
          <a:p>
            <a:endParaRPr lang="en-GB" dirty="0" smtClean="0"/>
          </a:p>
          <a:p>
            <a:r>
              <a:rPr lang="en-GB" dirty="0" smtClean="0"/>
              <a:t>A wiring robot is being developed at the </a:t>
            </a:r>
            <a:r>
              <a:rPr lang="en-GB" dirty="0" err="1" smtClean="0"/>
              <a:t>Mullard</a:t>
            </a:r>
            <a:r>
              <a:rPr lang="en-GB" dirty="0" smtClean="0"/>
              <a:t> Space Science Laboratory.</a:t>
            </a:r>
          </a:p>
          <a:p>
            <a:endParaRPr lang="en-GB" dirty="0" smtClean="0"/>
          </a:p>
          <a:p>
            <a:r>
              <a:rPr lang="en-GB" dirty="0" smtClean="0"/>
              <a:t>The wiring will be carried out in a clean-room environment with as little human intervention as possible.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63343" y="2753904"/>
            <a:ext cx="4374703" cy="36933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Protoype</a:t>
            </a:r>
            <a:r>
              <a:rPr lang="en-GB" dirty="0" smtClean="0"/>
              <a:t> robot being developed at MSSL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258196" y="2739635"/>
            <a:ext cx="1994356" cy="36933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90-cell opened up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/>
          </p:cNvSpPr>
          <p:nvPr/>
        </p:nvSpPr>
        <p:spPr bwMode="auto">
          <a:xfrm>
            <a:off x="870973" y="111443"/>
            <a:ext cx="7110922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Production of the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ββ</a:t>
            </a:r>
            <a:r>
              <a:rPr lang="en-US" sz="3600" b="1" dirty="0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Source</a:t>
            </a:r>
            <a:r>
              <a:rPr lang="en-US" sz="3600" b="1" dirty="0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 Foil </a:t>
            </a:r>
            <a:endParaRPr lang="en-US" sz="3600" b="1" dirty="0">
              <a:solidFill>
                <a:srgbClr val="000000"/>
              </a:solidFill>
              <a:latin typeface="Times New Roman"/>
              <a:ea typeface="Chalkboard Bold" charset="0"/>
              <a:cs typeface="Times New Roman"/>
              <a:sym typeface="Chalkboard Bold" charset="0"/>
            </a:endParaRPr>
          </a:p>
        </p:txBody>
      </p:sp>
      <p:sp>
        <p:nvSpPr>
          <p:cNvPr id="45061" name="Rectangle 5"/>
          <p:cNvSpPr>
            <a:spLocks/>
          </p:cNvSpPr>
          <p:nvPr/>
        </p:nvSpPr>
        <p:spPr bwMode="auto">
          <a:xfrm>
            <a:off x="206375" y="2905163"/>
            <a:ext cx="8525346" cy="430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Dedicated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BiPo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 detector to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measure low radio-purity levels</a:t>
            </a:r>
            <a:endParaRPr lang="en-US" sz="2800" dirty="0">
              <a:solidFill>
                <a:srgbClr val="000000"/>
              </a:solidFill>
              <a:latin typeface="Times New Roman"/>
              <a:ea typeface="Chalkboard" charset="0"/>
              <a:cs typeface="Times New Roman"/>
              <a:sym typeface="Chalkboard" charset="0"/>
            </a:endParaRPr>
          </a:p>
        </p:txBody>
      </p:sp>
      <p:pic>
        <p:nvPicPr>
          <p:cNvPr id="45062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64" y="3733858"/>
            <a:ext cx="3152180" cy="25628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45063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9430" y="3735107"/>
            <a:ext cx="4688086" cy="25628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57200" y="6371118"/>
            <a:ext cx="2133600" cy="365125"/>
          </a:xfrm>
        </p:spPr>
        <p:txBody>
          <a:bodyPr/>
          <a:lstStyle/>
          <a:p>
            <a:r>
              <a:rPr lang="en-GB" smtClean="0"/>
              <a:t>7 September 2008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0" y="665441"/>
            <a:ext cx="9212778" cy="2308324"/>
          </a:xfrm>
          <a:prstGeom prst="rect">
            <a:avLst/>
          </a:prstGeom>
          <a:noFill/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2400" dirty="0" smtClean="0"/>
              <a:t>P</a:t>
            </a:r>
            <a:r>
              <a:rPr lang="en-GB" sz="2400" dirty="0" smtClean="0"/>
              <a:t>referred candidate for the source is </a:t>
            </a:r>
            <a:r>
              <a:rPr lang="en-US" sz="2400" baseline="320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82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Se (others being investigated).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Enrichment of 100 kg by centrifugation is possible.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The density on the foil is 40-50 mg/cm</a:t>
            </a:r>
            <a:r>
              <a:rPr lang="en-US" sz="2400" baseline="300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.</a:t>
            </a:r>
            <a:r>
              <a:rPr lang="en-GB" sz="2400" dirty="0" smtClean="0"/>
              <a:t>  </a:t>
            </a:r>
          </a:p>
          <a:p>
            <a:pPr algn="ctr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Radio-purity: </a:t>
            </a:r>
            <a:r>
              <a:rPr lang="en-US" sz="2400" baseline="320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208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Tl &lt; 2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μBq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/kg, </a:t>
            </a:r>
            <a:r>
              <a:rPr lang="en-US" sz="2400" baseline="320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214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Bi &lt; 10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μBq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/kg</a:t>
            </a:r>
          </a:p>
          <a:p>
            <a:pPr algn="ctr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Chemical and physical purification methods</a:t>
            </a:r>
            <a:endParaRPr lang="en-US" sz="2400" dirty="0" smtClean="0">
              <a:solidFill>
                <a:srgbClr val="000000"/>
              </a:solidFill>
              <a:latin typeface="Times New Roman"/>
              <a:ea typeface="Chalkboard Bold" charset="0"/>
              <a:cs typeface="Times New Roman"/>
              <a:sym typeface="Chalkboard Bold" charset="0"/>
            </a:endParaRPr>
          </a:p>
          <a:p>
            <a:r>
              <a:rPr lang="en-GB" sz="2400" dirty="0" smtClean="0"/>
              <a:t> </a:t>
            </a:r>
            <a:endParaRPr lang="en-GB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789" y="133946"/>
            <a:ext cx="6732984" cy="383306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248"/>
            <a:ext cx="3330773" cy="651867"/>
          </a:xfrm>
          <a:ln/>
        </p:spPr>
        <p:txBody>
          <a:bodyPr rIns="116994"/>
          <a:lstStyle/>
          <a:p>
            <a:pPr marL="40182"/>
            <a:r>
              <a:rPr lang="en-US" sz="2500" dirty="0"/>
              <a:t>LSM Extension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71438" y="3053953"/>
            <a:ext cx="6213700" cy="19851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>
              <a:lnSpc>
                <a:spcPct val="120000"/>
              </a:lnSpc>
              <a:buClr>
                <a:srgbClr val="2B4714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2B4714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Safety tunnel construction start - </a:t>
            </a:r>
            <a:r>
              <a:rPr lang="en-US" dirty="0">
                <a:solidFill>
                  <a:srgbClr val="290082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Sep 2009</a:t>
            </a:r>
            <a:endParaRPr lang="en-US" dirty="0">
              <a:solidFill>
                <a:srgbClr val="2B4714"/>
              </a:solidFill>
              <a:latin typeface="Arial Bold" charset="0"/>
              <a:ea typeface="Lucida Grande" charset="0"/>
              <a:cs typeface="Lucida Grande" charset="0"/>
              <a:sym typeface="Arial Bold" charset="0"/>
            </a:endParaRPr>
          </a:p>
          <a:p>
            <a:pPr marL="40182">
              <a:lnSpc>
                <a:spcPct val="120000"/>
              </a:lnSpc>
              <a:buClr>
                <a:srgbClr val="2B4714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2B4714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 Safety tunnel, end of civil construction - </a:t>
            </a:r>
            <a:r>
              <a:rPr lang="en-US" dirty="0">
                <a:solidFill>
                  <a:srgbClr val="290082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End 2011</a:t>
            </a:r>
            <a:endParaRPr lang="en-US" dirty="0">
              <a:solidFill>
                <a:srgbClr val="2B4714"/>
              </a:solidFill>
              <a:latin typeface="Arial Bold" charset="0"/>
              <a:ea typeface="Lucida Grande" charset="0"/>
              <a:cs typeface="Lucida Grande" charset="0"/>
              <a:sym typeface="Arial Bold" charset="0"/>
            </a:endParaRPr>
          </a:p>
          <a:p>
            <a:pPr marL="40182">
              <a:lnSpc>
                <a:spcPct val="120000"/>
              </a:lnSpc>
              <a:buClr>
                <a:srgbClr val="2B4714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2B4714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 Detailed study of LSM extension (ULISSE) - </a:t>
            </a:r>
            <a:r>
              <a:rPr lang="en-US" dirty="0">
                <a:solidFill>
                  <a:srgbClr val="290082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2010</a:t>
            </a:r>
            <a:endParaRPr lang="en-US" dirty="0">
              <a:solidFill>
                <a:srgbClr val="2B4714"/>
              </a:solidFill>
              <a:latin typeface="Arial Bold" charset="0"/>
              <a:ea typeface="Lucida Grande" charset="0"/>
              <a:cs typeface="Lucida Grande" charset="0"/>
              <a:sym typeface="Arial Bold" charset="0"/>
            </a:endParaRPr>
          </a:p>
          <a:p>
            <a:pPr marL="40182">
              <a:lnSpc>
                <a:spcPct val="120000"/>
              </a:lnSpc>
              <a:buClr>
                <a:srgbClr val="2B4714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2B4714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 Deadline for final decision/money commitment -</a:t>
            </a:r>
            <a:r>
              <a:rPr lang="en-US" dirty="0">
                <a:solidFill>
                  <a:srgbClr val="290082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May 2011</a:t>
            </a:r>
            <a:endParaRPr lang="en-US" dirty="0">
              <a:solidFill>
                <a:srgbClr val="2B4714"/>
              </a:solidFill>
              <a:latin typeface="Arial Bold" charset="0"/>
              <a:ea typeface="Lucida Grande" charset="0"/>
              <a:cs typeface="Lucida Grande" charset="0"/>
              <a:sym typeface="Arial Bold" charset="0"/>
            </a:endParaRPr>
          </a:p>
          <a:p>
            <a:pPr marL="40182">
              <a:lnSpc>
                <a:spcPct val="120000"/>
              </a:lnSpc>
              <a:buClr>
                <a:srgbClr val="2B4714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2B4714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 Excavation of new Lab completed - </a:t>
            </a:r>
            <a:r>
              <a:rPr lang="en-US" dirty="0">
                <a:solidFill>
                  <a:srgbClr val="290082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mid-2012</a:t>
            </a:r>
            <a:endParaRPr lang="en-US" dirty="0">
              <a:solidFill>
                <a:srgbClr val="2B4714"/>
              </a:solidFill>
              <a:latin typeface="Arial Bold" charset="0"/>
              <a:ea typeface="Lucida Grande" charset="0"/>
              <a:cs typeface="Lucida Grande" charset="0"/>
              <a:sym typeface="Arial Bold" charset="0"/>
            </a:endParaRPr>
          </a:p>
          <a:p>
            <a:pPr marL="40182">
              <a:lnSpc>
                <a:spcPct val="120000"/>
              </a:lnSpc>
              <a:buClr>
                <a:srgbClr val="2B4714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2B4714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 Outfitting completed, Lab ready to host experiments - </a:t>
            </a:r>
            <a:r>
              <a:rPr lang="en-US" dirty="0">
                <a:solidFill>
                  <a:srgbClr val="D90B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2013</a:t>
            </a:r>
            <a:r>
              <a:rPr lang="en-US" dirty="0">
                <a:solidFill>
                  <a:srgbClr val="2B4714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</a:p>
        </p:txBody>
      </p:sp>
      <p:sp>
        <p:nvSpPr>
          <p:cNvPr id="56324" name="Rectangle 4"/>
          <p:cNvSpPr>
            <a:spLocks/>
          </p:cNvSpPr>
          <p:nvPr/>
        </p:nvSpPr>
        <p:spPr bwMode="auto">
          <a:xfrm>
            <a:off x="1285875" y="2527102"/>
            <a:ext cx="1164014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2100" dirty="0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Schedule</a:t>
            </a:r>
          </a:p>
        </p:txBody>
      </p:sp>
      <p:sp>
        <p:nvSpPr>
          <p:cNvPr id="56325" name="Rectangle 5"/>
          <p:cNvSpPr>
            <a:spLocks/>
          </p:cNvSpPr>
          <p:nvPr/>
        </p:nvSpPr>
        <p:spPr bwMode="auto">
          <a:xfrm>
            <a:off x="482203" y="5284317"/>
            <a:ext cx="7767196" cy="110799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dirty="0">
                <a:solidFill>
                  <a:srgbClr val="4D0069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Minimal scenario: 45,000m</a:t>
            </a:r>
            <a:r>
              <a:rPr lang="en-US" baseline="32000" dirty="0">
                <a:solidFill>
                  <a:srgbClr val="4D0069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3</a:t>
            </a:r>
            <a:r>
              <a:rPr lang="en-US" dirty="0">
                <a:solidFill>
                  <a:srgbClr val="4D0069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(100m long), 12M€ excavation + 3M€  outfitting</a:t>
            </a:r>
          </a:p>
          <a:p>
            <a:pPr marL="40182"/>
            <a:endParaRPr lang="en-US" dirty="0">
              <a:solidFill>
                <a:srgbClr val="4D0069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marL="40182"/>
            <a:endParaRPr lang="en-US" dirty="0">
              <a:solidFill>
                <a:srgbClr val="4D0069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marL="40182"/>
            <a:r>
              <a:rPr lang="en-US" dirty="0">
                <a:solidFill>
                  <a:srgbClr val="4D0069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2</a:t>
            </a:r>
            <a:r>
              <a:rPr lang="en-US" baseline="32000" dirty="0">
                <a:solidFill>
                  <a:srgbClr val="4D0069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d</a:t>
            </a:r>
            <a:r>
              <a:rPr lang="en-US" dirty="0">
                <a:solidFill>
                  <a:srgbClr val="4D0069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ULISSE workshop in October. 11 </a:t>
            </a:r>
            <a:r>
              <a:rPr lang="en-US" dirty="0" err="1">
                <a:solidFill>
                  <a:srgbClr val="4D0069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LOIs</a:t>
            </a:r>
            <a:r>
              <a:rPr lang="en-US" dirty="0">
                <a:solidFill>
                  <a:srgbClr val="4D0069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received.</a:t>
            </a:r>
            <a:r>
              <a:rPr lang="en-US" dirty="0">
                <a:solidFill>
                  <a:schemeClr val="tx1"/>
                </a:solidFill>
                <a:ea typeface="Arial" charset="0"/>
                <a:cs typeface="Arial" charset="0"/>
              </a:rPr>
              <a:t> 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49" y="1190871"/>
            <a:ext cx="5030535" cy="506313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96181" y="3050266"/>
            <a:ext cx="348529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5yrs with 100kg 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82</a:t>
            </a:r>
            <a:r>
              <a:rPr lang="en-GB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Se:</a:t>
            </a:r>
          </a:p>
          <a:p>
            <a:pPr marL="40182" algn="ctr"/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T</a:t>
            </a:r>
            <a:r>
              <a:rPr lang="en-US" sz="2800" baseline="-160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1/2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(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Symbol" charset="2"/>
                <a:cs typeface="Times New Roman"/>
                <a:sym typeface="Symbol" charset="2"/>
              </a:rPr>
              <a:t>ββ0ν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) &gt; 1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x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 10</a:t>
            </a:r>
            <a:r>
              <a:rPr lang="en-US" sz="2800" baseline="310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26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y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 Bold" charset="0"/>
              <a:cs typeface="Times New Roman"/>
              <a:sym typeface="Times New Roman Bold" charset="0"/>
            </a:endParaRPr>
          </a:p>
          <a:p>
            <a:pPr marL="40182" algn="ctr"/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&lt;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m</a:t>
            </a:r>
            <a:r>
              <a:rPr lang="en-US" sz="2800" baseline="-16000" dirty="0" err="1" smtClean="0">
                <a:solidFill>
                  <a:srgbClr val="000000"/>
                </a:solidFill>
                <a:latin typeface="Times New Roman"/>
                <a:ea typeface="Symbol" charset="2"/>
                <a:cs typeface="Times New Roman"/>
                <a:sym typeface="Symbol" charset="2"/>
              </a:rPr>
              <a:t>ν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&gt; &lt;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0.05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-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0.1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 Bold" charset="0"/>
                <a:cs typeface="Times New Roman"/>
                <a:sym typeface="Times New Roman Bold" charset="0"/>
              </a:rPr>
              <a:t>eV</a:t>
            </a:r>
            <a:endParaRPr lang="en-US" sz="2800" dirty="0" smtClean="0">
              <a:solidFill>
                <a:srgbClr val="000000"/>
              </a:solidFill>
              <a:latin typeface="Times New Roman"/>
              <a:ea typeface="Times New Roman Bold" charset="0"/>
              <a:cs typeface="Times New Roman"/>
              <a:sym typeface="Times New Roman Bold" charset="0"/>
            </a:endParaRP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506956" y="1329370"/>
            <a:ext cx="4713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imes New Roman"/>
                <a:cs typeface="Times New Roman"/>
              </a:rPr>
              <a:t>Using a GEANT-4 based model of the detector combined with NEMO-3 experience.</a:t>
            </a:r>
            <a:endParaRPr lang="en-GB" sz="2800" dirty="0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6106" y="1190871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82</a:t>
            </a:r>
            <a:r>
              <a:rPr lang="en-GB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Se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89752" y="136626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Detector sensitivity</a:t>
            </a:r>
            <a:endParaRPr lang="en-GB" sz="3600" dirty="0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151956" y="2651991"/>
            <a:ext cx="26789" cy="3080742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10800000">
            <a:off x="571590" y="2629207"/>
            <a:ext cx="1528092" cy="10046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12"/>
          <p:cNvSpPr>
            <a:spLocks/>
          </p:cNvSpPr>
          <p:nvPr/>
        </p:nvSpPr>
        <p:spPr bwMode="auto">
          <a:xfrm rot="-5400000">
            <a:off x="8382744" y="3701356"/>
            <a:ext cx="1151930" cy="223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 algn="ctr"/>
            <a:r>
              <a:rPr lang="en-US" sz="1100" dirty="0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Source 2.7m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442520" y="4425777"/>
            <a:ext cx="376163" cy="1343918"/>
            <a:chOff x="0" y="0"/>
            <a:chExt cx="337" cy="1204"/>
          </a:xfrm>
        </p:grpSpPr>
        <p:sp>
          <p:nvSpPr>
            <p:cNvPr id="43022" name="Freeform 14"/>
            <p:cNvSpPr>
              <a:spLocks/>
            </p:cNvSpPr>
            <p:nvPr/>
          </p:nvSpPr>
          <p:spPr bwMode="auto">
            <a:xfrm>
              <a:off x="0" y="0"/>
              <a:ext cx="337" cy="1204"/>
            </a:xfrm>
            <a:custGeom>
              <a:avLst/>
              <a:gdLst/>
              <a:ahLst/>
              <a:cxnLst>
                <a:cxn ang="0">
                  <a:pos x="12667" y="0"/>
                </a:cxn>
                <a:cxn ang="0">
                  <a:pos x="16667" y="284"/>
                </a:cxn>
                <a:cxn ang="0">
                  <a:pos x="17867" y="1524"/>
                </a:cxn>
                <a:cxn ang="0">
                  <a:pos x="16533" y="2516"/>
                </a:cxn>
                <a:cxn ang="0">
                  <a:pos x="14000" y="3544"/>
                </a:cxn>
                <a:cxn ang="0">
                  <a:pos x="17733" y="3898"/>
                </a:cxn>
                <a:cxn ang="0">
                  <a:pos x="19333" y="5458"/>
                </a:cxn>
                <a:cxn ang="0">
                  <a:pos x="20533" y="7548"/>
                </a:cxn>
                <a:cxn ang="0">
                  <a:pos x="20800" y="9639"/>
                </a:cxn>
                <a:cxn ang="0">
                  <a:pos x="20800" y="9781"/>
                </a:cxn>
                <a:cxn ang="0">
                  <a:pos x="21200" y="10773"/>
                </a:cxn>
                <a:cxn ang="0">
                  <a:pos x="21600" y="11730"/>
                </a:cxn>
                <a:cxn ang="0">
                  <a:pos x="19600" y="12581"/>
                </a:cxn>
                <a:cxn ang="0">
                  <a:pos x="16533" y="15239"/>
                </a:cxn>
                <a:cxn ang="0">
                  <a:pos x="15067" y="16142"/>
                </a:cxn>
                <a:cxn ang="0">
                  <a:pos x="12400" y="19580"/>
                </a:cxn>
                <a:cxn ang="0">
                  <a:pos x="11867" y="20537"/>
                </a:cxn>
                <a:cxn ang="0">
                  <a:pos x="18400" y="21122"/>
                </a:cxn>
                <a:cxn ang="0">
                  <a:pos x="14467" y="21565"/>
                </a:cxn>
                <a:cxn ang="0">
                  <a:pos x="10667" y="20714"/>
                </a:cxn>
                <a:cxn ang="0">
                  <a:pos x="14000" y="21600"/>
                </a:cxn>
                <a:cxn ang="0">
                  <a:pos x="7200" y="21458"/>
                </a:cxn>
                <a:cxn ang="0">
                  <a:pos x="4600" y="21600"/>
                </a:cxn>
                <a:cxn ang="0">
                  <a:pos x="4533" y="20413"/>
                </a:cxn>
                <a:cxn ang="0">
                  <a:pos x="4533" y="19456"/>
                </a:cxn>
                <a:cxn ang="0">
                  <a:pos x="3600" y="16479"/>
                </a:cxn>
                <a:cxn ang="0">
                  <a:pos x="4667" y="13183"/>
                </a:cxn>
                <a:cxn ang="0">
                  <a:pos x="4133" y="10525"/>
                </a:cxn>
                <a:cxn ang="0">
                  <a:pos x="1867" y="8222"/>
                </a:cxn>
                <a:cxn ang="0">
                  <a:pos x="1467" y="7513"/>
                </a:cxn>
                <a:cxn ang="0">
                  <a:pos x="400" y="6875"/>
                </a:cxn>
                <a:cxn ang="0">
                  <a:pos x="933" y="4997"/>
                </a:cxn>
                <a:cxn ang="0">
                  <a:pos x="4267" y="3473"/>
                </a:cxn>
                <a:cxn ang="0">
                  <a:pos x="9333" y="2729"/>
                </a:cxn>
                <a:cxn ang="0">
                  <a:pos x="9200" y="1418"/>
                </a:cxn>
                <a:cxn ang="0">
                  <a:pos x="10533" y="567"/>
                </a:cxn>
                <a:cxn ang="0">
                  <a:pos x="11333" y="284"/>
                </a:cxn>
              </a:cxnLst>
              <a:rect l="0" t="0" r="r" b="b"/>
              <a:pathLst>
                <a:path w="21600" h="21600">
                  <a:moveTo>
                    <a:pt x="11333" y="284"/>
                  </a:moveTo>
                  <a:lnTo>
                    <a:pt x="12667" y="0"/>
                  </a:lnTo>
                  <a:lnTo>
                    <a:pt x="14933" y="106"/>
                  </a:lnTo>
                  <a:lnTo>
                    <a:pt x="16667" y="284"/>
                  </a:lnTo>
                  <a:lnTo>
                    <a:pt x="18000" y="886"/>
                  </a:lnTo>
                  <a:lnTo>
                    <a:pt x="17867" y="1524"/>
                  </a:lnTo>
                  <a:lnTo>
                    <a:pt x="17333" y="2020"/>
                  </a:lnTo>
                  <a:lnTo>
                    <a:pt x="16533" y="2516"/>
                  </a:lnTo>
                  <a:lnTo>
                    <a:pt x="15333" y="2977"/>
                  </a:lnTo>
                  <a:lnTo>
                    <a:pt x="14000" y="3544"/>
                  </a:lnTo>
                  <a:lnTo>
                    <a:pt x="14933" y="3367"/>
                  </a:lnTo>
                  <a:lnTo>
                    <a:pt x="17733" y="3898"/>
                  </a:lnTo>
                  <a:lnTo>
                    <a:pt x="18933" y="4465"/>
                  </a:lnTo>
                  <a:lnTo>
                    <a:pt x="19333" y="5458"/>
                  </a:lnTo>
                  <a:lnTo>
                    <a:pt x="19200" y="5918"/>
                  </a:lnTo>
                  <a:lnTo>
                    <a:pt x="20533" y="7548"/>
                  </a:lnTo>
                  <a:lnTo>
                    <a:pt x="21200" y="8257"/>
                  </a:lnTo>
                  <a:lnTo>
                    <a:pt x="20800" y="9639"/>
                  </a:lnTo>
                  <a:lnTo>
                    <a:pt x="20133" y="9533"/>
                  </a:lnTo>
                  <a:lnTo>
                    <a:pt x="20800" y="9781"/>
                  </a:lnTo>
                  <a:lnTo>
                    <a:pt x="20933" y="10490"/>
                  </a:lnTo>
                  <a:lnTo>
                    <a:pt x="21200" y="10773"/>
                  </a:lnTo>
                  <a:lnTo>
                    <a:pt x="20667" y="11057"/>
                  </a:lnTo>
                  <a:lnTo>
                    <a:pt x="21600" y="11730"/>
                  </a:lnTo>
                  <a:lnTo>
                    <a:pt x="20867" y="12262"/>
                  </a:lnTo>
                  <a:lnTo>
                    <a:pt x="19600" y="12581"/>
                  </a:lnTo>
                  <a:lnTo>
                    <a:pt x="18200" y="12563"/>
                  </a:lnTo>
                  <a:lnTo>
                    <a:pt x="16533" y="15239"/>
                  </a:lnTo>
                  <a:lnTo>
                    <a:pt x="16267" y="15859"/>
                  </a:lnTo>
                  <a:lnTo>
                    <a:pt x="15067" y="16142"/>
                  </a:lnTo>
                  <a:lnTo>
                    <a:pt x="13400" y="18038"/>
                  </a:lnTo>
                  <a:lnTo>
                    <a:pt x="12400" y="19580"/>
                  </a:lnTo>
                  <a:lnTo>
                    <a:pt x="12667" y="20076"/>
                  </a:lnTo>
                  <a:lnTo>
                    <a:pt x="11867" y="20537"/>
                  </a:lnTo>
                  <a:lnTo>
                    <a:pt x="14000" y="20820"/>
                  </a:lnTo>
                  <a:lnTo>
                    <a:pt x="18400" y="21122"/>
                  </a:lnTo>
                  <a:lnTo>
                    <a:pt x="18200" y="21565"/>
                  </a:lnTo>
                  <a:lnTo>
                    <a:pt x="14467" y="21565"/>
                  </a:lnTo>
                  <a:lnTo>
                    <a:pt x="14467" y="21122"/>
                  </a:lnTo>
                  <a:lnTo>
                    <a:pt x="10667" y="20714"/>
                  </a:lnTo>
                  <a:lnTo>
                    <a:pt x="14000" y="21122"/>
                  </a:lnTo>
                  <a:lnTo>
                    <a:pt x="14000" y="21600"/>
                  </a:lnTo>
                  <a:lnTo>
                    <a:pt x="7400" y="21600"/>
                  </a:lnTo>
                  <a:lnTo>
                    <a:pt x="7200" y="21458"/>
                  </a:lnTo>
                  <a:lnTo>
                    <a:pt x="6800" y="21565"/>
                  </a:lnTo>
                  <a:lnTo>
                    <a:pt x="4600" y="21600"/>
                  </a:lnTo>
                  <a:lnTo>
                    <a:pt x="4000" y="20838"/>
                  </a:lnTo>
                  <a:lnTo>
                    <a:pt x="4533" y="20413"/>
                  </a:lnTo>
                  <a:lnTo>
                    <a:pt x="3867" y="20023"/>
                  </a:lnTo>
                  <a:lnTo>
                    <a:pt x="4533" y="19456"/>
                  </a:lnTo>
                  <a:lnTo>
                    <a:pt x="3467" y="18428"/>
                  </a:lnTo>
                  <a:lnTo>
                    <a:pt x="3600" y="16479"/>
                  </a:lnTo>
                  <a:lnTo>
                    <a:pt x="3867" y="14530"/>
                  </a:lnTo>
                  <a:lnTo>
                    <a:pt x="4667" y="13183"/>
                  </a:lnTo>
                  <a:lnTo>
                    <a:pt x="3733" y="11376"/>
                  </a:lnTo>
                  <a:lnTo>
                    <a:pt x="4133" y="10525"/>
                  </a:lnTo>
                  <a:lnTo>
                    <a:pt x="3467" y="9462"/>
                  </a:lnTo>
                  <a:lnTo>
                    <a:pt x="1867" y="8222"/>
                  </a:lnTo>
                  <a:lnTo>
                    <a:pt x="1067" y="7938"/>
                  </a:lnTo>
                  <a:lnTo>
                    <a:pt x="1467" y="7513"/>
                  </a:lnTo>
                  <a:lnTo>
                    <a:pt x="933" y="7336"/>
                  </a:lnTo>
                  <a:lnTo>
                    <a:pt x="400" y="6875"/>
                  </a:lnTo>
                  <a:lnTo>
                    <a:pt x="0" y="5847"/>
                  </a:lnTo>
                  <a:lnTo>
                    <a:pt x="933" y="4997"/>
                  </a:lnTo>
                  <a:lnTo>
                    <a:pt x="2133" y="4146"/>
                  </a:lnTo>
                  <a:lnTo>
                    <a:pt x="4267" y="3473"/>
                  </a:lnTo>
                  <a:lnTo>
                    <a:pt x="8267" y="2835"/>
                  </a:lnTo>
                  <a:lnTo>
                    <a:pt x="9333" y="2729"/>
                  </a:lnTo>
                  <a:lnTo>
                    <a:pt x="9600" y="1843"/>
                  </a:lnTo>
                  <a:lnTo>
                    <a:pt x="9200" y="1418"/>
                  </a:lnTo>
                  <a:lnTo>
                    <a:pt x="9467" y="1169"/>
                  </a:lnTo>
                  <a:lnTo>
                    <a:pt x="10533" y="567"/>
                  </a:lnTo>
                  <a:lnTo>
                    <a:pt x="11333" y="284"/>
                  </a:lnTo>
                  <a:close/>
                  <a:moveTo>
                    <a:pt x="11333" y="284"/>
                  </a:move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23" name="Freeform 15"/>
            <p:cNvSpPr>
              <a:spLocks/>
            </p:cNvSpPr>
            <p:nvPr/>
          </p:nvSpPr>
          <p:spPr bwMode="auto">
            <a:xfrm>
              <a:off x="106" y="205"/>
              <a:ext cx="33" cy="215"/>
            </a:xfrm>
            <a:custGeom>
              <a:avLst/>
              <a:gdLst/>
              <a:ahLst/>
              <a:cxnLst>
                <a:cxn ang="0">
                  <a:pos x="8100" y="0"/>
                </a:cxn>
                <a:cxn ang="0">
                  <a:pos x="21600" y="3765"/>
                </a:cxn>
                <a:cxn ang="0">
                  <a:pos x="16200" y="9314"/>
                </a:cxn>
                <a:cxn ang="0">
                  <a:pos x="14850" y="14070"/>
                </a:cxn>
                <a:cxn ang="0">
                  <a:pos x="5400" y="19817"/>
                </a:cxn>
                <a:cxn ang="0">
                  <a:pos x="0" y="21600"/>
                </a:cxn>
              </a:cxnLst>
              <a:rect l="0" t="0" r="r" b="b"/>
              <a:pathLst>
                <a:path w="21600" h="21600">
                  <a:moveTo>
                    <a:pt x="8100" y="0"/>
                  </a:moveTo>
                  <a:lnTo>
                    <a:pt x="21600" y="3765"/>
                  </a:lnTo>
                  <a:lnTo>
                    <a:pt x="16200" y="9314"/>
                  </a:lnTo>
                  <a:lnTo>
                    <a:pt x="14850" y="14070"/>
                  </a:lnTo>
                  <a:lnTo>
                    <a:pt x="5400" y="19817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24" name="Freeform 16"/>
            <p:cNvSpPr>
              <a:spLocks/>
            </p:cNvSpPr>
            <p:nvPr/>
          </p:nvSpPr>
          <p:spPr bwMode="auto">
            <a:xfrm>
              <a:off x="85" y="213"/>
              <a:ext cx="29" cy="121"/>
            </a:xfrm>
            <a:custGeom>
              <a:avLst/>
              <a:gdLst/>
              <a:ahLst/>
              <a:cxnLst>
                <a:cxn ang="0">
                  <a:pos x="0" y="7436"/>
                </a:cxn>
                <a:cxn ang="0">
                  <a:pos x="12343" y="15934"/>
                </a:cxn>
                <a:cxn ang="0">
                  <a:pos x="16971" y="21600"/>
                </a:cxn>
                <a:cxn ang="0">
                  <a:pos x="21600" y="14518"/>
                </a:cxn>
                <a:cxn ang="0">
                  <a:pos x="18514" y="4603"/>
                </a:cxn>
                <a:cxn ang="0">
                  <a:pos x="12343" y="0"/>
                </a:cxn>
              </a:cxnLst>
              <a:rect l="0" t="0" r="r" b="b"/>
              <a:pathLst>
                <a:path w="21600" h="21600">
                  <a:moveTo>
                    <a:pt x="0" y="7436"/>
                  </a:moveTo>
                  <a:lnTo>
                    <a:pt x="12343" y="15934"/>
                  </a:lnTo>
                  <a:lnTo>
                    <a:pt x="16971" y="21600"/>
                  </a:lnTo>
                  <a:lnTo>
                    <a:pt x="21600" y="14518"/>
                  </a:lnTo>
                  <a:lnTo>
                    <a:pt x="18514" y="4603"/>
                  </a:lnTo>
                  <a:lnTo>
                    <a:pt x="12343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25" name="Freeform 17"/>
            <p:cNvSpPr>
              <a:spLocks/>
            </p:cNvSpPr>
            <p:nvPr/>
          </p:nvSpPr>
          <p:spPr bwMode="auto">
            <a:xfrm>
              <a:off x="52" y="365"/>
              <a:ext cx="52" cy="81"/>
            </a:xfrm>
            <a:custGeom>
              <a:avLst/>
              <a:gdLst/>
              <a:ahLst/>
              <a:cxnLst>
                <a:cxn ang="0">
                  <a:pos x="5184" y="0"/>
                </a:cxn>
                <a:cxn ang="0">
                  <a:pos x="19008" y="5795"/>
                </a:cxn>
                <a:cxn ang="0">
                  <a:pos x="21600" y="14751"/>
                </a:cxn>
                <a:cxn ang="0">
                  <a:pos x="19008" y="21600"/>
                </a:cxn>
                <a:cxn ang="0">
                  <a:pos x="14688" y="10537"/>
                </a:cxn>
                <a:cxn ang="0">
                  <a:pos x="0" y="6322"/>
                </a:cxn>
              </a:cxnLst>
              <a:rect l="0" t="0" r="r" b="b"/>
              <a:pathLst>
                <a:path w="21600" h="21600">
                  <a:moveTo>
                    <a:pt x="5184" y="0"/>
                  </a:moveTo>
                  <a:lnTo>
                    <a:pt x="19008" y="5795"/>
                  </a:lnTo>
                  <a:lnTo>
                    <a:pt x="21600" y="14751"/>
                  </a:lnTo>
                  <a:lnTo>
                    <a:pt x="19008" y="21600"/>
                  </a:lnTo>
                  <a:lnTo>
                    <a:pt x="14688" y="10537"/>
                  </a:lnTo>
                  <a:lnTo>
                    <a:pt x="0" y="6322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26" name="Freeform 18"/>
            <p:cNvSpPr>
              <a:spLocks/>
            </p:cNvSpPr>
            <p:nvPr/>
          </p:nvSpPr>
          <p:spPr bwMode="auto">
            <a:xfrm>
              <a:off x="18" y="401"/>
              <a:ext cx="48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65" y="9257"/>
                </a:cxn>
                <a:cxn ang="0">
                  <a:pos x="21600" y="21600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15965" y="9257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27" name="Freeform 19"/>
            <p:cNvSpPr>
              <a:spLocks/>
            </p:cNvSpPr>
            <p:nvPr/>
          </p:nvSpPr>
          <p:spPr bwMode="auto">
            <a:xfrm>
              <a:off x="60" y="499"/>
              <a:ext cx="105" cy="204"/>
            </a:xfrm>
            <a:custGeom>
              <a:avLst/>
              <a:gdLst/>
              <a:ahLst/>
              <a:cxnLst>
                <a:cxn ang="0">
                  <a:pos x="0" y="730"/>
                </a:cxn>
                <a:cxn ang="0">
                  <a:pos x="5133" y="104"/>
                </a:cxn>
                <a:cxn ang="0">
                  <a:pos x="9624" y="0"/>
                </a:cxn>
                <a:cxn ang="0">
                  <a:pos x="12618" y="5113"/>
                </a:cxn>
                <a:cxn ang="0">
                  <a:pos x="15184" y="9391"/>
                </a:cxn>
                <a:cxn ang="0">
                  <a:pos x="16467" y="12313"/>
                </a:cxn>
                <a:cxn ang="0">
                  <a:pos x="20531" y="13878"/>
                </a:cxn>
                <a:cxn ang="0">
                  <a:pos x="21600" y="16904"/>
                </a:cxn>
                <a:cxn ang="0">
                  <a:pos x="20958" y="20348"/>
                </a:cxn>
                <a:cxn ang="0">
                  <a:pos x="17109" y="21600"/>
                </a:cxn>
                <a:cxn ang="0">
                  <a:pos x="14115" y="20974"/>
                </a:cxn>
                <a:cxn ang="0">
                  <a:pos x="10265" y="20348"/>
                </a:cxn>
                <a:cxn ang="0">
                  <a:pos x="8127" y="18052"/>
                </a:cxn>
                <a:cxn ang="0">
                  <a:pos x="5988" y="13461"/>
                </a:cxn>
                <a:cxn ang="0">
                  <a:pos x="5133" y="10435"/>
                </a:cxn>
                <a:cxn ang="0">
                  <a:pos x="642" y="6052"/>
                </a:cxn>
              </a:cxnLst>
              <a:rect l="0" t="0" r="r" b="b"/>
              <a:pathLst>
                <a:path w="21600" h="21600">
                  <a:moveTo>
                    <a:pt x="0" y="730"/>
                  </a:moveTo>
                  <a:lnTo>
                    <a:pt x="5133" y="104"/>
                  </a:lnTo>
                  <a:lnTo>
                    <a:pt x="9624" y="0"/>
                  </a:lnTo>
                  <a:lnTo>
                    <a:pt x="12618" y="5113"/>
                  </a:lnTo>
                  <a:lnTo>
                    <a:pt x="15184" y="9391"/>
                  </a:lnTo>
                  <a:lnTo>
                    <a:pt x="16467" y="12313"/>
                  </a:lnTo>
                  <a:lnTo>
                    <a:pt x="20531" y="13878"/>
                  </a:lnTo>
                  <a:lnTo>
                    <a:pt x="21600" y="16904"/>
                  </a:lnTo>
                  <a:lnTo>
                    <a:pt x="20958" y="20348"/>
                  </a:lnTo>
                  <a:lnTo>
                    <a:pt x="17109" y="21600"/>
                  </a:lnTo>
                  <a:lnTo>
                    <a:pt x="14115" y="20974"/>
                  </a:lnTo>
                  <a:lnTo>
                    <a:pt x="10265" y="20348"/>
                  </a:lnTo>
                  <a:lnTo>
                    <a:pt x="8127" y="18052"/>
                  </a:lnTo>
                  <a:lnTo>
                    <a:pt x="5988" y="13461"/>
                  </a:lnTo>
                  <a:lnTo>
                    <a:pt x="5133" y="10435"/>
                  </a:lnTo>
                  <a:lnTo>
                    <a:pt x="642" y="6052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28" name="Freeform 20"/>
            <p:cNvSpPr>
              <a:spLocks/>
            </p:cNvSpPr>
            <p:nvPr/>
          </p:nvSpPr>
          <p:spPr bwMode="auto">
            <a:xfrm>
              <a:off x="247" y="211"/>
              <a:ext cx="42" cy="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440" y="10800"/>
                </a:cxn>
                <a:cxn ang="0">
                  <a:pos x="21600" y="21600"/>
                </a:cxn>
                <a:cxn ang="0">
                  <a:pos x="8640" y="13392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19440" y="10800"/>
                  </a:lnTo>
                  <a:lnTo>
                    <a:pt x="21600" y="21600"/>
                  </a:lnTo>
                  <a:lnTo>
                    <a:pt x="8640" y="13392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29" name="Freeform 21"/>
            <p:cNvSpPr>
              <a:spLocks/>
            </p:cNvSpPr>
            <p:nvPr/>
          </p:nvSpPr>
          <p:spPr bwMode="auto">
            <a:xfrm>
              <a:off x="122" y="498"/>
              <a:ext cx="177" cy="33"/>
            </a:xfrm>
            <a:custGeom>
              <a:avLst/>
              <a:gdLst/>
              <a:ahLst/>
              <a:cxnLst>
                <a:cxn ang="0">
                  <a:pos x="0" y="10165"/>
                </a:cxn>
                <a:cxn ang="0">
                  <a:pos x="7369" y="21600"/>
                </a:cxn>
                <a:cxn ang="0">
                  <a:pos x="16264" y="17788"/>
                </a:cxn>
                <a:cxn ang="0">
                  <a:pos x="21092" y="21600"/>
                </a:cxn>
                <a:cxn ang="0">
                  <a:pos x="20584" y="6353"/>
                </a:cxn>
                <a:cxn ang="0">
                  <a:pos x="21600" y="0"/>
                </a:cxn>
                <a:cxn ang="0">
                  <a:pos x="14485" y="8894"/>
                </a:cxn>
              </a:cxnLst>
              <a:rect l="0" t="0" r="r" b="b"/>
              <a:pathLst>
                <a:path w="21600" h="21600">
                  <a:moveTo>
                    <a:pt x="0" y="10165"/>
                  </a:moveTo>
                  <a:lnTo>
                    <a:pt x="7369" y="21600"/>
                  </a:lnTo>
                  <a:lnTo>
                    <a:pt x="16264" y="17788"/>
                  </a:lnTo>
                  <a:lnTo>
                    <a:pt x="21092" y="21600"/>
                  </a:lnTo>
                  <a:lnTo>
                    <a:pt x="20584" y="6353"/>
                  </a:lnTo>
                  <a:lnTo>
                    <a:pt x="21600" y="0"/>
                  </a:lnTo>
                  <a:lnTo>
                    <a:pt x="14485" y="8894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30" name="Freeform 22"/>
            <p:cNvSpPr>
              <a:spLocks/>
            </p:cNvSpPr>
            <p:nvPr/>
          </p:nvSpPr>
          <p:spPr bwMode="auto">
            <a:xfrm>
              <a:off x="262" y="290"/>
              <a:ext cx="43" cy="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486" y="5560"/>
                </a:cxn>
                <a:cxn ang="0">
                  <a:pos x="16457" y="10693"/>
                </a:cxn>
                <a:cxn ang="0">
                  <a:pos x="19543" y="13901"/>
                </a:cxn>
                <a:cxn ang="0">
                  <a:pos x="16457" y="16253"/>
                </a:cxn>
                <a:cxn ang="0">
                  <a:pos x="21600" y="19675"/>
                </a:cxn>
                <a:cxn ang="0">
                  <a:pos x="17486" y="21600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17486" y="5560"/>
                  </a:lnTo>
                  <a:lnTo>
                    <a:pt x="16457" y="10693"/>
                  </a:lnTo>
                  <a:lnTo>
                    <a:pt x="19543" y="13901"/>
                  </a:lnTo>
                  <a:lnTo>
                    <a:pt x="16457" y="16253"/>
                  </a:lnTo>
                  <a:lnTo>
                    <a:pt x="21600" y="19675"/>
                  </a:lnTo>
                  <a:lnTo>
                    <a:pt x="17486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31" name="Freeform 23"/>
            <p:cNvSpPr>
              <a:spLocks/>
            </p:cNvSpPr>
            <p:nvPr/>
          </p:nvSpPr>
          <p:spPr bwMode="auto">
            <a:xfrm>
              <a:off x="158" y="596"/>
              <a:ext cx="66" cy="281"/>
            </a:xfrm>
            <a:custGeom>
              <a:avLst/>
              <a:gdLst/>
              <a:ahLst/>
              <a:cxnLst>
                <a:cxn ang="0">
                  <a:pos x="20925" y="0"/>
                </a:cxn>
                <a:cxn ang="0">
                  <a:pos x="21600" y="4411"/>
                </a:cxn>
                <a:cxn ang="0">
                  <a:pos x="14850" y="11104"/>
                </a:cxn>
                <a:cxn ang="0">
                  <a:pos x="8100" y="15211"/>
                </a:cxn>
                <a:cxn ang="0">
                  <a:pos x="6750" y="17493"/>
                </a:cxn>
                <a:cxn ang="0">
                  <a:pos x="0" y="21600"/>
                </a:cxn>
              </a:cxnLst>
              <a:rect l="0" t="0" r="r" b="b"/>
              <a:pathLst>
                <a:path w="21600" h="21600">
                  <a:moveTo>
                    <a:pt x="20925" y="0"/>
                  </a:moveTo>
                  <a:lnTo>
                    <a:pt x="21600" y="4411"/>
                  </a:lnTo>
                  <a:lnTo>
                    <a:pt x="14850" y="11104"/>
                  </a:lnTo>
                  <a:lnTo>
                    <a:pt x="8100" y="15211"/>
                  </a:lnTo>
                  <a:lnTo>
                    <a:pt x="6750" y="17493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32" name="Freeform 24"/>
            <p:cNvSpPr>
              <a:spLocks/>
            </p:cNvSpPr>
            <p:nvPr/>
          </p:nvSpPr>
          <p:spPr bwMode="auto">
            <a:xfrm>
              <a:off x="64" y="865"/>
              <a:ext cx="106" cy="303"/>
            </a:xfrm>
            <a:custGeom>
              <a:avLst/>
              <a:gdLst/>
              <a:ahLst/>
              <a:cxnLst>
                <a:cxn ang="0">
                  <a:pos x="15247" y="0"/>
                </a:cxn>
                <a:cxn ang="0">
                  <a:pos x="19059" y="3106"/>
                </a:cxn>
                <a:cxn ang="0">
                  <a:pos x="21176" y="6776"/>
                </a:cxn>
                <a:cxn ang="0">
                  <a:pos x="19482" y="8188"/>
                </a:cxn>
                <a:cxn ang="0">
                  <a:pos x="21600" y="14259"/>
                </a:cxn>
                <a:cxn ang="0">
                  <a:pos x="18212" y="17929"/>
                </a:cxn>
                <a:cxn ang="0">
                  <a:pos x="19059" y="20047"/>
                </a:cxn>
                <a:cxn ang="0">
                  <a:pos x="14400" y="19906"/>
                </a:cxn>
                <a:cxn ang="0">
                  <a:pos x="7200" y="21600"/>
                </a:cxn>
                <a:cxn ang="0">
                  <a:pos x="0" y="21459"/>
                </a:cxn>
              </a:cxnLst>
              <a:rect l="0" t="0" r="r" b="b"/>
              <a:pathLst>
                <a:path w="21600" h="21600">
                  <a:moveTo>
                    <a:pt x="15247" y="0"/>
                  </a:moveTo>
                  <a:lnTo>
                    <a:pt x="19059" y="3106"/>
                  </a:lnTo>
                  <a:lnTo>
                    <a:pt x="21176" y="6776"/>
                  </a:lnTo>
                  <a:lnTo>
                    <a:pt x="19482" y="8188"/>
                  </a:lnTo>
                  <a:lnTo>
                    <a:pt x="21600" y="14259"/>
                  </a:lnTo>
                  <a:lnTo>
                    <a:pt x="18212" y="17929"/>
                  </a:lnTo>
                  <a:lnTo>
                    <a:pt x="19059" y="20047"/>
                  </a:lnTo>
                  <a:lnTo>
                    <a:pt x="14400" y="19906"/>
                  </a:lnTo>
                  <a:lnTo>
                    <a:pt x="7200" y="21600"/>
                  </a:lnTo>
                  <a:lnTo>
                    <a:pt x="0" y="21459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33" name="Freeform 25"/>
            <p:cNvSpPr>
              <a:spLocks/>
            </p:cNvSpPr>
            <p:nvPr/>
          </p:nvSpPr>
          <p:spPr bwMode="auto">
            <a:xfrm>
              <a:off x="282" y="545"/>
              <a:ext cx="9" cy="142"/>
            </a:xfrm>
            <a:custGeom>
              <a:avLst/>
              <a:gdLst/>
              <a:ahLst/>
              <a:cxnLst>
                <a:cxn ang="0">
                  <a:pos x="10800" y="0"/>
                </a:cxn>
                <a:cxn ang="0">
                  <a:pos x="21600" y="3900"/>
                </a:cxn>
                <a:cxn ang="0">
                  <a:pos x="16200" y="9900"/>
                </a:cxn>
                <a:cxn ang="0">
                  <a:pos x="21600" y="14400"/>
                </a:cxn>
                <a:cxn ang="0">
                  <a:pos x="0" y="19200"/>
                </a:cxn>
                <a:cxn ang="0">
                  <a:pos x="0" y="21600"/>
                </a:cxn>
              </a:cxnLst>
              <a:rect l="0" t="0" r="r" b="b"/>
              <a:pathLst>
                <a:path w="28384" h="21600">
                  <a:moveTo>
                    <a:pt x="10800" y="0"/>
                  </a:moveTo>
                  <a:lnTo>
                    <a:pt x="21600" y="3900"/>
                  </a:lnTo>
                  <a:lnTo>
                    <a:pt x="16200" y="9900"/>
                  </a:lnTo>
                  <a:lnTo>
                    <a:pt x="21600" y="14400"/>
                  </a:lnTo>
                  <a:lnTo>
                    <a:pt x="0" y="19200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34" name="Freeform 26"/>
            <p:cNvSpPr>
              <a:spLocks/>
            </p:cNvSpPr>
            <p:nvPr/>
          </p:nvSpPr>
          <p:spPr bwMode="auto">
            <a:xfrm>
              <a:off x="231" y="535"/>
              <a:ext cx="19" cy="97"/>
            </a:xfrm>
            <a:custGeom>
              <a:avLst/>
              <a:gdLst/>
              <a:ahLst/>
              <a:cxnLst>
                <a:cxn ang="0">
                  <a:pos x="18000" y="0"/>
                </a:cxn>
                <a:cxn ang="0">
                  <a:pos x="21600" y="4408"/>
                </a:cxn>
                <a:cxn ang="0">
                  <a:pos x="14400" y="9698"/>
                </a:cxn>
                <a:cxn ang="0">
                  <a:pos x="13200" y="16310"/>
                </a:cxn>
                <a:cxn ang="0">
                  <a:pos x="0" y="21600"/>
                </a:cxn>
              </a:cxnLst>
              <a:rect l="0" t="0" r="r" b="b"/>
              <a:pathLst>
                <a:path w="21600" h="21600">
                  <a:moveTo>
                    <a:pt x="18000" y="0"/>
                  </a:moveTo>
                  <a:lnTo>
                    <a:pt x="21600" y="4408"/>
                  </a:lnTo>
                  <a:lnTo>
                    <a:pt x="14400" y="9698"/>
                  </a:lnTo>
                  <a:lnTo>
                    <a:pt x="13200" y="16310"/>
                  </a:lnTo>
                  <a:lnTo>
                    <a:pt x="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035" name="Rectangle 27"/>
          <p:cNvSpPr>
            <a:spLocks/>
          </p:cNvSpPr>
          <p:nvPr/>
        </p:nvSpPr>
        <p:spPr bwMode="auto">
          <a:xfrm>
            <a:off x="5472783" y="5708303"/>
            <a:ext cx="1509117" cy="4375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 algn="ctr"/>
            <a:r>
              <a:rPr lang="en-US" sz="1300" dirty="0" err="1">
                <a:latin typeface="Arial Bold Italic" charset="0"/>
                <a:ea typeface="Arial Bold Italic" charset="0"/>
                <a:cs typeface="Arial Bold Italic" charset="0"/>
                <a:sym typeface="Arial Bold Italic" charset="0"/>
              </a:rPr>
              <a:t>Submodule</a:t>
            </a:r>
            <a:endParaRPr lang="en-US" sz="1300" dirty="0">
              <a:latin typeface="Arial Bold Italic" charset="0"/>
              <a:ea typeface="Arial Bold Italic" charset="0"/>
              <a:cs typeface="Arial Bold Italic" charset="0"/>
              <a:sym typeface="Arial Bold Italic" charset="0"/>
            </a:endParaRPr>
          </a:p>
          <a:p>
            <a:pPr marL="40182" algn="ctr"/>
            <a:r>
              <a:rPr lang="en-US" sz="1300" dirty="0">
                <a:latin typeface="Arial Bold Italic" charset="0"/>
                <a:ea typeface="Arial Bold Italic" charset="0"/>
                <a:cs typeface="Arial Bold Italic" charset="0"/>
                <a:sym typeface="Arial Bold Italic" charset="0"/>
              </a:rPr>
              <a:t>tracker</a:t>
            </a:r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7099101" y="3002608"/>
            <a:ext cx="1117" cy="2570634"/>
          </a:xfrm>
          <a:prstGeom prst="line">
            <a:avLst/>
          </a:prstGeom>
          <a:noFill/>
          <a:ln w="38100" cap="flat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37" name="Rectangle 29"/>
          <p:cNvSpPr>
            <a:spLocks/>
          </p:cNvSpPr>
          <p:nvPr/>
        </p:nvSpPr>
        <p:spPr bwMode="auto">
          <a:xfrm>
            <a:off x="4719340" y="2231306"/>
            <a:ext cx="1348383" cy="4375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 algn="ctr"/>
            <a:r>
              <a:rPr lang="en-US" sz="1300" dirty="0" err="1" smtClean="0">
                <a:latin typeface="Arial Bold Italic" charset="0"/>
                <a:ea typeface="Arial Bold Italic" charset="0"/>
                <a:cs typeface="Arial Bold Italic" charset="0"/>
                <a:sym typeface="Arial Bold Italic" charset="0"/>
              </a:rPr>
              <a:t>Submodule</a:t>
            </a:r>
            <a:endParaRPr lang="en-US" sz="1300" dirty="0">
              <a:latin typeface="Arial Bold Italic" charset="0"/>
              <a:ea typeface="Arial Bold Italic" charset="0"/>
              <a:cs typeface="Arial Bold Italic" charset="0"/>
              <a:sym typeface="Arial Bold Italic" charset="0"/>
            </a:endParaRPr>
          </a:p>
          <a:p>
            <a:pPr marL="40182" algn="ctr"/>
            <a:r>
              <a:rPr lang="en-US" sz="1300" dirty="0">
                <a:latin typeface="Arial Bold Italic" charset="0"/>
                <a:ea typeface="Arial Bold Italic" charset="0"/>
                <a:cs typeface="Arial Bold Italic" charset="0"/>
                <a:sym typeface="Arial Bold Italic" charset="0"/>
              </a:rPr>
              <a:t>calorimeter</a:t>
            </a:r>
          </a:p>
        </p:txBody>
      </p:sp>
      <p:sp>
        <p:nvSpPr>
          <p:cNvPr id="43038" name="Rectangle 30"/>
          <p:cNvSpPr>
            <a:spLocks/>
          </p:cNvSpPr>
          <p:nvPr/>
        </p:nvSpPr>
        <p:spPr bwMode="auto">
          <a:xfrm>
            <a:off x="6423794" y="2069455"/>
            <a:ext cx="1348383" cy="62507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 algn="ctr"/>
            <a:r>
              <a:rPr lang="en-US" sz="1300" dirty="0" err="1" smtClean="0">
                <a:latin typeface="Arial Bold Italic" charset="0"/>
                <a:ea typeface="Arial Bold Italic" charset="0"/>
                <a:cs typeface="Arial Bold Italic" charset="0"/>
                <a:sym typeface="Arial Bold Italic" charset="0"/>
              </a:rPr>
              <a:t>Submodule</a:t>
            </a:r>
            <a:endParaRPr lang="en-US" sz="1300" dirty="0">
              <a:latin typeface="Arial Bold Italic" charset="0"/>
              <a:ea typeface="Arial Bold Italic" charset="0"/>
              <a:cs typeface="Arial Bold Italic" charset="0"/>
              <a:sym typeface="Arial Bold Italic" charset="0"/>
            </a:endParaRPr>
          </a:p>
          <a:p>
            <a:pPr marL="40182" algn="ctr"/>
            <a:r>
              <a:rPr lang="en-US" sz="1300" dirty="0">
                <a:latin typeface="Arial Bold Italic" charset="0"/>
                <a:ea typeface="Arial Bold Italic" charset="0"/>
                <a:cs typeface="Arial Bold Italic" charset="0"/>
                <a:sym typeface="Arial Bold Italic" charset="0"/>
              </a:rPr>
              <a:t>Source and calibration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982766" y="2826247"/>
            <a:ext cx="1055936" cy="2949029"/>
            <a:chOff x="0" y="0"/>
            <a:chExt cx="945" cy="2641"/>
          </a:xfrm>
        </p:grpSpPr>
        <p:sp>
          <p:nvSpPr>
            <p:cNvPr id="43040" name="Freeform 32"/>
            <p:cNvSpPr>
              <a:spLocks/>
            </p:cNvSpPr>
            <p:nvPr/>
          </p:nvSpPr>
          <p:spPr bwMode="auto">
            <a:xfrm>
              <a:off x="119" y="162"/>
              <a:ext cx="268" cy="38"/>
            </a:xfrm>
            <a:custGeom>
              <a:avLst/>
              <a:gdLst/>
              <a:ahLst/>
              <a:cxnLst>
                <a:cxn ang="0">
                  <a:pos x="0" y="617"/>
                </a:cxn>
                <a:cxn ang="0">
                  <a:pos x="21098" y="0"/>
                </a:cxn>
                <a:cxn ang="0">
                  <a:pos x="21600" y="20366"/>
                </a:cxn>
                <a:cxn ang="0">
                  <a:pos x="100" y="21600"/>
                </a:cxn>
                <a:cxn ang="0">
                  <a:pos x="0" y="617"/>
                </a:cxn>
                <a:cxn ang="0">
                  <a:pos x="0" y="617"/>
                </a:cxn>
              </a:cxnLst>
              <a:rect l="0" t="0" r="r" b="b"/>
              <a:pathLst>
                <a:path w="21600" h="21600">
                  <a:moveTo>
                    <a:pt x="0" y="617"/>
                  </a:moveTo>
                  <a:lnTo>
                    <a:pt x="21098" y="0"/>
                  </a:lnTo>
                  <a:lnTo>
                    <a:pt x="21600" y="20366"/>
                  </a:lnTo>
                  <a:lnTo>
                    <a:pt x="100" y="21600"/>
                  </a:lnTo>
                  <a:lnTo>
                    <a:pt x="0" y="617"/>
                  </a:lnTo>
                  <a:close/>
                  <a:moveTo>
                    <a:pt x="0" y="617"/>
                  </a:moveTo>
                </a:path>
              </a:pathLst>
            </a:custGeom>
            <a:solidFill>
              <a:srgbClr val="1CDA9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43041" name="Picture 3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45" cy="264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3042" name="Freeform 34"/>
            <p:cNvSpPr>
              <a:spLocks/>
            </p:cNvSpPr>
            <p:nvPr/>
          </p:nvSpPr>
          <p:spPr bwMode="auto">
            <a:xfrm>
              <a:off x="274" y="230"/>
              <a:ext cx="38" cy="2165"/>
            </a:xfrm>
            <a:custGeom>
              <a:avLst/>
              <a:gdLst/>
              <a:ahLst/>
              <a:cxnLst>
                <a:cxn ang="0">
                  <a:pos x="16859" y="0"/>
                </a:cxn>
                <a:cxn ang="0">
                  <a:pos x="21600" y="21600"/>
                </a:cxn>
                <a:cxn ang="0">
                  <a:pos x="0" y="21600"/>
                </a:cxn>
                <a:cxn ang="0">
                  <a:pos x="0" y="0"/>
                </a:cxn>
                <a:cxn ang="0">
                  <a:pos x="16859" y="0"/>
                </a:cxn>
                <a:cxn ang="0">
                  <a:pos x="16859" y="0"/>
                </a:cxn>
              </a:cxnLst>
              <a:rect l="0" t="0" r="r" b="b"/>
              <a:pathLst>
                <a:path w="21600" h="21600">
                  <a:moveTo>
                    <a:pt x="16859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6859" y="0"/>
                  </a:lnTo>
                  <a:close/>
                  <a:moveTo>
                    <a:pt x="16859" y="0"/>
                  </a:moveTo>
                </a:path>
              </a:pathLst>
            </a:custGeom>
            <a:solidFill>
              <a:srgbClr val="00CC99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43" name="Line 35"/>
            <p:cNvSpPr>
              <a:spLocks noChangeShapeType="1"/>
            </p:cNvSpPr>
            <p:nvPr/>
          </p:nvSpPr>
          <p:spPr bwMode="auto">
            <a:xfrm>
              <a:off x="386" y="204"/>
              <a:ext cx="2" cy="2205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5997402" y="2824014"/>
            <a:ext cx="696516" cy="2978051"/>
            <a:chOff x="0" y="0"/>
            <a:chExt cx="624" cy="2668"/>
          </a:xfrm>
        </p:grpSpPr>
        <p:pic>
          <p:nvPicPr>
            <p:cNvPr id="43045" name="Picture 3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624" cy="266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3046" name="Line 38"/>
            <p:cNvSpPr>
              <a:spLocks noChangeShapeType="1"/>
            </p:cNvSpPr>
            <p:nvPr/>
          </p:nvSpPr>
          <p:spPr bwMode="auto">
            <a:xfrm>
              <a:off x="136" y="220"/>
              <a:ext cx="1" cy="220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47" name="Line 39"/>
            <p:cNvSpPr>
              <a:spLocks noChangeShapeType="1"/>
            </p:cNvSpPr>
            <p:nvPr/>
          </p:nvSpPr>
          <p:spPr bwMode="auto">
            <a:xfrm>
              <a:off x="359" y="221"/>
              <a:ext cx="2" cy="2205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46" y="214"/>
              <a:ext cx="215" cy="2209"/>
              <a:chOff x="0" y="0"/>
              <a:chExt cx="214" cy="2208"/>
            </a:xfrm>
          </p:grpSpPr>
          <p:sp>
            <p:nvSpPr>
              <p:cNvPr id="43049" name="Freeform 41"/>
              <p:cNvSpPr>
                <a:spLocks/>
              </p:cNvSpPr>
              <p:nvPr/>
            </p:nvSpPr>
            <p:spPr bwMode="auto">
              <a:xfrm>
                <a:off x="0" y="0"/>
                <a:ext cx="85" cy="2208"/>
              </a:xfrm>
              <a:custGeom>
                <a:avLst/>
                <a:gdLst/>
                <a:ahLst/>
                <a:cxnLst>
                  <a:cxn ang="0">
                    <a:pos x="17159" y="0"/>
                  </a:cxn>
                  <a:cxn ang="0">
                    <a:pos x="17159" y="291"/>
                  </a:cxn>
                  <a:cxn ang="0">
                    <a:pos x="10699" y="1047"/>
                  </a:cxn>
                  <a:cxn ang="0">
                    <a:pos x="8479" y="1512"/>
                  </a:cxn>
                  <a:cxn ang="0">
                    <a:pos x="7065" y="20080"/>
                  </a:cxn>
                  <a:cxn ang="0">
                    <a:pos x="8277" y="20395"/>
                  </a:cxn>
                  <a:cxn ang="0">
                    <a:pos x="13323" y="20742"/>
                  </a:cxn>
                  <a:cxn ang="0">
                    <a:pos x="19783" y="21080"/>
                  </a:cxn>
                  <a:cxn ang="0">
                    <a:pos x="21600" y="21356"/>
                  </a:cxn>
                  <a:cxn ang="0">
                    <a:pos x="21196" y="21600"/>
                  </a:cxn>
                  <a:cxn ang="0">
                    <a:pos x="10699" y="21576"/>
                  </a:cxn>
                  <a:cxn ang="0">
                    <a:pos x="10699" y="21340"/>
                  </a:cxn>
                  <a:cxn ang="0">
                    <a:pos x="8479" y="21072"/>
                  </a:cxn>
                  <a:cxn ang="0">
                    <a:pos x="2221" y="20608"/>
                  </a:cxn>
                  <a:cxn ang="0">
                    <a:pos x="0" y="20324"/>
                  </a:cxn>
                  <a:cxn ang="0">
                    <a:pos x="0" y="19694"/>
                  </a:cxn>
                  <a:cxn ang="0">
                    <a:pos x="1009" y="1599"/>
                  </a:cxn>
                  <a:cxn ang="0">
                    <a:pos x="3230" y="921"/>
                  </a:cxn>
                  <a:cxn ang="0">
                    <a:pos x="7469" y="291"/>
                  </a:cxn>
                  <a:cxn ang="0">
                    <a:pos x="7469" y="0"/>
                  </a:cxn>
                  <a:cxn ang="0">
                    <a:pos x="17159" y="0"/>
                  </a:cxn>
                  <a:cxn ang="0">
                    <a:pos x="17159" y="0"/>
                  </a:cxn>
                </a:cxnLst>
                <a:rect l="0" t="0" r="r" b="b"/>
                <a:pathLst>
                  <a:path w="21600" h="21600">
                    <a:moveTo>
                      <a:pt x="17159" y="0"/>
                    </a:moveTo>
                    <a:lnTo>
                      <a:pt x="17159" y="291"/>
                    </a:lnTo>
                    <a:lnTo>
                      <a:pt x="10699" y="1047"/>
                    </a:lnTo>
                    <a:lnTo>
                      <a:pt x="8479" y="1512"/>
                    </a:lnTo>
                    <a:lnTo>
                      <a:pt x="7065" y="20080"/>
                    </a:lnTo>
                    <a:lnTo>
                      <a:pt x="8277" y="20395"/>
                    </a:lnTo>
                    <a:lnTo>
                      <a:pt x="13323" y="20742"/>
                    </a:lnTo>
                    <a:lnTo>
                      <a:pt x="19783" y="21080"/>
                    </a:lnTo>
                    <a:lnTo>
                      <a:pt x="21600" y="21356"/>
                    </a:lnTo>
                    <a:lnTo>
                      <a:pt x="21196" y="21600"/>
                    </a:lnTo>
                    <a:lnTo>
                      <a:pt x="10699" y="21576"/>
                    </a:lnTo>
                    <a:lnTo>
                      <a:pt x="10699" y="21340"/>
                    </a:lnTo>
                    <a:lnTo>
                      <a:pt x="8479" y="21072"/>
                    </a:lnTo>
                    <a:lnTo>
                      <a:pt x="2221" y="20608"/>
                    </a:lnTo>
                    <a:lnTo>
                      <a:pt x="0" y="20324"/>
                    </a:lnTo>
                    <a:lnTo>
                      <a:pt x="0" y="19694"/>
                    </a:lnTo>
                    <a:lnTo>
                      <a:pt x="1009" y="1599"/>
                    </a:lnTo>
                    <a:lnTo>
                      <a:pt x="3230" y="921"/>
                    </a:lnTo>
                    <a:lnTo>
                      <a:pt x="7469" y="291"/>
                    </a:lnTo>
                    <a:lnTo>
                      <a:pt x="7469" y="0"/>
                    </a:lnTo>
                    <a:lnTo>
                      <a:pt x="17159" y="0"/>
                    </a:lnTo>
                    <a:close/>
                    <a:moveTo>
                      <a:pt x="17159" y="0"/>
                    </a:moveTo>
                  </a:path>
                </a:pathLst>
              </a:custGeom>
              <a:solidFill>
                <a:srgbClr val="00CC99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050" name="Freeform 42"/>
              <p:cNvSpPr>
                <a:spLocks/>
              </p:cNvSpPr>
              <p:nvPr/>
            </p:nvSpPr>
            <p:spPr bwMode="auto">
              <a:xfrm>
                <a:off x="135" y="0"/>
                <a:ext cx="79" cy="2208"/>
              </a:xfrm>
              <a:custGeom>
                <a:avLst/>
                <a:gdLst/>
                <a:ahLst/>
                <a:cxnLst>
                  <a:cxn ang="0">
                    <a:pos x="2645" y="0"/>
                  </a:cxn>
                  <a:cxn ang="0">
                    <a:pos x="3967" y="346"/>
                  </a:cxn>
                  <a:cxn ang="0">
                    <a:pos x="11020" y="1102"/>
                  </a:cxn>
                  <a:cxn ang="0">
                    <a:pos x="13445" y="1567"/>
                  </a:cxn>
                  <a:cxn ang="0">
                    <a:pos x="13445" y="20127"/>
                  </a:cxn>
                  <a:cxn ang="0">
                    <a:pos x="13004" y="20411"/>
                  </a:cxn>
                  <a:cxn ang="0">
                    <a:pos x="9918" y="20631"/>
                  </a:cxn>
                  <a:cxn ang="0">
                    <a:pos x="2424" y="21009"/>
                  </a:cxn>
                  <a:cxn ang="0">
                    <a:pos x="0" y="21317"/>
                  </a:cxn>
                  <a:cxn ang="0">
                    <a:pos x="441" y="21600"/>
                  </a:cxn>
                  <a:cxn ang="0">
                    <a:pos x="11020" y="21600"/>
                  </a:cxn>
                  <a:cxn ang="0">
                    <a:pos x="11241" y="21364"/>
                  </a:cxn>
                  <a:cxn ang="0">
                    <a:pos x="13224" y="21128"/>
                  </a:cxn>
                  <a:cxn ang="0">
                    <a:pos x="16971" y="20883"/>
                  </a:cxn>
                  <a:cxn ang="0">
                    <a:pos x="21600" y="20466"/>
                  </a:cxn>
                  <a:cxn ang="0">
                    <a:pos x="21600" y="1654"/>
                  </a:cxn>
                  <a:cxn ang="0">
                    <a:pos x="19176" y="976"/>
                  </a:cxn>
                  <a:cxn ang="0">
                    <a:pos x="14547" y="346"/>
                  </a:cxn>
                  <a:cxn ang="0">
                    <a:pos x="13224" y="0"/>
                  </a:cxn>
                  <a:cxn ang="0">
                    <a:pos x="2645" y="0"/>
                  </a:cxn>
                  <a:cxn ang="0">
                    <a:pos x="2645" y="0"/>
                  </a:cxn>
                </a:cxnLst>
                <a:rect l="0" t="0" r="r" b="b"/>
                <a:pathLst>
                  <a:path w="21600" h="21600">
                    <a:moveTo>
                      <a:pt x="2645" y="0"/>
                    </a:moveTo>
                    <a:lnTo>
                      <a:pt x="3967" y="346"/>
                    </a:lnTo>
                    <a:lnTo>
                      <a:pt x="11020" y="1102"/>
                    </a:lnTo>
                    <a:lnTo>
                      <a:pt x="13445" y="1567"/>
                    </a:lnTo>
                    <a:lnTo>
                      <a:pt x="13445" y="20127"/>
                    </a:lnTo>
                    <a:lnTo>
                      <a:pt x="13004" y="20411"/>
                    </a:lnTo>
                    <a:lnTo>
                      <a:pt x="9918" y="20631"/>
                    </a:lnTo>
                    <a:lnTo>
                      <a:pt x="2424" y="21009"/>
                    </a:lnTo>
                    <a:lnTo>
                      <a:pt x="0" y="21317"/>
                    </a:lnTo>
                    <a:lnTo>
                      <a:pt x="441" y="21600"/>
                    </a:lnTo>
                    <a:lnTo>
                      <a:pt x="11020" y="21600"/>
                    </a:lnTo>
                    <a:lnTo>
                      <a:pt x="11241" y="21364"/>
                    </a:lnTo>
                    <a:lnTo>
                      <a:pt x="13224" y="21128"/>
                    </a:lnTo>
                    <a:lnTo>
                      <a:pt x="16971" y="20883"/>
                    </a:lnTo>
                    <a:lnTo>
                      <a:pt x="21600" y="20466"/>
                    </a:lnTo>
                    <a:lnTo>
                      <a:pt x="21600" y="1654"/>
                    </a:lnTo>
                    <a:lnTo>
                      <a:pt x="19176" y="976"/>
                    </a:lnTo>
                    <a:lnTo>
                      <a:pt x="14547" y="346"/>
                    </a:lnTo>
                    <a:lnTo>
                      <a:pt x="13224" y="0"/>
                    </a:lnTo>
                    <a:lnTo>
                      <a:pt x="2645" y="0"/>
                    </a:lnTo>
                    <a:close/>
                    <a:moveTo>
                      <a:pt x="2645" y="0"/>
                    </a:moveTo>
                  </a:path>
                </a:pathLst>
              </a:custGeom>
              <a:solidFill>
                <a:srgbClr val="1CDA9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43051" name="Picture 4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7314" y="2805039"/>
            <a:ext cx="1526977" cy="309525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3052" name="AutoShape 44"/>
          <p:cNvSpPr>
            <a:spLocks/>
          </p:cNvSpPr>
          <p:nvPr/>
        </p:nvSpPr>
        <p:spPr bwMode="auto">
          <a:xfrm>
            <a:off x="5711652" y="4288483"/>
            <a:ext cx="362768" cy="195337"/>
          </a:xfrm>
          <a:prstGeom prst="chevron">
            <a:avLst>
              <a:gd name="adj" fmla="val 46428"/>
            </a:avLst>
          </a:prstGeom>
          <a:solidFill>
            <a:srgbClr val="FFFF00"/>
          </a:solidFill>
          <a:ln w="1905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53" name="AutoShape 45"/>
          <p:cNvSpPr>
            <a:spLocks/>
          </p:cNvSpPr>
          <p:nvPr/>
        </p:nvSpPr>
        <p:spPr bwMode="auto">
          <a:xfrm>
            <a:off x="6551043" y="4290715"/>
            <a:ext cx="363885" cy="195337"/>
          </a:xfrm>
          <a:prstGeom prst="chevron">
            <a:avLst>
              <a:gd name="adj" fmla="val 46571"/>
            </a:avLst>
          </a:prstGeom>
          <a:solidFill>
            <a:srgbClr val="FFFF00"/>
          </a:solidFill>
          <a:ln w="1905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54" name="AutoShape 46"/>
          <p:cNvSpPr>
            <a:spLocks/>
          </p:cNvSpPr>
          <p:nvPr/>
        </p:nvSpPr>
        <p:spPr bwMode="auto">
          <a:xfrm flipH="1">
            <a:off x="7286625" y="4290715"/>
            <a:ext cx="361652" cy="195337"/>
          </a:xfrm>
          <a:prstGeom prst="chevron">
            <a:avLst>
              <a:gd name="adj" fmla="val 46286"/>
            </a:avLst>
          </a:prstGeom>
          <a:solidFill>
            <a:srgbClr val="FFFF00"/>
          </a:solidFill>
          <a:ln w="1905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55" name="Line 47"/>
          <p:cNvSpPr>
            <a:spLocks noChangeShapeType="1"/>
          </p:cNvSpPr>
          <p:nvPr/>
        </p:nvSpPr>
        <p:spPr bwMode="auto">
          <a:xfrm flipH="1">
            <a:off x="8174013" y="3093021"/>
            <a:ext cx="7813" cy="251147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56" name="Line 48"/>
          <p:cNvSpPr>
            <a:spLocks noChangeShapeType="1"/>
          </p:cNvSpPr>
          <p:nvPr/>
        </p:nvSpPr>
        <p:spPr bwMode="auto">
          <a:xfrm flipH="1">
            <a:off x="8446369" y="3096369"/>
            <a:ext cx="15627" cy="24779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57" name="Line 49"/>
          <p:cNvSpPr>
            <a:spLocks noChangeShapeType="1"/>
          </p:cNvSpPr>
          <p:nvPr/>
        </p:nvSpPr>
        <p:spPr bwMode="auto">
          <a:xfrm flipH="1">
            <a:off x="8497715" y="3109764"/>
            <a:ext cx="15627" cy="2452316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58" name="Line 50"/>
          <p:cNvSpPr>
            <a:spLocks noChangeShapeType="1"/>
          </p:cNvSpPr>
          <p:nvPr/>
        </p:nvSpPr>
        <p:spPr bwMode="auto">
          <a:xfrm flipH="1">
            <a:off x="8764489" y="3107531"/>
            <a:ext cx="32370" cy="2452316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59" name="Freeform 51"/>
          <p:cNvSpPr>
            <a:spLocks/>
          </p:cNvSpPr>
          <p:nvPr/>
        </p:nvSpPr>
        <p:spPr bwMode="auto">
          <a:xfrm>
            <a:off x="8576965" y="3109764"/>
            <a:ext cx="42416" cy="2423294"/>
          </a:xfrm>
          <a:custGeom>
            <a:avLst/>
            <a:gdLst/>
            <a:ahLst/>
            <a:cxnLst>
              <a:cxn ang="0">
                <a:pos x="20546" y="0"/>
              </a:cxn>
              <a:cxn ang="0">
                <a:pos x="21600" y="21600"/>
              </a:cxn>
              <a:cxn ang="0">
                <a:pos x="0" y="21600"/>
              </a:cxn>
              <a:cxn ang="0">
                <a:pos x="3161" y="0"/>
              </a:cxn>
              <a:cxn ang="0">
                <a:pos x="20546" y="0"/>
              </a:cxn>
              <a:cxn ang="0">
                <a:pos x="20546" y="0"/>
              </a:cxn>
            </a:cxnLst>
            <a:rect l="0" t="0" r="r" b="b"/>
            <a:pathLst>
              <a:path w="21600" h="21600">
                <a:moveTo>
                  <a:pt x="20546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3161" y="0"/>
                </a:lnTo>
                <a:lnTo>
                  <a:pt x="20546" y="0"/>
                </a:lnTo>
                <a:close/>
                <a:moveTo>
                  <a:pt x="20546" y="0"/>
                </a:moveTo>
              </a:path>
            </a:pathLst>
          </a:custGeom>
          <a:solidFill>
            <a:srgbClr val="00CC99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60" name="Freeform 52"/>
          <p:cNvSpPr>
            <a:spLocks/>
          </p:cNvSpPr>
          <p:nvPr/>
        </p:nvSpPr>
        <p:spPr bwMode="auto">
          <a:xfrm>
            <a:off x="8517806" y="3031629"/>
            <a:ext cx="197569" cy="42416"/>
          </a:xfrm>
          <a:custGeom>
            <a:avLst/>
            <a:gdLst/>
            <a:ahLst/>
            <a:cxnLst>
              <a:cxn ang="0">
                <a:pos x="21154" y="675"/>
              </a:cxn>
              <a:cxn ang="0">
                <a:pos x="536" y="0"/>
              </a:cxn>
              <a:cxn ang="0">
                <a:pos x="0" y="21600"/>
              </a:cxn>
              <a:cxn ang="0">
                <a:pos x="21600" y="21600"/>
              </a:cxn>
              <a:cxn ang="0">
                <a:pos x="21154" y="675"/>
              </a:cxn>
              <a:cxn ang="0">
                <a:pos x="21154" y="675"/>
              </a:cxn>
            </a:cxnLst>
            <a:rect l="0" t="0" r="r" b="b"/>
            <a:pathLst>
              <a:path w="21600" h="21600">
                <a:moveTo>
                  <a:pt x="21154" y="675"/>
                </a:moveTo>
                <a:lnTo>
                  <a:pt x="53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154" y="675"/>
                </a:lnTo>
                <a:close/>
                <a:moveTo>
                  <a:pt x="21154" y="675"/>
                </a:moveTo>
              </a:path>
            </a:pathLst>
          </a:custGeom>
          <a:solidFill>
            <a:srgbClr val="1CDA9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61" name="Freeform 53"/>
          <p:cNvSpPr>
            <a:spLocks/>
          </p:cNvSpPr>
          <p:nvPr/>
        </p:nvSpPr>
        <p:spPr bwMode="auto">
          <a:xfrm>
            <a:off x="8219777" y="3027164"/>
            <a:ext cx="196453" cy="42416"/>
          </a:xfrm>
          <a:custGeom>
            <a:avLst/>
            <a:gdLst/>
            <a:ahLst/>
            <a:cxnLst>
              <a:cxn ang="0">
                <a:pos x="21154" y="675"/>
              </a:cxn>
              <a:cxn ang="0">
                <a:pos x="536" y="0"/>
              </a:cxn>
              <a:cxn ang="0">
                <a:pos x="0" y="21600"/>
              </a:cxn>
              <a:cxn ang="0">
                <a:pos x="21600" y="21600"/>
              </a:cxn>
              <a:cxn ang="0">
                <a:pos x="21154" y="675"/>
              </a:cxn>
              <a:cxn ang="0">
                <a:pos x="21154" y="675"/>
              </a:cxn>
            </a:cxnLst>
            <a:rect l="0" t="0" r="r" b="b"/>
            <a:pathLst>
              <a:path w="21600" h="21600">
                <a:moveTo>
                  <a:pt x="21154" y="675"/>
                </a:moveTo>
                <a:lnTo>
                  <a:pt x="53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154" y="675"/>
                </a:lnTo>
                <a:close/>
                <a:moveTo>
                  <a:pt x="21154" y="675"/>
                </a:moveTo>
              </a:path>
            </a:pathLst>
          </a:custGeom>
          <a:solidFill>
            <a:srgbClr val="1CDA9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62" name="Freeform 54"/>
          <p:cNvSpPr>
            <a:spLocks/>
          </p:cNvSpPr>
          <p:nvPr/>
        </p:nvSpPr>
        <p:spPr bwMode="auto">
          <a:xfrm>
            <a:off x="8314656" y="3101951"/>
            <a:ext cx="97110" cy="2466826"/>
          </a:xfrm>
          <a:custGeom>
            <a:avLst/>
            <a:gdLst/>
            <a:ahLst/>
            <a:cxnLst>
              <a:cxn ang="0">
                <a:pos x="6386" y="0"/>
              </a:cxn>
              <a:cxn ang="0">
                <a:pos x="6386" y="204"/>
              </a:cxn>
              <a:cxn ang="0">
                <a:pos x="8640" y="447"/>
              </a:cxn>
              <a:cxn ang="0">
                <a:pos x="13148" y="965"/>
              </a:cxn>
              <a:cxn ang="0">
                <a:pos x="14838" y="1318"/>
              </a:cxn>
              <a:cxn ang="0">
                <a:pos x="15214" y="1639"/>
              </a:cxn>
              <a:cxn ang="0">
                <a:pos x="13711" y="20141"/>
              </a:cxn>
              <a:cxn ang="0">
                <a:pos x="11833" y="20486"/>
              </a:cxn>
              <a:cxn ang="0">
                <a:pos x="3569" y="21051"/>
              </a:cxn>
              <a:cxn ang="0">
                <a:pos x="751" y="21341"/>
              </a:cxn>
              <a:cxn ang="0">
                <a:pos x="0" y="21600"/>
              </a:cxn>
              <a:cxn ang="0">
                <a:pos x="9016" y="21600"/>
              </a:cxn>
              <a:cxn ang="0">
                <a:pos x="9767" y="21380"/>
              </a:cxn>
              <a:cxn ang="0">
                <a:pos x="11270" y="21169"/>
              </a:cxn>
              <a:cxn ang="0">
                <a:pos x="15777" y="20863"/>
              </a:cxn>
              <a:cxn ang="0">
                <a:pos x="19722" y="20400"/>
              </a:cxn>
              <a:cxn ang="0">
                <a:pos x="21037" y="19929"/>
              </a:cxn>
              <a:cxn ang="0">
                <a:pos x="21600" y="1671"/>
              </a:cxn>
              <a:cxn ang="0">
                <a:pos x="21037" y="1310"/>
              </a:cxn>
              <a:cxn ang="0">
                <a:pos x="19158" y="965"/>
              </a:cxn>
              <a:cxn ang="0">
                <a:pos x="15402" y="424"/>
              </a:cxn>
              <a:cxn ang="0">
                <a:pos x="14650" y="227"/>
              </a:cxn>
              <a:cxn ang="0">
                <a:pos x="14650" y="16"/>
              </a:cxn>
              <a:cxn ang="0">
                <a:pos x="6386" y="0"/>
              </a:cxn>
              <a:cxn ang="0">
                <a:pos x="6386" y="0"/>
              </a:cxn>
            </a:cxnLst>
            <a:rect l="0" t="0" r="r" b="b"/>
            <a:pathLst>
              <a:path w="21600" h="21600">
                <a:moveTo>
                  <a:pt x="6386" y="0"/>
                </a:moveTo>
                <a:lnTo>
                  <a:pt x="6386" y="204"/>
                </a:lnTo>
                <a:lnTo>
                  <a:pt x="8640" y="447"/>
                </a:lnTo>
                <a:lnTo>
                  <a:pt x="13148" y="965"/>
                </a:lnTo>
                <a:lnTo>
                  <a:pt x="14838" y="1318"/>
                </a:lnTo>
                <a:lnTo>
                  <a:pt x="15214" y="1639"/>
                </a:lnTo>
                <a:lnTo>
                  <a:pt x="13711" y="20141"/>
                </a:lnTo>
                <a:lnTo>
                  <a:pt x="11833" y="20486"/>
                </a:lnTo>
                <a:lnTo>
                  <a:pt x="3569" y="21051"/>
                </a:lnTo>
                <a:lnTo>
                  <a:pt x="751" y="21341"/>
                </a:lnTo>
                <a:lnTo>
                  <a:pt x="0" y="21600"/>
                </a:lnTo>
                <a:lnTo>
                  <a:pt x="9016" y="21600"/>
                </a:lnTo>
                <a:lnTo>
                  <a:pt x="9767" y="21380"/>
                </a:lnTo>
                <a:lnTo>
                  <a:pt x="11270" y="21169"/>
                </a:lnTo>
                <a:lnTo>
                  <a:pt x="15777" y="20863"/>
                </a:lnTo>
                <a:lnTo>
                  <a:pt x="19722" y="20400"/>
                </a:lnTo>
                <a:lnTo>
                  <a:pt x="21037" y="19929"/>
                </a:lnTo>
                <a:lnTo>
                  <a:pt x="21600" y="1671"/>
                </a:lnTo>
                <a:lnTo>
                  <a:pt x="21037" y="1310"/>
                </a:lnTo>
                <a:lnTo>
                  <a:pt x="19158" y="965"/>
                </a:lnTo>
                <a:lnTo>
                  <a:pt x="15402" y="424"/>
                </a:lnTo>
                <a:lnTo>
                  <a:pt x="14650" y="227"/>
                </a:lnTo>
                <a:lnTo>
                  <a:pt x="14650" y="16"/>
                </a:lnTo>
                <a:lnTo>
                  <a:pt x="6386" y="0"/>
                </a:lnTo>
                <a:close/>
                <a:moveTo>
                  <a:pt x="6386" y="0"/>
                </a:moveTo>
              </a:path>
            </a:pathLst>
          </a:custGeom>
          <a:solidFill>
            <a:srgbClr val="1CDA9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63" name="Freeform 55"/>
          <p:cNvSpPr>
            <a:spLocks/>
          </p:cNvSpPr>
          <p:nvPr/>
        </p:nvSpPr>
        <p:spPr bwMode="auto">
          <a:xfrm flipH="1">
            <a:off x="8182943" y="3088557"/>
            <a:ext cx="97110" cy="2474639"/>
          </a:xfrm>
          <a:custGeom>
            <a:avLst/>
            <a:gdLst/>
            <a:ahLst/>
            <a:cxnLst>
              <a:cxn ang="0">
                <a:pos x="6386" y="0"/>
              </a:cxn>
              <a:cxn ang="0">
                <a:pos x="6386" y="204"/>
              </a:cxn>
              <a:cxn ang="0">
                <a:pos x="8640" y="447"/>
              </a:cxn>
              <a:cxn ang="0">
                <a:pos x="13148" y="965"/>
              </a:cxn>
              <a:cxn ang="0">
                <a:pos x="14838" y="1318"/>
              </a:cxn>
              <a:cxn ang="0">
                <a:pos x="15214" y="1639"/>
              </a:cxn>
              <a:cxn ang="0">
                <a:pos x="13711" y="20141"/>
              </a:cxn>
              <a:cxn ang="0">
                <a:pos x="11833" y="20486"/>
              </a:cxn>
              <a:cxn ang="0">
                <a:pos x="3569" y="21051"/>
              </a:cxn>
              <a:cxn ang="0">
                <a:pos x="751" y="21341"/>
              </a:cxn>
              <a:cxn ang="0">
                <a:pos x="0" y="21600"/>
              </a:cxn>
              <a:cxn ang="0">
                <a:pos x="9016" y="21600"/>
              </a:cxn>
              <a:cxn ang="0">
                <a:pos x="9767" y="21380"/>
              </a:cxn>
              <a:cxn ang="0">
                <a:pos x="11270" y="21169"/>
              </a:cxn>
              <a:cxn ang="0">
                <a:pos x="15777" y="20863"/>
              </a:cxn>
              <a:cxn ang="0">
                <a:pos x="19722" y="20400"/>
              </a:cxn>
              <a:cxn ang="0">
                <a:pos x="21037" y="19929"/>
              </a:cxn>
              <a:cxn ang="0">
                <a:pos x="21600" y="1671"/>
              </a:cxn>
              <a:cxn ang="0">
                <a:pos x="21037" y="1310"/>
              </a:cxn>
              <a:cxn ang="0">
                <a:pos x="19158" y="965"/>
              </a:cxn>
              <a:cxn ang="0">
                <a:pos x="15402" y="424"/>
              </a:cxn>
              <a:cxn ang="0">
                <a:pos x="14650" y="227"/>
              </a:cxn>
              <a:cxn ang="0">
                <a:pos x="14650" y="16"/>
              </a:cxn>
              <a:cxn ang="0">
                <a:pos x="6386" y="0"/>
              </a:cxn>
              <a:cxn ang="0">
                <a:pos x="6386" y="0"/>
              </a:cxn>
            </a:cxnLst>
            <a:rect l="0" t="0" r="r" b="b"/>
            <a:pathLst>
              <a:path w="21600" h="21600">
                <a:moveTo>
                  <a:pt x="6386" y="0"/>
                </a:moveTo>
                <a:lnTo>
                  <a:pt x="6386" y="204"/>
                </a:lnTo>
                <a:lnTo>
                  <a:pt x="8640" y="447"/>
                </a:lnTo>
                <a:lnTo>
                  <a:pt x="13148" y="965"/>
                </a:lnTo>
                <a:lnTo>
                  <a:pt x="14838" y="1318"/>
                </a:lnTo>
                <a:lnTo>
                  <a:pt x="15214" y="1639"/>
                </a:lnTo>
                <a:lnTo>
                  <a:pt x="13711" y="20141"/>
                </a:lnTo>
                <a:lnTo>
                  <a:pt x="11833" y="20486"/>
                </a:lnTo>
                <a:lnTo>
                  <a:pt x="3569" y="21051"/>
                </a:lnTo>
                <a:lnTo>
                  <a:pt x="751" y="21341"/>
                </a:lnTo>
                <a:lnTo>
                  <a:pt x="0" y="21600"/>
                </a:lnTo>
                <a:lnTo>
                  <a:pt x="9016" y="21600"/>
                </a:lnTo>
                <a:lnTo>
                  <a:pt x="9767" y="21380"/>
                </a:lnTo>
                <a:lnTo>
                  <a:pt x="11270" y="21169"/>
                </a:lnTo>
                <a:lnTo>
                  <a:pt x="15777" y="20863"/>
                </a:lnTo>
                <a:lnTo>
                  <a:pt x="19722" y="20400"/>
                </a:lnTo>
                <a:lnTo>
                  <a:pt x="21037" y="19929"/>
                </a:lnTo>
                <a:lnTo>
                  <a:pt x="21600" y="1671"/>
                </a:lnTo>
                <a:lnTo>
                  <a:pt x="21037" y="1310"/>
                </a:lnTo>
                <a:lnTo>
                  <a:pt x="19158" y="965"/>
                </a:lnTo>
                <a:lnTo>
                  <a:pt x="15402" y="424"/>
                </a:lnTo>
                <a:lnTo>
                  <a:pt x="14650" y="227"/>
                </a:lnTo>
                <a:lnTo>
                  <a:pt x="14650" y="16"/>
                </a:lnTo>
                <a:lnTo>
                  <a:pt x="6386" y="0"/>
                </a:lnTo>
                <a:close/>
                <a:moveTo>
                  <a:pt x="6386" y="0"/>
                </a:moveTo>
              </a:path>
            </a:pathLst>
          </a:custGeom>
          <a:solidFill>
            <a:srgbClr val="1CDA9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64" name="Line 56"/>
          <p:cNvSpPr>
            <a:spLocks noChangeShapeType="1"/>
          </p:cNvSpPr>
          <p:nvPr/>
        </p:nvSpPr>
        <p:spPr bwMode="auto">
          <a:xfrm>
            <a:off x="7215187" y="4697016"/>
            <a:ext cx="785813" cy="1116211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65" name="Rectangle 57"/>
          <p:cNvSpPr>
            <a:spLocks/>
          </p:cNvSpPr>
          <p:nvPr/>
        </p:nvSpPr>
        <p:spPr bwMode="auto">
          <a:xfrm>
            <a:off x="7331274" y="5357813"/>
            <a:ext cx="296394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1300" dirty="0">
                <a:ea typeface="Arial" charset="0"/>
                <a:cs typeface="Arial" charset="0"/>
              </a:rPr>
              <a:t>6 </a:t>
            </a:r>
            <a:r>
              <a:rPr lang="en-US" sz="1300" dirty="0" err="1">
                <a:ea typeface="Arial" charset="0"/>
                <a:cs typeface="Arial" charset="0"/>
              </a:rPr>
              <a:t>m</a:t>
            </a:r>
            <a:endParaRPr lang="en-US" sz="1300" dirty="0">
              <a:ea typeface="Arial" charset="0"/>
              <a:cs typeface="Arial" charset="0"/>
            </a:endParaRPr>
          </a:p>
        </p:txBody>
      </p:sp>
      <p:sp>
        <p:nvSpPr>
          <p:cNvPr id="43066" name="Line 58"/>
          <p:cNvSpPr>
            <a:spLocks noChangeShapeType="1"/>
          </p:cNvSpPr>
          <p:nvPr/>
        </p:nvSpPr>
        <p:spPr bwMode="auto">
          <a:xfrm>
            <a:off x="4991695" y="2866430"/>
            <a:ext cx="8930" cy="286643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67" name="Rectangle 59"/>
          <p:cNvSpPr>
            <a:spLocks/>
          </p:cNvSpPr>
          <p:nvPr/>
        </p:nvSpPr>
        <p:spPr bwMode="auto">
          <a:xfrm rot="-5400000">
            <a:off x="4633650" y="3714624"/>
            <a:ext cx="296394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1300" dirty="0">
                <a:ea typeface="Arial" charset="0"/>
                <a:cs typeface="Arial" charset="0"/>
              </a:rPr>
              <a:t>4 </a:t>
            </a:r>
            <a:r>
              <a:rPr lang="en-US" sz="1300" dirty="0" err="1">
                <a:ea typeface="Arial" charset="0"/>
                <a:cs typeface="Arial" charset="0"/>
              </a:rPr>
              <a:t>m</a:t>
            </a:r>
            <a:endParaRPr lang="en-US" sz="1300" dirty="0">
              <a:ea typeface="Arial" charset="0"/>
              <a:cs typeface="Arial" charset="0"/>
            </a:endParaRPr>
          </a:p>
        </p:txBody>
      </p:sp>
      <p:sp>
        <p:nvSpPr>
          <p:cNvPr id="43068" name="Line 60"/>
          <p:cNvSpPr>
            <a:spLocks noChangeShapeType="1"/>
          </p:cNvSpPr>
          <p:nvPr/>
        </p:nvSpPr>
        <p:spPr bwMode="auto">
          <a:xfrm rot="10800000">
            <a:off x="5447109" y="6205017"/>
            <a:ext cx="2723555" cy="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69" name="Rectangle 61"/>
          <p:cNvSpPr>
            <a:spLocks/>
          </p:cNvSpPr>
          <p:nvPr/>
        </p:nvSpPr>
        <p:spPr bwMode="auto">
          <a:xfrm>
            <a:off x="3991570" y="6254217"/>
            <a:ext cx="5482828" cy="2768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 algn="ctr"/>
            <a:r>
              <a:rPr lang="en-US" sz="1300" dirty="0"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2 </a:t>
            </a:r>
            <a:r>
              <a:rPr lang="en-US" sz="1300" dirty="0" err="1"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m</a:t>
            </a:r>
            <a:r>
              <a:rPr lang="en-US" sz="1300" dirty="0"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 (assembled, ~0.5m between source and calorimeter)</a:t>
            </a:r>
          </a:p>
        </p:txBody>
      </p:sp>
      <p:sp>
        <p:nvSpPr>
          <p:cNvPr id="66" name="Date Placeholder 6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0" name="Footer Placeholder 6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71" name="TextBox 70"/>
          <p:cNvSpPr txBox="1"/>
          <p:nvPr/>
        </p:nvSpPr>
        <p:spPr>
          <a:xfrm>
            <a:off x="1892153" y="385261"/>
            <a:ext cx="4801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Times New Roman"/>
                <a:cs typeface="Times New Roman"/>
              </a:rPr>
              <a:t>A </a:t>
            </a:r>
            <a:r>
              <a:rPr lang="en-GB" sz="3600" b="1" dirty="0" err="1" smtClean="0">
                <a:latin typeface="Times New Roman"/>
                <a:cs typeface="Times New Roman"/>
              </a:rPr>
              <a:t>SuperNEMO</a:t>
            </a:r>
            <a:r>
              <a:rPr lang="en-GB" sz="3600" b="1" dirty="0" smtClean="0">
                <a:latin typeface="Times New Roman"/>
                <a:cs typeface="Times New Roman"/>
              </a:rPr>
              <a:t> module</a:t>
            </a:r>
            <a:endParaRPr lang="en-GB" sz="3600" b="1" dirty="0">
              <a:latin typeface="Times New Roman"/>
              <a:cs typeface="Times New Roman"/>
            </a:endParaRPr>
          </a:p>
        </p:txBody>
      </p:sp>
      <p:pic>
        <p:nvPicPr>
          <p:cNvPr id="72" name="Picture 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883" y="3237012"/>
            <a:ext cx="3103248" cy="283172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1184444" y="2442226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Closed</a:t>
            </a:r>
            <a:r>
              <a:rPr lang="en-GB" sz="3600" dirty="0" smtClean="0">
                <a:latin typeface="Times New Roman"/>
                <a:cs typeface="Times New Roman"/>
              </a:rPr>
              <a:t> </a:t>
            </a:r>
            <a:endParaRPr lang="en-GB" sz="3600" dirty="0">
              <a:latin typeface="Times New Roman"/>
              <a:cs typeface="Times New Roman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690958" y="1605128"/>
            <a:ext cx="1073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Open</a:t>
            </a:r>
            <a:endParaRPr lang="en-GB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5" name="Rectangle 9"/>
          <p:cNvSpPr>
            <a:spLocks/>
          </p:cNvSpPr>
          <p:nvPr/>
        </p:nvSpPr>
        <p:spPr bwMode="auto">
          <a:xfrm>
            <a:off x="162883" y="801140"/>
            <a:ext cx="6047549" cy="175432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39180" bIns="0">
            <a:prstTxWarp prst="textNoShape">
              <a:avLst/>
            </a:prstTxWarp>
            <a:spAutoFit/>
          </a:bodyPr>
          <a:lstStyle/>
          <a:p>
            <a:pPr marL="39066">
              <a:tabLst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</a:tabLst>
            </a:pPr>
            <a:r>
              <a:rPr lang="en-US" dirty="0">
                <a:solidFill>
                  <a:srgbClr val="CC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                                                         </a:t>
            </a:r>
            <a:r>
              <a:rPr lang="en-US" dirty="0" smtClean="0">
                <a:solidFill>
                  <a:srgbClr val="CC0000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rPr>
              <a:t> </a:t>
            </a:r>
            <a:endParaRPr lang="en-US" dirty="0" smtClean="0">
              <a:solidFill>
                <a:srgbClr val="CC0000"/>
              </a:solidFill>
              <a:latin typeface="Comic Sans MS" charset="0"/>
              <a:ea typeface="Comic Sans MS" charset="0"/>
              <a:cs typeface="Comic Sans MS" charset="0"/>
              <a:sym typeface="Comic Sans MS" charset="0"/>
            </a:endParaRPr>
          </a:p>
          <a:p>
            <a:pPr marL="39066">
              <a:tabLst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20 modules having a Planar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 design:</a:t>
            </a:r>
          </a:p>
          <a:p>
            <a:pPr marL="39066">
              <a:tabLst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Each module will have 5kg of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enriched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isotope</a:t>
            </a:r>
            <a:endParaRPr lang="en-US" sz="2400" dirty="0" smtClean="0">
              <a:solidFill>
                <a:srgbClr val="000000"/>
              </a:solidFill>
              <a:latin typeface="Times New Roman"/>
              <a:ea typeface="Chalkboard" charset="0"/>
              <a:cs typeface="Times New Roman"/>
              <a:sym typeface="Chalkboard" charset="0"/>
            </a:endParaRPr>
          </a:p>
          <a:p>
            <a:pPr marL="39066">
              <a:tabLst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Making a total of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100 kg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Times New Roman"/>
              <a:ea typeface="Chalkboard" charset="0"/>
              <a:cs typeface="Times New Roman"/>
              <a:sym typeface="Chalkboard" charset="0"/>
            </a:endParaRPr>
          </a:p>
          <a:p>
            <a:pPr marL="39066">
              <a:tabLst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  <a:tab pos="7348872" algn="l"/>
                <a:tab pos="8268597" algn="l"/>
                <a:tab pos="9179392" algn="l"/>
                <a:tab pos="10099117" algn="l"/>
                <a:tab pos="35717" algn="l"/>
                <a:tab pos="955443" algn="l"/>
                <a:tab pos="1866238" algn="l"/>
                <a:tab pos="2777034" algn="l"/>
                <a:tab pos="3696759" algn="l"/>
                <a:tab pos="4607555" algn="l"/>
                <a:tab pos="5527280" algn="l"/>
                <a:tab pos="6438076" algn="l"/>
              </a:tabLst>
            </a:pPr>
            <a:endParaRPr lang="en-US" sz="2400" dirty="0">
              <a:solidFill>
                <a:srgbClr val="000000"/>
              </a:solidFill>
              <a:latin typeface="Times New Roman"/>
              <a:ea typeface="Chalkboard" charset="0"/>
              <a:cs typeface="Times New Roman"/>
              <a:sym typeface="Chalkboar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214062" y="151620"/>
            <a:ext cx="8528102" cy="53328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700" b="1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1</a:t>
            </a:r>
            <a:r>
              <a:rPr lang="en-US" sz="2700" b="1" baseline="3200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st</a:t>
            </a:r>
            <a:r>
              <a:rPr lang="en-US" sz="2700" b="1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SuperNEMO</a:t>
            </a:r>
            <a:r>
              <a:rPr lang="en-US" sz="2700" b="1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module - Demonstrator </a:t>
            </a:r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1500625" y="3017201"/>
            <a:ext cx="7584001" cy="3339149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sz="2000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ctr"/>
            <a:r>
              <a:rPr lang="en-US" sz="2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0.3 </a:t>
            </a:r>
            <a:r>
              <a:rPr lang="en-US" sz="2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expected </a:t>
            </a:r>
            <a:r>
              <a:rPr lang="en-US" sz="20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bkg</a:t>
            </a:r>
            <a:r>
              <a:rPr lang="en-US" sz="2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events in 2.8 - 3.2 </a:t>
            </a:r>
            <a:r>
              <a:rPr lang="en-US" sz="20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MeV</a:t>
            </a:r>
            <a:r>
              <a:rPr lang="en-US" sz="2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      with 7kg of </a:t>
            </a:r>
            <a:r>
              <a:rPr lang="en-US" sz="2000" baseline="32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82</a:t>
            </a:r>
            <a:r>
              <a:rPr lang="en-US" sz="2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Se in 2 yr</a:t>
            </a:r>
          </a:p>
          <a:p>
            <a:endParaRPr lang="en-US" sz="2000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r>
              <a:rPr lang="en-US" sz="2000" dirty="0" smtClean="0">
                <a:solidFill>
                  <a:srgbClr val="D90B00"/>
                </a:solidFill>
                <a:latin typeface="Gill Sans" charset="0"/>
                <a:ea typeface="Lucida Grande" charset="0"/>
                <a:cs typeface="Lucida Grande" charset="0"/>
                <a:sym typeface="Gill Sans" charset="0"/>
              </a:rPr>
              <a:t>               Sensitivity </a:t>
            </a:r>
            <a:r>
              <a:rPr lang="en-US" sz="2000" dirty="0">
                <a:solidFill>
                  <a:srgbClr val="D90B00"/>
                </a:solidFill>
                <a:latin typeface="Gill Sans" charset="0"/>
                <a:ea typeface="Lucida Grande" charset="0"/>
                <a:cs typeface="Lucida Grande" charset="0"/>
                <a:sym typeface="Gill Sans" charset="0"/>
              </a:rPr>
              <a:t>by 2015: 6.5∙10</a:t>
            </a:r>
            <a:r>
              <a:rPr lang="en-US" sz="2000" baseline="32000" dirty="0">
                <a:solidFill>
                  <a:srgbClr val="D90B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24</a:t>
            </a:r>
            <a:r>
              <a:rPr lang="en-US" sz="2000" dirty="0">
                <a:solidFill>
                  <a:srgbClr val="D90B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yr (90% CL)</a:t>
            </a:r>
          </a:p>
          <a:p>
            <a:pPr algn="ctr"/>
            <a:r>
              <a:rPr lang="en-US" sz="2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</a:t>
            </a:r>
          </a:p>
        </p:txBody>
      </p:sp>
      <p:sp>
        <p:nvSpPr>
          <p:cNvPr id="48134" name="Rectangle 6"/>
          <p:cNvSpPr>
            <a:spLocks/>
          </p:cNvSpPr>
          <p:nvPr/>
        </p:nvSpPr>
        <p:spPr bwMode="auto">
          <a:xfrm>
            <a:off x="1500625" y="4972337"/>
            <a:ext cx="7365876" cy="119657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9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Equivalent </a:t>
            </a:r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to </a:t>
            </a:r>
            <a:r>
              <a:rPr lang="en-US" sz="1900" dirty="0"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3∙10</a:t>
            </a:r>
            <a:r>
              <a:rPr lang="en-US" sz="1900" baseline="32000" dirty="0"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25</a:t>
            </a:r>
            <a:r>
              <a:rPr lang="en-US" sz="1900" dirty="0"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sz="1900" b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yr</a:t>
            </a:r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for</a:t>
            </a:r>
            <a:r>
              <a:rPr lang="en-US" sz="19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sz="1900" baseline="320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76</a:t>
            </a:r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Ge (using phase space ratio only)</a:t>
            </a:r>
          </a:p>
          <a:p>
            <a:pPr algn="ctr"/>
            <a:endParaRPr lang="en-US" sz="1900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 algn="ctr"/>
            <a:r>
              <a:rPr lang="en-US" sz="19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or </a:t>
            </a:r>
            <a:r>
              <a:rPr lang="en-US" sz="1900" b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~</a:t>
            </a:r>
            <a:r>
              <a:rPr lang="en-US" sz="1900" dirty="0"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4</a:t>
            </a:r>
            <a:r>
              <a:rPr lang="en-US" sz="1900" b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expected “golden events” if KK claim is correct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0" y="793151"/>
            <a:ext cx="9144000" cy="16312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2000" dirty="0" smtClean="0"/>
              <a:t> Demonstrate that mass production is possible.</a:t>
            </a:r>
          </a:p>
          <a:p>
            <a:pPr>
              <a:buFont typeface="Arial"/>
              <a:buChar char="•"/>
            </a:pPr>
            <a:endParaRPr lang="en-GB" sz="2000" dirty="0" smtClean="0"/>
          </a:p>
          <a:p>
            <a:pPr>
              <a:buFont typeface="Arial"/>
              <a:buChar char="•"/>
            </a:pPr>
            <a:r>
              <a:rPr lang="en-GB" sz="2000" dirty="0" smtClean="0"/>
              <a:t> Study the backgrounds with an emphasise on radon emanation.</a:t>
            </a:r>
          </a:p>
          <a:p>
            <a:pPr>
              <a:buFont typeface="Arial"/>
              <a:buChar char="•"/>
            </a:pPr>
            <a:endParaRPr lang="en-GB" sz="2000" dirty="0" smtClean="0"/>
          </a:p>
          <a:p>
            <a:pPr>
              <a:buFont typeface="Arial"/>
              <a:buChar char="•"/>
            </a:pPr>
            <a:r>
              <a:rPr lang="en-US" sz="2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ake 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 competitive physics </a:t>
            </a:r>
            <a:r>
              <a:rPr lang="en-US" sz="2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measurement</a:t>
            </a:r>
          </a:p>
        </p:txBody>
      </p:sp>
      <p:cxnSp>
        <p:nvCxnSpPr>
          <p:cNvPr id="41" name="Elbow Connector 40"/>
          <p:cNvCxnSpPr/>
          <p:nvPr/>
        </p:nvCxnSpPr>
        <p:spPr>
          <a:xfrm rot="16200000" flipH="1">
            <a:off x="4372173" y="2381858"/>
            <a:ext cx="799058" cy="533395"/>
          </a:xfrm>
          <a:prstGeom prst="bentConnector3">
            <a:avLst>
              <a:gd name="adj1" fmla="val 50000"/>
            </a:avLst>
          </a:prstGeom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511095" y="142875"/>
            <a:ext cx="8186230" cy="562570"/>
          </a:xfrm>
          <a:ln/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SuperNEMO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 schedule highlights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  <a:sym typeface="Chalkboard Bold" charset="0"/>
            </a:endParaRPr>
          </a:p>
        </p:txBody>
      </p:sp>
      <p:sp>
        <p:nvSpPr>
          <p:cNvPr id="49154" name="Rectangle 2"/>
          <p:cNvSpPr>
            <a:spLocks noGrp="1" noChangeArrowheads="1"/>
          </p:cNvSpPr>
          <p:nvPr>
            <p:ph idx="1"/>
          </p:nvPr>
        </p:nvSpPr>
        <p:spPr>
          <a:xfrm>
            <a:off x="-169664" y="1134070"/>
            <a:ext cx="6634758" cy="4205883"/>
          </a:xfrm>
          <a:ln/>
        </p:spPr>
        <p:txBody>
          <a:bodyPr anchor="t"/>
          <a:lstStyle/>
          <a:p>
            <a:pPr marL="625056">
              <a:buFont typeface="Chalkboard" charset="0"/>
              <a:buChar char="•"/>
            </a:pPr>
            <a:r>
              <a:rPr lang="en-US" sz="2400" dirty="0">
                <a:latin typeface="Times New Roman"/>
                <a:ea typeface="Chalkboard" charset="0"/>
                <a:cs typeface="Times New Roman"/>
                <a:sym typeface="Chalkboard" charset="0"/>
              </a:rPr>
              <a:t>NEMO-3 decommissioning - early </a:t>
            </a:r>
            <a:r>
              <a:rPr lang="en-US" sz="2400" dirty="0">
                <a:solidFill>
                  <a:srgbClr val="D90B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2011</a:t>
            </a:r>
            <a:endParaRPr lang="en-US" sz="2400" dirty="0">
              <a:latin typeface="Times New Roman"/>
              <a:cs typeface="Times New Roman"/>
              <a:sym typeface="Chalkboard" charset="0"/>
            </a:endParaRPr>
          </a:p>
          <a:p>
            <a:pPr marL="625056">
              <a:buFont typeface="Chalkboard" charset="0"/>
              <a:buChar char="•"/>
            </a:pPr>
            <a:r>
              <a:rPr lang="en-US" sz="2400" dirty="0">
                <a:latin typeface="Times New Roman"/>
                <a:ea typeface="Chalkboard" charset="0"/>
                <a:cs typeface="Times New Roman"/>
                <a:sym typeface="Chalkboard" charset="0"/>
              </a:rPr>
              <a:t>Demonstrator construction - </a:t>
            </a:r>
            <a:r>
              <a:rPr lang="en-US" sz="2400" dirty="0">
                <a:solidFill>
                  <a:srgbClr val="D90B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2010-2012</a:t>
            </a:r>
            <a:endParaRPr lang="en-US" sz="2400" dirty="0">
              <a:latin typeface="Times New Roman"/>
              <a:cs typeface="Times New Roman"/>
              <a:sym typeface="Chalkboard" charset="0"/>
            </a:endParaRPr>
          </a:p>
          <a:p>
            <a:pPr marL="625056">
              <a:buFont typeface="Chalkboard" charset="0"/>
              <a:buChar char="•"/>
            </a:pPr>
            <a:r>
              <a:rPr lang="en-US" sz="2400" dirty="0">
                <a:latin typeface="Times New Roman"/>
                <a:ea typeface="Chalkboard" charset="0"/>
                <a:cs typeface="Times New Roman"/>
                <a:sym typeface="Chalkboard" charset="0"/>
              </a:rPr>
              <a:t>Demonstrator physics run start-up - </a:t>
            </a:r>
            <a:r>
              <a:rPr lang="en-US" sz="2400" dirty="0">
                <a:solidFill>
                  <a:srgbClr val="D90B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2013</a:t>
            </a:r>
            <a:endParaRPr lang="en-US" sz="2400" dirty="0">
              <a:latin typeface="Times New Roman"/>
              <a:cs typeface="Times New Roman"/>
              <a:sym typeface="Chalkboard" charset="0"/>
            </a:endParaRPr>
          </a:p>
          <a:p>
            <a:pPr marL="625056">
              <a:buFont typeface="Chalkboard" charset="0"/>
              <a:buChar char="•"/>
            </a:pPr>
            <a:r>
              <a:rPr lang="en-US" sz="2400" dirty="0">
                <a:latin typeface="Times New Roman"/>
                <a:ea typeface="Chalkboard" charset="0"/>
                <a:cs typeface="Times New Roman"/>
                <a:sym typeface="Chalkboard" charset="0"/>
              </a:rPr>
              <a:t>Full detector construction start-up - </a:t>
            </a:r>
            <a:r>
              <a:rPr lang="en-US" sz="2400" dirty="0">
                <a:solidFill>
                  <a:srgbClr val="D90B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2014</a:t>
            </a:r>
            <a:endParaRPr lang="en-US" sz="2400" dirty="0">
              <a:latin typeface="Times New Roman"/>
              <a:cs typeface="Times New Roman"/>
              <a:sym typeface="Chalkboard" charset="0"/>
            </a:endParaRPr>
          </a:p>
          <a:p>
            <a:pPr marL="625056">
              <a:buFont typeface="Chalkboard" charset="0"/>
              <a:buChar char="•"/>
            </a:pPr>
            <a:r>
              <a:rPr lang="en-US" sz="2400" dirty="0">
                <a:latin typeface="Times New Roman"/>
                <a:ea typeface="Chalkboard" charset="0"/>
                <a:cs typeface="Times New Roman"/>
                <a:sym typeface="Chalkboard" charset="0"/>
              </a:rPr>
              <a:t>Target sensitivity (~0.05 </a:t>
            </a:r>
            <a:r>
              <a:rPr lang="en-US" sz="2400" dirty="0" err="1">
                <a:latin typeface="Times New Roman"/>
                <a:ea typeface="Chalkboard" charset="0"/>
                <a:cs typeface="Times New Roman"/>
                <a:sym typeface="Chalkboard" charset="0"/>
              </a:rPr>
              <a:t>eV</a:t>
            </a:r>
            <a:r>
              <a:rPr lang="en-US" sz="2400" dirty="0">
                <a:latin typeface="Times New Roman"/>
                <a:ea typeface="Chalkboard" charset="0"/>
                <a:cs typeface="Times New Roman"/>
                <a:sym typeface="Chalkboard" charset="0"/>
              </a:rPr>
              <a:t>) - </a:t>
            </a:r>
            <a:r>
              <a:rPr lang="en-US" sz="2400" dirty="0">
                <a:solidFill>
                  <a:srgbClr val="D90B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2019</a:t>
            </a:r>
            <a:endParaRPr lang="en-US" sz="2400" dirty="0">
              <a:solidFill>
                <a:srgbClr val="D90B00"/>
              </a:solidFill>
              <a:latin typeface="Times New Roman"/>
              <a:cs typeface="Times New Roman"/>
              <a:sym typeface="Chalkboard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99197" y="2265402"/>
            <a:ext cx="5232797" cy="3982641"/>
            <a:chOff x="0" y="0"/>
            <a:chExt cx="4688" cy="3568"/>
          </a:xfrm>
        </p:grpSpPr>
        <p:pic>
          <p:nvPicPr>
            <p:cNvPr id="49156" name="Picture 4"/>
            <p:cNvPicPr>
              <a:picLocks noChangeArrowheads="1"/>
            </p:cNvPicPr>
            <p:nvPr/>
          </p:nvPicPr>
          <p:blipFill>
            <a:blip r:embed="rId2"/>
            <a:srcRect l="1920" r="5937"/>
            <a:stretch>
              <a:fillRect/>
            </a:stretch>
          </p:blipFill>
          <p:spPr bwMode="auto">
            <a:xfrm>
              <a:off x="0" y="0"/>
              <a:ext cx="4688" cy="3567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9157" name="Line 5"/>
            <p:cNvSpPr>
              <a:spLocks noChangeShapeType="1"/>
            </p:cNvSpPr>
            <p:nvPr/>
          </p:nvSpPr>
          <p:spPr bwMode="auto">
            <a:xfrm>
              <a:off x="331" y="1572"/>
              <a:ext cx="159" cy="65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 rot="10800000" flipH="1">
              <a:off x="438" y="76"/>
              <a:ext cx="3523" cy="158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159" name="Rectangle 7"/>
          <p:cNvSpPr>
            <a:spLocks/>
          </p:cNvSpPr>
          <p:nvPr/>
        </p:nvSpPr>
        <p:spPr bwMode="auto">
          <a:xfrm>
            <a:off x="146895" y="4473097"/>
            <a:ext cx="4134445" cy="8393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 dirty="0">
                <a:latin typeface="Times New Roman"/>
                <a:ea typeface="Chalkboard" charset="0"/>
                <a:cs typeface="Times New Roman"/>
                <a:sym typeface="Chalkboard" charset="0"/>
              </a:rPr>
              <a:t>KK claim to be verified with Demonstrator by </a:t>
            </a:r>
            <a:r>
              <a:rPr lang="en-US" sz="2400" dirty="0">
                <a:solidFill>
                  <a:srgbClr val="D90B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2015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2286000"/>
            <a:ext cx="7358063" cy="1785938"/>
          </a:xfrm>
          <a:ln/>
        </p:spPr>
        <p:txBody>
          <a:bodyPr/>
          <a:lstStyle/>
          <a:p>
            <a:r>
              <a:rPr lang="en-US"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BACKUP</a:t>
            </a:r>
            <a:endParaRPr lang="en-US">
              <a:latin typeface="Chalkboard" charset="0"/>
              <a:sym typeface="Chalkboard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9532" y="846143"/>
            <a:ext cx="4903907" cy="120032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u="sng" dirty="0" smtClean="0">
                <a:sym typeface="Symbol" pitchFamily="-65" charset="2"/>
              </a:rPr>
              <a:t>2</a:t>
            </a:r>
            <a:r>
              <a:rPr lang="en-US" b="1" u="sng" dirty="0" smtClean="0">
                <a:sym typeface="Symbol" pitchFamily="-65" charset="2"/>
              </a:rPr>
              <a:t></a:t>
            </a:r>
            <a:r>
              <a:rPr lang="en-US" b="1" u="sng" dirty="0" smtClean="0">
                <a:sym typeface="Symbol" pitchFamily="-65" charset="2"/>
              </a:rPr>
              <a:t></a:t>
            </a:r>
          </a:p>
          <a:p>
            <a:pPr>
              <a:buFont typeface="Arial"/>
              <a:buChar char="•"/>
            </a:pPr>
            <a:r>
              <a:rPr lang="en-GB" dirty="0" smtClean="0"/>
              <a:t>Allowed by the standard model</a:t>
            </a:r>
          </a:p>
          <a:p>
            <a:pPr>
              <a:buFont typeface="Arial"/>
              <a:buChar char="•"/>
            </a:pPr>
            <a:r>
              <a:rPr lang="en-GB" dirty="0" smtClean="0"/>
              <a:t>Irreducible background in the search for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Symbol" pitchFamily="-65" charset="2"/>
              </a:rPr>
              <a:t>0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Symbol" pitchFamily="-65" charset="2"/>
              </a:rPr>
              <a:t>Input into NME calculations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1534" y="1317006"/>
            <a:ext cx="4012934" cy="175432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Times New Roman"/>
                <a:cs typeface="Times New Roman"/>
                <a:sym typeface="Symbol" pitchFamily="-65" charset="2"/>
              </a:rPr>
              <a:t>0</a:t>
            </a:r>
            <a:r>
              <a:rPr lang="en-US" b="1" u="sng" dirty="0" smtClean="0">
                <a:solidFill>
                  <a:srgbClr val="000000"/>
                </a:solidFill>
                <a:latin typeface="Times New Roman"/>
                <a:cs typeface="Times New Roman"/>
                <a:sym typeface="Symbol" pitchFamily="-65" charset="2"/>
              </a:rPr>
              <a:t></a:t>
            </a:r>
          </a:p>
          <a:p>
            <a:pPr>
              <a:buFont typeface="Arial"/>
              <a:buChar char="•"/>
            </a:pPr>
            <a:r>
              <a:rPr lang="en-GB" dirty="0" smtClean="0"/>
              <a:t>Not allowed by the standard model</a:t>
            </a:r>
          </a:p>
          <a:p>
            <a:pPr>
              <a:buFont typeface="Arial"/>
              <a:buChar char="•"/>
            </a:pPr>
            <a:r>
              <a:rPr lang="en-GB" dirty="0" smtClean="0"/>
              <a:t>Neutrino must be </a:t>
            </a:r>
            <a:r>
              <a:rPr lang="en-GB" dirty="0" err="1" smtClean="0"/>
              <a:t>Majorana</a:t>
            </a:r>
            <a:endParaRPr lang="en-GB" dirty="0" smtClean="0"/>
          </a:p>
          <a:p>
            <a:pPr>
              <a:buFont typeface="Arial"/>
              <a:buChar char="•"/>
            </a:pPr>
            <a:r>
              <a:rPr lang="en-GB" dirty="0" smtClean="0"/>
              <a:t>New physics mechanisms may contribute </a:t>
            </a:r>
            <a:r>
              <a:rPr lang="en-GB" dirty="0" err="1" smtClean="0"/>
              <a:t>e.g</a:t>
            </a:r>
            <a:r>
              <a:rPr lang="en-GB" dirty="0" smtClean="0"/>
              <a:t> </a:t>
            </a:r>
            <a:r>
              <a:rPr lang="en-GB" dirty="0" err="1" smtClean="0"/>
              <a:t>Majaron</a:t>
            </a:r>
            <a:endParaRPr lang="en-GB" dirty="0" smtClean="0"/>
          </a:p>
          <a:p>
            <a:pPr>
              <a:buFont typeface="Arial"/>
              <a:buChar char="•"/>
            </a:pPr>
            <a:r>
              <a:rPr lang="en-GB" dirty="0" err="1" smtClean="0"/>
              <a:t>arXiv</a:t>
            </a:r>
            <a:r>
              <a:rPr lang="en-GB" dirty="0" smtClean="0"/>
              <a:t>: 1005.1241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55169" y="22987"/>
            <a:ext cx="6998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Times New Roman"/>
                <a:cs typeface="Times New Roman"/>
              </a:rPr>
              <a:t>Why event reconstruction is useful</a:t>
            </a:r>
            <a:endParaRPr lang="en-GB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65504" y="5482675"/>
            <a:ext cx="8101072" cy="1200329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Powerful background rejection tool</a:t>
            </a:r>
          </a:p>
          <a:p>
            <a:pPr>
              <a:buFont typeface="Arial"/>
              <a:buChar char="•"/>
            </a:pPr>
            <a:endParaRPr lang="en-GB" dirty="0" smtClean="0"/>
          </a:p>
          <a:p>
            <a:pPr>
              <a:buFont typeface="Arial"/>
              <a:buChar char="•"/>
            </a:pPr>
            <a:r>
              <a:rPr lang="en-GB" dirty="0" smtClean="0"/>
              <a:t>If we observe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Symbol" pitchFamily="-65" charset="2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Symbol" pitchFamily="-65" charset="2"/>
              </a:rPr>
              <a:t>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Symbol" pitchFamily="-65" charset="2"/>
              </a:rPr>
              <a:t> then studying the 2e, 1e energy + angular distributions will give information about the production mechanism.</a:t>
            </a:r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11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006" y="2107668"/>
            <a:ext cx="4476239" cy="335425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00007" y="3745680"/>
            <a:ext cx="1318690" cy="46166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Majaron</a:t>
            </a:r>
            <a:endParaRPr lang="en-GB" sz="2400" dirty="0"/>
          </a:p>
        </p:txBody>
      </p:sp>
      <p:cxnSp>
        <p:nvCxnSpPr>
          <p:cNvPr id="15" name="Straight Arrow Connector 14"/>
          <p:cNvCxnSpPr>
            <a:stCxn id="12" idx="1"/>
          </p:cNvCxnSpPr>
          <p:nvPr/>
        </p:nvCxnSpPr>
        <p:spPr>
          <a:xfrm rot="10800000">
            <a:off x="3672139" y="3365893"/>
            <a:ext cx="1927869" cy="6106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7 September 2008</a:t>
            </a:r>
            <a:endParaRPr lang="en-US"/>
          </a:p>
        </p:txBody>
      </p:sp>
      <p:pic>
        <p:nvPicPr>
          <p:cNvPr id="18445" name="Picture 10" descr="detector_serge_smal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154" y="987921"/>
            <a:ext cx="6425877" cy="531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799163" y="147708"/>
            <a:ext cx="8178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Times New Roman"/>
                <a:cs typeface="Times New Roman"/>
              </a:rPr>
              <a:t>NEMO 3 under construction at the LSM</a:t>
            </a:r>
            <a:endParaRPr lang="en-GB" sz="36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709613" y="5224463"/>
            <a:ext cx="2205037" cy="603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aseline="30000">
                <a:solidFill>
                  <a:srgbClr val="FF0000"/>
                </a:solidFill>
              </a:rPr>
              <a:t>100</a:t>
            </a:r>
            <a:r>
              <a:rPr lang="en-US" sz="2400">
                <a:solidFill>
                  <a:srgbClr val="FF0000"/>
                </a:solidFill>
              </a:rPr>
              <a:t>Mo</a:t>
            </a:r>
            <a:r>
              <a:rPr lang="en-US" b="0">
                <a:solidFill>
                  <a:srgbClr val="FF0000"/>
                </a:solidFill>
              </a:rPr>
              <a:t>   </a:t>
            </a:r>
            <a:r>
              <a:rPr lang="en-US" sz="2000">
                <a:solidFill>
                  <a:srgbClr val="FF0000"/>
                </a:solidFill>
              </a:rPr>
              <a:t>6.914 kg</a:t>
            </a:r>
          </a:p>
          <a:p>
            <a:pPr>
              <a:lnSpc>
                <a:spcPct val="80000"/>
              </a:lnSpc>
            </a:pPr>
            <a:r>
              <a:rPr lang="en-US" b="0">
                <a:solidFill>
                  <a:srgbClr val="FF0000"/>
                </a:solidFill>
              </a:rPr>
              <a:t>      </a:t>
            </a:r>
            <a:r>
              <a:rPr lang="fr-FR" sz="1300" b="0">
                <a:solidFill>
                  <a:srgbClr val="FF0000"/>
                </a:solidFill>
              </a:rPr>
              <a:t>Q</a:t>
            </a:r>
            <a:r>
              <a:rPr lang="fr-FR" sz="1300" b="0" baseline="-25000">
                <a:solidFill>
                  <a:srgbClr val="FF0000"/>
                </a:solidFill>
                <a:latin typeface="Symbol" charset="2"/>
              </a:rPr>
              <a:t>bb </a:t>
            </a:r>
            <a:r>
              <a:rPr lang="fr-FR" sz="1300" b="0">
                <a:solidFill>
                  <a:srgbClr val="FF0000"/>
                </a:solidFill>
              </a:rPr>
              <a:t>= 3034 keV</a:t>
            </a:r>
          </a:p>
        </p:txBody>
      </p:sp>
      <p:pic>
        <p:nvPicPr>
          <p:cNvPr id="20486" name="Picture 3" descr="camembert_aper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96975"/>
            <a:ext cx="3876675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2987675" y="5229225"/>
            <a:ext cx="2205038" cy="603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aseline="30000">
                <a:solidFill>
                  <a:srgbClr val="3333FF"/>
                </a:solidFill>
              </a:rPr>
              <a:t>82</a:t>
            </a:r>
            <a:r>
              <a:rPr lang="en-US" sz="2400">
                <a:solidFill>
                  <a:srgbClr val="3333FF"/>
                </a:solidFill>
              </a:rPr>
              <a:t>Se</a:t>
            </a:r>
            <a:r>
              <a:rPr lang="en-US" sz="2400" b="0">
                <a:solidFill>
                  <a:srgbClr val="3333FF"/>
                </a:solidFill>
              </a:rPr>
              <a:t>  </a:t>
            </a:r>
            <a:r>
              <a:rPr lang="en-US" b="0">
                <a:solidFill>
                  <a:srgbClr val="3333FF"/>
                </a:solidFill>
              </a:rPr>
              <a:t> </a:t>
            </a:r>
            <a:r>
              <a:rPr lang="en-US" sz="2000">
                <a:solidFill>
                  <a:srgbClr val="3333FF"/>
                </a:solidFill>
              </a:rPr>
              <a:t>0.932 kg</a:t>
            </a:r>
          </a:p>
          <a:p>
            <a:pPr>
              <a:lnSpc>
                <a:spcPct val="80000"/>
              </a:lnSpc>
            </a:pPr>
            <a:r>
              <a:rPr lang="en-US" b="0">
                <a:solidFill>
                  <a:srgbClr val="3333FF"/>
                </a:solidFill>
              </a:rPr>
              <a:t>      </a:t>
            </a:r>
            <a:r>
              <a:rPr lang="fr-FR" sz="1300" b="0">
                <a:solidFill>
                  <a:srgbClr val="3333FF"/>
                </a:solidFill>
              </a:rPr>
              <a:t>Q</a:t>
            </a:r>
            <a:r>
              <a:rPr lang="fr-FR" sz="1300" b="0" baseline="-25000">
                <a:solidFill>
                  <a:srgbClr val="3333FF"/>
                </a:solidFill>
                <a:latin typeface="Symbol" charset="2"/>
              </a:rPr>
              <a:t>bb </a:t>
            </a:r>
            <a:r>
              <a:rPr lang="fr-FR" sz="1300" b="0">
                <a:solidFill>
                  <a:srgbClr val="3333FF"/>
                </a:solidFill>
              </a:rPr>
              <a:t>= 2995 keV</a:t>
            </a:r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5664200" y="1744663"/>
            <a:ext cx="1728788" cy="555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aseline="30000">
                <a:solidFill>
                  <a:srgbClr val="33CCCC"/>
                </a:solidFill>
              </a:rPr>
              <a:t>116</a:t>
            </a:r>
            <a:r>
              <a:rPr lang="en-US" sz="2000">
                <a:solidFill>
                  <a:srgbClr val="33CCCC"/>
                </a:solidFill>
              </a:rPr>
              <a:t>Cd</a:t>
            </a:r>
            <a:r>
              <a:rPr lang="en-US" b="0">
                <a:solidFill>
                  <a:srgbClr val="33CCCC"/>
                </a:solidFill>
              </a:rPr>
              <a:t>   </a:t>
            </a:r>
            <a:r>
              <a:rPr lang="en-US">
                <a:solidFill>
                  <a:srgbClr val="33CCCC"/>
                </a:solidFill>
              </a:rPr>
              <a:t>405 g</a:t>
            </a:r>
          </a:p>
          <a:p>
            <a:pPr>
              <a:lnSpc>
                <a:spcPct val="80000"/>
              </a:lnSpc>
            </a:pPr>
            <a:r>
              <a:rPr lang="en-US" b="0">
                <a:solidFill>
                  <a:srgbClr val="33CCCC"/>
                </a:solidFill>
              </a:rPr>
              <a:t>      </a:t>
            </a:r>
            <a:r>
              <a:rPr lang="fr-FR" sz="1300" b="0">
                <a:solidFill>
                  <a:srgbClr val="33CCCC"/>
                </a:solidFill>
              </a:rPr>
              <a:t>Q</a:t>
            </a:r>
            <a:r>
              <a:rPr lang="fr-FR" sz="1300" b="0" baseline="-25000">
                <a:solidFill>
                  <a:srgbClr val="33CCCC"/>
                </a:solidFill>
                <a:latin typeface="Symbol" charset="2"/>
              </a:rPr>
              <a:t>bb </a:t>
            </a:r>
            <a:r>
              <a:rPr lang="fr-FR" sz="1300" b="0">
                <a:solidFill>
                  <a:srgbClr val="33CCCC"/>
                </a:solidFill>
              </a:rPr>
              <a:t>=  2805 keV</a:t>
            </a:r>
          </a:p>
        </p:txBody>
      </p:sp>
      <p:sp>
        <p:nvSpPr>
          <p:cNvPr id="20489" name="Text Box 6"/>
          <p:cNvSpPr txBox="1">
            <a:spLocks noChangeArrowheads="1"/>
          </p:cNvSpPr>
          <p:nvPr/>
        </p:nvSpPr>
        <p:spPr bwMode="auto">
          <a:xfrm>
            <a:off x="5664200" y="2381250"/>
            <a:ext cx="1655763" cy="555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aseline="30000">
                <a:solidFill>
                  <a:srgbClr val="006600"/>
                </a:solidFill>
              </a:rPr>
              <a:t>96</a:t>
            </a:r>
            <a:r>
              <a:rPr lang="en-US" sz="2000">
                <a:solidFill>
                  <a:srgbClr val="006600"/>
                </a:solidFill>
              </a:rPr>
              <a:t>Zr</a:t>
            </a:r>
            <a:r>
              <a:rPr lang="en-US">
                <a:solidFill>
                  <a:srgbClr val="006600"/>
                </a:solidFill>
              </a:rPr>
              <a:t>       9.4 g</a:t>
            </a:r>
          </a:p>
          <a:p>
            <a:pPr>
              <a:lnSpc>
                <a:spcPct val="80000"/>
              </a:lnSpc>
            </a:pPr>
            <a:r>
              <a:rPr lang="en-US" b="0">
                <a:solidFill>
                  <a:srgbClr val="006600"/>
                </a:solidFill>
              </a:rPr>
              <a:t>      </a:t>
            </a:r>
            <a:r>
              <a:rPr lang="fr-FR" sz="1300" b="0">
                <a:solidFill>
                  <a:srgbClr val="006600"/>
                </a:solidFill>
              </a:rPr>
              <a:t>Q</a:t>
            </a:r>
            <a:r>
              <a:rPr lang="fr-FR" sz="1300" b="0" baseline="-25000">
                <a:solidFill>
                  <a:srgbClr val="006600"/>
                </a:solidFill>
                <a:latin typeface="Symbol" charset="2"/>
              </a:rPr>
              <a:t>bb </a:t>
            </a:r>
            <a:r>
              <a:rPr lang="fr-FR" sz="1300" b="0">
                <a:solidFill>
                  <a:srgbClr val="006600"/>
                </a:solidFill>
              </a:rPr>
              <a:t>= 3350 keV</a:t>
            </a:r>
          </a:p>
        </p:txBody>
      </p: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5664200" y="3079750"/>
            <a:ext cx="1657350" cy="555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aseline="30000">
                <a:solidFill>
                  <a:srgbClr val="006600"/>
                </a:solidFill>
              </a:rPr>
              <a:t>150</a:t>
            </a:r>
            <a:r>
              <a:rPr lang="en-US" sz="2000">
                <a:solidFill>
                  <a:srgbClr val="006600"/>
                </a:solidFill>
              </a:rPr>
              <a:t>Nd</a:t>
            </a:r>
            <a:r>
              <a:rPr lang="en-US">
                <a:solidFill>
                  <a:srgbClr val="006600"/>
                </a:solidFill>
              </a:rPr>
              <a:t>   37.0 g</a:t>
            </a:r>
          </a:p>
          <a:p>
            <a:pPr>
              <a:lnSpc>
                <a:spcPct val="80000"/>
              </a:lnSpc>
            </a:pPr>
            <a:r>
              <a:rPr lang="en-US" b="0">
                <a:solidFill>
                  <a:srgbClr val="006600"/>
                </a:solidFill>
              </a:rPr>
              <a:t>      </a:t>
            </a:r>
            <a:r>
              <a:rPr lang="fr-FR" sz="1300" b="0">
                <a:solidFill>
                  <a:srgbClr val="006600"/>
                </a:solidFill>
              </a:rPr>
              <a:t>Q</a:t>
            </a:r>
            <a:r>
              <a:rPr lang="fr-FR" sz="1300" b="0" baseline="-25000">
                <a:solidFill>
                  <a:srgbClr val="006600"/>
                </a:solidFill>
                <a:latin typeface="Symbol" charset="2"/>
              </a:rPr>
              <a:t>bb </a:t>
            </a:r>
            <a:r>
              <a:rPr lang="fr-FR" sz="1300" b="0">
                <a:solidFill>
                  <a:srgbClr val="006600"/>
                </a:solidFill>
              </a:rPr>
              <a:t>=  3367 keV</a:t>
            </a:r>
          </a:p>
        </p:txBody>
      </p:sp>
      <p:sp>
        <p:nvSpPr>
          <p:cNvPr id="20491" name="Text Box 8"/>
          <p:cNvSpPr txBox="1">
            <a:spLocks noChangeArrowheads="1"/>
          </p:cNvSpPr>
          <p:nvPr/>
        </p:nvSpPr>
        <p:spPr bwMode="auto">
          <a:xfrm>
            <a:off x="5664200" y="5554663"/>
            <a:ext cx="17605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chemeClr val="tx1"/>
                </a:solidFill>
              </a:rPr>
              <a:t>  Cu</a:t>
            </a:r>
            <a:r>
              <a:rPr lang="en-US" b="0">
                <a:solidFill>
                  <a:schemeClr val="tx1"/>
                </a:solidFill>
              </a:rPr>
              <a:t>      </a:t>
            </a:r>
            <a:r>
              <a:rPr lang="en-US">
                <a:solidFill>
                  <a:schemeClr val="tx1"/>
                </a:solidFill>
              </a:rPr>
              <a:t>621 g</a:t>
            </a:r>
          </a:p>
        </p:txBody>
      </p:sp>
      <p:sp>
        <p:nvSpPr>
          <p:cNvPr id="20492" name="Text Box 9"/>
          <p:cNvSpPr txBox="1">
            <a:spLocks noChangeArrowheads="1"/>
          </p:cNvSpPr>
          <p:nvPr/>
        </p:nvSpPr>
        <p:spPr bwMode="auto">
          <a:xfrm>
            <a:off x="5664200" y="3752850"/>
            <a:ext cx="1685925" cy="555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aseline="30000">
                <a:solidFill>
                  <a:srgbClr val="006600"/>
                </a:solidFill>
              </a:rPr>
              <a:t>48</a:t>
            </a:r>
            <a:r>
              <a:rPr lang="en-US" sz="2000">
                <a:solidFill>
                  <a:srgbClr val="006600"/>
                </a:solidFill>
              </a:rPr>
              <a:t>Ca</a:t>
            </a:r>
            <a:r>
              <a:rPr lang="en-US">
                <a:solidFill>
                  <a:srgbClr val="006600"/>
                </a:solidFill>
              </a:rPr>
              <a:t>       7.0 g</a:t>
            </a:r>
          </a:p>
          <a:p>
            <a:pPr>
              <a:lnSpc>
                <a:spcPct val="80000"/>
              </a:lnSpc>
            </a:pPr>
            <a:r>
              <a:rPr lang="en-US" b="0">
                <a:solidFill>
                  <a:srgbClr val="006600"/>
                </a:solidFill>
              </a:rPr>
              <a:t>      </a:t>
            </a:r>
            <a:r>
              <a:rPr lang="fr-FR" sz="1300" b="0">
                <a:solidFill>
                  <a:srgbClr val="006600"/>
                </a:solidFill>
              </a:rPr>
              <a:t>Q</a:t>
            </a:r>
            <a:r>
              <a:rPr lang="fr-FR" sz="1300" b="0" baseline="-25000">
                <a:solidFill>
                  <a:srgbClr val="006600"/>
                </a:solidFill>
                <a:latin typeface="Symbol" charset="2"/>
              </a:rPr>
              <a:t>bb </a:t>
            </a:r>
            <a:r>
              <a:rPr lang="fr-FR" sz="1300" b="0">
                <a:solidFill>
                  <a:srgbClr val="006600"/>
                </a:solidFill>
              </a:rPr>
              <a:t>= 4272 keV</a:t>
            </a:r>
          </a:p>
        </p:txBody>
      </p:sp>
      <p:sp>
        <p:nvSpPr>
          <p:cNvPr id="20493" name="Text Box 10"/>
          <p:cNvSpPr txBox="1">
            <a:spLocks noChangeArrowheads="1"/>
          </p:cNvSpPr>
          <p:nvPr/>
        </p:nvSpPr>
        <p:spPr bwMode="auto">
          <a:xfrm>
            <a:off x="5664200" y="5092700"/>
            <a:ext cx="16637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aseline="30000">
                <a:solidFill>
                  <a:srgbClr val="A43700"/>
                </a:solidFill>
              </a:rPr>
              <a:t>nat</a:t>
            </a:r>
            <a:r>
              <a:rPr lang="en-US" sz="2000">
                <a:solidFill>
                  <a:srgbClr val="A43700"/>
                </a:solidFill>
              </a:rPr>
              <a:t>Te</a:t>
            </a:r>
            <a:r>
              <a:rPr lang="en-US" b="0">
                <a:solidFill>
                  <a:srgbClr val="A43700"/>
                </a:solidFill>
              </a:rPr>
              <a:t>     </a:t>
            </a:r>
            <a:r>
              <a:rPr lang="en-US">
                <a:solidFill>
                  <a:srgbClr val="A43700"/>
                </a:solidFill>
              </a:rPr>
              <a:t>491 g</a:t>
            </a:r>
            <a:endParaRPr lang="fr-FR" sz="1300">
              <a:solidFill>
                <a:srgbClr val="A43700"/>
              </a:solidFill>
            </a:endParaRPr>
          </a:p>
        </p:txBody>
      </p:sp>
      <p:sp>
        <p:nvSpPr>
          <p:cNvPr id="20494" name="Text Box 11"/>
          <p:cNvSpPr txBox="1">
            <a:spLocks noChangeArrowheads="1"/>
          </p:cNvSpPr>
          <p:nvPr/>
        </p:nvSpPr>
        <p:spPr bwMode="auto">
          <a:xfrm>
            <a:off x="5664200" y="4451350"/>
            <a:ext cx="1722438" cy="555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aseline="30000">
                <a:solidFill>
                  <a:srgbClr val="E400A8"/>
                </a:solidFill>
              </a:rPr>
              <a:t>130</a:t>
            </a:r>
            <a:r>
              <a:rPr lang="en-US" sz="2000">
                <a:solidFill>
                  <a:srgbClr val="E400A8"/>
                </a:solidFill>
              </a:rPr>
              <a:t>Te</a:t>
            </a:r>
            <a:r>
              <a:rPr lang="en-US" b="0">
                <a:solidFill>
                  <a:srgbClr val="E400A8"/>
                </a:solidFill>
              </a:rPr>
              <a:t>     </a:t>
            </a:r>
            <a:r>
              <a:rPr lang="en-US">
                <a:solidFill>
                  <a:srgbClr val="E400A8"/>
                </a:solidFill>
              </a:rPr>
              <a:t>454 g</a:t>
            </a:r>
          </a:p>
          <a:p>
            <a:pPr>
              <a:lnSpc>
                <a:spcPct val="80000"/>
              </a:lnSpc>
            </a:pPr>
            <a:r>
              <a:rPr lang="en-US" b="0">
                <a:solidFill>
                  <a:srgbClr val="E400A8"/>
                </a:solidFill>
              </a:rPr>
              <a:t>      </a:t>
            </a:r>
            <a:r>
              <a:rPr lang="fr-FR" sz="1300" b="0">
                <a:solidFill>
                  <a:srgbClr val="E400A8"/>
                </a:solidFill>
              </a:rPr>
              <a:t>Q</a:t>
            </a:r>
            <a:r>
              <a:rPr lang="fr-FR" sz="1300" b="0" baseline="-25000">
                <a:solidFill>
                  <a:srgbClr val="E400A8"/>
                </a:solidFill>
                <a:latin typeface="Symbol" charset="2"/>
              </a:rPr>
              <a:t>bb </a:t>
            </a:r>
            <a:r>
              <a:rPr lang="fr-FR" sz="1300" b="0">
                <a:solidFill>
                  <a:srgbClr val="E400A8"/>
                </a:solidFill>
              </a:rPr>
              <a:t>= 2529 keV</a:t>
            </a:r>
          </a:p>
        </p:txBody>
      </p:sp>
      <p:sp>
        <p:nvSpPr>
          <p:cNvPr id="20495" name="AutoShape 12"/>
          <p:cNvSpPr>
            <a:spLocks/>
          </p:cNvSpPr>
          <p:nvPr/>
        </p:nvSpPr>
        <p:spPr bwMode="auto">
          <a:xfrm>
            <a:off x="7292975" y="4479925"/>
            <a:ext cx="182563" cy="1431925"/>
          </a:xfrm>
          <a:prstGeom prst="rightBrace">
            <a:avLst>
              <a:gd name="adj1" fmla="val 65362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070475" y="1211263"/>
            <a:ext cx="2087563" cy="422275"/>
            <a:chOff x="3240" y="697"/>
            <a:chExt cx="1315" cy="266"/>
          </a:xfrm>
        </p:grpSpPr>
        <p:sp>
          <p:nvSpPr>
            <p:cNvPr id="20509" name="AutoShape 14"/>
            <p:cNvSpPr>
              <a:spLocks noChangeArrowheads="1"/>
            </p:cNvSpPr>
            <p:nvPr/>
          </p:nvSpPr>
          <p:spPr bwMode="auto">
            <a:xfrm>
              <a:off x="3240" y="697"/>
              <a:ext cx="1290" cy="266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10" name="Text Box 15"/>
            <p:cNvSpPr txBox="1">
              <a:spLocks noChangeArrowheads="1"/>
            </p:cNvSpPr>
            <p:nvPr/>
          </p:nvSpPr>
          <p:spPr bwMode="auto">
            <a:xfrm>
              <a:off x="3266" y="707"/>
              <a:ext cx="12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latin typeface="Symbol" charset="2"/>
                </a:rPr>
                <a:t>bb2n</a:t>
              </a:r>
              <a:r>
                <a:rPr lang="en-GB">
                  <a:solidFill>
                    <a:schemeClr val="tx1"/>
                  </a:solidFill>
                </a:rPr>
                <a:t> measurement</a:t>
              </a:r>
            </a:p>
          </p:txBody>
        </p:sp>
      </p:grpSp>
      <p:sp>
        <p:nvSpPr>
          <p:cNvPr id="20497" name="AutoShape 16"/>
          <p:cNvSpPr>
            <a:spLocks noChangeArrowheads="1"/>
          </p:cNvSpPr>
          <p:nvPr/>
        </p:nvSpPr>
        <p:spPr bwMode="auto">
          <a:xfrm>
            <a:off x="7507288" y="4870450"/>
            <a:ext cx="1506537" cy="6492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498" name="Text Box 17"/>
          <p:cNvSpPr txBox="1">
            <a:spLocks noChangeArrowheads="1"/>
          </p:cNvSpPr>
          <p:nvPr/>
        </p:nvSpPr>
        <p:spPr bwMode="auto">
          <a:xfrm>
            <a:off x="7561263" y="4883150"/>
            <a:ext cx="13700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External bkg </a:t>
            </a:r>
          </a:p>
          <a:p>
            <a:r>
              <a:rPr lang="en-GB" sz="1600">
                <a:solidFill>
                  <a:schemeClr val="tx1"/>
                </a:solidFill>
              </a:rPr>
              <a:t>measurement</a:t>
            </a:r>
          </a:p>
        </p:txBody>
      </p:sp>
      <p:sp>
        <p:nvSpPr>
          <p:cNvPr id="20499" name="AutoShape 18"/>
          <p:cNvSpPr>
            <a:spLocks/>
          </p:cNvSpPr>
          <p:nvPr/>
        </p:nvSpPr>
        <p:spPr bwMode="auto">
          <a:xfrm rot="-5400000">
            <a:off x="2709863" y="3956050"/>
            <a:ext cx="188912" cy="3862388"/>
          </a:xfrm>
          <a:prstGeom prst="leftBrace">
            <a:avLst>
              <a:gd name="adj1" fmla="val 170379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763713" y="6021388"/>
            <a:ext cx="1992312" cy="493712"/>
            <a:chOff x="1288" y="3652"/>
            <a:chExt cx="1255" cy="311"/>
          </a:xfrm>
        </p:grpSpPr>
        <p:sp>
          <p:nvSpPr>
            <p:cNvPr id="20507" name="AutoShape 20"/>
            <p:cNvSpPr>
              <a:spLocks noChangeArrowheads="1"/>
            </p:cNvSpPr>
            <p:nvPr/>
          </p:nvSpPr>
          <p:spPr bwMode="auto">
            <a:xfrm>
              <a:off x="1288" y="3679"/>
              <a:ext cx="1255" cy="28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08" name="Text Box 21"/>
            <p:cNvSpPr txBox="1">
              <a:spLocks noChangeArrowheads="1"/>
            </p:cNvSpPr>
            <p:nvPr/>
          </p:nvSpPr>
          <p:spPr bwMode="auto">
            <a:xfrm>
              <a:off x="1348" y="3652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400">
                  <a:solidFill>
                    <a:schemeClr val="tx1"/>
                  </a:solidFill>
                  <a:latin typeface="Symbol" charset="2"/>
                </a:rPr>
                <a:t>bb0n</a:t>
              </a:r>
              <a:r>
                <a:rPr lang="fr-FR" sz="2400">
                  <a:solidFill>
                    <a:schemeClr val="tx1"/>
                  </a:solidFill>
                </a:rPr>
                <a:t>  </a:t>
              </a:r>
              <a:r>
                <a:rPr lang="en-GB" sz="2400">
                  <a:solidFill>
                    <a:schemeClr val="tx1"/>
                  </a:solidFill>
                </a:rPr>
                <a:t>search</a:t>
              </a:r>
            </a:p>
          </p:txBody>
        </p:sp>
      </p:grpSp>
      <p:sp>
        <p:nvSpPr>
          <p:cNvPr id="20501" name="AutoShape 22"/>
          <p:cNvSpPr>
            <a:spLocks/>
          </p:cNvSpPr>
          <p:nvPr/>
        </p:nvSpPr>
        <p:spPr bwMode="auto">
          <a:xfrm>
            <a:off x="5530850" y="1787525"/>
            <a:ext cx="131763" cy="3621088"/>
          </a:xfrm>
          <a:prstGeom prst="leftBrace">
            <a:avLst>
              <a:gd name="adj1" fmla="val 22901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2" name="Line 23"/>
          <p:cNvSpPr>
            <a:spLocks noChangeShapeType="1"/>
          </p:cNvSpPr>
          <p:nvPr/>
        </p:nvSpPr>
        <p:spPr bwMode="auto">
          <a:xfrm flipH="1">
            <a:off x="5259388" y="3594100"/>
            <a:ext cx="176212" cy="15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3" name="Line 24"/>
          <p:cNvSpPr>
            <a:spLocks noChangeShapeType="1"/>
          </p:cNvSpPr>
          <p:nvPr/>
        </p:nvSpPr>
        <p:spPr bwMode="auto">
          <a:xfrm flipV="1">
            <a:off x="5265738" y="1743075"/>
            <a:ext cx="1587" cy="18589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4" name="Freeform 25"/>
          <p:cNvSpPr>
            <a:spLocks/>
          </p:cNvSpPr>
          <p:nvPr/>
        </p:nvSpPr>
        <p:spPr bwMode="auto">
          <a:xfrm>
            <a:off x="2235200" y="1395413"/>
            <a:ext cx="415925" cy="1403350"/>
          </a:xfrm>
          <a:custGeom>
            <a:avLst/>
            <a:gdLst>
              <a:gd name="T0" fmla="*/ 0 w 262"/>
              <a:gd name="T1" fmla="*/ 6 h 884"/>
              <a:gd name="T2" fmla="*/ 146 w 262"/>
              <a:gd name="T3" fmla="*/ 0 h 884"/>
              <a:gd name="T4" fmla="*/ 262 w 262"/>
              <a:gd name="T5" fmla="*/ 878 h 884"/>
              <a:gd name="T6" fmla="*/ 216 w 262"/>
              <a:gd name="T7" fmla="*/ 884 h 884"/>
              <a:gd name="T8" fmla="*/ 0 w 262"/>
              <a:gd name="T9" fmla="*/ 6 h 8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884"/>
              <a:gd name="T17" fmla="*/ 262 w 262"/>
              <a:gd name="T18" fmla="*/ 884 h 8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884">
                <a:moveTo>
                  <a:pt x="0" y="6"/>
                </a:moveTo>
                <a:lnTo>
                  <a:pt x="146" y="0"/>
                </a:lnTo>
                <a:lnTo>
                  <a:pt x="262" y="878"/>
                </a:lnTo>
                <a:lnTo>
                  <a:pt x="216" y="884"/>
                </a:lnTo>
                <a:lnTo>
                  <a:pt x="0" y="6"/>
                </a:lnTo>
                <a:close/>
              </a:path>
            </a:pathLst>
          </a:cu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5" name="Text Box 26"/>
          <p:cNvSpPr txBox="1">
            <a:spLocks noChangeArrowheads="1"/>
          </p:cNvSpPr>
          <p:nvPr/>
        </p:nvSpPr>
        <p:spPr bwMode="auto">
          <a:xfrm>
            <a:off x="5364163" y="6021388"/>
            <a:ext cx="315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 i="1">
                <a:solidFill>
                  <a:schemeClr val="tx1"/>
                </a:solidFill>
              </a:rPr>
              <a:t>(E</a:t>
            </a:r>
            <a:r>
              <a:rPr lang="en-GB" b="0" i="1">
                <a:solidFill>
                  <a:schemeClr val="tx1"/>
                </a:solidFill>
              </a:rPr>
              <a:t>nriched isotopes produced by </a:t>
            </a:r>
          </a:p>
          <a:p>
            <a:r>
              <a:rPr lang="en-GB" b="0" i="1">
                <a:solidFill>
                  <a:schemeClr val="tx1"/>
                </a:solidFill>
              </a:rPr>
              <a:t>centrifugation in Russia</a:t>
            </a:r>
            <a:r>
              <a:rPr lang="fr-FR" b="0" i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506" name="Text Box 27"/>
          <p:cNvSpPr txBox="1">
            <a:spLocks noChangeArrowheads="1"/>
          </p:cNvSpPr>
          <p:nvPr/>
        </p:nvSpPr>
        <p:spPr bwMode="auto">
          <a:xfrm>
            <a:off x="684213" y="260350"/>
            <a:ext cx="7696200" cy="6413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Symbol" charset="2"/>
              </a:rPr>
              <a:t>bb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600">
                <a:solidFill>
                  <a:schemeClr val="tx1"/>
                </a:solidFill>
              </a:rPr>
              <a:t>decay isotopes in NEMO-3 detector</a:t>
            </a:r>
            <a:endParaRPr lang="fr-FR" sz="3600">
              <a:solidFill>
                <a:schemeClr val="tx1"/>
              </a:solidFill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993928" y="937618"/>
            <a:ext cx="3967014" cy="5307583"/>
            <a:chOff x="0" y="0"/>
            <a:chExt cx="3554" cy="4755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27"/>
              <a:ext cx="3554" cy="4720"/>
              <a:chOff x="0" y="0"/>
              <a:chExt cx="3554" cy="4720"/>
            </a:xfrm>
          </p:grpSpPr>
          <p:sp>
            <p:nvSpPr>
              <p:cNvPr id="57347" name="Rectangle 3"/>
              <p:cNvSpPr>
                <a:spLocks/>
              </p:cNvSpPr>
              <p:nvPr/>
            </p:nvSpPr>
            <p:spPr bwMode="auto">
              <a:xfrm>
                <a:off x="730" y="0"/>
                <a:ext cx="2097" cy="4720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48" name="Line 4"/>
              <p:cNvSpPr>
                <a:spLocks noChangeShapeType="1"/>
              </p:cNvSpPr>
              <p:nvPr/>
            </p:nvSpPr>
            <p:spPr bwMode="auto">
              <a:xfrm>
                <a:off x="1818" y="0"/>
                <a:ext cx="1" cy="4720"/>
              </a:xfrm>
              <a:prstGeom prst="line">
                <a:avLst/>
              </a:prstGeom>
              <a:noFill/>
              <a:ln w="38100" cap="flat">
                <a:solidFill>
                  <a:srgbClr val="CC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49" name="Rectangle 5"/>
              <p:cNvSpPr>
                <a:spLocks/>
              </p:cNvSpPr>
              <p:nvPr/>
            </p:nvSpPr>
            <p:spPr bwMode="auto">
              <a:xfrm>
                <a:off x="276" y="0"/>
                <a:ext cx="465" cy="4720"/>
              </a:xfrm>
              <a:prstGeom prst="rect">
                <a:avLst/>
              </a:prstGeom>
              <a:solidFill>
                <a:srgbClr val="BBE0E3"/>
              </a:solidFill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0" name="Line 6"/>
              <p:cNvSpPr>
                <a:spLocks noChangeShapeType="1"/>
              </p:cNvSpPr>
              <p:nvPr/>
            </p:nvSpPr>
            <p:spPr bwMode="auto">
              <a:xfrm>
                <a:off x="276" y="4196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>
                <a:off x="276" y="3674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2" name="Line 8"/>
              <p:cNvSpPr>
                <a:spLocks noChangeShapeType="1"/>
              </p:cNvSpPr>
              <p:nvPr/>
            </p:nvSpPr>
            <p:spPr bwMode="auto">
              <a:xfrm>
                <a:off x="276" y="3145"/>
                <a:ext cx="454" cy="2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>
                <a:off x="276" y="2620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4" name="Line 10"/>
              <p:cNvSpPr>
                <a:spLocks noChangeShapeType="1"/>
              </p:cNvSpPr>
              <p:nvPr/>
            </p:nvSpPr>
            <p:spPr bwMode="auto">
              <a:xfrm>
                <a:off x="276" y="2098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5" name="Line 11"/>
              <p:cNvSpPr>
                <a:spLocks noChangeShapeType="1"/>
              </p:cNvSpPr>
              <p:nvPr/>
            </p:nvSpPr>
            <p:spPr bwMode="auto">
              <a:xfrm>
                <a:off x="276" y="1572"/>
                <a:ext cx="454" cy="2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6" name="Line 12"/>
              <p:cNvSpPr>
                <a:spLocks noChangeShapeType="1"/>
              </p:cNvSpPr>
              <p:nvPr/>
            </p:nvSpPr>
            <p:spPr bwMode="auto">
              <a:xfrm>
                <a:off x="276" y="1044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7" name="Line 13"/>
              <p:cNvSpPr>
                <a:spLocks noChangeShapeType="1"/>
              </p:cNvSpPr>
              <p:nvPr/>
            </p:nvSpPr>
            <p:spPr bwMode="auto">
              <a:xfrm>
                <a:off x="276" y="518"/>
                <a:ext cx="454" cy="2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8" name="Rectangle 14"/>
              <p:cNvSpPr>
                <a:spLocks/>
              </p:cNvSpPr>
              <p:nvPr/>
            </p:nvSpPr>
            <p:spPr bwMode="auto">
              <a:xfrm>
                <a:off x="2816" y="0"/>
                <a:ext cx="466" cy="4720"/>
              </a:xfrm>
              <a:prstGeom prst="rect">
                <a:avLst/>
              </a:prstGeom>
              <a:solidFill>
                <a:srgbClr val="BBE0E3"/>
              </a:solidFill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59" name="Line 15"/>
              <p:cNvSpPr>
                <a:spLocks noChangeShapeType="1"/>
              </p:cNvSpPr>
              <p:nvPr/>
            </p:nvSpPr>
            <p:spPr bwMode="auto">
              <a:xfrm>
                <a:off x="2816" y="4196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0" name="Line 16"/>
              <p:cNvSpPr>
                <a:spLocks noChangeShapeType="1"/>
              </p:cNvSpPr>
              <p:nvPr/>
            </p:nvSpPr>
            <p:spPr bwMode="auto">
              <a:xfrm>
                <a:off x="2816" y="3674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1" name="Line 17"/>
              <p:cNvSpPr>
                <a:spLocks noChangeShapeType="1"/>
              </p:cNvSpPr>
              <p:nvPr/>
            </p:nvSpPr>
            <p:spPr bwMode="auto">
              <a:xfrm>
                <a:off x="2816" y="3145"/>
                <a:ext cx="454" cy="2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2" name="Line 18"/>
              <p:cNvSpPr>
                <a:spLocks noChangeShapeType="1"/>
              </p:cNvSpPr>
              <p:nvPr/>
            </p:nvSpPr>
            <p:spPr bwMode="auto">
              <a:xfrm>
                <a:off x="2816" y="2620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3" name="Line 19"/>
              <p:cNvSpPr>
                <a:spLocks noChangeShapeType="1"/>
              </p:cNvSpPr>
              <p:nvPr/>
            </p:nvSpPr>
            <p:spPr bwMode="auto">
              <a:xfrm>
                <a:off x="2816" y="2098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4" name="Line 20"/>
              <p:cNvSpPr>
                <a:spLocks noChangeShapeType="1"/>
              </p:cNvSpPr>
              <p:nvPr/>
            </p:nvSpPr>
            <p:spPr bwMode="auto">
              <a:xfrm>
                <a:off x="2816" y="1572"/>
                <a:ext cx="454" cy="2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5" name="Line 21"/>
              <p:cNvSpPr>
                <a:spLocks noChangeShapeType="1"/>
              </p:cNvSpPr>
              <p:nvPr/>
            </p:nvSpPr>
            <p:spPr bwMode="auto">
              <a:xfrm>
                <a:off x="2816" y="1044"/>
                <a:ext cx="454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6" name="Line 22"/>
              <p:cNvSpPr>
                <a:spLocks noChangeShapeType="1"/>
              </p:cNvSpPr>
              <p:nvPr/>
            </p:nvSpPr>
            <p:spPr bwMode="auto">
              <a:xfrm>
                <a:off x="2816" y="518"/>
                <a:ext cx="454" cy="2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7" name="Rectangle 23"/>
              <p:cNvSpPr>
                <a:spLocks/>
              </p:cNvSpPr>
              <p:nvPr/>
            </p:nvSpPr>
            <p:spPr bwMode="auto">
              <a:xfrm>
                <a:off x="4" y="117"/>
                <a:ext cx="283" cy="314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8" name="Rectangle 24"/>
              <p:cNvSpPr>
                <a:spLocks/>
              </p:cNvSpPr>
              <p:nvPr/>
            </p:nvSpPr>
            <p:spPr bwMode="auto">
              <a:xfrm>
                <a:off x="6" y="1137"/>
                <a:ext cx="283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69" name="Rectangle 25"/>
              <p:cNvSpPr>
                <a:spLocks/>
              </p:cNvSpPr>
              <p:nvPr/>
            </p:nvSpPr>
            <p:spPr bwMode="auto">
              <a:xfrm>
                <a:off x="8" y="609"/>
                <a:ext cx="283" cy="314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0" name="Rectangle 26"/>
              <p:cNvSpPr>
                <a:spLocks/>
              </p:cNvSpPr>
              <p:nvPr/>
            </p:nvSpPr>
            <p:spPr bwMode="auto">
              <a:xfrm>
                <a:off x="0" y="1676"/>
                <a:ext cx="283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1" name="Rectangle 27"/>
              <p:cNvSpPr>
                <a:spLocks/>
              </p:cNvSpPr>
              <p:nvPr/>
            </p:nvSpPr>
            <p:spPr bwMode="auto">
              <a:xfrm>
                <a:off x="2" y="2697"/>
                <a:ext cx="283" cy="314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2" name="Rectangle 28"/>
              <p:cNvSpPr>
                <a:spLocks/>
              </p:cNvSpPr>
              <p:nvPr/>
            </p:nvSpPr>
            <p:spPr bwMode="auto">
              <a:xfrm>
                <a:off x="4" y="2168"/>
                <a:ext cx="283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3" name="Rectangle 29"/>
              <p:cNvSpPr>
                <a:spLocks/>
              </p:cNvSpPr>
              <p:nvPr/>
            </p:nvSpPr>
            <p:spPr bwMode="auto">
              <a:xfrm>
                <a:off x="8" y="3256"/>
                <a:ext cx="283" cy="314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4" name="Rectangle 30"/>
              <p:cNvSpPr>
                <a:spLocks/>
              </p:cNvSpPr>
              <p:nvPr/>
            </p:nvSpPr>
            <p:spPr bwMode="auto">
              <a:xfrm>
                <a:off x="10" y="4276"/>
                <a:ext cx="283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5" name="Rectangle 31"/>
              <p:cNvSpPr>
                <a:spLocks/>
              </p:cNvSpPr>
              <p:nvPr/>
            </p:nvSpPr>
            <p:spPr bwMode="auto">
              <a:xfrm>
                <a:off x="0" y="3747"/>
                <a:ext cx="283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6" name="Rectangle 32"/>
              <p:cNvSpPr>
                <a:spLocks/>
              </p:cNvSpPr>
              <p:nvPr/>
            </p:nvSpPr>
            <p:spPr bwMode="auto">
              <a:xfrm>
                <a:off x="3264" y="130"/>
                <a:ext cx="284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7" name="Rectangle 33"/>
              <p:cNvSpPr>
                <a:spLocks/>
              </p:cNvSpPr>
              <p:nvPr/>
            </p:nvSpPr>
            <p:spPr bwMode="auto">
              <a:xfrm>
                <a:off x="3266" y="1151"/>
                <a:ext cx="284" cy="314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8" name="Rectangle 34"/>
              <p:cNvSpPr>
                <a:spLocks/>
              </p:cNvSpPr>
              <p:nvPr/>
            </p:nvSpPr>
            <p:spPr bwMode="auto">
              <a:xfrm>
                <a:off x="3268" y="622"/>
                <a:ext cx="284" cy="314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79" name="Rectangle 35"/>
              <p:cNvSpPr>
                <a:spLocks/>
              </p:cNvSpPr>
              <p:nvPr/>
            </p:nvSpPr>
            <p:spPr bwMode="auto">
              <a:xfrm>
                <a:off x="3260" y="1689"/>
                <a:ext cx="284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80" name="Rectangle 36"/>
              <p:cNvSpPr>
                <a:spLocks/>
              </p:cNvSpPr>
              <p:nvPr/>
            </p:nvSpPr>
            <p:spPr bwMode="auto">
              <a:xfrm>
                <a:off x="3262" y="2710"/>
                <a:ext cx="284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81" name="Rectangle 37"/>
              <p:cNvSpPr>
                <a:spLocks/>
              </p:cNvSpPr>
              <p:nvPr/>
            </p:nvSpPr>
            <p:spPr bwMode="auto">
              <a:xfrm>
                <a:off x="3264" y="2181"/>
                <a:ext cx="284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82" name="Rectangle 38"/>
              <p:cNvSpPr>
                <a:spLocks/>
              </p:cNvSpPr>
              <p:nvPr/>
            </p:nvSpPr>
            <p:spPr bwMode="auto">
              <a:xfrm>
                <a:off x="3268" y="3269"/>
                <a:ext cx="284" cy="315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83" name="Rectangle 39"/>
              <p:cNvSpPr>
                <a:spLocks/>
              </p:cNvSpPr>
              <p:nvPr/>
            </p:nvSpPr>
            <p:spPr bwMode="auto">
              <a:xfrm>
                <a:off x="3270" y="4290"/>
                <a:ext cx="284" cy="314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84" name="Rectangle 40"/>
              <p:cNvSpPr>
                <a:spLocks/>
              </p:cNvSpPr>
              <p:nvPr/>
            </p:nvSpPr>
            <p:spPr bwMode="auto">
              <a:xfrm>
                <a:off x="3260" y="3761"/>
                <a:ext cx="284" cy="314"/>
              </a:xfrm>
              <a:prstGeom prst="rect">
                <a:avLst/>
              </a:prstGeom>
              <a:solidFill>
                <a:srgbClr val="FF9900"/>
              </a:solidFill>
              <a:ln w="31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796" y="7"/>
              <a:ext cx="900" cy="4748"/>
              <a:chOff x="0" y="0"/>
              <a:chExt cx="900" cy="4747"/>
            </a:xfrm>
          </p:grpSpPr>
          <p:sp>
            <p:nvSpPr>
              <p:cNvPr id="57386" name="Line 42"/>
              <p:cNvSpPr>
                <a:spLocks noChangeShapeType="1"/>
              </p:cNvSpPr>
              <p:nvPr/>
            </p:nvSpPr>
            <p:spPr bwMode="auto">
              <a:xfrm>
                <a:off x="898" y="16"/>
                <a:ext cx="2" cy="4720"/>
              </a:xfrm>
              <a:prstGeom prst="line">
                <a:avLst/>
              </a:prstGeom>
              <a:noFill/>
              <a:ln w="317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87" name="Line 43"/>
              <p:cNvSpPr>
                <a:spLocks noChangeShapeType="1"/>
              </p:cNvSpPr>
              <p:nvPr/>
            </p:nvSpPr>
            <p:spPr bwMode="auto">
              <a:xfrm>
                <a:off x="829" y="27"/>
                <a:ext cx="1" cy="4720"/>
              </a:xfrm>
              <a:prstGeom prst="line">
                <a:avLst/>
              </a:prstGeom>
              <a:noFill/>
              <a:ln w="317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88" name="Line 44"/>
              <p:cNvSpPr>
                <a:spLocks noChangeShapeType="1"/>
              </p:cNvSpPr>
              <p:nvPr/>
            </p:nvSpPr>
            <p:spPr bwMode="auto">
              <a:xfrm>
                <a:off x="730" y="27"/>
                <a:ext cx="2" cy="4720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89" name="Line 45"/>
              <p:cNvSpPr>
                <a:spLocks noChangeShapeType="1"/>
              </p:cNvSpPr>
              <p:nvPr/>
            </p:nvSpPr>
            <p:spPr bwMode="auto">
              <a:xfrm>
                <a:off x="661" y="22"/>
                <a:ext cx="1" cy="4719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90" name="Line 46"/>
              <p:cNvSpPr>
                <a:spLocks noChangeShapeType="1"/>
              </p:cNvSpPr>
              <p:nvPr/>
            </p:nvSpPr>
            <p:spPr bwMode="auto">
              <a:xfrm>
                <a:off x="464" y="5"/>
                <a:ext cx="1" cy="4720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91" name="Line 47"/>
              <p:cNvSpPr>
                <a:spLocks noChangeShapeType="1"/>
              </p:cNvSpPr>
              <p:nvPr/>
            </p:nvSpPr>
            <p:spPr bwMode="auto">
              <a:xfrm>
                <a:off x="394" y="0"/>
                <a:ext cx="2" cy="4719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92" name="Line 48"/>
              <p:cNvSpPr>
                <a:spLocks noChangeShapeType="1"/>
              </p:cNvSpPr>
              <p:nvPr/>
            </p:nvSpPr>
            <p:spPr bwMode="auto">
              <a:xfrm>
                <a:off x="69" y="22"/>
                <a:ext cx="1" cy="4719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93" name="Line 49"/>
              <p:cNvSpPr>
                <a:spLocks noChangeShapeType="1"/>
              </p:cNvSpPr>
              <p:nvPr/>
            </p:nvSpPr>
            <p:spPr bwMode="auto">
              <a:xfrm>
                <a:off x="0" y="16"/>
                <a:ext cx="1" cy="4720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94" name="Line 50"/>
              <p:cNvSpPr>
                <a:spLocks noChangeShapeType="1"/>
              </p:cNvSpPr>
              <p:nvPr/>
            </p:nvSpPr>
            <p:spPr bwMode="auto">
              <a:xfrm>
                <a:off x="142" y="0"/>
                <a:ext cx="1" cy="4719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" name="Group 51"/>
            <p:cNvGrpSpPr>
              <a:grpSpLocks/>
            </p:cNvGrpSpPr>
            <p:nvPr/>
          </p:nvGrpSpPr>
          <p:grpSpPr bwMode="auto">
            <a:xfrm flipH="1">
              <a:off x="1888" y="0"/>
              <a:ext cx="900" cy="4749"/>
              <a:chOff x="0" y="0"/>
              <a:chExt cx="900" cy="4749"/>
            </a:xfrm>
          </p:grpSpPr>
          <p:sp>
            <p:nvSpPr>
              <p:cNvPr id="57396" name="Line 52"/>
              <p:cNvSpPr>
                <a:spLocks noChangeShapeType="1"/>
              </p:cNvSpPr>
              <p:nvPr/>
            </p:nvSpPr>
            <p:spPr bwMode="auto">
              <a:xfrm>
                <a:off x="898" y="18"/>
                <a:ext cx="2" cy="4720"/>
              </a:xfrm>
              <a:prstGeom prst="line">
                <a:avLst/>
              </a:prstGeom>
              <a:noFill/>
              <a:ln w="317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97" name="Line 53"/>
              <p:cNvSpPr>
                <a:spLocks noChangeShapeType="1"/>
              </p:cNvSpPr>
              <p:nvPr/>
            </p:nvSpPr>
            <p:spPr bwMode="auto">
              <a:xfrm>
                <a:off x="829" y="29"/>
                <a:ext cx="1" cy="4720"/>
              </a:xfrm>
              <a:prstGeom prst="line">
                <a:avLst/>
              </a:prstGeom>
              <a:noFill/>
              <a:ln w="317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98" name="Line 54"/>
              <p:cNvSpPr>
                <a:spLocks noChangeShapeType="1"/>
              </p:cNvSpPr>
              <p:nvPr/>
            </p:nvSpPr>
            <p:spPr bwMode="auto">
              <a:xfrm>
                <a:off x="730" y="29"/>
                <a:ext cx="2" cy="4720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99" name="Line 55"/>
              <p:cNvSpPr>
                <a:spLocks noChangeShapeType="1"/>
              </p:cNvSpPr>
              <p:nvPr/>
            </p:nvSpPr>
            <p:spPr bwMode="auto">
              <a:xfrm>
                <a:off x="661" y="24"/>
                <a:ext cx="1" cy="4719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00" name="Line 56"/>
              <p:cNvSpPr>
                <a:spLocks noChangeShapeType="1"/>
              </p:cNvSpPr>
              <p:nvPr/>
            </p:nvSpPr>
            <p:spPr bwMode="auto">
              <a:xfrm>
                <a:off x="464" y="7"/>
                <a:ext cx="1" cy="4720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01" name="Line 57"/>
              <p:cNvSpPr>
                <a:spLocks noChangeShapeType="1"/>
              </p:cNvSpPr>
              <p:nvPr/>
            </p:nvSpPr>
            <p:spPr bwMode="auto">
              <a:xfrm>
                <a:off x="394" y="0"/>
                <a:ext cx="2" cy="4719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02" name="Line 58"/>
              <p:cNvSpPr>
                <a:spLocks noChangeShapeType="1"/>
              </p:cNvSpPr>
              <p:nvPr/>
            </p:nvSpPr>
            <p:spPr bwMode="auto">
              <a:xfrm>
                <a:off x="69" y="24"/>
                <a:ext cx="1" cy="4719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03" name="Line 59"/>
              <p:cNvSpPr>
                <a:spLocks noChangeShapeType="1"/>
              </p:cNvSpPr>
              <p:nvPr/>
            </p:nvSpPr>
            <p:spPr bwMode="auto">
              <a:xfrm>
                <a:off x="0" y="18"/>
                <a:ext cx="1" cy="4720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04" name="Line 60"/>
              <p:cNvSpPr>
                <a:spLocks noChangeShapeType="1"/>
              </p:cNvSpPr>
              <p:nvPr/>
            </p:nvSpPr>
            <p:spPr bwMode="auto">
              <a:xfrm>
                <a:off x="142" y="0"/>
                <a:ext cx="1" cy="4719"/>
              </a:xfrm>
              <a:prstGeom prst="line">
                <a:avLst/>
              </a:prstGeom>
              <a:noFill/>
              <a:ln w="3175" cap="flat">
                <a:solidFill>
                  <a:srgbClr val="B2B2B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57405" name="Line 61"/>
            <p:cNvSpPr>
              <a:spLocks noChangeShapeType="1"/>
            </p:cNvSpPr>
            <p:nvPr/>
          </p:nvSpPr>
          <p:spPr bwMode="auto">
            <a:xfrm>
              <a:off x="742" y="24"/>
              <a:ext cx="207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406" name="Line 62"/>
            <p:cNvSpPr>
              <a:spLocks noChangeShapeType="1"/>
            </p:cNvSpPr>
            <p:nvPr/>
          </p:nvSpPr>
          <p:spPr bwMode="auto">
            <a:xfrm>
              <a:off x="749" y="4737"/>
              <a:ext cx="2072" cy="2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129480" y="2741414"/>
            <a:ext cx="8515574" cy="2760390"/>
            <a:chOff x="0" y="0"/>
            <a:chExt cx="7628" cy="2473"/>
          </a:xfrm>
        </p:grpSpPr>
        <p:pic>
          <p:nvPicPr>
            <p:cNvPr id="57408" name="Picture 6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8" y="1325"/>
              <a:ext cx="3569" cy="114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57409" name="Rectangle 65"/>
            <p:cNvSpPr>
              <a:spLocks/>
            </p:cNvSpPr>
            <p:nvPr/>
          </p:nvSpPr>
          <p:spPr bwMode="auto">
            <a:xfrm>
              <a:off x="0" y="689"/>
              <a:ext cx="4104" cy="5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27905">
                <a:lnSpc>
                  <a:spcPct val="125000"/>
                </a:lnSpc>
                <a:buClr>
                  <a:srgbClr val="000000"/>
                </a:buClr>
                <a:buSzPct val="100000"/>
                <a:buFont typeface="Wingdings" charset="2"/>
                <a:buChar char="Ø"/>
              </a:pPr>
              <a:r>
                <a:rPr lang="en-US" baseline="300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</a:t>
              </a:r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232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Th (</a:t>
              </a:r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208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Tl) and </a:t>
              </a:r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238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U (</a:t>
              </a:r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Bi) contamination</a:t>
              </a:r>
              <a:r>
                <a:rPr lang="en-US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inside the </a:t>
              </a:r>
              <a:r>
                <a:rPr lang="en-US" dirty="0" err="1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source foil</a:t>
              </a:r>
            </a:p>
          </p:txBody>
        </p: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6131" y="0"/>
              <a:ext cx="1497" cy="1545"/>
              <a:chOff x="0" y="0"/>
              <a:chExt cx="1497" cy="1545"/>
            </a:xfrm>
          </p:grpSpPr>
          <p:sp>
            <p:nvSpPr>
              <p:cNvPr id="57411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63" y="246"/>
                <a:ext cx="965" cy="486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12" name="Line 68"/>
              <p:cNvSpPr>
                <a:spLocks noChangeShapeType="1"/>
              </p:cNvSpPr>
              <p:nvPr/>
            </p:nvSpPr>
            <p:spPr bwMode="auto">
              <a:xfrm>
                <a:off x="69" y="755"/>
                <a:ext cx="973" cy="486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13" name="Oval 69"/>
              <p:cNvSpPr>
                <a:spLocks/>
              </p:cNvSpPr>
              <p:nvPr/>
            </p:nvSpPr>
            <p:spPr bwMode="auto">
              <a:xfrm>
                <a:off x="0" y="675"/>
                <a:ext cx="88" cy="122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14" name="Rectangle 70"/>
              <p:cNvSpPr>
                <a:spLocks/>
              </p:cNvSpPr>
              <p:nvPr/>
            </p:nvSpPr>
            <p:spPr bwMode="auto">
              <a:xfrm>
                <a:off x="1048" y="0"/>
                <a:ext cx="449" cy="499"/>
              </a:xfrm>
              <a:prstGeom prst="rect">
                <a:avLst/>
              </a:prstGeom>
              <a:solidFill>
                <a:srgbClr val="FF7C80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15" name="Rectangle 71"/>
              <p:cNvSpPr>
                <a:spLocks/>
              </p:cNvSpPr>
              <p:nvPr/>
            </p:nvSpPr>
            <p:spPr bwMode="auto">
              <a:xfrm>
                <a:off x="1048" y="1046"/>
                <a:ext cx="449" cy="499"/>
              </a:xfrm>
              <a:prstGeom prst="rect">
                <a:avLst/>
              </a:prstGeom>
              <a:solidFill>
                <a:srgbClr val="FF7C80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141760" y="4483820"/>
            <a:ext cx="8506643" cy="2061641"/>
            <a:chOff x="0" y="0"/>
            <a:chExt cx="7620" cy="1846"/>
          </a:xfrm>
        </p:grpSpPr>
        <p:sp>
          <p:nvSpPr>
            <p:cNvPr id="57417" name="Rectangle 73"/>
            <p:cNvSpPr>
              <a:spLocks/>
            </p:cNvSpPr>
            <p:nvPr/>
          </p:nvSpPr>
          <p:spPr bwMode="auto">
            <a:xfrm>
              <a:off x="0" y="1062"/>
              <a:ext cx="4104" cy="7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27905">
                <a:lnSpc>
                  <a:spcPct val="110000"/>
                </a:lnSpc>
                <a:buClr>
                  <a:srgbClr val="000000"/>
                </a:buClr>
                <a:buSzPct val="100000"/>
                <a:buFont typeface="Wingdings" charset="2"/>
                <a:buChar char="Ø"/>
              </a:pPr>
              <a:r>
                <a:rPr lang="en-US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Radon (</a:t>
              </a:r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Bi) inside the tracking detector</a:t>
              </a:r>
            </a:p>
            <a:p>
              <a:pPr marL="27905">
                <a:lnSpc>
                  <a:spcPct val="110000"/>
                </a:lnSpc>
              </a:pP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   - deposits on the wire near the </a:t>
              </a:r>
              <a:r>
                <a:rPr lang="en-US" sz="1500" dirty="0" err="1"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foil</a:t>
              </a:r>
            </a:p>
            <a:p>
              <a:pPr marL="27905">
                <a:lnSpc>
                  <a:spcPct val="110000"/>
                </a:lnSpc>
              </a:pP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   - deposits on the surface of the </a:t>
              </a:r>
              <a:r>
                <a:rPr lang="en-US" sz="1500" dirty="0" err="1"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foil</a:t>
              </a:r>
            </a:p>
          </p:txBody>
        </p:sp>
        <p:grpSp>
          <p:nvGrpSpPr>
            <p:cNvPr id="9" name="Group 74"/>
            <p:cNvGrpSpPr>
              <a:grpSpLocks/>
            </p:cNvGrpSpPr>
            <p:nvPr/>
          </p:nvGrpSpPr>
          <p:grpSpPr bwMode="auto">
            <a:xfrm>
              <a:off x="5171" y="0"/>
              <a:ext cx="2449" cy="1560"/>
              <a:chOff x="0" y="0"/>
              <a:chExt cx="2449" cy="1560"/>
            </a:xfrm>
          </p:grpSpPr>
          <p:sp>
            <p:nvSpPr>
              <p:cNvPr id="57419" name="Rectangle 75"/>
              <p:cNvSpPr>
                <a:spLocks/>
              </p:cNvSpPr>
              <p:nvPr/>
            </p:nvSpPr>
            <p:spPr bwMode="auto">
              <a:xfrm>
                <a:off x="19" y="329"/>
                <a:ext cx="426" cy="207"/>
              </a:xfrm>
              <a:prstGeom prst="rect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>
                <a:prstTxWarp prst="textNoShape">
                  <a:avLst/>
                </a:prstTxWarp>
                <a:spAutoFit/>
              </a:bodyPr>
              <a:lstStyle/>
              <a:p>
                <a:pPr marL="40182"/>
                <a:r>
                  <a:rPr lang="en-US" sz="1500" baseline="31000" dirty="0">
                    <a:solidFill>
                      <a:srgbClr val="FF00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220</a:t>
                </a:r>
                <a:r>
                  <a:rPr lang="en-US" sz="1500" dirty="0">
                    <a:solidFill>
                      <a:srgbClr val="FF00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Rn</a:t>
                </a:r>
              </a:p>
            </p:txBody>
          </p:sp>
          <p:sp>
            <p:nvSpPr>
              <p:cNvPr id="57420" name="Rectangle 76"/>
              <p:cNvSpPr>
                <a:spLocks/>
              </p:cNvSpPr>
              <p:nvPr/>
            </p:nvSpPr>
            <p:spPr bwMode="auto">
              <a:xfrm>
                <a:off x="0" y="890"/>
                <a:ext cx="536" cy="207"/>
              </a:xfrm>
              <a:prstGeom prst="rect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>
                <a:prstTxWarp prst="textNoShape">
                  <a:avLst/>
                </a:prstTxWarp>
                <a:spAutoFit/>
              </a:bodyPr>
              <a:lstStyle/>
              <a:p>
                <a:pPr marL="40182"/>
                <a:r>
                  <a:rPr lang="en-US" sz="1500" baseline="31000" dirty="0">
                    <a:solidFill>
                      <a:srgbClr val="FF00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218</a:t>
                </a:r>
                <a:r>
                  <a:rPr lang="en-US" sz="1500" dirty="0">
                    <a:solidFill>
                      <a:srgbClr val="FF00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Po</a:t>
                </a:r>
                <a:r>
                  <a:rPr lang="en-US" sz="1500" baseline="31000" dirty="0">
                    <a:solidFill>
                      <a:srgbClr val="FF00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++</a:t>
                </a:r>
              </a:p>
            </p:txBody>
          </p:sp>
          <p:sp>
            <p:nvSpPr>
              <p:cNvPr id="57421" name="Line 77"/>
              <p:cNvSpPr>
                <a:spLocks noChangeShapeType="1"/>
              </p:cNvSpPr>
              <p:nvPr/>
            </p:nvSpPr>
            <p:spPr bwMode="auto">
              <a:xfrm rot="10800000" flipH="1">
                <a:off x="691" y="948"/>
                <a:ext cx="208" cy="85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22" name="Line 78"/>
              <p:cNvSpPr>
                <a:spLocks noChangeShapeType="1"/>
              </p:cNvSpPr>
              <p:nvPr/>
            </p:nvSpPr>
            <p:spPr bwMode="auto">
              <a:xfrm>
                <a:off x="699" y="1051"/>
                <a:ext cx="304" cy="59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23" name="Line 79"/>
              <p:cNvSpPr>
                <a:spLocks noChangeShapeType="1"/>
              </p:cNvSpPr>
              <p:nvPr/>
            </p:nvSpPr>
            <p:spPr bwMode="auto">
              <a:xfrm rot="10800000" flipH="1">
                <a:off x="1024" y="350"/>
                <a:ext cx="972" cy="742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24" name="Line 80"/>
              <p:cNvSpPr>
                <a:spLocks noChangeShapeType="1"/>
              </p:cNvSpPr>
              <p:nvPr/>
            </p:nvSpPr>
            <p:spPr bwMode="auto">
              <a:xfrm>
                <a:off x="1021" y="1094"/>
                <a:ext cx="981" cy="230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25" name="Line 81"/>
              <p:cNvSpPr>
                <a:spLocks noChangeShapeType="1"/>
              </p:cNvSpPr>
              <p:nvPr/>
            </p:nvSpPr>
            <p:spPr bwMode="auto">
              <a:xfrm>
                <a:off x="300" y="701"/>
                <a:ext cx="2" cy="153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26" name="Rectangle 82"/>
              <p:cNvSpPr>
                <a:spLocks/>
              </p:cNvSpPr>
              <p:nvPr/>
            </p:nvSpPr>
            <p:spPr bwMode="auto">
              <a:xfrm>
                <a:off x="1999" y="1060"/>
                <a:ext cx="450" cy="500"/>
              </a:xfrm>
              <a:prstGeom prst="rect">
                <a:avLst/>
              </a:prstGeom>
              <a:solidFill>
                <a:srgbClr val="FF7C80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27" name="Oval 83"/>
              <p:cNvSpPr>
                <a:spLocks/>
              </p:cNvSpPr>
              <p:nvPr/>
            </p:nvSpPr>
            <p:spPr bwMode="auto">
              <a:xfrm>
                <a:off x="244" y="211"/>
                <a:ext cx="88" cy="123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28" name="Rectangle 84"/>
              <p:cNvSpPr>
                <a:spLocks/>
              </p:cNvSpPr>
              <p:nvPr/>
            </p:nvSpPr>
            <p:spPr bwMode="auto">
              <a:xfrm>
                <a:off x="1996" y="0"/>
                <a:ext cx="450" cy="499"/>
              </a:xfrm>
              <a:prstGeom prst="rect">
                <a:avLst/>
              </a:prstGeom>
              <a:solidFill>
                <a:srgbClr val="FF7C80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0" name="Group 85"/>
          <p:cNvGrpSpPr>
            <a:grpSpLocks/>
          </p:cNvGrpSpPr>
          <p:nvPr/>
        </p:nvGrpSpPr>
        <p:grpSpPr bwMode="auto">
          <a:xfrm>
            <a:off x="0" y="618381"/>
            <a:ext cx="9144000" cy="2678906"/>
            <a:chOff x="0" y="0"/>
            <a:chExt cx="8192" cy="2399"/>
          </a:xfrm>
        </p:grpSpPr>
        <p:sp>
          <p:nvSpPr>
            <p:cNvPr id="57430" name="Rectangle 86"/>
            <p:cNvSpPr>
              <a:spLocks/>
            </p:cNvSpPr>
            <p:nvPr/>
          </p:nvSpPr>
          <p:spPr bwMode="auto">
            <a:xfrm>
              <a:off x="0" y="0"/>
              <a:ext cx="4640" cy="109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27905">
                <a:lnSpc>
                  <a:spcPct val="115000"/>
                </a:lnSpc>
                <a:buClr>
                  <a:srgbClr val="000000"/>
                </a:buClr>
                <a:buSzPct val="100000"/>
                <a:buFont typeface="Wingdings" charset="2"/>
                <a:buChar char="Ø"/>
              </a:pP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External </a:t>
              </a:r>
              <a:r>
                <a:rPr lang="en-US" dirty="0" err="1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r>
                <a:rPr lang="en-US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  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(if the </a:t>
              </a:r>
              <a:r>
                <a:rPr lang="en-US" sz="1500" dirty="0" err="1"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is not detected in the </a:t>
              </a:r>
              <a:r>
                <a:rPr lang="en-US" sz="1500" dirty="0" err="1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scintillators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)</a:t>
              </a:r>
            </a:p>
            <a:p>
              <a:pPr marL="27905">
                <a:lnSpc>
                  <a:spcPct val="115000"/>
                </a:lnSpc>
              </a:pP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  Origin: natural radioactivity of the detector or neutrons</a:t>
              </a:r>
            </a:p>
            <a:p>
              <a:pPr marL="27905">
                <a:lnSpc>
                  <a:spcPct val="115000"/>
                </a:lnSpc>
              </a:pP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  Main </a:t>
              </a:r>
              <a:r>
                <a:rPr lang="en-US" sz="1500" dirty="0" err="1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bkg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for </a:t>
              </a:r>
              <a:r>
                <a:rPr lang="en-US" sz="1500" dirty="0"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ββ2ν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but </a:t>
              </a:r>
              <a:r>
                <a:rPr lang="en-US" sz="1500" dirty="0" err="1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negligeable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for </a:t>
              </a:r>
              <a:r>
                <a:rPr lang="en-US" sz="1500" dirty="0"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ββ0ν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</a:t>
              </a:r>
            </a:p>
            <a:p>
              <a:pPr marL="27905">
                <a:lnSpc>
                  <a:spcPct val="115000"/>
                </a:lnSpc>
              </a:pP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      (</a:t>
              </a:r>
              <a:r>
                <a:rPr lang="en-US" sz="1500" baseline="310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100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Mo and </a:t>
              </a:r>
              <a:r>
                <a:rPr lang="en-US" sz="1500" baseline="310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82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Se</a:t>
              </a:r>
              <a:r>
                <a:rPr lang="en-US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</a:t>
              </a:r>
              <a:r>
                <a:rPr lang="en-US" sz="13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Q</a:t>
              </a:r>
              <a:r>
                <a:rPr lang="en-US" sz="1300" baseline="-21000" dirty="0"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</a:t>
              </a:r>
              <a:r>
                <a:rPr lang="en-US" sz="13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~ 3 </a:t>
              </a:r>
              <a:r>
                <a:rPr lang="en-US" sz="1300" dirty="0" err="1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MeV</a:t>
              </a:r>
              <a:r>
                <a:rPr lang="en-US" sz="13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 &gt;  E</a:t>
              </a:r>
              <a:r>
                <a:rPr lang="en-US" sz="1300" dirty="0">
                  <a:latin typeface="Symbol" charset="2"/>
                  <a:ea typeface="Symbol" charset="2"/>
                  <a:cs typeface="Symbol" charset="2"/>
                  <a:sym typeface="Symbol" charset="2"/>
                </a:rPr>
                <a:t>γ</a:t>
              </a:r>
              <a:r>
                <a:rPr lang="en-US" sz="13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(</a:t>
              </a:r>
              <a:r>
                <a:rPr lang="en-US" sz="1300" baseline="300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208</a:t>
              </a:r>
              <a:r>
                <a:rPr lang="en-US" sz="13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Tl) ~ 2.6 </a:t>
              </a:r>
              <a:r>
                <a:rPr lang="en-US" sz="1300" dirty="0" err="1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MeV</a:t>
              </a:r>
              <a:r>
                <a:rPr lang="en-US" sz="13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)</a:t>
              </a:r>
            </a:p>
          </p:txBody>
        </p:sp>
        <p:grpSp>
          <p:nvGrpSpPr>
            <p:cNvPr id="11" name="Group 87"/>
            <p:cNvGrpSpPr>
              <a:grpSpLocks/>
            </p:cNvGrpSpPr>
            <p:nvPr/>
          </p:nvGrpSpPr>
          <p:grpSpPr bwMode="auto">
            <a:xfrm>
              <a:off x="4464" y="325"/>
              <a:ext cx="3728" cy="1543"/>
              <a:chOff x="0" y="0"/>
              <a:chExt cx="3728" cy="1543"/>
            </a:xfrm>
          </p:grpSpPr>
          <p:grpSp>
            <p:nvGrpSpPr>
              <p:cNvPr id="12" name="Group 88"/>
              <p:cNvGrpSpPr>
                <a:grpSpLocks/>
              </p:cNvGrpSpPr>
              <p:nvPr/>
            </p:nvGrpSpPr>
            <p:grpSpPr bwMode="auto">
              <a:xfrm rot="1139999">
                <a:off x="47" y="442"/>
                <a:ext cx="1788" cy="151"/>
                <a:chOff x="0" y="0"/>
                <a:chExt cx="1787" cy="151"/>
              </a:xfrm>
            </p:grpSpPr>
            <p:grpSp>
              <p:nvGrpSpPr>
                <p:cNvPr id="13" name="Group 89"/>
                <p:cNvGrpSpPr>
                  <a:grpSpLocks/>
                </p:cNvGrpSpPr>
                <p:nvPr/>
              </p:nvGrpSpPr>
              <p:grpSpPr bwMode="auto">
                <a:xfrm>
                  <a:off x="0" y="24"/>
                  <a:ext cx="893" cy="127"/>
                  <a:chOff x="0" y="0"/>
                  <a:chExt cx="893" cy="127"/>
                </a:xfrm>
              </p:grpSpPr>
              <p:grpSp>
                <p:nvGrpSpPr>
                  <p:cNvPr id="14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0" y="16"/>
                    <a:ext cx="443" cy="111"/>
                    <a:chOff x="0" y="0"/>
                    <a:chExt cx="443" cy="110"/>
                  </a:xfrm>
                </p:grpSpPr>
                <p:grpSp>
                  <p:nvGrpSpPr>
                    <p:cNvPr id="15" name="Group 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3"/>
                      <a:ext cx="221" cy="107"/>
                      <a:chOff x="0" y="0"/>
                      <a:chExt cx="221" cy="107"/>
                    </a:xfrm>
                  </p:grpSpPr>
                  <p:sp>
                    <p:nvSpPr>
                      <p:cNvPr id="57436" name="Freeform 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37" name="Freeform 93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1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16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" y="0"/>
                      <a:ext cx="222" cy="107"/>
                      <a:chOff x="0" y="0"/>
                      <a:chExt cx="221" cy="107"/>
                    </a:xfrm>
                  </p:grpSpPr>
                  <p:sp>
                    <p:nvSpPr>
                      <p:cNvPr id="57439" name="Freeform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40" name="Freeform 96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1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17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449" y="0"/>
                    <a:ext cx="444" cy="110"/>
                    <a:chOff x="0" y="0"/>
                    <a:chExt cx="443" cy="110"/>
                  </a:xfrm>
                </p:grpSpPr>
                <p:grpSp>
                  <p:nvGrpSpPr>
                    <p:cNvPr id="18" name="Group 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3"/>
                      <a:ext cx="221" cy="107"/>
                      <a:chOff x="0" y="0"/>
                      <a:chExt cx="221" cy="107"/>
                    </a:xfrm>
                  </p:grpSpPr>
                  <p:sp>
                    <p:nvSpPr>
                      <p:cNvPr id="57443" name="Freeform 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44" name="Freeform 100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1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19" name="Group 1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" y="0"/>
                      <a:ext cx="222" cy="107"/>
                      <a:chOff x="0" y="0"/>
                      <a:chExt cx="221" cy="107"/>
                    </a:xfrm>
                  </p:grpSpPr>
                  <p:sp>
                    <p:nvSpPr>
                      <p:cNvPr id="57446" name="Freeform 1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47" name="Freeform 103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1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20" name="Group 104"/>
                <p:cNvGrpSpPr>
                  <a:grpSpLocks/>
                </p:cNvGrpSpPr>
                <p:nvPr/>
              </p:nvGrpSpPr>
              <p:grpSpPr bwMode="auto">
                <a:xfrm>
                  <a:off x="894" y="0"/>
                  <a:ext cx="893" cy="127"/>
                  <a:chOff x="0" y="0"/>
                  <a:chExt cx="893" cy="127"/>
                </a:xfrm>
              </p:grpSpPr>
              <p:grpSp>
                <p:nvGrpSpPr>
                  <p:cNvPr id="21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0" y="16"/>
                    <a:ext cx="443" cy="111"/>
                    <a:chOff x="0" y="0"/>
                    <a:chExt cx="443" cy="110"/>
                  </a:xfrm>
                </p:grpSpPr>
                <p:grpSp>
                  <p:nvGrpSpPr>
                    <p:cNvPr id="22" name="Group 1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3"/>
                      <a:ext cx="221" cy="107"/>
                      <a:chOff x="0" y="0"/>
                      <a:chExt cx="221" cy="107"/>
                    </a:xfrm>
                  </p:grpSpPr>
                  <p:sp>
                    <p:nvSpPr>
                      <p:cNvPr id="57451" name="Freeform 1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52" name="Freeform 108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1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3" name="Group 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" y="0"/>
                      <a:ext cx="222" cy="107"/>
                      <a:chOff x="0" y="0"/>
                      <a:chExt cx="221" cy="107"/>
                    </a:xfrm>
                  </p:grpSpPr>
                  <p:sp>
                    <p:nvSpPr>
                      <p:cNvPr id="57454" name="Freeform 1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55" name="Freeform 111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1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24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452" y="0"/>
                    <a:ext cx="441" cy="110"/>
                    <a:chOff x="0" y="0"/>
                    <a:chExt cx="440" cy="110"/>
                  </a:xfrm>
                </p:grpSpPr>
                <p:grpSp>
                  <p:nvGrpSpPr>
                    <p:cNvPr id="25" name="Group 1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"/>
                      <a:ext cx="218" cy="108"/>
                      <a:chOff x="0" y="0"/>
                      <a:chExt cx="218" cy="108"/>
                    </a:xfrm>
                  </p:grpSpPr>
                  <p:sp>
                    <p:nvSpPr>
                      <p:cNvPr id="57458" name="Freeform 1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59" name="Freeform 115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07" y="53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6" name="Group 1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8" y="0"/>
                      <a:ext cx="222" cy="107"/>
                      <a:chOff x="0" y="0"/>
                      <a:chExt cx="221" cy="107"/>
                    </a:xfrm>
                  </p:grpSpPr>
                  <p:sp>
                    <p:nvSpPr>
                      <p:cNvPr id="57461" name="Freeform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62" name="Freeform 118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1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sp>
            <p:nvSpPr>
              <p:cNvPr id="57463" name="Line 119"/>
              <p:cNvSpPr>
                <a:spLocks noChangeShapeType="1"/>
              </p:cNvSpPr>
              <p:nvPr/>
            </p:nvSpPr>
            <p:spPr bwMode="auto">
              <a:xfrm rot="10800000" flipH="1">
                <a:off x="1803" y="248"/>
                <a:ext cx="1026" cy="549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64" name="Line 120"/>
              <p:cNvSpPr>
                <a:spLocks noChangeShapeType="1"/>
              </p:cNvSpPr>
              <p:nvPr/>
            </p:nvSpPr>
            <p:spPr bwMode="auto">
              <a:xfrm>
                <a:off x="1803" y="789"/>
                <a:ext cx="1016" cy="540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65" name="Rectangle 121"/>
              <p:cNvSpPr>
                <a:spLocks/>
              </p:cNvSpPr>
              <p:nvPr/>
            </p:nvSpPr>
            <p:spPr bwMode="auto">
              <a:xfrm>
                <a:off x="2813" y="0"/>
                <a:ext cx="449" cy="499"/>
              </a:xfrm>
              <a:prstGeom prst="rect">
                <a:avLst/>
              </a:prstGeom>
              <a:solidFill>
                <a:srgbClr val="FF7C80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66" name="Rectangle 122"/>
              <p:cNvSpPr>
                <a:spLocks/>
              </p:cNvSpPr>
              <p:nvPr/>
            </p:nvSpPr>
            <p:spPr bwMode="auto">
              <a:xfrm>
                <a:off x="2832" y="1043"/>
                <a:ext cx="449" cy="500"/>
              </a:xfrm>
              <a:prstGeom prst="rect">
                <a:avLst/>
              </a:prstGeom>
              <a:solidFill>
                <a:srgbClr val="FF7C80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67" name="Oval 123"/>
              <p:cNvSpPr>
                <a:spLocks/>
              </p:cNvSpPr>
              <p:nvPr/>
            </p:nvSpPr>
            <p:spPr bwMode="auto">
              <a:xfrm>
                <a:off x="0" y="183"/>
                <a:ext cx="88" cy="122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27" name="Group 124"/>
              <p:cNvGrpSpPr>
                <a:grpSpLocks/>
              </p:cNvGrpSpPr>
              <p:nvPr/>
            </p:nvGrpSpPr>
            <p:grpSpPr bwMode="auto">
              <a:xfrm>
                <a:off x="1940" y="690"/>
                <a:ext cx="1788" cy="144"/>
                <a:chOff x="0" y="0"/>
                <a:chExt cx="1787" cy="144"/>
              </a:xfrm>
            </p:grpSpPr>
            <p:grpSp>
              <p:nvGrpSpPr>
                <p:cNvPr id="28" name="Group 125"/>
                <p:cNvGrpSpPr>
                  <a:grpSpLocks/>
                </p:cNvGrpSpPr>
                <p:nvPr/>
              </p:nvGrpSpPr>
              <p:grpSpPr bwMode="auto">
                <a:xfrm>
                  <a:off x="0" y="20"/>
                  <a:ext cx="893" cy="124"/>
                  <a:chOff x="0" y="0"/>
                  <a:chExt cx="893" cy="124"/>
                </a:xfrm>
              </p:grpSpPr>
              <p:grpSp>
                <p:nvGrpSpPr>
                  <p:cNvPr id="29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0" y="14"/>
                    <a:ext cx="443" cy="110"/>
                    <a:chOff x="0" y="0"/>
                    <a:chExt cx="443" cy="110"/>
                  </a:xfrm>
                </p:grpSpPr>
                <p:grpSp>
                  <p:nvGrpSpPr>
                    <p:cNvPr id="30" name="Group 1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"/>
                      <a:ext cx="221" cy="108"/>
                      <a:chOff x="0" y="0"/>
                      <a:chExt cx="221" cy="108"/>
                    </a:xfrm>
                  </p:grpSpPr>
                  <p:sp>
                    <p:nvSpPr>
                      <p:cNvPr id="57472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73" name="Freeform 129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2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31" name="Group 1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" y="0"/>
                      <a:ext cx="222" cy="108"/>
                      <a:chOff x="0" y="0"/>
                      <a:chExt cx="221" cy="108"/>
                    </a:xfrm>
                  </p:grpSpPr>
                  <p:sp>
                    <p:nvSpPr>
                      <p:cNvPr id="57475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76" name="Freeform 132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2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7344" name="Group 133"/>
                  <p:cNvGrpSpPr>
                    <a:grpSpLocks/>
                  </p:cNvGrpSpPr>
                  <p:nvPr/>
                </p:nvGrpSpPr>
                <p:grpSpPr bwMode="auto">
                  <a:xfrm>
                    <a:off x="449" y="0"/>
                    <a:ext cx="444" cy="110"/>
                    <a:chOff x="0" y="0"/>
                    <a:chExt cx="443" cy="110"/>
                  </a:xfrm>
                </p:grpSpPr>
                <p:grpSp>
                  <p:nvGrpSpPr>
                    <p:cNvPr id="57345" name="Group 1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"/>
                      <a:ext cx="221" cy="108"/>
                      <a:chOff x="0" y="0"/>
                      <a:chExt cx="221" cy="108"/>
                    </a:xfrm>
                  </p:grpSpPr>
                  <p:sp>
                    <p:nvSpPr>
                      <p:cNvPr id="57479" name="Freeform 1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80" name="Freeform 136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2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7346" name="Group 1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" y="0"/>
                      <a:ext cx="222" cy="108"/>
                      <a:chOff x="0" y="0"/>
                      <a:chExt cx="221" cy="108"/>
                    </a:xfrm>
                  </p:grpSpPr>
                  <p:sp>
                    <p:nvSpPr>
                      <p:cNvPr id="57482" name="Freeform 1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83" name="Freeform 139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2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7385" name="Group 140"/>
                <p:cNvGrpSpPr>
                  <a:grpSpLocks/>
                </p:cNvGrpSpPr>
                <p:nvPr/>
              </p:nvGrpSpPr>
              <p:grpSpPr bwMode="auto">
                <a:xfrm>
                  <a:off x="894" y="0"/>
                  <a:ext cx="893" cy="124"/>
                  <a:chOff x="0" y="0"/>
                  <a:chExt cx="893" cy="124"/>
                </a:xfrm>
              </p:grpSpPr>
              <p:grpSp>
                <p:nvGrpSpPr>
                  <p:cNvPr id="57395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0" y="14"/>
                    <a:ext cx="443" cy="110"/>
                    <a:chOff x="0" y="0"/>
                    <a:chExt cx="443" cy="110"/>
                  </a:xfrm>
                </p:grpSpPr>
                <p:grpSp>
                  <p:nvGrpSpPr>
                    <p:cNvPr id="57407" name="Group 1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"/>
                      <a:ext cx="221" cy="108"/>
                      <a:chOff x="0" y="0"/>
                      <a:chExt cx="221" cy="108"/>
                    </a:xfrm>
                  </p:grpSpPr>
                  <p:sp>
                    <p:nvSpPr>
                      <p:cNvPr id="57487" name="Freeform 1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88" name="Freeform 144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2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7410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" y="0"/>
                      <a:ext cx="222" cy="108"/>
                      <a:chOff x="0" y="0"/>
                      <a:chExt cx="221" cy="108"/>
                    </a:xfrm>
                  </p:grpSpPr>
                  <p:sp>
                    <p:nvSpPr>
                      <p:cNvPr id="57490" name="Freeform 1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91" name="Freeform 147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2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7416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449" y="0"/>
                    <a:ext cx="444" cy="110"/>
                    <a:chOff x="0" y="0"/>
                    <a:chExt cx="443" cy="110"/>
                  </a:xfrm>
                </p:grpSpPr>
                <p:grpSp>
                  <p:nvGrpSpPr>
                    <p:cNvPr id="57418" name="Group 1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2"/>
                      <a:ext cx="221" cy="108"/>
                      <a:chOff x="0" y="0"/>
                      <a:chExt cx="221" cy="108"/>
                    </a:xfrm>
                  </p:grpSpPr>
                  <p:sp>
                    <p:nvSpPr>
                      <p:cNvPr id="57494" name="Freeform 1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95" name="Freeform 151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2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7429" name="Group 1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" y="0"/>
                      <a:ext cx="222" cy="108"/>
                      <a:chOff x="0" y="0"/>
                      <a:chExt cx="221" cy="108"/>
                    </a:xfrm>
                  </p:grpSpPr>
                  <p:sp>
                    <p:nvSpPr>
                      <p:cNvPr id="57497" name="Freeform 1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0" y="0"/>
                        <a:ext cx="111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7498" name="Freeform 154"/>
                      <p:cNvSpPr>
                        <a:spLocks/>
                      </p:cNvSpPr>
                      <p:nvPr/>
                    </p:nvSpPr>
                    <p:spPr bwMode="auto">
                      <a:xfrm rot="10800000" flipH="1">
                        <a:off x="110" y="52"/>
                        <a:ext cx="111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1492"/>
                          </a:cxn>
                          <a:cxn ang="0">
                            <a:pos x="10800" y="1"/>
                          </a:cxn>
                          <a:cxn ang="0">
                            <a:pos x="21600" y="20841"/>
                          </a:cxn>
                        </a:cxnLst>
                        <a:rect l="0" t="0" r="r" b="b"/>
                        <a:pathLst>
                          <a:path w="21600" h="21492">
                            <a:moveTo>
                              <a:pt x="0" y="21492"/>
                            </a:moveTo>
                            <a:cubicBezTo>
                              <a:pt x="3600" y="10746"/>
                              <a:pt x="7200" y="109"/>
                              <a:pt x="10800" y="1"/>
                            </a:cubicBezTo>
                            <a:cubicBezTo>
                              <a:pt x="14400" y="-108"/>
                              <a:pt x="19800" y="17367"/>
                              <a:pt x="21600" y="20841"/>
                            </a:cubicBezTo>
                          </a:path>
                        </a:pathLst>
                      </a:custGeom>
                      <a:noFill/>
                      <a:ln w="12700" cap="flat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lIns="0" tIns="0" rIns="0" bIns="0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</p:grpSp>
        <p:pic>
          <p:nvPicPr>
            <p:cNvPr id="57499" name="Picture 15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" y="1167"/>
              <a:ext cx="3910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57431" name="Group 156"/>
          <p:cNvGrpSpPr>
            <a:grpSpLocks/>
          </p:cNvGrpSpPr>
          <p:nvPr/>
        </p:nvGrpSpPr>
        <p:grpSpPr bwMode="auto">
          <a:xfrm>
            <a:off x="0" y="0"/>
            <a:ext cx="9144000" cy="625078"/>
            <a:chOff x="0" y="0"/>
            <a:chExt cx="8192" cy="560"/>
          </a:xfrm>
        </p:grpSpPr>
        <p:sp>
          <p:nvSpPr>
            <p:cNvPr id="57501" name="Rectangle 157"/>
            <p:cNvSpPr>
              <a:spLocks/>
            </p:cNvSpPr>
            <p:nvPr/>
          </p:nvSpPr>
          <p:spPr bwMode="auto">
            <a:xfrm>
              <a:off x="0" y="0"/>
              <a:ext cx="8192" cy="560"/>
            </a:xfrm>
            <a:prstGeom prst="rect">
              <a:avLst/>
            </a:prstGeom>
            <a:gradFill rotWithShape="0">
              <a:gsLst>
                <a:gs pos="0">
                  <a:srgbClr val="577FFF"/>
                </a:gs>
                <a:gs pos="100000">
                  <a:srgbClr val="CDD9FF"/>
                </a:gs>
              </a:gsLst>
              <a:lin ang="2700000" scaled="1"/>
            </a:gradFill>
            <a:ln w="9525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502" name="Rectangle 158"/>
            <p:cNvSpPr>
              <a:spLocks/>
            </p:cNvSpPr>
            <p:nvPr/>
          </p:nvSpPr>
          <p:spPr bwMode="auto">
            <a:xfrm>
              <a:off x="1920" y="66"/>
              <a:ext cx="4350" cy="42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 anchor="ctr">
              <a:prstTxWarp prst="textNoShape">
                <a:avLst/>
              </a:prstTxWarp>
              <a:spAutoFit/>
            </a:bodyPr>
            <a:lstStyle/>
            <a:p>
              <a:pPr marL="40182" algn="ctr"/>
              <a:r>
                <a:rPr lang="en-US" sz="31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NEMO-3 Backgrounds for </a:t>
              </a:r>
              <a:r>
                <a:rPr lang="en-US" sz="3100" dirty="0" err="1"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</a:t>
              </a:r>
              <a:endParaRPr lang="en-US" sz="3100" dirty="0"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</p:grpSp>
      <p:sp>
        <p:nvSpPr>
          <p:cNvPr id="57503" name="Rectangle 159"/>
          <p:cNvSpPr>
            <a:spLocks/>
          </p:cNvSpPr>
          <p:nvPr/>
        </p:nvSpPr>
        <p:spPr bwMode="auto">
          <a:xfrm>
            <a:off x="3856510" y="6351240"/>
            <a:ext cx="4824396" cy="307777"/>
          </a:xfrm>
          <a:prstGeom prst="rect">
            <a:avLst/>
          </a:prstGeom>
          <a:noFill/>
          <a:ln w="9525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2000" dirty="0">
                <a:solidFill>
                  <a:srgbClr val="FF0000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Each </a:t>
            </a:r>
            <a:r>
              <a:rPr lang="en-US" sz="2000" dirty="0" err="1">
                <a:solidFill>
                  <a:srgbClr val="FF0000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bkg</a:t>
            </a:r>
            <a:r>
              <a:rPr lang="en-US" sz="2000" dirty="0">
                <a:solidFill>
                  <a:srgbClr val="FF0000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 is measured using the NEMO-3 data</a:t>
            </a:r>
          </a:p>
        </p:txBody>
      </p:sp>
      <p:sp>
        <p:nvSpPr>
          <p:cNvPr id="165" name="Date Placeholder 164"/>
          <p:cNvSpPr>
            <a:spLocks noGrp="1"/>
          </p:cNvSpPr>
          <p:nvPr>
            <p:ph type="dt" sz="half" idx="10"/>
          </p:nvPr>
        </p:nvSpPr>
        <p:spPr>
          <a:xfrm>
            <a:off x="457200" y="6459726"/>
            <a:ext cx="2133600" cy="365125"/>
          </a:xfrm>
        </p:spPr>
        <p:txBody>
          <a:bodyPr/>
          <a:lstStyle/>
          <a:p>
            <a:r>
              <a:rPr lang="en-GB" smtClean="0"/>
              <a:t>7 September 2008</a:t>
            </a:r>
            <a:endParaRPr lang="en-GB" dirty="0"/>
          </a:p>
        </p:txBody>
      </p:sp>
      <p:sp>
        <p:nvSpPr>
          <p:cNvPr id="168" name="Slide Number Placeholder 1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69" name="Footer Placeholder 1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03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530201" y="1012404"/>
            <a:ext cx="2151964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1300" baseline="300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214</a:t>
            </a:r>
            <a:r>
              <a:rPr lang="en-US" sz="13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Bi </a:t>
            </a:r>
            <a:r>
              <a:rPr lang="en-US" sz="1300" dirty="0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→</a:t>
            </a:r>
            <a:r>
              <a:rPr lang="en-US" sz="13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sz="1300" baseline="300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214</a:t>
            </a:r>
            <a:r>
              <a:rPr lang="en-US" sz="13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Po (164 </a:t>
            </a:r>
            <a:r>
              <a:rPr lang="en-US" sz="1300" dirty="0" err="1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μ</a:t>
            </a:r>
            <a:r>
              <a:rPr lang="en-US" sz="1300" dirty="0" err="1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s</a:t>
            </a:r>
            <a:r>
              <a:rPr lang="en-US" sz="13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) </a:t>
            </a:r>
            <a:r>
              <a:rPr lang="en-US" sz="1300" dirty="0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→</a:t>
            </a:r>
            <a:r>
              <a:rPr lang="en-US" sz="13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sz="1300" baseline="300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210</a:t>
            </a:r>
            <a:r>
              <a:rPr lang="en-US" sz="13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Pb</a:t>
            </a:r>
          </a:p>
        </p:txBody>
      </p:sp>
      <p:sp>
        <p:nvSpPr>
          <p:cNvPr id="58370" name="Rectangle 2"/>
          <p:cNvSpPr>
            <a:spLocks/>
          </p:cNvSpPr>
          <p:nvPr/>
        </p:nvSpPr>
        <p:spPr bwMode="auto">
          <a:xfrm>
            <a:off x="891853" y="972220"/>
            <a:ext cx="158338" cy="153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1000" dirty="0" err="1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β</a:t>
            </a:r>
            <a:r>
              <a:rPr lang="en-US" sz="1000" baseline="31000" dirty="0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−</a:t>
            </a:r>
          </a:p>
        </p:txBody>
      </p:sp>
      <p:sp>
        <p:nvSpPr>
          <p:cNvPr id="58371" name="Rectangle 3"/>
          <p:cNvSpPr>
            <a:spLocks/>
          </p:cNvSpPr>
          <p:nvPr/>
        </p:nvSpPr>
        <p:spPr bwMode="auto">
          <a:xfrm>
            <a:off x="2101826" y="961058"/>
            <a:ext cx="121936" cy="153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1000" dirty="0" err="1">
                <a:solidFill>
                  <a:srgbClr val="333399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α</a:t>
            </a:r>
            <a:endParaRPr lang="en-US" sz="1000" dirty="0">
              <a:solidFill>
                <a:srgbClr val="333399"/>
              </a:solidFill>
              <a:latin typeface="Symbol" charset="2"/>
              <a:ea typeface="Symbol" charset="2"/>
              <a:cs typeface="Symbol" charset="2"/>
              <a:sym typeface="Symbol" charset="2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9696" y="934269"/>
            <a:ext cx="3090788" cy="2936751"/>
            <a:chOff x="0" y="0"/>
            <a:chExt cx="2768" cy="2631"/>
          </a:xfrm>
        </p:grpSpPr>
        <p:pic>
          <p:nvPicPr>
            <p:cNvPr id="58373" name="Picture 5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2752" cy="263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58374" name="Line 6"/>
            <p:cNvSpPr>
              <a:spLocks noChangeShapeType="1"/>
            </p:cNvSpPr>
            <p:nvPr/>
          </p:nvSpPr>
          <p:spPr bwMode="auto">
            <a:xfrm>
              <a:off x="894" y="1482"/>
              <a:ext cx="316" cy="237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375" name="Rectangle 7"/>
            <p:cNvSpPr>
              <a:spLocks/>
            </p:cNvSpPr>
            <p:nvPr/>
          </p:nvSpPr>
          <p:spPr bwMode="auto">
            <a:xfrm>
              <a:off x="115" y="840"/>
              <a:ext cx="1080" cy="584"/>
            </a:xfrm>
            <a:prstGeom prst="rect">
              <a:avLst/>
            </a:prstGeom>
            <a:gradFill rotWithShape="0">
              <a:gsLst>
                <a:gs pos="0">
                  <a:srgbClr val="0099FF">
                    <a:alpha val="39999"/>
                  </a:srgbClr>
                </a:gs>
                <a:gs pos="100000">
                  <a:srgbClr val="004676">
                    <a:alpha val="37000"/>
                  </a:srgbClr>
                </a:gs>
              </a:gsLst>
              <a:lin ang="5400000" scaled="1"/>
            </a:gra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2000" baseline="310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sz="20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 on the wires</a:t>
              </a:r>
            </a:p>
          </p:txBody>
        </p:sp>
        <p:sp>
          <p:nvSpPr>
            <p:cNvPr id="58376" name="Line 8"/>
            <p:cNvSpPr>
              <a:spLocks noChangeShapeType="1"/>
            </p:cNvSpPr>
            <p:nvPr/>
          </p:nvSpPr>
          <p:spPr bwMode="auto">
            <a:xfrm flipH="1">
              <a:off x="1710" y="1102"/>
              <a:ext cx="359" cy="8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377" name="Rectangle 9"/>
            <p:cNvSpPr>
              <a:spLocks/>
            </p:cNvSpPr>
            <p:nvPr/>
          </p:nvSpPr>
          <p:spPr bwMode="auto">
            <a:xfrm>
              <a:off x="2102" y="920"/>
              <a:ext cx="248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dirty="0" err="1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β</a:t>
              </a:r>
              <a:r>
                <a:rPr lang="en-US" baseline="30000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−</a:t>
              </a:r>
            </a:p>
          </p:txBody>
        </p:sp>
        <p:sp>
          <p:nvSpPr>
            <p:cNvPr id="58378" name="Line 10"/>
            <p:cNvSpPr>
              <a:spLocks noChangeShapeType="1"/>
            </p:cNvSpPr>
            <p:nvPr/>
          </p:nvSpPr>
          <p:spPr bwMode="auto">
            <a:xfrm flipH="1">
              <a:off x="1699" y="1513"/>
              <a:ext cx="296" cy="166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379" name="Rectangle 11"/>
            <p:cNvSpPr>
              <a:spLocks/>
            </p:cNvSpPr>
            <p:nvPr/>
          </p:nvSpPr>
          <p:spPr bwMode="auto">
            <a:xfrm>
              <a:off x="1952" y="1264"/>
              <a:ext cx="816" cy="49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 algn="ctr"/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delayed</a:t>
              </a:r>
            </a:p>
            <a:p>
              <a:pPr marL="40182" algn="ctr"/>
              <a:r>
                <a:rPr lang="en-US" sz="1500" dirty="0" err="1">
                  <a:latin typeface="Symbol" charset="2"/>
                  <a:ea typeface="Symbol" charset="2"/>
                  <a:cs typeface="Symbol" charset="2"/>
                  <a:sym typeface="Symbol" charset="2"/>
                </a:rPr>
                <a:t>α</a:t>
              </a:r>
              <a:endParaRPr lang="en-US" sz="1500" dirty="0"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58380" name="Freeform 12"/>
            <p:cNvSpPr>
              <a:spLocks/>
            </p:cNvSpPr>
            <p:nvPr/>
          </p:nvSpPr>
          <p:spPr bwMode="auto">
            <a:xfrm>
              <a:off x="615" y="1908"/>
              <a:ext cx="896" cy="431"/>
            </a:xfrm>
            <a:custGeom>
              <a:avLst/>
              <a:gdLst/>
              <a:ahLst/>
              <a:cxnLst>
                <a:cxn ang="0">
                  <a:pos x="0" y="21600"/>
                </a:cxn>
                <a:cxn ang="0">
                  <a:pos x="10347" y="9186"/>
                </a:cxn>
                <a:cxn ang="0">
                  <a:pos x="21600" y="0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363" y="17193"/>
                    <a:pt x="6758" y="12786"/>
                    <a:pt x="10347" y="9186"/>
                  </a:cubicBezTo>
                  <a:cubicBezTo>
                    <a:pt x="13937" y="5586"/>
                    <a:pt x="19725" y="1552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381" name="Freeform 13"/>
            <p:cNvSpPr>
              <a:spLocks/>
            </p:cNvSpPr>
            <p:nvPr/>
          </p:nvSpPr>
          <p:spPr bwMode="auto">
            <a:xfrm>
              <a:off x="1575" y="1735"/>
              <a:ext cx="992" cy="153"/>
            </a:xfrm>
            <a:custGeom>
              <a:avLst/>
              <a:gdLst/>
              <a:ahLst/>
              <a:cxnLst>
                <a:cxn ang="0">
                  <a:pos x="0" y="21600"/>
                </a:cxn>
                <a:cxn ang="0">
                  <a:pos x="10917" y="5226"/>
                </a:cxn>
                <a:cxn ang="0">
                  <a:pos x="21600" y="0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649" y="15155"/>
                    <a:pt x="7326" y="8884"/>
                    <a:pt x="10917" y="5226"/>
                  </a:cubicBezTo>
                  <a:cubicBezTo>
                    <a:pt x="14507" y="1568"/>
                    <a:pt x="19819" y="871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382" name="Freeform 14"/>
            <p:cNvSpPr>
              <a:spLocks/>
            </p:cNvSpPr>
            <p:nvPr/>
          </p:nvSpPr>
          <p:spPr bwMode="auto">
            <a:xfrm>
              <a:off x="257" y="2379"/>
              <a:ext cx="294" cy="240"/>
            </a:xfrm>
            <a:custGeom>
              <a:avLst/>
              <a:gdLst/>
              <a:ahLst/>
              <a:cxnLst>
                <a:cxn ang="0">
                  <a:pos x="0" y="21600"/>
                </a:cxn>
                <a:cxn ang="0">
                  <a:pos x="10211" y="10243"/>
                </a:cxn>
                <a:cxn ang="0">
                  <a:pos x="21600" y="0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240" y="17703"/>
                    <a:pt x="6578" y="13806"/>
                    <a:pt x="10211" y="10243"/>
                  </a:cubicBezTo>
                  <a:cubicBezTo>
                    <a:pt x="13844" y="6680"/>
                    <a:pt x="19735" y="167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8383" name="Rectangle 15"/>
          <p:cNvSpPr>
            <a:spLocks/>
          </p:cNvSpPr>
          <p:nvPr/>
        </p:nvSpPr>
        <p:spPr bwMode="auto">
          <a:xfrm>
            <a:off x="408533" y="928687"/>
            <a:ext cx="3108648" cy="383977"/>
          </a:xfrm>
          <a:prstGeom prst="rect">
            <a:avLst/>
          </a:prstGeom>
          <a:solidFill>
            <a:schemeClr val="accent1"/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0" y="-35719"/>
            <a:ext cx="9144000" cy="544711"/>
            <a:chOff x="0" y="0"/>
            <a:chExt cx="8192" cy="488"/>
          </a:xfrm>
        </p:grpSpPr>
        <p:sp>
          <p:nvSpPr>
            <p:cNvPr id="58385" name="Rectangle 17"/>
            <p:cNvSpPr>
              <a:spLocks/>
            </p:cNvSpPr>
            <p:nvPr/>
          </p:nvSpPr>
          <p:spPr bwMode="auto">
            <a:xfrm>
              <a:off x="0" y="0"/>
              <a:ext cx="8192" cy="488"/>
            </a:xfrm>
            <a:prstGeom prst="rect">
              <a:avLst/>
            </a:prstGeom>
            <a:gradFill rotWithShape="0">
              <a:gsLst>
                <a:gs pos="0">
                  <a:srgbClr val="577FFF"/>
                </a:gs>
                <a:gs pos="100000">
                  <a:srgbClr val="CDD9FF"/>
                </a:gs>
              </a:gsLst>
              <a:lin ang="2700000" scaled="1"/>
            </a:gradFill>
            <a:ln w="9525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386" name="Rectangle 18"/>
            <p:cNvSpPr>
              <a:spLocks/>
            </p:cNvSpPr>
            <p:nvPr/>
          </p:nvSpPr>
          <p:spPr bwMode="auto">
            <a:xfrm>
              <a:off x="1306" y="58"/>
              <a:ext cx="5578" cy="37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 anchor="ctr">
              <a:prstTxWarp prst="textNoShape">
                <a:avLst/>
              </a:prstTxWarp>
              <a:spAutoFit/>
            </a:bodyPr>
            <a:lstStyle/>
            <a:p>
              <a:pPr marL="40182" algn="ctr"/>
              <a:r>
                <a:rPr lang="en-US" sz="27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Example: Radon inside the tracking detector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33351" y="565920"/>
            <a:ext cx="2379762" cy="593695"/>
            <a:chOff x="0" y="0"/>
            <a:chExt cx="2132" cy="531"/>
          </a:xfrm>
        </p:grpSpPr>
        <p:sp>
          <p:nvSpPr>
            <p:cNvPr id="58388" name="Rectangle 20"/>
            <p:cNvSpPr>
              <a:spLocks/>
            </p:cNvSpPr>
            <p:nvPr/>
          </p:nvSpPr>
          <p:spPr bwMode="auto">
            <a:xfrm>
              <a:off x="0" y="148"/>
              <a:ext cx="2132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  →  </a:t>
              </a:r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Po  →  </a:t>
              </a:r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210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Pb</a:t>
              </a:r>
            </a:p>
          </p:txBody>
        </p:sp>
        <p:sp>
          <p:nvSpPr>
            <p:cNvPr id="58389" name="Rectangle 21"/>
            <p:cNvSpPr>
              <a:spLocks/>
            </p:cNvSpPr>
            <p:nvPr/>
          </p:nvSpPr>
          <p:spPr bwMode="auto">
            <a:xfrm>
              <a:off x="580" y="0"/>
              <a:ext cx="166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dirty="0" err="1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β</a:t>
              </a:r>
              <a:endParaRPr lang="en-US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58390" name="Rectangle 22"/>
            <p:cNvSpPr>
              <a:spLocks/>
            </p:cNvSpPr>
            <p:nvPr/>
          </p:nvSpPr>
          <p:spPr bwMode="auto">
            <a:xfrm>
              <a:off x="1342" y="0"/>
              <a:ext cx="183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dirty="0" err="1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α</a:t>
              </a:r>
              <a:endParaRPr lang="en-US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58391" name="Rectangle 23"/>
            <p:cNvSpPr>
              <a:spLocks/>
            </p:cNvSpPr>
            <p:nvPr/>
          </p:nvSpPr>
          <p:spPr bwMode="auto">
            <a:xfrm>
              <a:off x="1160" y="352"/>
              <a:ext cx="558" cy="17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sz="13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(164 </a:t>
              </a:r>
              <a:r>
                <a:rPr lang="en-US" sz="1300" dirty="0" err="1">
                  <a:latin typeface="Symbol" charset="2"/>
                  <a:ea typeface="Symbol" charset="2"/>
                  <a:cs typeface="Symbol" charset="2"/>
                  <a:sym typeface="Symbol" charset="2"/>
                </a:rPr>
                <a:t>μ</a:t>
              </a:r>
              <a:r>
                <a:rPr lang="en-US" sz="1300" dirty="0" err="1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s</a:t>
              </a:r>
              <a:r>
                <a:rPr lang="en-US" sz="13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)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11882" y="1260202"/>
            <a:ext cx="3168923" cy="2839641"/>
            <a:chOff x="0" y="0"/>
            <a:chExt cx="2838" cy="2544"/>
          </a:xfrm>
        </p:grpSpPr>
        <p:pic>
          <p:nvPicPr>
            <p:cNvPr id="58393" name="Picture 25"/>
            <p:cNvPicPr>
              <a:picLocks noChangeArrowheads="1"/>
            </p:cNvPicPr>
            <p:nvPr/>
          </p:nvPicPr>
          <p:blipFill>
            <a:blip r:embed="rId3"/>
            <a:srcRect t="9340" r="24225"/>
            <a:stretch>
              <a:fillRect/>
            </a:stretch>
          </p:blipFill>
          <p:spPr bwMode="auto">
            <a:xfrm>
              <a:off x="0" y="0"/>
              <a:ext cx="2838" cy="25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58394" name="Rectangle 26"/>
            <p:cNvSpPr>
              <a:spLocks/>
            </p:cNvSpPr>
            <p:nvPr/>
          </p:nvSpPr>
          <p:spPr bwMode="auto">
            <a:xfrm>
              <a:off x="1056" y="819"/>
              <a:ext cx="1456" cy="720"/>
            </a:xfrm>
            <a:prstGeom prst="rect">
              <a:avLst/>
            </a:prstGeom>
            <a:gradFill rotWithShape="0">
              <a:gsLst>
                <a:gs pos="0">
                  <a:srgbClr val="0099FF">
                    <a:alpha val="41000"/>
                  </a:srgbClr>
                </a:gs>
                <a:gs pos="100000">
                  <a:srgbClr val="004676">
                    <a:alpha val="39999"/>
                  </a:srgbClr>
                </a:gs>
              </a:gsLst>
              <a:lin ang="5400000" scaled="1"/>
            </a:gra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baseline="30000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chemeClr val="tx1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 on the surface of the source foil</a:t>
              </a:r>
            </a:p>
          </p:txBody>
        </p:sp>
        <p:sp>
          <p:nvSpPr>
            <p:cNvPr id="58395" name="Line 27"/>
            <p:cNvSpPr>
              <a:spLocks noChangeShapeType="1"/>
            </p:cNvSpPr>
            <p:nvPr/>
          </p:nvSpPr>
          <p:spPr bwMode="auto">
            <a:xfrm rot="10800000" flipH="1">
              <a:off x="1846" y="369"/>
              <a:ext cx="69" cy="48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4366617" y="785812"/>
            <a:ext cx="4438055" cy="3282777"/>
            <a:chOff x="0" y="0"/>
            <a:chExt cx="3976" cy="2941"/>
          </a:xfrm>
        </p:grpSpPr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0" y="368"/>
              <a:ext cx="3976" cy="2573"/>
              <a:chOff x="0" y="0"/>
              <a:chExt cx="3976" cy="2573"/>
            </a:xfrm>
          </p:grpSpPr>
          <p:grpSp>
            <p:nvGrpSpPr>
              <p:cNvPr id="8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3976" cy="2510"/>
                <a:chOff x="0" y="0"/>
                <a:chExt cx="3976" cy="2510"/>
              </a:xfrm>
            </p:grpSpPr>
            <p:pic>
              <p:nvPicPr>
                <p:cNvPr id="58399" name="Picture 31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643" cy="2510"/>
                </a:xfrm>
                <a:prstGeom prst="rect">
                  <a:avLst/>
                </a:prstGeom>
                <a:noFill/>
                <a:ln w="9525" cap="flat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8400" name="Oval 32"/>
                <p:cNvSpPr>
                  <a:spLocks/>
                </p:cNvSpPr>
                <p:nvPr/>
              </p:nvSpPr>
              <p:spPr bwMode="auto">
                <a:xfrm>
                  <a:off x="2199" y="526"/>
                  <a:ext cx="456" cy="208"/>
                </a:xfrm>
                <a:prstGeom prst="ellips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401" name="Line 33"/>
                <p:cNvSpPr>
                  <a:spLocks noChangeShapeType="1"/>
                </p:cNvSpPr>
                <p:nvPr/>
              </p:nvSpPr>
              <p:spPr bwMode="auto">
                <a:xfrm>
                  <a:off x="2483" y="720"/>
                  <a:ext cx="944" cy="648"/>
                </a:xfrm>
                <a:prstGeom prst="line">
                  <a:avLst/>
                </a:prstGeom>
                <a:noFill/>
                <a:ln w="9525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402" name="Rectangle 34"/>
                <p:cNvSpPr>
                  <a:spLocks/>
                </p:cNvSpPr>
                <p:nvPr/>
              </p:nvSpPr>
              <p:spPr bwMode="auto">
                <a:xfrm>
                  <a:off x="2788" y="1409"/>
                  <a:ext cx="1188" cy="248"/>
                </a:xfrm>
                <a:prstGeom prst="rect">
                  <a:avLst/>
                </a:prstGeom>
                <a:solidFill>
                  <a:schemeClr val="accent1"/>
                </a:solidFill>
                <a:ln w="9525" cap="flat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57799" bIns="0">
                  <a:prstTxWarp prst="textNoShape">
                    <a:avLst/>
                  </a:prstTxWarp>
                  <a:spAutoFit/>
                </a:bodyPr>
                <a:lstStyle/>
                <a:p>
                  <a:pPr marL="40182"/>
                  <a:r>
                    <a:rPr lang="en-US" dirty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  <a:sym typeface="Times New Roman" charset="0"/>
                    </a:rPr>
                    <a:t>T</a:t>
                  </a:r>
                  <a:r>
                    <a:rPr lang="en-US" baseline="-20000" dirty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  <a:sym typeface="Times New Roman" charset="0"/>
                    </a:rPr>
                    <a:t>1/2</a:t>
                  </a:r>
                  <a:r>
                    <a:rPr lang="en-US" dirty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  <a:sym typeface="Times New Roman" charset="0"/>
                    </a:rPr>
                    <a:t>=162.9 </a:t>
                  </a:r>
                  <a:r>
                    <a:rPr lang="en-US" dirty="0" err="1">
                      <a:solidFill>
                        <a:schemeClr val="tx1"/>
                      </a:solidFill>
                      <a:latin typeface="Symbol" charset="2"/>
                      <a:ea typeface="Symbol" charset="2"/>
                      <a:cs typeface="Symbol" charset="2"/>
                      <a:sym typeface="Symbol" charset="2"/>
                    </a:rPr>
                    <a:t>μ</a:t>
                  </a:r>
                  <a:r>
                    <a:rPr lang="en-US" dirty="0" err="1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  <a:sym typeface="Times New Roman" charset="0"/>
                    </a:rPr>
                    <a:t>s</a:t>
                  </a:r>
                  <a:endParaRPr lang="en-US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endParaRPr>
                </a:p>
              </p:txBody>
            </p:sp>
          </p:grpSp>
          <p:sp>
            <p:nvSpPr>
              <p:cNvPr id="58403" name="Rectangle 35"/>
              <p:cNvSpPr>
                <a:spLocks/>
              </p:cNvSpPr>
              <p:nvPr/>
            </p:nvSpPr>
            <p:spPr bwMode="auto">
              <a:xfrm>
                <a:off x="442" y="2297"/>
                <a:ext cx="2805" cy="276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>
                <a:prstTxWarp prst="textNoShape">
                  <a:avLst/>
                </a:prstTxWarp>
                <a:spAutoFit/>
              </a:bodyPr>
              <a:lstStyle/>
              <a:p>
                <a:pPr marL="40182"/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Delay time of the </a:t>
                </a:r>
                <a:r>
                  <a:rPr lang="en-US" sz="2000" dirty="0" err="1">
                    <a:latin typeface="Symbol" charset="2"/>
                    <a:ea typeface="Symbol" charset="2"/>
                    <a:cs typeface="Symbol" charset="2"/>
                    <a:sym typeface="Symbol" charset="2"/>
                  </a:rPr>
                  <a:t>α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 track (</a:t>
                </a:r>
                <a:r>
                  <a:rPr lang="en-US" sz="2000" dirty="0" err="1">
                    <a:latin typeface="Symbol" charset="2"/>
                    <a:ea typeface="Symbol" charset="2"/>
                    <a:cs typeface="Symbol" charset="2"/>
                    <a:sym typeface="Symbol" charset="2"/>
                  </a:rPr>
                  <a:t>μ</a:t>
                </a:r>
                <a:r>
                  <a:rPr lang="en-US" sz="2000" dirty="0" err="1"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s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)</a:t>
                </a:r>
              </a:p>
            </p:txBody>
          </p:sp>
        </p:grpSp>
        <p:sp>
          <p:nvSpPr>
            <p:cNvPr id="58404" name="Rectangle 36"/>
            <p:cNvSpPr>
              <a:spLocks/>
            </p:cNvSpPr>
            <p:nvPr/>
          </p:nvSpPr>
          <p:spPr bwMode="auto">
            <a:xfrm>
              <a:off x="321" y="0"/>
              <a:ext cx="2969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Pure sample of </a:t>
              </a:r>
              <a:r>
                <a:rPr lang="en-US" baseline="30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 </a:t>
              </a:r>
              <a:r>
                <a:rPr lang="en-US" dirty="0">
                  <a:solidFill>
                    <a:srgbClr val="333399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− </a:t>
              </a:r>
              <a:r>
                <a:rPr lang="en-US" baseline="30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Po events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0" y="4280670"/>
            <a:ext cx="8648403" cy="2431107"/>
            <a:chOff x="0" y="0"/>
            <a:chExt cx="7748" cy="2177"/>
          </a:xfrm>
        </p:grpSpPr>
        <p:pic>
          <p:nvPicPr>
            <p:cNvPr id="58406" name="Picture 38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92"/>
              <a:ext cx="4029" cy="188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58407" name="Rectangle 39"/>
            <p:cNvSpPr>
              <a:spLocks/>
            </p:cNvSpPr>
            <p:nvPr/>
          </p:nvSpPr>
          <p:spPr bwMode="auto">
            <a:xfrm>
              <a:off x="4329" y="356"/>
              <a:ext cx="3419" cy="1433"/>
            </a:xfrm>
            <a:prstGeom prst="rect">
              <a:avLst/>
            </a:prstGeom>
            <a:noFill/>
            <a:ln w="9525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27905">
                <a:buClr>
                  <a:srgbClr val="000000"/>
                </a:buClr>
                <a:buSzPct val="100000"/>
                <a:buFont typeface="Wingdings" charset="2"/>
                <a:buChar char="Ø"/>
              </a:pPr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Phase 1: Feb. 2003 →  Sept. 2004</a:t>
              </a:r>
            </a:p>
            <a:p>
              <a:pPr marL="27905"/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   Radon Contamination</a:t>
              </a:r>
            </a:p>
            <a:p>
              <a:pPr marL="27905"/>
              <a:endParaRPr lang="en-US" sz="20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endParaRPr>
            </a:p>
            <a:p>
              <a:pPr marL="27905">
                <a:buClr>
                  <a:srgbClr val="000000"/>
                </a:buClr>
                <a:buSzPct val="100000"/>
                <a:buFont typeface="Wingdings" charset="2"/>
                <a:buChar char="Ø"/>
              </a:pPr>
              <a:r>
                <a:rPr lang="en-US" sz="2000" dirty="0"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 Phase 2: Dec. 2004 → Today</a:t>
              </a:r>
            </a:p>
            <a:p>
              <a:pPr marL="27905"/>
              <a:r>
                <a:rPr lang="en-US" sz="2000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   </a:t>
              </a:r>
              <a:r>
                <a:rPr lang="en-US" sz="2400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A (Radon) ≈ 5 mBq/m</a:t>
              </a:r>
              <a:r>
                <a:rPr lang="en-US" sz="2400" baseline="31000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3</a:t>
              </a:r>
            </a:p>
          </p:txBody>
        </p:sp>
        <p:sp>
          <p:nvSpPr>
            <p:cNvPr id="58408" name="Rectangle 40"/>
            <p:cNvSpPr>
              <a:spLocks/>
            </p:cNvSpPr>
            <p:nvPr/>
          </p:nvSpPr>
          <p:spPr bwMode="auto">
            <a:xfrm>
              <a:off x="327" y="0"/>
              <a:ext cx="3350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Monitoring of the Radon </a:t>
              </a:r>
              <a:r>
                <a:rPr lang="en-US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bkg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every day</a:t>
              </a:r>
            </a:p>
          </p:txBody>
        </p:sp>
      </p:grp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>
          <a:xfrm>
            <a:off x="457200" y="6577870"/>
            <a:ext cx="2133600" cy="365125"/>
          </a:xfrm>
        </p:spPr>
        <p:txBody>
          <a:bodyPr/>
          <a:lstStyle/>
          <a:p>
            <a:r>
              <a:rPr lang="en-GB" smtClean="0"/>
              <a:t>7 September 2008</a:t>
            </a:r>
            <a:endParaRPr lang="en-GB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7 September 2008</a:t>
            </a:r>
            <a:endParaRPr lang="en-US"/>
          </a:p>
        </p:txBody>
      </p:sp>
      <p:sp>
        <p:nvSpPr>
          <p:cNvPr id="15362" name="AutoShape 5"/>
          <p:cNvSpPr>
            <a:spLocks noChangeArrowheads="1"/>
          </p:cNvSpPr>
          <p:nvPr/>
        </p:nvSpPr>
        <p:spPr bwMode="auto">
          <a:xfrm>
            <a:off x="5580063" y="2205038"/>
            <a:ext cx="3357562" cy="1601787"/>
          </a:xfrm>
          <a:prstGeom prst="roundRect">
            <a:avLst>
              <a:gd name="adj" fmla="val 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49325" eaLnBrk="0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52475" algn="l"/>
                <a:tab pos="1503363" algn="l"/>
                <a:tab pos="2255838" algn="l"/>
                <a:tab pos="3006725" algn="l"/>
                <a:tab pos="3759200" algn="l"/>
              </a:tabLst>
            </a:pPr>
            <a:r>
              <a:rPr lang="en-GB" sz="16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 </a:t>
            </a: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ton of charcoal @ </a:t>
            </a:r>
            <a:r>
              <a:rPr lang="en-GB">
                <a:solidFill>
                  <a:schemeClr val="tx1"/>
                </a:solidFill>
                <a:ea typeface="Arial" charset="0"/>
                <a:cs typeface="Arial" charset="0"/>
              </a:rPr>
              <a:t>–</a:t>
            </a: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50</a:t>
            </a:r>
            <a:r>
              <a:rPr lang="en-GB" baseline="30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C, 9 bars</a:t>
            </a:r>
          </a:p>
          <a:p>
            <a:pPr defTabSz="949325" eaLnBrk="0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52475" algn="l"/>
                <a:tab pos="1503363" algn="l"/>
                <a:tab pos="2255838" algn="l"/>
                <a:tab pos="3006725" algn="l"/>
                <a:tab pos="3759200" algn="l"/>
              </a:tabLst>
            </a:pP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air flux = 150 m</a:t>
            </a:r>
            <a:r>
              <a:rPr lang="en-GB" baseline="30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3</a:t>
            </a: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/h</a:t>
            </a:r>
          </a:p>
          <a:p>
            <a:pPr defTabSz="949325" eaLnBrk="0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52475" algn="l"/>
                <a:tab pos="1503363" algn="l"/>
                <a:tab pos="2255838" algn="l"/>
                <a:tab pos="3006725" algn="l"/>
                <a:tab pos="3759200" algn="l"/>
              </a:tabLst>
            </a:pP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Input: A(</a:t>
            </a:r>
            <a:r>
              <a:rPr lang="en-GB" baseline="30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222</a:t>
            </a:r>
            <a:r>
              <a:rPr lang="en-GB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Rn) 15 Bq/m</a:t>
            </a:r>
            <a:r>
              <a:rPr lang="en-GB" baseline="30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3</a:t>
            </a:r>
          </a:p>
          <a:p>
            <a:pPr defTabSz="949325" eaLnBrk="0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52475" algn="l"/>
                <a:tab pos="1503363" algn="l"/>
                <a:tab pos="2255838" algn="l"/>
                <a:tab pos="3006725" algn="l"/>
                <a:tab pos="3759200" algn="l"/>
              </a:tabLst>
            </a:pPr>
            <a:endParaRPr lang="en-GB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defTabSz="949325" eaLnBrk="0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52475" algn="l"/>
                <a:tab pos="1503363" algn="l"/>
                <a:tab pos="2255838" algn="l"/>
                <a:tab pos="3006725" algn="l"/>
                <a:tab pos="3759200" algn="l"/>
              </a:tabLst>
            </a:pPr>
            <a:r>
              <a:rPr lang="en-GB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Output:  A(</a:t>
            </a:r>
            <a:r>
              <a:rPr lang="en-GB" baseline="300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222</a:t>
            </a:r>
            <a:r>
              <a:rPr lang="en-GB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Rn) &lt; 15 mBq/m</a:t>
            </a:r>
            <a:r>
              <a:rPr lang="en-GB" baseline="300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3</a:t>
            </a:r>
            <a:r>
              <a:rPr lang="en-GB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!!!</a:t>
            </a:r>
            <a:endParaRPr lang="en-GB" baseline="3000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defTabSz="949325" eaLnBrk="0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52475" algn="l"/>
                <a:tab pos="1503363" algn="l"/>
                <a:tab pos="2255838" algn="l"/>
                <a:tab pos="3006725" algn="l"/>
                <a:tab pos="3759200" algn="l"/>
              </a:tabLst>
            </a:pPr>
            <a:r>
              <a:rPr lang="en-GB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reduction factor of 1000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755650" y="1125538"/>
            <a:ext cx="7099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Phase I </a:t>
            </a:r>
            <a:r>
              <a:rPr lang="en-US">
                <a:solidFill>
                  <a:schemeClr val="tx1"/>
                </a:solidFill>
              </a:rPr>
              <a:t>: February 2003 – September 2004 (radon background in data)</a:t>
            </a:r>
          </a:p>
          <a:p>
            <a:r>
              <a:rPr lang="en-US">
                <a:solidFill>
                  <a:srgbClr val="339933"/>
                </a:solidFill>
                <a:ea typeface="ＭＳ Ｐゴシック" charset="-128"/>
                <a:cs typeface="ＭＳ Ｐゴシック" charset="-128"/>
              </a:rPr>
              <a:t>~ 1 </a:t>
            </a:r>
            <a:r>
              <a:rPr lang="en-US">
                <a:solidFill>
                  <a:srgbClr val="339933"/>
                </a:solidFill>
                <a:latin typeface="Symbol" charset="2"/>
              </a:rPr>
              <a:t>0n</a:t>
            </a:r>
            <a:r>
              <a:rPr lang="en-US">
                <a:solidFill>
                  <a:srgbClr val="339933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bb</a:t>
            </a:r>
            <a:r>
              <a:rPr lang="en-US">
                <a:solidFill>
                  <a:srgbClr val="339933"/>
                </a:solidFill>
                <a:ea typeface="ＭＳ Ｐゴシック" charset="-128"/>
                <a:cs typeface="ＭＳ Ｐゴシック" charset="-128"/>
              </a:rPr>
              <a:t>-like event/y/kg  with 2.8 &lt; E</a:t>
            </a:r>
            <a:r>
              <a:rPr lang="en-US" baseline="-25000">
                <a:solidFill>
                  <a:srgbClr val="339933"/>
                </a:solidFill>
                <a:ea typeface="ＭＳ Ｐゴシック" charset="-128"/>
                <a:cs typeface="ＭＳ Ｐゴシック" charset="-128"/>
              </a:rPr>
              <a:t>1</a:t>
            </a:r>
            <a:r>
              <a:rPr lang="en-US">
                <a:solidFill>
                  <a:srgbClr val="339933"/>
                </a:solidFill>
                <a:ea typeface="ＭＳ Ｐゴシック" charset="-128"/>
                <a:cs typeface="ＭＳ Ｐゴシック" charset="-128"/>
              </a:rPr>
              <a:t>+E</a:t>
            </a:r>
            <a:r>
              <a:rPr lang="en-US" baseline="-25000">
                <a:solidFill>
                  <a:srgbClr val="339933"/>
                </a:solidFill>
                <a:ea typeface="ＭＳ Ｐゴシック" charset="-128"/>
                <a:cs typeface="ＭＳ Ｐゴシック" charset="-128"/>
              </a:rPr>
              <a:t>2 </a:t>
            </a:r>
            <a:r>
              <a:rPr lang="en-US">
                <a:solidFill>
                  <a:srgbClr val="339933"/>
                </a:solidFill>
                <a:ea typeface="ＭＳ Ｐゴシック" charset="-128"/>
                <a:cs typeface="ＭＳ Ｐゴシック" charset="-128"/>
              </a:rPr>
              <a:t>&lt; 3.2 MeV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22535" name="Text Box 66"/>
          <p:cNvSpPr txBox="1">
            <a:spLocks noChangeArrowheads="1"/>
          </p:cNvSpPr>
          <p:nvPr/>
        </p:nvSpPr>
        <p:spPr bwMode="auto">
          <a:xfrm>
            <a:off x="2744788" y="-171450"/>
            <a:ext cx="34067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0" tIns="180000" rIns="180000" bIns="1800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Radon trapping facility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15367" name="Picture 38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675313" y="3389313"/>
            <a:ext cx="28575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5"/>
          <p:cNvSpPr>
            <a:spLocks noChangeArrowheads="1"/>
          </p:cNvSpPr>
          <p:nvPr/>
        </p:nvSpPr>
        <p:spPr bwMode="auto">
          <a:xfrm>
            <a:off x="107950" y="5805488"/>
            <a:ext cx="5472113" cy="473075"/>
          </a:xfrm>
          <a:prstGeom prst="roundRect">
            <a:avLst>
              <a:gd name="adj" fmla="val 171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49325" eaLnBrk="0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52475" algn="l"/>
                <a:tab pos="1503363" algn="l"/>
                <a:tab pos="2255838" algn="l"/>
                <a:tab pos="3006725" algn="l"/>
                <a:tab pos="3759200" algn="l"/>
              </a:tabLst>
            </a:pPr>
            <a:r>
              <a:rPr lang="en-GB" sz="16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Inside the NEMO 3 tent: factor of 100 – 300</a:t>
            </a:r>
          </a:p>
          <a:p>
            <a:pPr defTabSz="949325" eaLnBrk="0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52475" algn="l"/>
                <a:tab pos="1503363" algn="l"/>
                <a:tab pos="2255838" algn="l"/>
                <a:tab pos="3006725" algn="l"/>
                <a:tab pos="3759200" algn="l"/>
              </a:tabLst>
            </a:pPr>
            <a:r>
              <a:rPr lang="en-GB" sz="160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Inside NEMO 3: almost factor of 10 A(</a:t>
            </a:r>
            <a:r>
              <a:rPr lang="en-GB" sz="1600" baseline="3000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222</a:t>
            </a:r>
            <a:r>
              <a:rPr lang="en-GB" sz="160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Rn) </a:t>
            </a:r>
            <a:r>
              <a:rPr lang="en-GB" sz="1600">
                <a:solidFill>
                  <a:srgbClr val="000099"/>
                </a:solidFill>
                <a:ea typeface="ＭＳ Ｐゴシック" charset="-128"/>
                <a:cs typeface="ＭＳ Ｐゴシック" charset="-128"/>
                <a:sym typeface="Symbol" charset="2"/>
              </a:rPr>
              <a:t></a:t>
            </a:r>
            <a:r>
              <a:rPr lang="en-GB" sz="160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6 mBq/m</a:t>
            </a:r>
            <a:r>
              <a:rPr lang="en-GB" sz="1600" baseline="3000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3</a:t>
            </a:r>
          </a:p>
        </p:txBody>
      </p:sp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684213" y="17002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Phase II </a:t>
            </a:r>
            <a:r>
              <a:rPr lang="en-US">
                <a:solidFill>
                  <a:schemeClr val="tx1"/>
                </a:solidFill>
              </a:rPr>
              <a:t>: since October 2004 (radon level reduced by a factor of 6)</a:t>
            </a:r>
            <a:endParaRPr lang="cs-CZ">
              <a:solidFill>
                <a:schemeClr val="tx1"/>
              </a:solidFill>
            </a:endParaRPr>
          </a:p>
        </p:txBody>
      </p:sp>
      <p:pic>
        <p:nvPicPr>
          <p:cNvPr id="2253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0575"/>
            <a:ext cx="4932363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573463"/>
            <a:ext cx="4932363" cy="2016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3348038" y="2997200"/>
            <a:ext cx="1655762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542" name="Text Box 11"/>
          <p:cNvSpPr txBox="1">
            <a:spLocks noChangeArrowheads="1"/>
          </p:cNvSpPr>
          <p:nvPr/>
        </p:nvSpPr>
        <p:spPr bwMode="auto">
          <a:xfrm>
            <a:off x="2032000" y="-12700"/>
            <a:ext cx="4756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Radon trapping facility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(First developed for SuperKamiokande)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8" grpId="0"/>
      <p:bldP spid="15369" grpId="0"/>
      <p:bldP spid="47113" grpId="0" animBg="1"/>
      <p:bldP spid="471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17" y="14769"/>
            <a:ext cx="8119918" cy="647537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562771" y="6099282"/>
            <a:ext cx="487285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2757041" y="-44648"/>
            <a:ext cx="2193434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2400" u="sng" dirty="0">
                <a:solidFill>
                  <a:srgbClr val="D90B00"/>
                </a:solidFill>
                <a:latin typeface="Chalkboard Bold" charset="0"/>
                <a:ea typeface="Chalkboard Bold" charset="0"/>
                <a:cs typeface="Chalkboard Bold" charset="0"/>
                <a:sym typeface="Chalkboard Bold" charset="0"/>
              </a:rPr>
              <a:t>Physics Studies</a:t>
            </a: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1143000" y="598289"/>
            <a:ext cx="8429625" cy="67865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 algn="ctr"/>
            <a:r>
              <a:rPr lang="en-US" dirty="0">
                <a:solidFill>
                  <a:srgbClr val="290082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Full chain of GEANT-4 based software + detector effects</a:t>
            </a:r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 </a:t>
            </a:r>
          </a:p>
          <a:p>
            <a:pPr marL="40182" algn="ctr"/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                                        </a:t>
            </a:r>
            <a:r>
              <a:rPr lang="en-US" dirty="0">
                <a:solidFill>
                  <a:srgbClr val="D90B0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+ </a:t>
            </a:r>
            <a:r>
              <a:rPr lang="en-US" u="sng" dirty="0">
                <a:solidFill>
                  <a:srgbClr val="D90B00"/>
                </a:solidFill>
                <a:latin typeface="Chalkboard Bold" charset="0"/>
                <a:ea typeface="Chalkboard Bold" charset="0"/>
                <a:cs typeface="Chalkboard Bold" charset="0"/>
                <a:sym typeface="Chalkboard Bold" charset="0"/>
              </a:rPr>
              <a:t>NEMO3 experience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" y="976685"/>
            <a:ext cx="4643438" cy="506313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73773" y="2071688"/>
            <a:ext cx="4830961" cy="1446609"/>
            <a:chOff x="0" y="0"/>
            <a:chExt cx="4328" cy="1296"/>
          </a:xfrm>
        </p:grpSpPr>
        <p:sp>
          <p:nvSpPr>
            <p:cNvPr id="44037" name="Rectangle 5"/>
            <p:cNvSpPr>
              <a:spLocks/>
            </p:cNvSpPr>
            <p:nvPr/>
          </p:nvSpPr>
          <p:spPr bwMode="auto">
            <a:xfrm>
              <a:off x="127" y="96"/>
              <a:ext cx="3657" cy="66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5 yr with 100kg of </a:t>
              </a:r>
              <a:r>
                <a:rPr lang="en-US" sz="1600" baseline="320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82</a:t>
              </a:r>
              <a:r>
                <a:rPr lang="en-US" sz="16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Se:</a:t>
              </a:r>
            </a:p>
            <a:p>
              <a:pPr marL="40182"/>
              <a:r>
                <a:rPr lang="en-US" sz="16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T</a:t>
              </a:r>
              <a:r>
                <a:rPr lang="en-US" sz="1600" baseline="-60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1/2</a:t>
              </a:r>
              <a:r>
                <a:rPr lang="en-US" sz="16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 &gt; 10</a:t>
              </a:r>
              <a:r>
                <a:rPr lang="en-US" sz="1600" baseline="320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26</a:t>
              </a:r>
              <a:r>
                <a:rPr lang="en-US" sz="16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 yr, &lt;</a:t>
              </a:r>
              <a:r>
                <a:rPr lang="en-US" sz="1600" dirty="0" err="1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m</a:t>
              </a:r>
              <a:r>
                <a:rPr lang="en-US" sz="1600" baseline="-6000" dirty="0" err="1">
                  <a:solidFill>
                    <a:srgbClr val="D90B00"/>
                  </a:solidFill>
                  <a:latin typeface="Chalkboard Bold" charset="0"/>
                  <a:ea typeface="Lucida Grande" charset="0"/>
                  <a:cs typeface="Lucida Grande" charset="0"/>
                  <a:sym typeface="Chalkboard Bold" charset="0"/>
                </a:rPr>
                <a:t>ν</a:t>
              </a:r>
              <a:r>
                <a:rPr lang="en-US" sz="16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&gt; &lt; 50-100 </a:t>
              </a:r>
              <a:r>
                <a:rPr lang="en-US" sz="1600" dirty="0" err="1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meV</a:t>
              </a:r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 at 90%CL </a:t>
              </a:r>
            </a:p>
            <a:p>
              <a:pPr marL="40182"/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with target detector parameters</a:t>
              </a:r>
            </a:p>
          </p:txBody>
        </p:sp>
        <p:pic>
          <p:nvPicPr>
            <p:cNvPr id="44038" name="Pictur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328" cy="129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44040" name="Rectangle 8"/>
          <p:cNvSpPr>
            <a:spLocks/>
          </p:cNvSpPr>
          <p:nvPr/>
        </p:nvSpPr>
        <p:spPr bwMode="auto">
          <a:xfrm>
            <a:off x="2571750" y="991195"/>
            <a:ext cx="669727" cy="45541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2000" baseline="32000" dirty="0">
                <a:solidFill>
                  <a:srgbClr val="D90B00"/>
                </a:solidFill>
                <a:latin typeface="Chalkboard Bold" charset="0"/>
                <a:ea typeface="Chalkboard Bold" charset="0"/>
                <a:cs typeface="Chalkboard Bold" charset="0"/>
                <a:sym typeface="Chalkboard Bold" charset="0"/>
              </a:rPr>
              <a:t>82</a:t>
            </a:r>
            <a:r>
              <a:rPr lang="en-US" sz="2000" dirty="0">
                <a:solidFill>
                  <a:srgbClr val="D90B00"/>
                </a:solidFill>
                <a:latin typeface="Chalkboard Bold" charset="0"/>
                <a:ea typeface="Chalkboard Bold" charset="0"/>
                <a:cs typeface="Chalkboard Bold" charset="0"/>
                <a:sym typeface="Chalkboard Bold" charset="0"/>
              </a:rPr>
              <a:t>Se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643437" y="3518297"/>
            <a:ext cx="4661297" cy="2089547"/>
            <a:chOff x="0" y="0"/>
            <a:chExt cx="4176" cy="1872"/>
          </a:xfrm>
        </p:grpSpPr>
        <p:sp>
          <p:nvSpPr>
            <p:cNvPr id="44042" name="Rectangle 10"/>
            <p:cNvSpPr>
              <a:spLocks/>
            </p:cNvSpPr>
            <p:nvPr/>
          </p:nvSpPr>
          <p:spPr bwMode="auto">
            <a:xfrm>
              <a:off x="128" y="96"/>
              <a:ext cx="3920" cy="152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600" dirty="0">
                  <a:solidFill>
                    <a:srgbClr val="D90B00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Much more than 1 result!</a:t>
              </a:r>
            </a:p>
            <a:p>
              <a:pPr marL="40182">
                <a:buClr>
                  <a:srgbClr val="290082"/>
                </a:buClr>
                <a:buSzPct val="125000"/>
                <a:buFont typeface="Chalkboard Bold" charset="0"/>
                <a:buChar char="•"/>
              </a:pPr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 Other mechanisms: V+A, </a:t>
              </a:r>
              <a:r>
                <a:rPr lang="en-US" sz="1600" dirty="0" err="1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Majoron</a:t>
              </a:r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, etc</a:t>
              </a:r>
            </a:p>
            <a:p>
              <a:pPr marL="40182">
                <a:buClr>
                  <a:srgbClr val="290082"/>
                </a:buClr>
                <a:buSzPct val="125000"/>
                <a:buFont typeface="Chalkboard Bold" charset="0"/>
                <a:buChar char="•"/>
              </a:pPr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 Disentangling &lt;</a:t>
              </a:r>
              <a:r>
                <a:rPr lang="en-US" sz="1600" dirty="0" err="1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m</a:t>
              </a:r>
              <a:r>
                <a:rPr lang="en-US" sz="1600" baseline="-6000" dirty="0" err="1">
                  <a:solidFill>
                    <a:srgbClr val="290082"/>
                  </a:solidFill>
                  <a:latin typeface="Chalkboard Bold" charset="0"/>
                  <a:ea typeface="Lucida Grande" charset="0"/>
                  <a:cs typeface="Lucida Grande" charset="0"/>
                  <a:sym typeface="Chalkboard Bold" charset="0"/>
                </a:rPr>
                <a:t>ν</a:t>
              </a:r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&gt; and V+A: </a:t>
              </a:r>
            </a:p>
            <a:p>
              <a:pPr marL="40182"/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        </a:t>
              </a:r>
              <a:r>
                <a:rPr lang="en-US" sz="1600" dirty="0">
                  <a:solidFill>
                    <a:srgbClr val="340047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 </a:t>
              </a:r>
              <a:r>
                <a:rPr lang="en-US" sz="1600" dirty="0" err="1">
                  <a:solidFill>
                    <a:srgbClr val="340047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arXiv</a:t>
              </a:r>
              <a:r>
                <a:rPr lang="en-US" sz="1600" dirty="0">
                  <a:solidFill>
                    <a:srgbClr val="340047"/>
                  </a:solidFill>
                  <a:latin typeface="Chalkboard Bold" charset="0"/>
                  <a:ea typeface="Chalkboard Bold" charset="0"/>
                  <a:cs typeface="Chalkboard Bold" charset="0"/>
                  <a:sym typeface="Chalkboard Bold" charset="0"/>
                </a:rPr>
                <a:t>: 1005.1241</a:t>
              </a:r>
              <a:endParaRPr lang="en-US" sz="1600" dirty="0">
                <a:solidFill>
                  <a:srgbClr val="290082"/>
                </a:solidFill>
                <a:latin typeface="Chalkboard Bold" charset="0"/>
                <a:ea typeface="Lucida Grande" charset="0"/>
                <a:cs typeface="Lucida Grande" charset="0"/>
                <a:sym typeface="Chalkboard Bold" charset="0"/>
              </a:endParaRPr>
            </a:p>
            <a:p>
              <a:pPr marL="40182">
                <a:buClr>
                  <a:srgbClr val="290082"/>
                </a:buClr>
                <a:buSzPct val="125000"/>
                <a:buFont typeface="Chalkboard Bold" charset="0"/>
                <a:buChar char="•"/>
              </a:pPr>
              <a:r>
                <a:rPr lang="en-US" sz="1600" dirty="0">
                  <a:solidFill>
                    <a:srgbClr val="290082"/>
                  </a:solidFill>
                  <a:latin typeface="Chalkboard Bold" charset="0"/>
                  <a:ea typeface="Lucida Grande" charset="0"/>
                  <a:cs typeface="Lucida Grande" charset="0"/>
                  <a:sym typeface="Chalkboard Bold" charset="0"/>
                </a:rPr>
                <a:t>ββ0ν(and 2ν) to excited states</a:t>
              </a:r>
            </a:p>
          </p:txBody>
        </p:sp>
        <p:pic>
          <p:nvPicPr>
            <p:cNvPr id="44043" name="Picture 1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4176" cy="187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1937742" y="2437805"/>
            <a:ext cx="26789" cy="3080742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rot="10800000">
            <a:off x="418580" y="2445619"/>
            <a:ext cx="1528092" cy="10046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rot="10800000" flipH="1">
            <a:off x="3830836" y="5920383"/>
            <a:ext cx="366117" cy="7814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E799-65F2-BB43-890C-1AE110C11C6C}" type="slidenum">
              <a:rPr lang="en-US"/>
              <a:pPr/>
              <a:t>27</a:t>
            </a:fld>
            <a:endParaRPr lang="en-US"/>
          </a:p>
        </p:txBody>
      </p:sp>
      <p:sp>
        <p:nvSpPr>
          <p:cNvPr id="32769" name="Rectangle 1"/>
          <p:cNvSpPr>
            <a:spLocks noChangeArrowheads="1"/>
          </p:cNvSpPr>
          <p:nvPr>
            <p:ph type="title"/>
          </p:nvPr>
        </p:nvSpPr>
        <p:spPr>
          <a:xfrm>
            <a:off x="562570" y="-241102"/>
            <a:ext cx="7259836" cy="1125141"/>
          </a:xfrm>
          <a:ln/>
        </p:spPr>
        <p:txBody>
          <a:bodyPr/>
          <a:lstStyle/>
          <a:p>
            <a:r>
              <a:rPr lang="en-US" sz="2300" dirty="0"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Open-minded search for </a:t>
            </a:r>
            <a:r>
              <a:rPr lang="en-US" sz="2300" dirty="0">
                <a:solidFill>
                  <a:srgbClr val="D90B0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any</a:t>
            </a:r>
            <a:r>
              <a:rPr lang="en-US" sz="2300" dirty="0">
                <a:latin typeface="Chalkboard" charset="0"/>
                <a:ea typeface="Lucida Grande" charset="0"/>
                <a:cs typeface="Lucida Grande" charset="0"/>
                <a:sym typeface="Chalkboard" charset="0"/>
              </a:rPr>
              <a:t> 0νββ mechanism</a:t>
            </a:r>
            <a:endParaRPr lang="en-US" sz="2300" dirty="0">
              <a:latin typeface="Chalkboard" charset="0"/>
              <a:sym typeface="Chalkboard" charset="0"/>
            </a:endParaRPr>
          </a:p>
        </p:txBody>
      </p:sp>
      <p:pic>
        <p:nvPicPr>
          <p:cNvPr id="32770" name="Picture 2"/>
          <p:cNvPicPr>
            <a:picLocks noChangeArrowheads="1"/>
          </p:cNvPicPr>
          <p:nvPr/>
        </p:nvPicPr>
        <p:blipFill>
          <a:blip r:embed="rId3"/>
          <a:srcRect t="13737" r="11870" b="52844"/>
          <a:stretch>
            <a:fillRect/>
          </a:stretch>
        </p:blipFill>
        <p:spPr bwMode="auto">
          <a:xfrm>
            <a:off x="89297" y="1710035"/>
            <a:ext cx="3768328" cy="206275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rrowheads="1"/>
          </p:cNvPicPr>
          <p:nvPr/>
        </p:nvPicPr>
        <p:blipFill>
          <a:blip r:embed="rId4"/>
          <a:srcRect t="13412" r="12140" b="51234"/>
          <a:stretch>
            <a:fillRect/>
          </a:stretch>
        </p:blipFill>
        <p:spPr bwMode="auto">
          <a:xfrm>
            <a:off x="88181" y="3778374"/>
            <a:ext cx="3768328" cy="206275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/>
          </p:cNvSpPr>
          <p:nvPr/>
        </p:nvSpPr>
        <p:spPr bwMode="auto">
          <a:xfrm>
            <a:off x="1491258" y="5601147"/>
            <a:ext cx="2714625" cy="31253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100" dirty="0" err="1">
                <a:solidFill>
                  <a:srgbClr val="FF2712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θ</a:t>
            </a:r>
            <a:r>
              <a:rPr lang="en-US" sz="1100" dirty="0">
                <a:solidFill>
                  <a:srgbClr val="FF2712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 </a:t>
            </a:r>
            <a:r>
              <a:rPr lang="en-US" sz="1100" dirty="0">
                <a:solidFill>
                  <a:srgbClr val="FF2712"/>
                </a:solidFill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- angle between e</a:t>
            </a:r>
            <a:r>
              <a:rPr lang="en-US" sz="1100" baseline="-25000" dirty="0">
                <a:solidFill>
                  <a:srgbClr val="FF2712"/>
                </a:solidFill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1</a:t>
            </a:r>
            <a:r>
              <a:rPr lang="en-US" sz="1100" dirty="0">
                <a:solidFill>
                  <a:srgbClr val="FF2712"/>
                </a:solidFill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and e</a:t>
            </a:r>
            <a:r>
              <a:rPr lang="en-US" sz="1100" baseline="-25000" dirty="0">
                <a:solidFill>
                  <a:srgbClr val="FF2712"/>
                </a:solidFill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2</a:t>
            </a:r>
          </a:p>
        </p:txBody>
      </p:sp>
      <p:pic>
        <p:nvPicPr>
          <p:cNvPr id="32773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6648" y="1977926"/>
            <a:ext cx="3268266" cy="269676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32774" name="Rectangle 6"/>
          <p:cNvSpPr>
            <a:spLocks/>
          </p:cNvSpPr>
          <p:nvPr/>
        </p:nvSpPr>
        <p:spPr bwMode="auto">
          <a:xfrm>
            <a:off x="133945" y="732234"/>
            <a:ext cx="2705695" cy="86618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87524" y="821531"/>
            <a:ext cx="2589609" cy="64740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2776" name="Rectangle 8"/>
          <p:cNvSpPr>
            <a:spLocks/>
          </p:cNvSpPr>
          <p:nvPr/>
        </p:nvSpPr>
        <p:spPr bwMode="auto">
          <a:xfrm>
            <a:off x="2875359" y="723305"/>
            <a:ext cx="5652492" cy="86618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777" name="Rectangle 9"/>
          <p:cNvSpPr>
            <a:spLocks/>
          </p:cNvSpPr>
          <p:nvPr/>
        </p:nvSpPr>
        <p:spPr bwMode="auto">
          <a:xfrm>
            <a:off x="3184959" y="1059596"/>
            <a:ext cx="854200" cy="18466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can be due to </a:t>
            </a:r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4107656" y="1000125"/>
            <a:ext cx="469925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rcRect/>
              <a:stretch>
                <a:fillRect/>
              </a:stretch>
            </p:blipFill>
          </mc:Choice>
          <mc:Fallback>
            <p:blipFill>
              <a:blip r:embed="rId11"/>
              <a:srcRect/>
              <a:stretch>
                <a:fillRect/>
              </a:stretch>
            </p:blipFill>
          </mc:Fallback>
        </mc:AlternateContent>
        <p:spPr bwMode="auto">
          <a:xfrm>
            <a:off x="2964656" y="1071563"/>
            <a:ext cx="160734" cy="20873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2780" name="Rectangle 12"/>
          <p:cNvSpPr>
            <a:spLocks/>
          </p:cNvSpPr>
          <p:nvPr/>
        </p:nvSpPr>
        <p:spPr bwMode="auto">
          <a:xfrm>
            <a:off x="4585394" y="1026914"/>
            <a:ext cx="4232672" cy="25003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,V+A, </a:t>
            </a:r>
            <a:r>
              <a:rPr lang="en-US" sz="12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Majoron</a:t>
            </a:r>
            <a:r>
              <a:rPr lang="en-US" sz="1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SUSY, </a:t>
            </a:r>
            <a:r>
              <a:rPr lang="en-US" sz="1200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H</a:t>
            </a:r>
            <a:r>
              <a:rPr lang="en-US" sz="1200" i="1" baseline="32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--</a:t>
            </a:r>
            <a:r>
              <a:rPr lang="en-US" sz="1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or a combination of them</a:t>
            </a:r>
          </a:p>
        </p:txBody>
      </p:sp>
      <p:sp>
        <p:nvSpPr>
          <p:cNvPr id="32781" name="Rectangle 13"/>
          <p:cNvSpPr>
            <a:spLocks/>
          </p:cNvSpPr>
          <p:nvPr/>
        </p:nvSpPr>
        <p:spPr bwMode="auto">
          <a:xfrm>
            <a:off x="1464469" y="3616523"/>
            <a:ext cx="2714625" cy="24110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100" b="1" dirty="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E</a:t>
            </a:r>
            <a:r>
              <a:rPr lang="en-US" sz="1100" b="1" baseline="-6000" dirty="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1</a:t>
            </a:r>
            <a:r>
              <a:rPr lang="en-US" sz="1100" b="1" dirty="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- single </a:t>
            </a:r>
            <a:r>
              <a:rPr lang="en-US" sz="1100" b="1" dirty="0" err="1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e</a:t>
            </a:r>
            <a:r>
              <a:rPr lang="en-US" sz="1100" b="1" baseline="32000" dirty="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-</a:t>
            </a:r>
            <a:r>
              <a:rPr lang="en-US" sz="1100" b="1" dirty="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energy, </a:t>
            </a:r>
            <a:r>
              <a:rPr lang="en-US" sz="1100" b="1" dirty="0" err="1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keV</a:t>
            </a:r>
            <a:endParaRPr lang="en-US" sz="1100" b="1" dirty="0">
              <a:solidFill>
                <a:srgbClr val="FF2712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2782" name="Rectangle 14"/>
          <p:cNvSpPr>
            <a:spLocks/>
          </p:cNvSpPr>
          <p:nvPr/>
        </p:nvSpPr>
        <p:spPr bwMode="auto">
          <a:xfrm>
            <a:off x="142875" y="5947172"/>
            <a:ext cx="3743828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Topology can be used to disentangle </a:t>
            </a:r>
          </a:p>
          <a:p>
            <a:r>
              <a:rPr lang="en-US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underlying physics mechanism</a:t>
            </a:r>
          </a:p>
        </p:txBody>
      </p:sp>
      <p:sp>
        <p:nvSpPr>
          <p:cNvPr id="32783" name="Rectangle 15"/>
          <p:cNvSpPr>
            <a:spLocks/>
          </p:cNvSpPr>
          <p:nvPr/>
        </p:nvSpPr>
        <p:spPr bwMode="auto">
          <a:xfrm>
            <a:off x="4242718" y="5473899"/>
            <a:ext cx="4929188" cy="9018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Topology detection is a more sensitive method for </a:t>
            </a:r>
          </a:p>
          <a:p>
            <a:r>
              <a:rPr lang="en-US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phenomena with continuous spectra, e.g. </a:t>
            </a:r>
          </a:p>
          <a:p>
            <a:r>
              <a:rPr lang="en-US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2νββ, </a:t>
            </a:r>
            <a:r>
              <a:rPr lang="en-US">
                <a:solidFill>
                  <a:srgbClr val="2B4714"/>
                </a:solidFill>
                <a:latin typeface="Chalkboard" charset="0"/>
                <a:ea typeface="Lucida Grande" charset="0"/>
                <a:cs typeface="Lucida Grande" charset="0"/>
                <a:sym typeface="Chalkboard" charset="0"/>
              </a:rPr>
              <a:t>0νββB (Majoron)</a:t>
            </a: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>
            <a:off x="5036344" y="3875484"/>
            <a:ext cx="830461" cy="1035844"/>
          </a:xfrm>
          <a:prstGeom prst="line">
            <a:avLst/>
          </a:prstGeom>
          <a:solidFill>
            <a:srgbClr val="66FF66"/>
          </a:solidFill>
          <a:ln w="25400" cap="flat">
            <a:solidFill>
              <a:srgbClr val="558E28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785" name="Rectangle 17"/>
          <p:cNvSpPr>
            <a:spLocks/>
          </p:cNvSpPr>
          <p:nvPr/>
        </p:nvSpPr>
        <p:spPr bwMode="auto">
          <a:xfrm>
            <a:off x="4492498" y="5018395"/>
            <a:ext cx="843241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B4714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Majoron</a:t>
            </a:r>
          </a:p>
        </p:txBody>
      </p:sp>
      <p:sp>
        <p:nvSpPr>
          <p:cNvPr id="32786" name="Rectangle 18"/>
          <p:cNvSpPr>
            <a:spLocks/>
          </p:cNvSpPr>
          <p:nvPr/>
        </p:nvSpPr>
        <p:spPr bwMode="auto">
          <a:xfrm>
            <a:off x="1009858" y="1700258"/>
            <a:ext cx="575472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err="1">
                <a:solidFill>
                  <a:srgbClr val="FF2712"/>
                </a:solidFill>
                <a:latin typeface="Gill Sans" charset="0"/>
                <a:sym typeface="Gill Sans" charset="0"/>
              </a:rPr>
              <a:t>〈m</a:t>
            </a:r>
            <a:r>
              <a:rPr lang="en-US" sz="2100" baseline="-6000" dirty="0" err="1">
                <a:solidFill>
                  <a:srgbClr val="FF2712"/>
                </a:solidFill>
                <a:latin typeface="Gill Sans" charset="0"/>
                <a:ea typeface="Lucida Grande" charset="0"/>
                <a:cs typeface="Lucida Grande" charset="0"/>
                <a:sym typeface="Gill Sans" charset="0"/>
              </a:rPr>
              <a:t>ν</a:t>
            </a:r>
            <a:r>
              <a:rPr lang="en-US" sz="2100" dirty="0" err="1">
                <a:solidFill>
                  <a:srgbClr val="FF2712"/>
                </a:solidFill>
                <a:latin typeface="Gill Sans" charset="0"/>
                <a:sym typeface="Gill Sans" charset="0"/>
              </a:rPr>
              <a:t>〉</a:t>
            </a:r>
            <a:endParaRPr lang="en-US" sz="2100" dirty="0">
              <a:solidFill>
                <a:srgbClr val="FF2712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2787" name="Rectangle 19"/>
          <p:cNvSpPr>
            <a:spLocks/>
          </p:cNvSpPr>
          <p:nvPr/>
        </p:nvSpPr>
        <p:spPr bwMode="auto">
          <a:xfrm>
            <a:off x="2645110" y="1713652"/>
            <a:ext cx="512961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V+A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7 September 2008</a:t>
            </a:r>
            <a:endParaRPr lang="en-GB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7 September 2008</a:t>
            </a:r>
            <a:endParaRPr lang="en-US"/>
          </a:p>
        </p:txBody>
      </p:sp>
      <p:sp>
        <p:nvSpPr>
          <p:cNvPr id="19461" name="Line 2"/>
          <p:cNvSpPr>
            <a:spLocks noChangeShapeType="1"/>
          </p:cNvSpPr>
          <p:nvPr/>
        </p:nvSpPr>
        <p:spPr bwMode="auto">
          <a:xfrm>
            <a:off x="2616200" y="5092700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92150"/>
            <a:ext cx="5168900" cy="5938838"/>
            <a:chOff x="-36" y="465"/>
            <a:chExt cx="3256" cy="3741"/>
          </a:xfrm>
        </p:grpSpPr>
        <p:pic>
          <p:nvPicPr>
            <p:cNvPr id="19472" name="Picture 4" descr="slide0010_image06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6" y="465"/>
              <a:ext cx="3256" cy="3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3" name="Line 5"/>
            <p:cNvSpPr>
              <a:spLocks noChangeShapeType="1"/>
            </p:cNvSpPr>
            <p:nvPr/>
          </p:nvSpPr>
          <p:spPr bwMode="auto">
            <a:xfrm>
              <a:off x="358" y="1934"/>
              <a:ext cx="0" cy="1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74" name="Text Box 6"/>
            <p:cNvSpPr txBox="1">
              <a:spLocks noChangeArrowheads="1"/>
            </p:cNvSpPr>
            <p:nvPr/>
          </p:nvSpPr>
          <p:spPr bwMode="auto">
            <a:xfrm rot="-5400000">
              <a:off x="45" y="2451"/>
              <a:ext cx="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1"/>
                  </a:solidFill>
                </a:rPr>
                <a:t>3 m</a:t>
              </a:r>
            </a:p>
          </p:txBody>
        </p:sp>
        <p:sp>
          <p:nvSpPr>
            <p:cNvPr id="19475" name="Line 7"/>
            <p:cNvSpPr>
              <a:spLocks noChangeShapeType="1"/>
            </p:cNvSpPr>
            <p:nvPr/>
          </p:nvSpPr>
          <p:spPr bwMode="auto">
            <a:xfrm>
              <a:off x="627" y="3609"/>
              <a:ext cx="20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76" name="Text Box 8"/>
            <p:cNvSpPr txBox="1">
              <a:spLocks noChangeArrowheads="1"/>
            </p:cNvSpPr>
            <p:nvPr/>
          </p:nvSpPr>
          <p:spPr bwMode="auto">
            <a:xfrm rot="67492">
              <a:off x="1648" y="3424"/>
              <a:ext cx="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1"/>
                  </a:solidFill>
                </a:rPr>
                <a:t>4 m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596" y="3121"/>
              <a:ext cx="626" cy="409"/>
              <a:chOff x="432" y="1117"/>
              <a:chExt cx="626" cy="409"/>
            </a:xfrm>
          </p:grpSpPr>
          <p:sp>
            <p:nvSpPr>
              <p:cNvPr id="19479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454" y="1117"/>
                <a:ext cx="5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80" name="Text Box 11"/>
              <p:cNvSpPr txBox="1">
                <a:spLocks noChangeArrowheads="1"/>
              </p:cNvSpPr>
              <p:nvPr/>
            </p:nvSpPr>
            <p:spPr bwMode="auto">
              <a:xfrm>
                <a:off x="432" y="1171"/>
                <a:ext cx="62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chemeClr val="tx1"/>
                    </a:solidFill>
                  </a:rPr>
                  <a:t>B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:r>
                  <a:rPr lang="en-US" sz="1600">
                    <a:solidFill>
                      <a:schemeClr val="tx1"/>
                    </a:solidFill>
                  </a:rPr>
                  <a:t>(25 G)</a:t>
                </a:r>
              </a:p>
            </p:txBody>
          </p:sp>
        </p:grpSp>
        <p:sp>
          <p:nvSpPr>
            <p:cNvPr id="19478" name="Text Box 12"/>
            <p:cNvSpPr txBox="1">
              <a:spLocks noChangeArrowheads="1"/>
            </p:cNvSpPr>
            <p:nvPr/>
          </p:nvSpPr>
          <p:spPr bwMode="auto">
            <a:xfrm>
              <a:off x="294" y="758"/>
              <a:ext cx="9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0000"/>
                  </a:solidFill>
                </a:rPr>
                <a:t>20 sectors</a:t>
              </a:r>
            </a:p>
          </p:txBody>
        </p:sp>
      </p:grp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4887913" y="1189038"/>
            <a:ext cx="4953000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u="sng" dirty="0">
                <a:solidFill>
                  <a:srgbClr val="CC0099"/>
                </a:solidFill>
              </a:rPr>
              <a:t>Source</a:t>
            </a:r>
            <a:r>
              <a:rPr lang="en-US" dirty="0">
                <a:solidFill>
                  <a:srgbClr val="CC0099"/>
                </a:solidFill>
              </a:rPr>
              <a:t>: 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000" dirty="0">
                <a:solidFill>
                  <a:srgbClr val="CC0099"/>
                </a:solidFill>
              </a:rPr>
              <a:t>10 kg of </a:t>
            </a:r>
            <a:r>
              <a:rPr lang="en-US" sz="2000" dirty="0" err="1">
                <a:solidFill>
                  <a:srgbClr val="CC0099"/>
                </a:solidFill>
                <a:sym typeface="Symbol" charset="2"/>
              </a:rPr>
              <a:t></a:t>
            </a:r>
            <a:r>
              <a:rPr lang="en-US" sz="2000" dirty="0">
                <a:solidFill>
                  <a:srgbClr val="CC0099"/>
                </a:solidFill>
                <a:sym typeface="Symbol" charset="2"/>
              </a:rPr>
              <a:t> isotopes</a:t>
            </a:r>
          </a:p>
          <a:p>
            <a:pPr eaLnBrk="0" hangingPunct="0"/>
            <a:r>
              <a:rPr lang="en-US" sz="1600" dirty="0">
                <a:solidFill>
                  <a:srgbClr val="CC0099"/>
                </a:solidFill>
                <a:sym typeface="Symbol" charset="2"/>
              </a:rPr>
              <a:t>     </a:t>
            </a:r>
            <a:r>
              <a:rPr lang="en-US" dirty="0">
                <a:solidFill>
                  <a:srgbClr val="CC0099"/>
                </a:solidFill>
                <a:sym typeface="Symbol" charset="2"/>
              </a:rPr>
              <a:t>cylindrical, S = 20 m</a:t>
            </a:r>
            <a:r>
              <a:rPr lang="en-US" baseline="30000" dirty="0">
                <a:solidFill>
                  <a:srgbClr val="CC0099"/>
                </a:solidFill>
                <a:sym typeface="Symbol" charset="2"/>
              </a:rPr>
              <a:t>2</a:t>
            </a:r>
            <a:r>
              <a:rPr lang="en-US" dirty="0">
                <a:solidFill>
                  <a:srgbClr val="CC0099"/>
                </a:solidFill>
                <a:sym typeface="Symbol" charset="2"/>
              </a:rPr>
              <a:t>, </a:t>
            </a:r>
            <a:r>
              <a:rPr lang="en-US" dirty="0" err="1">
                <a:solidFill>
                  <a:srgbClr val="CC0099"/>
                </a:solidFill>
                <a:sym typeface="Symbol" charset="2"/>
              </a:rPr>
              <a:t>d</a:t>
            </a:r>
            <a:r>
              <a:rPr lang="en-US" dirty="0">
                <a:solidFill>
                  <a:srgbClr val="CC0099"/>
                </a:solidFill>
                <a:sym typeface="Symbol" charset="2"/>
              </a:rPr>
              <a:t> ~ 60 mg/cm</a:t>
            </a:r>
            <a:r>
              <a:rPr lang="en-US" baseline="30000" dirty="0">
                <a:solidFill>
                  <a:srgbClr val="CC0099"/>
                </a:solidFill>
                <a:sym typeface="Symbol" charset="2"/>
              </a:rPr>
              <a:t>2</a:t>
            </a:r>
          </a:p>
          <a:p>
            <a:pPr eaLnBrk="0" hangingPunct="0"/>
            <a:endParaRPr lang="en-US" sz="800" dirty="0">
              <a:solidFill>
                <a:srgbClr val="CC0099"/>
              </a:solidFill>
            </a:endParaRPr>
          </a:p>
          <a:p>
            <a:pPr eaLnBrk="0" hangingPunct="0"/>
            <a:r>
              <a:rPr lang="en-US" sz="2000" u="sng" dirty="0">
                <a:solidFill>
                  <a:srgbClr val="008080"/>
                </a:solidFill>
              </a:rPr>
              <a:t>Tracking detector</a:t>
            </a:r>
            <a:r>
              <a:rPr lang="en-US" dirty="0">
                <a:solidFill>
                  <a:srgbClr val="008080"/>
                </a:solidFill>
              </a:rPr>
              <a:t>:</a:t>
            </a:r>
            <a:r>
              <a:rPr lang="en-US" sz="2000" dirty="0">
                <a:solidFill>
                  <a:srgbClr val="008080"/>
                </a:solidFill>
              </a:rPr>
              <a:t> </a:t>
            </a:r>
          </a:p>
          <a:p>
            <a:pPr eaLnBrk="0" hangingPunct="0"/>
            <a:r>
              <a:rPr lang="en-US" sz="2000" dirty="0">
                <a:solidFill>
                  <a:srgbClr val="008080"/>
                </a:solidFill>
              </a:rPr>
              <a:t>    </a:t>
            </a:r>
            <a:r>
              <a:rPr lang="en-US" dirty="0">
                <a:solidFill>
                  <a:srgbClr val="008080"/>
                </a:solidFill>
              </a:rPr>
              <a:t>drift wire chamber operating </a:t>
            </a:r>
          </a:p>
          <a:p>
            <a:pPr eaLnBrk="0" hangingPunct="0"/>
            <a:r>
              <a:rPr lang="en-US" dirty="0">
                <a:solidFill>
                  <a:srgbClr val="008080"/>
                </a:solidFill>
              </a:rPr>
              <a:t>        in Geiger mode (6180 cells)</a:t>
            </a:r>
          </a:p>
          <a:p>
            <a:pPr eaLnBrk="0" hangingPunct="0"/>
            <a:r>
              <a:rPr lang="en-US" sz="1400" dirty="0">
                <a:solidFill>
                  <a:srgbClr val="008080"/>
                </a:solidFill>
              </a:rPr>
              <a:t>Gas: He + 4% ethyl alcohol + 1% </a:t>
            </a:r>
            <a:r>
              <a:rPr lang="en-US" sz="1400" dirty="0" err="1">
                <a:solidFill>
                  <a:srgbClr val="008080"/>
                </a:solidFill>
              </a:rPr>
              <a:t>Ar</a:t>
            </a:r>
            <a:r>
              <a:rPr lang="en-US" sz="1400" dirty="0">
                <a:solidFill>
                  <a:srgbClr val="008080"/>
                </a:solidFill>
              </a:rPr>
              <a:t> + 0.1% H</a:t>
            </a:r>
            <a:r>
              <a:rPr lang="en-US" sz="1400" baseline="-25000" dirty="0">
                <a:solidFill>
                  <a:srgbClr val="008080"/>
                </a:solidFill>
              </a:rPr>
              <a:t>2</a:t>
            </a:r>
            <a:r>
              <a:rPr lang="en-US" sz="1400" dirty="0">
                <a:solidFill>
                  <a:srgbClr val="008080"/>
                </a:solidFill>
              </a:rPr>
              <a:t>O</a:t>
            </a:r>
            <a:r>
              <a:rPr lang="en-US" sz="1600" dirty="0">
                <a:solidFill>
                  <a:srgbClr val="008080"/>
                </a:solidFill>
              </a:rPr>
              <a:t> </a:t>
            </a:r>
          </a:p>
          <a:p>
            <a:pPr eaLnBrk="0" hangingPunct="0"/>
            <a:r>
              <a:rPr lang="en-US" sz="1400" dirty="0">
                <a:solidFill>
                  <a:srgbClr val="008080"/>
                </a:solidFill>
              </a:rPr>
              <a:t>      </a:t>
            </a:r>
            <a:endParaRPr lang="en-US" sz="800" dirty="0">
              <a:solidFill>
                <a:srgbClr val="008080"/>
              </a:solidFill>
            </a:endParaRPr>
          </a:p>
          <a:p>
            <a:pPr eaLnBrk="0" hangingPunct="0"/>
            <a:r>
              <a:rPr lang="en-US" sz="2000" u="sng" dirty="0"/>
              <a:t>Calorimeter</a:t>
            </a:r>
            <a:r>
              <a:rPr lang="en-US" dirty="0"/>
              <a:t>: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  <a:p>
            <a:pPr eaLnBrk="0" hangingPunct="0"/>
            <a:r>
              <a:rPr lang="en-US" dirty="0">
                <a:solidFill>
                  <a:schemeClr val="bg2"/>
                </a:solidFill>
              </a:rPr>
              <a:t>     </a:t>
            </a:r>
            <a:r>
              <a:rPr lang="en-US" dirty="0"/>
              <a:t>1940 plastic </a:t>
            </a:r>
            <a:r>
              <a:rPr lang="en-US" dirty="0" err="1"/>
              <a:t>scintillators</a:t>
            </a:r>
            <a:endParaRPr lang="en-US" dirty="0"/>
          </a:p>
          <a:p>
            <a:pPr eaLnBrk="0" hangingPunct="0"/>
            <a:r>
              <a:rPr lang="en-US" dirty="0"/>
              <a:t>     coupled to low radioactivity </a:t>
            </a:r>
            <a:r>
              <a:rPr lang="en-US" dirty="0" err="1"/>
              <a:t>PMTs</a:t>
            </a:r>
            <a:r>
              <a:rPr lang="en-US" dirty="0"/>
              <a:t> </a:t>
            </a:r>
            <a:endParaRPr lang="en-US" sz="1000" dirty="0">
              <a:solidFill>
                <a:srgbClr val="FF0000"/>
              </a:solidFill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69863" y="836613"/>
            <a:ext cx="8974137" cy="4951412"/>
            <a:chOff x="0" y="520"/>
            <a:chExt cx="5653" cy="3119"/>
          </a:xfrm>
        </p:grpSpPr>
        <p:pic>
          <p:nvPicPr>
            <p:cNvPr id="19470" name="Picture 15" descr="schema_nemo3_small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20"/>
              <a:ext cx="2892" cy="3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1" name="Rectangle 16"/>
            <p:cNvSpPr>
              <a:spLocks noChangeArrowheads="1"/>
            </p:cNvSpPr>
            <p:nvPr/>
          </p:nvSpPr>
          <p:spPr bwMode="auto">
            <a:xfrm>
              <a:off x="3086" y="2698"/>
              <a:ext cx="2567" cy="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990000"/>
                  </a:solidFill>
                </a:rPr>
                <a:t>Magnetic field:</a:t>
              </a:r>
              <a:r>
                <a:rPr lang="en-US" dirty="0">
                  <a:solidFill>
                    <a:srgbClr val="990000"/>
                  </a:solidFill>
                </a:rPr>
                <a:t> 25 Gauss</a:t>
              </a:r>
            </a:p>
            <a:p>
              <a:pPr eaLnBrk="0" hangingPunct="0"/>
              <a:r>
                <a:rPr lang="en-US" sz="2000" dirty="0">
                  <a:solidFill>
                    <a:srgbClr val="990000"/>
                  </a:solidFill>
                </a:rPr>
                <a:t>Gamma shield:</a:t>
              </a:r>
              <a:r>
                <a:rPr lang="en-US" dirty="0">
                  <a:solidFill>
                    <a:srgbClr val="990000"/>
                  </a:solidFill>
                </a:rPr>
                <a:t> Pure Iron (</a:t>
              </a:r>
              <a:r>
                <a:rPr lang="en-US" dirty="0" err="1">
                  <a:solidFill>
                    <a:srgbClr val="990000"/>
                  </a:solidFill>
                </a:rPr>
                <a:t>d</a:t>
              </a:r>
              <a:r>
                <a:rPr lang="en-US" dirty="0">
                  <a:solidFill>
                    <a:srgbClr val="990000"/>
                  </a:solidFill>
                </a:rPr>
                <a:t> = 18 cm)</a:t>
              </a:r>
              <a:endParaRPr lang="en-US" sz="2000" dirty="0">
                <a:solidFill>
                  <a:srgbClr val="990000"/>
                </a:solidFill>
              </a:endParaRPr>
            </a:p>
            <a:p>
              <a:pPr eaLnBrk="0" hangingPunct="0"/>
              <a:r>
                <a:rPr lang="en-US" sz="2000" dirty="0">
                  <a:solidFill>
                    <a:srgbClr val="990000"/>
                  </a:solidFill>
                </a:rPr>
                <a:t>Neutron shield: </a:t>
              </a:r>
              <a:r>
                <a:rPr lang="en-US" sz="1400" dirty="0">
                  <a:solidFill>
                    <a:srgbClr val="990000"/>
                  </a:solidFill>
                </a:rPr>
                <a:t>30 cm</a:t>
              </a:r>
              <a:r>
                <a:rPr lang="en-US" dirty="0">
                  <a:solidFill>
                    <a:srgbClr val="990000"/>
                  </a:solidFill>
                </a:rPr>
                <a:t> water </a:t>
              </a:r>
              <a:r>
                <a:rPr lang="en-US" sz="1400" dirty="0">
                  <a:solidFill>
                    <a:srgbClr val="990000"/>
                  </a:solidFill>
                </a:rPr>
                <a:t>(ext. wall)</a:t>
              </a:r>
            </a:p>
            <a:p>
              <a:pPr eaLnBrk="0" hangingPunct="0"/>
              <a:r>
                <a:rPr lang="en-US" dirty="0">
                  <a:solidFill>
                    <a:srgbClr val="990000"/>
                  </a:solidFill>
                </a:rPr>
                <a:t>	          </a:t>
              </a:r>
              <a:r>
                <a:rPr lang="en-US" sz="1400" dirty="0">
                  <a:solidFill>
                    <a:srgbClr val="990000"/>
                  </a:solidFill>
                </a:rPr>
                <a:t>40 cm</a:t>
              </a:r>
              <a:r>
                <a:rPr lang="en-US" dirty="0">
                  <a:solidFill>
                    <a:srgbClr val="990000"/>
                  </a:solidFill>
                </a:rPr>
                <a:t> wood </a:t>
              </a:r>
              <a:r>
                <a:rPr lang="en-US" sz="1400" dirty="0">
                  <a:solidFill>
                    <a:srgbClr val="990000"/>
                  </a:solidFill>
                </a:rPr>
                <a:t>(top and bottom)</a:t>
              </a:r>
            </a:p>
            <a:p>
              <a:pPr eaLnBrk="0" hangingPunct="0"/>
              <a:r>
                <a:rPr lang="en-US" sz="1400" dirty="0">
                  <a:solidFill>
                    <a:srgbClr val="990000"/>
                  </a:solidFill>
                </a:rPr>
                <a:t>                 (since march 2004: water </a:t>
              </a:r>
              <a:r>
                <a:rPr lang="en-US" sz="1400" dirty="0">
                  <a:solidFill>
                    <a:srgbClr val="990000"/>
                  </a:solidFill>
                  <a:latin typeface="Symbol" charset="2"/>
                </a:rPr>
                <a:t>+</a:t>
              </a:r>
              <a:r>
                <a:rPr lang="en-US" sz="1400" dirty="0">
                  <a:solidFill>
                    <a:srgbClr val="990000"/>
                  </a:solidFill>
                </a:rPr>
                <a:t> boron)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279650" y="5934216"/>
            <a:ext cx="4395788" cy="466725"/>
            <a:chOff x="142" y="3776"/>
            <a:chExt cx="2769" cy="294"/>
          </a:xfrm>
        </p:grpSpPr>
        <p:sp>
          <p:nvSpPr>
            <p:cNvPr id="19468" name="Text Box 18"/>
            <p:cNvSpPr txBox="1">
              <a:spLocks noChangeArrowheads="1"/>
            </p:cNvSpPr>
            <p:nvPr/>
          </p:nvSpPr>
          <p:spPr bwMode="auto">
            <a:xfrm>
              <a:off x="669" y="3776"/>
              <a:ext cx="2242" cy="29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400">
                  <a:solidFill>
                    <a:srgbClr val="FF0000"/>
                  </a:solidFill>
                </a:rPr>
                <a:t>Particle ID: e</a:t>
              </a:r>
              <a:r>
                <a:rPr lang="en-GB" sz="2400" baseline="30000">
                  <a:solidFill>
                    <a:srgbClr val="FF0000"/>
                  </a:solidFill>
                  <a:latin typeface="Symbol" charset="2"/>
                </a:rPr>
                <a:t>-</a:t>
              </a:r>
              <a:r>
                <a:rPr lang="en-GB" sz="2400">
                  <a:solidFill>
                    <a:srgbClr val="FF0000"/>
                  </a:solidFill>
                </a:rPr>
                <a:t>, e</a:t>
              </a:r>
              <a:r>
                <a:rPr lang="en-GB" sz="2400" baseline="30000">
                  <a:solidFill>
                    <a:srgbClr val="FF0000"/>
                  </a:solidFill>
                  <a:latin typeface="Symbol" charset="2"/>
                </a:rPr>
                <a:t>+</a:t>
              </a:r>
              <a:r>
                <a:rPr lang="en-GB" sz="2400">
                  <a:solidFill>
                    <a:srgbClr val="FF0000"/>
                  </a:solidFill>
                </a:rPr>
                <a:t>, </a:t>
              </a:r>
              <a:r>
                <a:rPr lang="en-GB" sz="2400">
                  <a:solidFill>
                    <a:srgbClr val="FF0000"/>
                  </a:solidFill>
                  <a:latin typeface="Symbol" charset="2"/>
                </a:rPr>
                <a:t>g</a:t>
              </a:r>
              <a:r>
                <a:rPr lang="en-GB" sz="2400">
                  <a:solidFill>
                    <a:srgbClr val="FF0000"/>
                  </a:solidFill>
                </a:rPr>
                <a:t> and </a:t>
              </a:r>
              <a:r>
                <a:rPr lang="en-GB" sz="2400">
                  <a:solidFill>
                    <a:srgbClr val="FF0000"/>
                  </a:solidFill>
                  <a:latin typeface="Symbol" charset="2"/>
                </a:rPr>
                <a:t>a</a:t>
              </a:r>
            </a:p>
          </p:txBody>
        </p:sp>
        <p:sp>
          <p:nvSpPr>
            <p:cNvPr id="19469" name="AutoShape 19"/>
            <p:cNvSpPr>
              <a:spLocks noChangeArrowheads="1"/>
            </p:cNvSpPr>
            <p:nvPr/>
          </p:nvSpPr>
          <p:spPr bwMode="auto">
            <a:xfrm>
              <a:off x="142" y="3851"/>
              <a:ext cx="433" cy="152"/>
            </a:xfrm>
            <a:custGeom>
              <a:avLst/>
              <a:gdLst>
                <a:gd name="T0" fmla="*/ 325 w 21600"/>
                <a:gd name="T1" fmla="*/ 0 h 21600"/>
                <a:gd name="T2" fmla="*/ 0 w 21600"/>
                <a:gd name="T3" fmla="*/ 76 h 21600"/>
                <a:gd name="T4" fmla="*/ 325 w 21600"/>
                <a:gd name="T5" fmla="*/ 152 h 21600"/>
                <a:gd name="T6" fmla="*/ 433 w 21600"/>
                <a:gd name="T7" fmla="*/ 76 h 21600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3392 w 21600"/>
                <a:gd name="T13" fmla="*/ 5400 h 21600"/>
                <a:gd name="T14" fmla="*/ 18906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466" name="Text Box 20"/>
          <p:cNvSpPr txBox="1">
            <a:spLocks noChangeArrowheads="1"/>
          </p:cNvSpPr>
          <p:nvPr/>
        </p:nvSpPr>
        <p:spPr bwMode="auto">
          <a:xfrm>
            <a:off x="3584575" y="762759"/>
            <a:ext cx="55594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 err="1">
                <a:solidFill>
                  <a:schemeClr val="tx1"/>
                </a:solidFill>
              </a:rPr>
              <a:t>Fréjus</a:t>
            </a:r>
            <a:r>
              <a:rPr lang="en-US" sz="2000" dirty="0">
                <a:solidFill>
                  <a:schemeClr val="tx1"/>
                </a:solidFill>
              </a:rPr>
              <a:t> Underground Laboratory  : 4800 </a:t>
            </a:r>
            <a:r>
              <a:rPr lang="en-US" sz="2000" dirty="0" err="1">
                <a:solidFill>
                  <a:schemeClr val="tx1"/>
                </a:solidFill>
              </a:rPr>
              <a:t>m.w.e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467" name="Text Box 21"/>
          <p:cNvSpPr txBox="1">
            <a:spLocks noChangeArrowheads="1"/>
          </p:cNvSpPr>
          <p:nvPr/>
        </p:nvSpPr>
        <p:spPr bwMode="auto">
          <a:xfrm>
            <a:off x="2987675" y="0"/>
            <a:ext cx="311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The NEMO-3 detector</a:t>
            </a:r>
          </a:p>
        </p:txBody>
      </p:sp>
      <p:sp>
        <p:nvSpPr>
          <p:cNvPr id="25" name="Rectangle 7"/>
          <p:cNvSpPr>
            <a:spLocks/>
          </p:cNvSpPr>
          <p:nvPr/>
        </p:nvSpPr>
        <p:spPr bwMode="auto">
          <a:xfrm>
            <a:off x="251022" y="151805"/>
            <a:ext cx="9143999" cy="61555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4000" b="1" dirty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N</a:t>
            </a:r>
            <a:r>
              <a:rPr lang="en-US" sz="4000" b="1" dirty="0">
                <a:latin typeface="Times New Roman"/>
                <a:ea typeface="Chalkboard" charset="0"/>
                <a:cs typeface="Times New Roman"/>
                <a:sym typeface="Chalkboard" charset="0"/>
              </a:rPr>
              <a:t>eutrino </a:t>
            </a:r>
            <a:r>
              <a:rPr lang="en-US" sz="4000" b="1" dirty="0" err="1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E</a:t>
            </a:r>
            <a:r>
              <a:rPr lang="en-US" sz="4000" b="1" dirty="0" err="1">
                <a:latin typeface="Times New Roman"/>
                <a:ea typeface="Chalkboard" charset="0"/>
                <a:cs typeface="Times New Roman"/>
                <a:sym typeface="Chalkboard" charset="0"/>
              </a:rPr>
              <a:t>ttore</a:t>
            </a:r>
            <a:r>
              <a:rPr lang="en-US" sz="4000" b="1" dirty="0">
                <a:latin typeface="Times New Roman"/>
                <a:ea typeface="Chalkboard" charset="0"/>
                <a:cs typeface="Times New Roman"/>
                <a:sym typeface="Chalkboard" charset="0"/>
              </a:rPr>
              <a:t> </a:t>
            </a:r>
            <a:r>
              <a:rPr lang="en-US" sz="4000" b="1" dirty="0" err="1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M</a:t>
            </a:r>
            <a:r>
              <a:rPr lang="en-US" sz="4000" b="1" dirty="0" err="1">
                <a:latin typeface="Times New Roman"/>
                <a:ea typeface="Chalkboard" charset="0"/>
                <a:cs typeface="Times New Roman"/>
                <a:sym typeface="Chalkboard" charset="0"/>
              </a:rPr>
              <a:t>ajorana</a:t>
            </a:r>
            <a:r>
              <a:rPr lang="en-US" sz="4000" b="1" dirty="0">
                <a:latin typeface="Times New Roman"/>
                <a:ea typeface="Chalkboard" charset="0"/>
                <a:cs typeface="Times New Roman"/>
                <a:sym typeface="Chalkboard" charset="0"/>
              </a:rPr>
              <a:t> </a:t>
            </a:r>
            <a:r>
              <a:rPr lang="en-US" sz="4000" b="1" dirty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O</a:t>
            </a:r>
            <a:r>
              <a:rPr lang="en-US" sz="4000" b="1" dirty="0">
                <a:latin typeface="Times New Roman"/>
                <a:ea typeface="Chalkboard" charset="0"/>
                <a:cs typeface="Times New Roman"/>
                <a:sym typeface="Chalkboard" charset="0"/>
              </a:rPr>
              <a:t>bservatory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216695" y="4797425"/>
            <a:ext cx="6048375" cy="15017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rgbClr val="FF0000"/>
                </a:solidFill>
              </a:rPr>
              <a:t>Observables of the final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b="1" dirty="0">
                <a:solidFill>
                  <a:srgbClr val="FF0000"/>
                </a:solidFill>
              </a:rPr>
              <a:t>Trajectories of the 2 electrons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b="1" dirty="0">
                <a:solidFill>
                  <a:srgbClr val="FF0000"/>
                </a:solidFill>
              </a:rPr>
              <a:t>Energies of the 2 electrons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b="1" dirty="0">
                <a:solidFill>
                  <a:srgbClr val="FF0000"/>
                </a:solidFill>
              </a:rPr>
              <a:t>Time of flight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b="1" dirty="0">
                <a:solidFill>
                  <a:srgbClr val="FF0000"/>
                </a:solidFill>
              </a:rPr>
              <a:t>Curvature of the tracks in a B-field (+ or -).</a:t>
            </a:r>
          </a:p>
        </p:txBody>
      </p:sp>
      <p:sp>
        <p:nvSpPr>
          <p:cNvPr id="21511" name="Rectangle 10"/>
          <p:cNvSpPr>
            <a:spLocks noGrp="1" noChangeArrowheads="1"/>
          </p:cNvSpPr>
          <p:nvPr>
            <p:ph type="title"/>
          </p:nvPr>
        </p:nvSpPr>
        <p:spPr>
          <a:xfrm>
            <a:off x="1908175" y="115888"/>
            <a:ext cx="5338763" cy="725487"/>
          </a:xfrm>
        </p:spPr>
        <p:txBody>
          <a:bodyPr/>
          <a:lstStyle/>
          <a:p>
            <a:pPr eaLnBrk="1" hangingPunct="1"/>
            <a:r>
              <a:rPr lang="en-GB" sz="3600" b="1"/>
              <a:t>Event reconstruction</a:t>
            </a:r>
            <a:endParaRPr lang="en-US" sz="3600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403350" y="836613"/>
            <a:ext cx="6443663" cy="3916362"/>
            <a:chOff x="379414" y="1366177"/>
            <a:chExt cx="8049768" cy="4476216"/>
          </a:xfrm>
        </p:grpSpPr>
        <p:grpSp>
          <p:nvGrpSpPr>
            <p:cNvPr id="3" name="Group 68"/>
            <p:cNvGrpSpPr>
              <a:grpSpLocks/>
            </p:cNvGrpSpPr>
            <p:nvPr/>
          </p:nvGrpSpPr>
          <p:grpSpPr bwMode="auto">
            <a:xfrm>
              <a:off x="379414" y="1704580"/>
              <a:ext cx="8049768" cy="4137813"/>
              <a:chOff x="132" y="1422"/>
              <a:chExt cx="5560" cy="2858"/>
            </a:xfrm>
          </p:grpSpPr>
          <p:pic>
            <p:nvPicPr>
              <p:cNvPr id="21530" name="Picture 35" descr="eventbb_trans_fi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2" y="1462"/>
                <a:ext cx="3066" cy="279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21531" name="Rectangle 36"/>
              <p:cNvSpPr>
                <a:spLocks noChangeArrowheads="1"/>
              </p:cNvSpPr>
              <p:nvPr/>
            </p:nvSpPr>
            <p:spPr bwMode="auto">
              <a:xfrm>
                <a:off x="144" y="3347"/>
                <a:ext cx="1634" cy="29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pPr defTabSz="982663"/>
                <a:endParaRPr lang="en-GB" sz="1200">
                  <a:solidFill>
                    <a:schemeClr val="bg2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21532" name="Picture 55" descr="evt_transview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433" y="1422"/>
                <a:ext cx="2259" cy="2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33" name="Rectangle 39"/>
              <p:cNvSpPr>
                <a:spLocks noChangeArrowheads="1"/>
              </p:cNvSpPr>
              <p:nvPr/>
            </p:nvSpPr>
            <p:spPr bwMode="auto">
              <a:xfrm>
                <a:off x="4341" y="4003"/>
                <a:ext cx="1299" cy="25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pPr algn="ctr" defTabSz="982663">
                  <a:lnSpc>
                    <a:spcPct val="70000"/>
                  </a:lnSpc>
                  <a:spcBef>
                    <a:spcPct val="50000"/>
                  </a:spcBef>
                </a:pPr>
                <a:endParaRPr lang="en-GB" sz="1200">
                  <a:solidFill>
                    <a:schemeClr val="bg2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534" name="Text Box 45"/>
              <p:cNvSpPr txBox="1">
                <a:spLocks noChangeArrowheads="1"/>
              </p:cNvSpPr>
              <p:nvPr/>
            </p:nvSpPr>
            <p:spPr bwMode="auto">
              <a:xfrm>
                <a:off x="4392" y="1472"/>
                <a:ext cx="1247" cy="29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pPr defTabSz="982663"/>
                <a:endParaRPr lang="en-GB" sz="1200" b="0">
                  <a:solidFill>
                    <a:schemeClr val="bg2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4" name="Group 71"/>
            <p:cNvGrpSpPr>
              <a:grpSpLocks/>
            </p:cNvGrpSpPr>
            <p:nvPr/>
          </p:nvGrpSpPr>
          <p:grpSpPr bwMode="auto">
            <a:xfrm>
              <a:off x="3635516" y="2628276"/>
              <a:ext cx="3121457" cy="1064133"/>
              <a:chOff x="2381" y="2060"/>
              <a:chExt cx="2156" cy="735"/>
            </a:xfrm>
          </p:grpSpPr>
          <p:sp>
            <p:nvSpPr>
              <p:cNvPr id="21527" name="Rectangle 59"/>
              <p:cNvSpPr>
                <a:spLocks noChangeArrowheads="1"/>
              </p:cNvSpPr>
              <p:nvPr/>
            </p:nvSpPr>
            <p:spPr bwMode="auto">
              <a:xfrm>
                <a:off x="3440" y="2060"/>
                <a:ext cx="1045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8380" tIns="49191" rIns="98380" bIns="49191">
                <a:prstTxWarp prst="textNoShape">
                  <a:avLst/>
                </a:prstTxWarp>
                <a:spAutoFit/>
              </a:bodyPr>
              <a:lstStyle/>
              <a:p>
                <a:pPr defTabSz="982663"/>
                <a:r>
                  <a:rPr lang="en-GB" sz="1400">
                    <a:solidFill>
                      <a:srgbClr val="CC0066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Source foils</a:t>
                </a:r>
              </a:p>
            </p:txBody>
          </p:sp>
          <p:sp>
            <p:nvSpPr>
              <p:cNvPr id="21528" name="Line 61"/>
              <p:cNvSpPr>
                <a:spLocks noChangeShapeType="1"/>
              </p:cNvSpPr>
              <p:nvPr/>
            </p:nvSpPr>
            <p:spPr bwMode="auto">
              <a:xfrm flipH="1">
                <a:off x="2381" y="2251"/>
                <a:ext cx="1225" cy="544"/>
              </a:xfrm>
              <a:prstGeom prst="line">
                <a:avLst/>
              </a:prstGeom>
              <a:noFill/>
              <a:ln w="19050">
                <a:solidFill>
                  <a:srgbClr val="CC0066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1529" name="Line 62"/>
              <p:cNvSpPr>
                <a:spLocks noChangeShapeType="1"/>
              </p:cNvSpPr>
              <p:nvPr/>
            </p:nvSpPr>
            <p:spPr bwMode="auto">
              <a:xfrm rot="10800000" flipH="1" flipV="1">
                <a:off x="3833" y="2251"/>
                <a:ext cx="704" cy="408"/>
              </a:xfrm>
              <a:prstGeom prst="line">
                <a:avLst/>
              </a:prstGeom>
              <a:noFill/>
              <a:ln w="19050">
                <a:solidFill>
                  <a:srgbClr val="CC0066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5" name="Group 69"/>
            <p:cNvGrpSpPr>
              <a:grpSpLocks/>
            </p:cNvGrpSpPr>
            <p:nvPr/>
          </p:nvGrpSpPr>
          <p:grpSpPr bwMode="auto">
            <a:xfrm>
              <a:off x="3797670" y="3375341"/>
              <a:ext cx="2655265" cy="1853184"/>
              <a:chOff x="2493" y="2576"/>
              <a:chExt cx="1834" cy="1280"/>
            </a:xfrm>
          </p:grpSpPr>
          <p:sp>
            <p:nvSpPr>
              <p:cNvPr id="21524" name="Rectangle 63"/>
              <p:cNvSpPr>
                <a:spLocks noChangeArrowheads="1"/>
              </p:cNvSpPr>
              <p:nvPr/>
            </p:nvSpPr>
            <p:spPr bwMode="auto">
              <a:xfrm>
                <a:off x="3366" y="2576"/>
                <a:ext cx="961" cy="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8380" tIns="49191" rIns="98380" bIns="49191">
                <a:prstTxWarp prst="textNoShape">
                  <a:avLst/>
                </a:prstTxWarp>
                <a:spAutoFit/>
              </a:bodyPr>
              <a:lstStyle/>
              <a:p>
                <a:pPr algn="ctr" defTabSz="982663"/>
                <a:r>
                  <a:rPr lang="en-GB" sz="1400">
                    <a:solidFill>
                      <a:srgbClr val="FF00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Scintillator</a:t>
                </a:r>
              </a:p>
              <a:p>
                <a:pPr algn="ctr" defTabSz="982663"/>
                <a:r>
                  <a:rPr lang="en-GB" sz="1400">
                    <a:solidFill>
                      <a:srgbClr val="FF00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+ PMT</a:t>
                </a:r>
              </a:p>
            </p:txBody>
          </p:sp>
          <p:sp>
            <p:nvSpPr>
              <p:cNvPr id="21525" name="Line 64"/>
              <p:cNvSpPr>
                <a:spLocks noChangeShapeType="1"/>
              </p:cNvSpPr>
              <p:nvPr/>
            </p:nvSpPr>
            <p:spPr bwMode="auto">
              <a:xfrm rot="10800000" flipV="1">
                <a:off x="2493" y="2931"/>
                <a:ext cx="1158" cy="86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1526" name="Line 65"/>
              <p:cNvSpPr>
                <a:spLocks noChangeShapeType="1"/>
              </p:cNvSpPr>
              <p:nvPr/>
            </p:nvSpPr>
            <p:spPr bwMode="auto">
              <a:xfrm rot="10800000" flipV="1">
                <a:off x="3560" y="2931"/>
                <a:ext cx="136" cy="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1516" name="Text Box 44"/>
            <p:cNvSpPr txBox="1">
              <a:spLocks noChangeArrowheads="1"/>
            </p:cNvSpPr>
            <p:nvPr/>
          </p:nvSpPr>
          <p:spPr bwMode="auto">
            <a:xfrm>
              <a:off x="6477723" y="1382504"/>
              <a:ext cx="1884031" cy="703873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 lIns="190049" tIns="95025" rIns="190049" bIns="95025">
              <a:prstTxWarp prst="textNoShape">
                <a:avLst/>
              </a:prstTxWarp>
              <a:spAutoFit/>
            </a:bodyPr>
            <a:lstStyle/>
            <a:p>
              <a:pPr algn="ctr" defTabSz="982663"/>
              <a:r>
                <a:rPr lang="en-GB" sz="14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Longitudinal view</a:t>
              </a:r>
            </a:p>
          </p:txBody>
        </p:sp>
        <p:sp>
          <p:nvSpPr>
            <p:cNvPr id="21517" name="Text Box 43"/>
            <p:cNvSpPr txBox="1">
              <a:spLocks noChangeArrowheads="1"/>
            </p:cNvSpPr>
            <p:nvPr/>
          </p:nvSpPr>
          <p:spPr bwMode="auto">
            <a:xfrm>
              <a:off x="391313" y="1366177"/>
              <a:ext cx="1798753" cy="703873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 lIns="190049" tIns="95025" rIns="190049" bIns="95025">
              <a:prstTxWarp prst="textNoShape">
                <a:avLst/>
              </a:prstTxWarp>
              <a:spAutoFit/>
            </a:bodyPr>
            <a:lstStyle/>
            <a:p>
              <a:pPr defTabSz="982663"/>
              <a:r>
                <a:rPr lang="en-GB" sz="14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Transverse view</a:t>
              </a:r>
            </a:p>
          </p:txBody>
        </p:sp>
        <p:grpSp>
          <p:nvGrpSpPr>
            <p:cNvPr id="6" name="Group 70"/>
            <p:cNvGrpSpPr>
              <a:grpSpLocks/>
            </p:cNvGrpSpPr>
            <p:nvPr/>
          </p:nvGrpSpPr>
          <p:grpSpPr bwMode="auto">
            <a:xfrm>
              <a:off x="6775794" y="3800994"/>
              <a:ext cx="1499921" cy="1126388"/>
              <a:chOff x="4550" y="2870"/>
              <a:chExt cx="1036" cy="778"/>
            </a:xfrm>
          </p:grpSpPr>
          <p:sp>
            <p:nvSpPr>
              <p:cNvPr id="21522" name="Line 41"/>
              <p:cNvSpPr>
                <a:spLocks noChangeShapeType="1"/>
              </p:cNvSpPr>
              <p:nvPr/>
            </p:nvSpPr>
            <p:spPr bwMode="auto">
              <a:xfrm flipH="1">
                <a:off x="4550" y="3240"/>
                <a:ext cx="470" cy="40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1523" name="Text Box 66"/>
              <p:cNvSpPr txBox="1">
                <a:spLocks noChangeArrowheads="1"/>
              </p:cNvSpPr>
              <p:nvPr/>
            </p:nvSpPr>
            <p:spPr bwMode="auto">
              <a:xfrm>
                <a:off x="4588" y="2870"/>
                <a:ext cx="998" cy="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000" tIns="72000" rIns="72000" bIns="72000">
                <a:prstTxWarp prst="textNoShape">
                  <a:avLst/>
                </a:prstTxWarp>
                <a:spAutoFit/>
              </a:bodyPr>
              <a:lstStyle/>
              <a:p>
                <a:pPr algn="ctr" defTabSz="982663"/>
                <a:r>
                  <a:rPr lang="en-GB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Vertex of the e</a:t>
                </a:r>
                <a:r>
                  <a:rPr lang="en-GB" sz="1400" baseline="30000">
                    <a:solidFill>
                      <a:schemeClr val="tx1"/>
                    </a:solidFill>
                    <a:latin typeface="Symbol" charset="2"/>
                    <a:ea typeface="ＭＳ Ｐゴシック" charset="-128"/>
                    <a:cs typeface="ＭＳ Ｐゴシック" charset="-128"/>
                  </a:rPr>
                  <a:t>-</a:t>
                </a:r>
                <a:r>
                  <a:rPr lang="en-GB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e</a:t>
                </a:r>
                <a:r>
                  <a:rPr lang="en-GB" sz="1400" baseline="30000">
                    <a:solidFill>
                      <a:schemeClr val="tx1"/>
                    </a:solidFill>
                    <a:latin typeface="Symbol" charset="2"/>
                    <a:ea typeface="ＭＳ Ｐゴシック" charset="-128"/>
                    <a:cs typeface="ＭＳ Ｐゴシック" charset="-128"/>
                  </a:rPr>
                  <a:t>-</a:t>
                </a:r>
                <a:r>
                  <a:rPr lang="en-GB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 emission</a:t>
                </a:r>
              </a:p>
            </p:txBody>
          </p:sp>
        </p:grpSp>
        <p:grpSp>
          <p:nvGrpSpPr>
            <p:cNvPr id="7" name="Group 72"/>
            <p:cNvGrpSpPr>
              <a:grpSpLocks/>
            </p:cNvGrpSpPr>
            <p:nvPr/>
          </p:nvGrpSpPr>
          <p:grpSpPr bwMode="auto">
            <a:xfrm>
              <a:off x="2876869" y="2172219"/>
              <a:ext cx="1444904" cy="1405814"/>
              <a:chOff x="1857" y="1745"/>
              <a:chExt cx="998" cy="971"/>
            </a:xfrm>
          </p:grpSpPr>
          <p:sp>
            <p:nvSpPr>
              <p:cNvPr id="21520" name="Text Box 57"/>
              <p:cNvSpPr txBox="1">
                <a:spLocks noChangeArrowheads="1"/>
              </p:cNvSpPr>
              <p:nvPr/>
            </p:nvSpPr>
            <p:spPr bwMode="auto">
              <a:xfrm>
                <a:off x="1857" y="1745"/>
                <a:ext cx="998" cy="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000" tIns="72000" rIns="72000" bIns="72000">
                <a:prstTxWarp prst="textNoShape">
                  <a:avLst/>
                </a:prstTxWarp>
                <a:spAutoFit/>
              </a:bodyPr>
              <a:lstStyle/>
              <a:p>
                <a:pPr algn="ctr" defTabSz="982663"/>
                <a:r>
                  <a:rPr lang="en-GB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Vertex of the e</a:t>
                </a:r>
                <a:r>
                  <a:rPr lang="en-GB" sz="1400" baseline="30000">
                    <a:solidFill>
                      <a:schemeClr val="tx1"/>
                    </a:solidFill>
                    <a:latin typeface="Symbol" charset="2"/>
                    <a:ea typeface="ＭＳ Ｐゴシック" charset="-128"/>
                    <a:cs typeface="ＭＳ Ｐゴシック" charset="-128"/>
                  </a:rPr>
                  <a:t>-</a:t>
                </a:r>
                <a:r>
                  <a:rPr lang="en-GB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e</a:t>
                </a:r>
                <a:r>
                  <a:rPr lang="en-GB" sz="1400" baseline="30000">
                    <a:solidFill>
                      <a:schemeClr val="tx1"/>
                    </a:solidFill>
                    <a:latin typeface="Symbol" charset="2"/>
                    <a:ea typeface="ＭＳ Ｐゴシック" charset="-128"/>
                    <a:cs typeface="ＭＳ Ｐゴシック" charset="-128"/>
                  </a:rPr>
                  <a:t>-</a:t>
                </a:r>
                <a:r>
                  <a:rPr lang="en-GB"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 emission</a:t>
                </a:r>
              </a:p>
            </p:txBody>
          </p:sp>
          <p:sp>
            <p:nvSpPr>
              <p:cNvPr id="21521" name="Line 58"/>
              <p:cNvSpPr>
                <a:spLocks noChangeShapeType="1"/>
              </p:cNvSpPr>
              <p:nvPr/>
            </p:nvSpPr>
            <p:spPr bwMode="auto">
              <a:xfrm flipH="1">
                <a:off x="1973" y="2115"/>
                <a:ext cx="317" cy="60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</p:grpSp>
      <p:graphicFrame>
        <p:nvGraphicFramePr>
          <p:cNvPr id="21506" name="Object 2"/>
          <p:cNvGraphicFramePr>
            <a:graphicFrameLocks noChangeAspect="1"/>
          </p:cNvGraphicFramePr>
          <p:nvPr>
            <p:ph sz="quarter" idx="3"/>
          </p:nvPr>
        </p:nvGraphicFramePr>
        <p:xfrm>
          <a:off x="755650" y="2708275"/>
          <a:ext cx="2016125" cy="563563"/>
        </p:xfrm>
        <a:graphic>
          <a:graphicData uri="http://schemas.openxmlformats.org/presentationml/2006/ole">
            <p:oleObj spid="_x0000_s40962" name="Equation" r:id="rId5" imgW="863280" imgH="241200" progId="Equation.3">
              <p:embed/>
            </p:oleObj>
          </a:graphicData>
        </a:graphic>
      </p:graphicFrame>
      <p:sp>
        <p:nvSpPr>
          <p:cNvPr id="31" name="Rectangle 21"/>
          <p:cNvSpPr>
            <a:spLocks/>
          </p:cNvSpPr>
          <p:nvPr/>
        </p:nvSpPr>
        <p:spPr bwMode="auto">
          <a:xfrm>
            <a:off x="5956101" y="5768578"/>
            <a:ext cx="2750344" cy="29468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500" u="sng" dirty="0">
                <a:latin typeface="Arial Italic" charset="0"/>
                <a:ea typeface="Arial Italic" charset="0"/>
                <a:cs typeface="Arial Italic" charset="0"/>
                <a:sym typeface="Arial Italic" charset="0"/>
              </a:rPr>
              <a:t>NIM A606 (2009) 449-465.</a:t>
            </a:r>
          </a:p>
        </p:txBody>
      </p:sp>
      <p:sp>
        <p:nvSpPr>
          <p:cNvPr id="32" name="Rectangle 16"/>
          <p:cNvSpPr>
            <a:spLocks/>
          </p:cNvSpPr>
          <p:nvPr/>
        </p:nvSpPr>
        <p:spPr bwMode="auto">
          <a:xfrm>
            <a:off x="5237097" y="4955976"/>
            <a:ext cx="3862256" cy="81260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dirty="0">
                <a:latin typeface="Times New Roman"/>
                <a:ea typeface="Arial Bold" charset="0"/>
                <a:cs typeface="Times New Roman"/>
                <a:sym typeface="Arial Bold" charset="0"/>
              </a:rPr>
              <a:t>Backgrounds are measured using event </a:t>
            </a:r>
            <a:r>
              <a:rPr lang="en-US" u="sng" dirty="0">
                <a:latin typeface="Times New Roman"/>
                <a:ea typeface="Arial Bold" charset="0"/>
                <a:cs typeface="Times New Roman"/>
                <a:sym typeface="Arial Bold" charset="0"/>
              </a:rPr>
              <a:t>topology</a:t>
            </a:r>
            <a:r>
              <a:rPr lang="en-US" dirty="0">
                <a:latin typeface="Times New Roman"/>
                <a:ea typeface="Arial Bold" charset="0"/>
                <a:cs typeface="Times New Roman"/>
                <a:sym typeface="Arial Bold" charset="0"/>
              </a:rPr>
              <a:t> and </a:t>
            </a:r>
            <a:r>
              <a:rPr lang="en-US" u="sng" dirty="0">
                <a:latin typeface="Times New Roman"/>
                <a:ea typeface="Arial Bold" charset="0"/>
                <a:cs typeface="Times New Roman"/>
                <a:sym typeface="Arial Bold" charset="0"/>
              </a:rPr>
              <a:t>timing</a:t>
            </a:r>
            <a:r>
              <a:rPr lang="en-US" dirty="0">
                <a:latin typeface="Times New Roman"/>
                <a:ea typeface="Arial Bold" charset="0"/>
                <a:cs typeface="Times New Roman"/>
                <a:sym typeface="Arial Bold" charset="0"/>
              </a:rPr>
              <a:t> to produce a background</a:t>
            </a:r>
            <a:r>
              <a:rPr lang="en-US" dirty="0" smtClean="0">
                <a:latin typeface="Times New Roman"/>
                <a:ea typeface="Arial Bold" charset="0"/>
                <a:cs typeface="Times New Roman"/>
                <a:sym typeface="Arial Bold" charset="0"/>
              </a:rPr>
              <a:t> model </a:t>
            </a:r>
            <a:r>
              <a:rPr lang="en-US" dirty="0">
                <a:latin typeface="Times New Roman"/>
                <a:ea typeface="Arial Bold" charset="0"/>
                <a:cs typeface="Times New Roman"/>
                <a:sym typeface="Arial Bold" charset="0"/>
              </a:rPr>
              <a:t>for </a:t>
            </a:r>
            <a:r>
              <a:rPr lang="en-US" dirty="0" err="1">
                <a:latin typeface="Times New Roman"/>
                <a:ea typeface="Arial Bold" charset="0"/>
                <a:cs typeface="Times New Roman"/>
                <a:sym typeface="Arial Bold" charset="0"/>
              </a:rPr>
              <a:t>ββ</a:t>
            </a:r>
            <a:endParaRPr lang="en-US" dirty="0">
              <a:latin typeface="Times New Roman"/>
              <a:ea typeface="Arial Bold" charset="0"/>
              <a:cs typeface="Times New Roman"/>
              <a:sym typeface="Arial Bold" charset="0"/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7 September 2008</a:t>
            </a:r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1DA40-5C6A-7C45-938A-A0096F681C5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Robert Flack NOW2010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7 September 2008</a:t>
            </a:r>
            <a:endParaRPr lang="en-US"/>
          </a:p>
        </p:txBody>
      </p:sp>
      <p:sp>
        <p:nvSpPr>
          <p:cNvPr id="2355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Robert Flack NOW2010</a:t>
            </a: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25E2F7-80E5-8642-B8EE-EBEF2980E0DB}" type="slidenum">
              <a:rPr lang="en-US"/>
              <a:pPr/>
              <a:t>5</a:t>
            </a:fld>
            <a:endParaRPr lang="en-US"/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-12700" y="4781550"/>
            <a:ext cx="2603500" cy="19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1131888" y="1227138"/>
            <a:ext cx="2416175" cy="252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78" name="Rectangle 37"/>
          <p:cNvSpPr>
            <a:spLocks noChangeArrowheads="1"/>
          </p:cNvSpPr>
          <p:nvPr/>
        </p:nvSpPr>
        <p:spPr bwMode="auto">
          <a:xfrm>
            <a:off x="7151688" y="4979988"/>
            <a:ext cx="1785937" cy="439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1288123" y="5989638"/>
            <a:ext cx="6565603" cy="369332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T</a:t>
            </a:r>
            <a:r>
              <a:rPr lang="fr-FR" baseline="-25000" dirty="0">
                <a:solidFill>
                  <a:schemeClr val="tx1"/>
                </a:solidFill>
              </a:rPr>
              <a:t>1/2</a:t>
            </a:r>
            <a:r>
              <a:rPr lang="fr-FR" dirty="0">
                <a:solidFill>
                  <a:schemeClr val="tx1"/>
                </a:solidFill>
              </a:rPr>
              <a:t>(</a:t>
            </a:r>
            <a:r>
              <a:rPr lang="fr-FR" dirty="0">
                <a:solidFill>
                  <a:schemeClr val="tx1"/>
                </a:solidFill>
                <a:latin typeface="Symbol" charset="2"/>
              </a:rPr>
              <a:t>2nbb</a:t>
            </a:r>
            <a:r>
              <a:rPr lang="fr-FR" dirty="0">
                <a:solidFill>
                  <a:schemeClr val="tx1"/>
                </a:solidFill>
              </a:rPr>
              <a:t>) = 7</a:t>
            </a:r>
            <a:r>
              <a:rPr lang="en-GB" dirty="0">
                <a:solidFill>
                  <a:schemeClr val="tx1"/>
                </a:solidFill>
              </a:rPr>
              <a:t>.</a:t>
            </a:r>
            <a:r>
              <a:rPr lang="fr-FR" dirty="0">
                <a:solidFill>
                  <a:schemeClr val="tx1"/>
                </a:solidFill>
              </a:rPr>
              <a:t>11 </a:t>
            </a:r>
            <a:r>
              <a:rPr lang="fr-FR" dirty="0">
                <a:solidFill>
                  <a:schemeClr val="tx1"/>
                </a:solidFill>
                <a:latin typeface="Symbol" charset="2"/>
              </a:rPr>
              <a:t>±</a:t>
            </a:r>
            <a:r>
              <a:rPr lang="fr-FR" dirty="0">
                <a:solidFill>
                  <a:schemeClr val="tx1"/>
                </a:solidFill>
              </a:rPr>
              <a:t> 0</a:t>
            </a:r>
            <a:r>
              <a:rPr lang="en-GB" dirty="0">
                <a:solidFill>
                  <a:schemeClr val="tx1"/>
                </a:solidFill>
              </a:rPr>
              <a:t>.</a:t>
            </a:r>
            <a:r>
              <a:rPr lang="fr-FR" dirty="0">
                <a:solidFill>
                  <a:schemeClr val="tx1"/>
                </a:solidFill>
              </a:rPr>
              <a:t>02 (stat) </a:t>
            </a:r>
            <a:r>
              <a:rPr lang="fr-FR" dirty="0">
                <a:solidFill>
                  <a:schemeClr val="tx1"/>
                </a:solidFill>
                <a:latin typeface="Symbol" charset="2"/>
              </a:rPr>
              <a:t>±</a:t>
            </a:r>
            <a:r>
              <a:rPr lang="fr-FR" dirty="0">
                <a:solidFill>
                  <a:schemeClr val="tx1"/>
                </a:solidFill>
              </a:rPr>
              <a:t> 0</a:t>
            </a:r>
            <a:r>
              <a:rPr lang="en-GB" dirty="0">
                <a:solidFill>
                  <a:schemeClr val="tx1"/>
                </a:solidFill>
              </a:rPr>
              <a:t>.</a:t>
            </a:r>
            <a:r>
              <a:rPr lang="fr-FR" dirty="0">
                <a:solidFill>
                  <a:schemeClr val="tx1"/>
                </a:solidFill>
              </a:rPr>
              <a:t>54 (</a:t>
            </a:r>
            <a:r>
              <a:rPr lang="fr-FR" dirty="0" err="1">
                <a:solidFill>
                  <a:schemeClr val="tx1"/>
                </a:solidFill>
              </a:rPr>
              <a:t>syst</a:t>
            </a:r>
            <a:r>
              <a:rPr lang="fr-FR" dirty="0">
                <a:solidFill>
                  <a:schemeClr val="tx1"/>
                </a:solidFill>
              </a:rPr>
              <a:t>) </a:t>
            </a:r>
            <a:r>
              <a:rPr lang="fr-FR" dirty="0" err="1">
                <a:solidFill>
                  <a:schemeClr val="tx1"/>
                </a:solidFill>
                <a:latin typeface="Symbol" charset="2"/>
                <a:sym typeface="Symbol" charset="2"/>
              </a:rPr>
              <a:t></a:t>
            </a:r>
            <a:r>
              <a:rPr lang="fr-FR" dirty="0">
                <a:solidFill>
                  <a:schemeClr val="tx1"/>
                </a:solidFill>
              </a:rPr>
              <a:t> 10</a:t>
            </a:r>
            <a:r>
              <a:rPr lang="fr-FR" baseline="30000" dirty="0">
                <a:solidFill>
                  <a:schemeClr val="tx1"/>
                </a:solidFill>
              </a:rPr>
              <a:t>18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years</a:t>
            </a:r>
            <a:r>
              <a:rPr lang="fr-FR" dirty="0" smtClean="0">
                <a:solidFill>
                  <a:schemeClr val="tx1"/>
                </a:solidFill>
              </a:rPr>
              <a:t>, S/B = 40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582" name="Rectangle 45"/>
          <p:cNvSpPr>
            <a:spLocks noChangeArrowheads="1"/>
          </p:cNvSpPr>
          <p:nvPr/>
        </p:nvSpPr>
        <p:spPr bwMode="auto">
          <a:xfrm>
            <a:off x="257175" y="1455738"/>
            <a:ext cx="285750" cy="1087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84" name="Rectangle 47"/>
          <p:cNvSpPr>
            <a:spLocks noChangeArrowheads="1"/>
          </p:cNvSpPr>
          <p:nvPr/>
        </p:nvSpPr>
        <p:spPr bwMode="auto">
          <a:xfrm>
            <a:off x="0" y="1295400"/>
            <a:ext cx="304800" cy="348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85" name="Text Box 48"/>
          <p:cNvSpPr txBox="1">
            <a:spLocks noChangeArrowheads="1"/>
          </p:cNvSpPr>
          <p:nvPr/>
        </p:nvSpPr>
        <p:spPr bwMode="auto">
          <a:xfrm>
            <a:off x="0" y="188913"/>
            <a:ext cx="9144000" cy="6413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3600" baseline="30000" dirty="0">
                <a:solidFill>
                  <a:schemeClr val="tx1"/>
                </a:solidFill>
              </a:rPr>
              <a:t>100</a:t>
            </a:r>
            <a:r>
              <a:rPr lang="fr-FR" sz="3600" dirty="0">
                <a:solidFill>
                  <a:schemeClr val="tx1"/>
                </a:solidFill>
              </a:rPr>
              <a:t>Mo </a:t>
            </a:r>
            <a:r>
              <a:rPr lang="fr-FR" sz="3600" dirty="0">
                <a:solidFill>
                  <a:schemeClr val="tx1"/>
                </a:solidFill>
                <a:sym typeface="Symbol" charset="2"/>
              </a:rPr>
              <a:t>2</a:t>
            </a:r>
            <a:r>
              <a:rPr lang="fr-FR" sz="3600" dirty="0" smtClean="0">
                <a:solidFill>
                  <a:schemeClr val="tx1"/>
                </a:solidFill>
                <a:sym typeface="Symbol" charset="2"/>
              </a:rPr>
              <a:t> </a:t>
            </a:r>
            <a:r>
              <a:rPr lang="fr-FR" sz="3600" dirty="0" err="1" smtClean="0">
                <a:solidFill>
                  <a:schemeClr val="tx1"/>
                </a:solidFill>
                <a:sym typeface="Symbol" charset="2"/>
              </a:rPr>
              <a:t>updated</a:t>
            </a:r>
            <a:r>
              <a:rPr lang="fr-FR" sz="3600" dirty="0" smtClean="0">
                <a:solidFill>
                  <a:schemeClr val="tx1"/>
                </a:solidFill>
                <a:sym typeface="Symbol" charset="2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</a:rPr>
              <a:t>result</a:t>
            </a: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23586" name="Text Box 49"/>
          <p:cNvSpPr txBox="1">
            <a:spLocks noChangeArrowheads="1"/>
          </p:cNvSpPr>
          <p:nvPr/>
        </p:nvSpPr>
        <p:spPr bwMode="auto">
          <a:xfrm>
            <a:off x="2673713" y="5471247"/>
            <a:ext cx="353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0" i="1" dirty="0">
                <a:solidFill>
                  <a:schemeClr val="tx1"/>
                </a:solidFill>
              </a:rPr>
              <a:t>   Phys. Rev. </a:t>
            </a:r>
            <a:r>
              <a:rPr lang="en-GB" b="0" i="1" dirty="0" err="1">
                <a:solidFill>
                  <a:schemeClr val="tx1"/>
                </a:solidFill>
              </a:rPr>
              <a:t>Lett</a:t>
            </a:r>
            <a:r>
              <a:rPr lang="en-GB" b="0" i="1" dirty="0">
                <a:solidFill>
                  <a:schemeClr val="tx1"/>
                </a:solidFill>
              </a:rPr>
              <a:t>. 95 182302 (2005) </a:t>
            </a:r>
            <a:endParaRPr lang="fr-FR" b="0" i="1" dirty="0">
              <a:solidFill>
                <a:schemeClr val="tx1"/>
              </a:solidFill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7371" y="977930"/>
            <a:ext cx="9938742" cy="30907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4" name="Rectangle 3"/>
          <p:cNvSpPr>
            <a:spLocks/>
          </p:cNvSpPr>
          <p:nvPr/>
        </p:nvSpPr>
        <p:spPr bwMode="auto">
          <a:xfrm>
            <a:off x="-71356" y="4116081"/>
            <a:ext cx="9541371" cy="77688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500" dirty="0">
                <a:solidFill>
                  <a:srgbClr val="D90B0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 </a:t>
            </a:r>
            <a:r>
              <a:rPr lang="en-US" sz="2000" dirty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T</a:t>
            </a:r>
            <a:r>
              <a:rPr lang="en-US" sz="2000" baseline="-6000" dirty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1/2</a:t>
            </a:r>
            <a:r>
              <a:rPr lang="en-US" sz="2000" dirty="0">
                <a:solidFill>
                  <a:srgbClr val="D90B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(2ν) = [7.17 ± 0.01(stat) ± 0.54(sys)] × 10</a:t>
            </a:r>
            <a:r>
              <a:rPr lang="en-US" sz="2000" baseline="32000" dirty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18</a:t>
            </a:r>
            <a:r>
              <a:rPr lang="en-US" sz="2000" dirty="0">
                <a:solidFill>
                  <a:srgbClr val="D90B00"/>
                </a:solidFill>
                <a:latin typeface="Times New Roman"/>
                <a:ea typeface="ヒラギノ角ゴ ProN W6" charset="-128"/>
                <a:cs typeface="Times New Roman"/>
                <a:sym typeface="Chalkboard Bold" charset="0"/>
              </a:rPr>
              <a:t> yr ⇒ ~3.5 yr, Phase II (low </a:t>
            </a:r>
            <a:r>
              <a:rPr lang="en-US" sz="2000" dirty="0" err="1">
                <a:solidFill>
                  <a:srgbClr val="D90B00"/>
                </a:solidFill>
                <a:latin typeface="Times New Roman"/>
                <a:ea typeface="ヒラギノ角ゴ ProN W6" charset="-128"/>
                <a:cs typeface="Times New Roman"/>
                <a:sym typeface="Chalkboard Bold" charset="0"/>
              </a:rPr>
              <a:t>Rn</a:t>
            </a:r>
            <a:r>
              <a:rPr lang="en-US" sz="2000" dirty="0">
                <a:solidFill>
                  <a:srgbClr val="D90B00"/>
                </a:solidFill>
                <a:latin typeface="Times New Roman"/>
                <a:ea typeface="ヒラギノ角ゴ ProN W6" charset="-128"/>
                <a:cs typeface="Times New Roman"/>
                <a:sym typeface="Chalkboard Bold" charset="0"/>
              </a:rPr>
              <a:t>), S/B = </a:t>
            </a:r>
            <a:r>
              <a:rPr lang="en-US" sz="2000" dirty="0" smtClean="0">
                <a:solidFill>
                  <a:srgbClr val="D90B00"/>
                </a:solidFill>
                <a:latin typeface="Times New Roman"/>
                <a:ea typeface="ヒラギノ角ゴ ProN W6" charset="-128"/>
                <a:cs typeface="Times New Roman"/>
                <a:sym typeface="Chalkboard Bold" charset="0"/>
              </a:rPr>
              <a:t>76</a:t>
            </a:r>
            <a:endParaRPr lang="en-US" sz="2000" dirty="0" smtClean="0">
              <a:solidFill>
                <a:srgbClr val="D90B00"/>
              </a:solidFill>
              <a:latin typeface="Times New Roman"/>
              <a:ea typeface="Lucida Grande" charset="0"/>
              <a:cs typeface="Times New Roman"/>
              <a:sym typeface="Chalkboard" charset="0"/>
            </a:endParaRPr>
          </a:p>
          <a:p>
            <a:pPr algn="ctr"/>
            <a:r>
              <a:rPr lang="en-US" sz="2000" dirty="0" smtClean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M</a:t>
            </a:r>
            <a:r>
              <a:rPr lang="en-US" sz="2000" baseline="32000" dirty="0" smtClean="0">
                <a:solidFill>
                  <a:srgbClr val="D90B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2ν</a:t>
            </a:r>
            <a:r>
              <a:rPr lang="en-US" sz="2000" dirty="0" smtClean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(</a:t>
            </a:r>
            <a:r>
              <a:rPr lang="en-US" sz="2000" baseline="32000" dirty="0" smtClean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100</a:t>
            </a:r>
            <a:r>
              <a:rPr lang="en-US" sz="2000" dirty="0" smtClean="0">
                <a:solidFill>
                  <a:srgbClr val="D90B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Mo) = 0.126 ± 0.006 </a:t>
            </a:r>
            <a:endParaRPr lang="en-US" sz="2000" dirty="0">
              <a:solidFill>
                <a:srgbClr val="D90B00"/>
              </a:solidFill>
              <a:latin typeface="Times New Roman"/>
              <a:ea typeface="Chalkboard Bold" charset="0"/>
              <a:cs typeface="Times New Roman"/>
              <a:sym typeface="Chalkboard Bold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4177" y="4978400"/>
            <a:ext cx="7710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This is an update of a previous published result using phase I data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0" y="-85011"/>
            <a:ext cx="889396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" charset="0"/>
              </a:rPr>
              <a:t>2νββ results for other isotopes (preliminary</a:t>
            </a:r>
            <a:r>
              <a:rPr lang="en-US" sz="2500" b="1" dirty="0">
                <a:solidFill>
                  <a:srgbClr val="000000"/>
                </a:solidFill>
                <a:latin typeface="Chalkboard" charset="0"/>
                <a:ea typeface="Lucida Grande" charset="0"/>
                <a:cs typeface="Lucida Grande" charset="0"/>
                <a:sym typeface="Chalkboard" charset="0"/>
              </a:rPr>
              <a:t>)</a:t>
            </a: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114970" y="6036124"/>
            <a:ext cx="9029030" cy="67865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" charset="0"/>
              </a:rPr>
              <a:t>Many more results available. Excited states, 0ν for different mechanisms and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" charset="0"/>
              </a:rPr>
              <a:t>isotopes</a:t>
            </a:r>
          </a:p>
        </p:txBody>
      </p:sp>
      <p:sp>
        <p:nvSpPr>
          <p:cNvPr id="39939" name="Rectangle 3"/>
          <p:cNvSpPr>
            <a:spLocks/>
          </p:cNvSpPr>
          <p:nvPr/>
        </p:nvSpPr>
        <p:spPr bwMode="auto">
          <a:xfrm>
            <a:off x="285750" y="2889617"/>
            <a:ext cx="2255863" cy="4001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[9.6±0.1(stat)±1.0(sys)]×10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19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yr</a:t>
            </a:r>
          </a:p>
          <a:p>
            <a:pPr algn="ctr"/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</a:t>
            </a:r>
            <a:r>
              <a:rPr lang="en-US" sz="1300" baseline="320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2ν</a:t>
            </a:r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=0.049±0.004</a:t>
            </a:r>
          </a:p>
        </p:txBody>
      </p:sp>
      <p:sp>
        <p:nvSpPr>
          <p:cNvPr id="39940" name="Rectangle 4"/>
          <p:cNvSpPr>
            <a:spLocks/>
          </p:cNvSpPr>
          <p:nvPr/>
        </p:nvSpPr>
        <p:spPr bwMode="auto">
          <a:xfrm>
            <a:off x="6313289" y="2781598"/>
            <a:ext cx="2723555" cy="45541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[7.0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+1.0</a:t>
            </a:r>
            <a:r>
              <a:rPr lang="en-US" sz="1300" baseline="-6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-0.8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(stat) 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+1.1</a:t>
            </a:r>
            <a:r>
              <a:rPr lang="en-US" sz="1300" baseline="-6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-0.9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(sys)]×10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20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yr</a:t>
            </a:r>
          </a:p>
          <a:p>
            <a:pPr algn="ctr"/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</a:t>
            </a:r>
            <a:r>
              <a:rPr lang="en-US" sz="1300" baseline="320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2ν</a:t>
            </a:r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=0.0173±0.0025 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453" y="3312914"/>
            <a:ext cx="2403203" cy="223242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42" name="Rectangle 6"/>
          <p:cNvSpPr>
            <a:spLocks/>
          </p:cNvSpPr>
          <p:nvPr/>
        </p:nvSpPr>
        <p:spPr bwMode="auto">
          <a:xfrm>
            <a:off x="142875" y="5532804"/>
            <a:ext cx="2510359" cy="4001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[2.35±0.14(stat)±0.16(sys)]×10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19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yr</a:t>
            </a:r>
          </a:p>
          <a:p>
            <a:pPr algn="ctr"/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</a:t>
            </a:r>
            <a:r>
              <a:rPr lang="en-US" sz="1300" baseline="320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2ν</a:t>
            </a:r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=0.049±0.002</a:t>
            </a: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625078"/>
            <a:ext cx="2357438" cy="221567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44" name="Rectangle 8"/>
          <p:cNvSpPr>
            <a:spLocks/>
          </p:cNvSpPr>
          <p:nvPr/>
        </p:nvSpPr>
        <p:spPr bwMode="auto">
          <a:xfrm>
            <a:off x="1108310" y="3473559"/>
            <a:ext cx="39754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aseline="3200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96</a:t>
            </a:r>
            <a:r>
              <a:rPr lang="en-US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Zr</a:t>
            </a:r>
          </a:p>
        </p:txBody>
      </p:sp>
      <p:sp>
        <p:nvSpPr>
          <p:cNvPr id="39945" name="Rectangle 9"/>
          <p:cNvSpPr>
            <a:spLocks/>
          </p:cNvSpPr>
          <p:nvPr/>
        </p:nvSpPr>
        <p:spPr bwMode="auto">
          <a:xfrm>
            <a:off x="3321844" y="2809250"/>
            <a:ext cx="2510359" cy="4001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[9.20±0.25(stat)±0.63(sys)]×10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18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yr</a:t>
            </a:r>
          </a:p>
          <a:p>
            <a:pPr algn="ctr"/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</a:t>
            </a:r>
            <a:r>
              <a:rPr lang="en-US" sz="1300" baseline="320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2ν</a:t>
            </a:r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=0.030±0.002</a:t>
            </a:r>
          </a:p>
        </p:txBody>
      </p:sp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633" y="3429000"/>
            <a:ext cx="2294930" cy="20627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47" name="Rectangle 11"/>
          <p:cNvSpPr>
            <a:spLocks/>
          </p:cNvSpPr>
          <p:nvPr/>
        </p:nvSpPr>
        <p:spPr bwMode="auto">
          <a:xfrm>
            <a:off x="3348633" y="5541734"/>
            <a:ext cx="2335113" cy="4001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[4.4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+0.5</a:t>
            </a:r>
            <a:r>
              <a:rPr lang="en-US" sz="1300" baseline="-6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-0.4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(stat)±0.4(sys)]×10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19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yr</a:t>
            </a:r>
          </a:p>
          <a:p>
            <a:pPr algn="ctr"/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</a:t>
            </a:r>
            <a:r>
              <a:rPr lang="en-US" sz="1300" baseline="320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2ν</a:t>
            </a:r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=0.0238±0.0015</a:t>
            </a:r>
          </a:p>
        </p:txBody>
      </p:sp>
      <p:sp>
        <p:nvSpPr>
          <p:cNvPr id="39948" name="Rectangle 12"/>
          <p:cNvSpPr>
            <a:spLocks/>
          </p:cNvSpPr>
          <p:nvPr/>
        </p:nvSpPr>
        <p:spPr bwMode="auto">
          <a:xfrm>
            <a:off x="6215063" y="5505152"/>
            <a:ext cx="2678906" cy="45541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[2.88±0.04(stat)±0.16(sys)]×10</a:t>
            </a:r>
            <a:r>
              <a:rPr lang="en-US" sz="1300" baseline="320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19</a:t>
            </a:r>
            <a:r>
              <a:rPr lang="en-US" sz="1300" dirty="0">
                <a:solidFill>
                  <a:srgbClr val="200063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yr</a:t>
            </a:r>
          </a:p>
          <a:p>
            <a:pPr algn="ctr"/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</a:t>
            </a:r>
            <a:r>
              <a:rPr lang="en-US" sz="1300" baseline="320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2ν</a:t>
            </a:r>
            <a:r>
              <a:rPr lang="en-US" sz="1300" dirty="0">
                <a:solidFill>
                  <a:srgbClr val="2B4714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=0.0685±0.0025</a:t>
            </a:r>
          </a:p>
        </p:txBody>
      </p:sp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2953" y="669727"/>
            <a:ext cx="2143125" cy="203931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50" name="Rectangle 14"/>
          <p:cNvSpPr>
            <a:spLocks/>
          </p:cNvSpPr>
          <p:nvPr/>
        </p:nvSpPr>
        <p:spPr bwMode="auto">
          <a:xfrm>
            <a:off x="7444700" y="928598"/>
            <a:ext cx="446223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aseline="3200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130</a:t>
            </a:r>
            <a:r>
              <a:rPr lang="en-US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Te</a:t>
            </a:r>
          </a:p>
        </p:txBody>
      </p:sp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9772" y="3417838"/>
            <a:ext cx="2762622" cy="195560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52" name="Rectangle 16"/>
          <p:cNvSpPr>
            <a:spLocks/>
          </p:cNvSpPr>
          <p:nvPr/>
        </p:nvSpPr>
        <p:spPr bwMode="auto">
          <a:xfrm>
            <a:off x="6696911" y="3460165"/>
            <a:ext cx="511934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aseline="3200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116</a:t>
            </a:r>
            <a:r>
              <a:rPr lang="en-US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Cd</a:t>
            </a:r>
          </a:p>
        </p:txBody>
      </p:sp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945" y="477738"/>
            <a:ext cx="2339578" cy="2348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954" name="Rectangle 18"/>
          <p:cNvSpPr>
            <a:spLocks/>
          </p:cNvSpPr>
          <p:nvPr/>
        </p:nvSpPr>
        <p:spPr bwMode="auto">
          <a:xfrm>
            <a:off x="1279378" y="790188"/>
            <a:ext cx="370181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aseline="3200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82</a:t>
            </a:r>
            <a:r>
              <a:rPr lang="en-US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Se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936300" y="48843"/>
            <a:ext cx="7255742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Gill Sans" charset="0"/>
              </a:rPr>
              <a:t>0νββ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 for </a:t>
            </a:r>
            <a:r>
              <a:rPr lang="en-US" sz="3600" b="1" baseline="32000" dirty="0">
                <a:solidFill>
                  <a:srgbClr val="0000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100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Mo(~7kg) and </a:t>
            </a:r>
            <a:r>
              <a:rPr lang="en-US" sz="3600" b="1" baseline="32000" dirty="0">
                <a:solidFill>
                  <a:srgbClr val="0000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82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Se (~1kg)</a:t>
            </a:r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-156269" y="4500563"/>
            <a:ext cx="4501573" cy="202619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   </a:t>
            </a:r>
            <a:r>
              <a:rPr lang="en-US" dirty="0">
                <a:solidFill>
                  <a:schemeClr val="tx1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[2.8-3.2] </a:t>
            </a:r>
            <a:r>
              <a:rPr lang="en-US" dirty="0" err="1">
                <a:solidFill>
                  <a:schemeClr val="tx1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MeV</a:t>
            </a:r>
            <a:r>
              <a:rPr lang="en-US" dirty="0">
                <a:solidFill>
                  <a:schemeClr val="tx1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:</a:t>
            </a:r>
            <a:r>
              <a:rPr lang="en-US" sz="2000" dirty="0">
                <a:latin typeface="Times New Roman"/>
                <a:ea typeface="Chalkboard" charset="0"/>
                <a:cs typeface="Times New Roman"/>
                <a:sym typeface="Chalkboard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DATA = 18; MC = 16.4±1.4 </a:t>
            </a:r>
            <a:r>
              <a:rPr lang="en-US" sz="2000" dirty="0">
                <a:latin typeface="Times New Roman"/>
                <a:ea typeface="Chalkboard" charset="0"/>
                <a:cs typeface="Times New Roman"/>
                <a:sym typeface="Chalkboard" charset="0"/>
              </a:rPr>
              <a:t>   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Times New Roman"/>
                <a:ea typeface="Chalkboard" charset="0"/>
                <a:cs typeface="Times New Roman"/>
                <a:sym typeface="Chalkboard" charset="0"/>
              </a:rPr>
              <a:t>  </a:t>
            </a:r>
            <a:r>
              <a:rPr lang="en-US" sz="2000" dirty="0" smtClean="0">
                <a:solidFill>
                  <a:srgbClr val="D90B00"/>
                </a:solidFill>
                <a:latin typeface="Times New Roman"/>
                <a:ea typeface="Chalkboard" charset="0"/>
                <a:cs typeface="Times New Roman"/>
                <a:sym typeface="Chalkboard" charset="0"/>
              </a:rPr>
              <a:t> 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T</a:t>
            </a:r>
            <a:r>
              <a:rPr lang="en-US" sz="2000" baseline="-60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1</a:t>
            </a:r>
            <a:r>
              <a:rPr lang="en-US" sz="2000" baseline="-6000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/2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(0ν) &gt; 1.0×10</a:t>
            </a:r>
            <a:r>
              <a:rPr lang="en-US" sz="2000" baseline="32000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24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 yr at 90%CL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         &lt;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m</a:t>
            </a:r>
            <a:r>
              <a:rPr lang="en-US" sz="2000" baseline="-6000" dirty="0" err="1">
                <a:solidFill>
                  <a:srgbClr val="000000"/>
                </a:solidFill>
                <a:latin typeface="Times New Roman"/>
                <a:ea typeface="Lucida Grande" charset="0"/>
                <a:cs typeface="Times New Roman"/>
                <a:sym typeface="Chalkboard Bold" charset="0"/>
              </a:rPr>
              <a:t>ν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&gt; &lt; (0.47 - 0.96)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Chalkboard Bold" charset="0"/>
                <a:cs typeface="Times New Roman"/>
                <a:sym typeface="Chalkboard Bold" charset="0"/>
              </a:rPr>
              <a:t>eV</a:t>
            </a:r>
            <a:endParaRPr lang="en-US" sz="2000" dirty="0">
              <a:solidFill>
                <a:srgbClr val="000000"/>
              </a:solidFill>
              <a:latin typeface="Times New Roman"/>
              <a:ea typeface="Chalkboard Bold" charset="0"/>
              <a:cs typeface="Times New Roman"/>
              <a:sym typeface="Chalkboard Bold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latin typeface="Chalkboard" charset="0"/>
              <a:ea typeface="Lucida Grande" charset="0"/>
              <a:cs typeface="Lucida Grande" charset="0"/>
              <a:sym typeface="Chalkboard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latin typeface="Chalkboard" charset="0"/>
              <a:ea typeface="Lucida Grande" charset="0"/>
              <a:cs typeface="Lucida Grande" charset="0"/>
              <a:sym typeface="Chalkboard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latin typeface="Chalkboard" charset="0"/>
              <a:ea typeface="Lucida Grande" charset="0"/>
              <a:cs typeface="Lucida Grande" charset="0"/>
              <a:sym typeface="Chalkboard" charset="0"/>
            </a:endParaRP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400721" y="5801894"/>
            <a:ext cx="7455918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    V+A: T</a:t>
            </a:r>
            <a:r>
              <a:rPr lang="en-US" baseline="-6000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1/2</a:t>
            </a:r>
            <a:r>
              <a:rPr lang="en-US" dirty="0">
                <a:solidFill>
                  <a:srgbClr val="140041"/>
                </a:solidFill>
                <a:latin typeface="Times New Roman"/>
                <a:ea typeface="Lucida Grande" charset="0"/>
                <a:cs typeface="Times New Roman"/>
                <a:sym typeface="Gill Sans" charset="0"/>
              </a:rPr>
              <a:t>(0ν) &gt; 5.4×10</a:t>
            </a:r>
            <a:r>
              <a:rPr lang="en-US" baseline="32000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23</a:t>
            </a:r>
            <a:r>
              <a:rPr lang="en-US" dirty="0">
                <a:solidFill>
                  <a:srgbClr val="140041"/>
                </a:solidFill>
                <a:latin typeface="Times New Roman"/>
                <a:ea typeface="Lucida Grande" charset="0"/>
                <a:cs typeface="Times New Roman"/>
                <a:sym typeface="Gill Sans" charset="0"/>
              </a:rPr>
              <a:t> yr at 90%CL        </a:t>
            </a:r>
            <a:r>
              <a:rPr lang="en-US" dirty="0" err="1">
                <a:solidFill>
                  <a:srgbClr val="140041"/>
                </a:solidFill>
                <a:latin typeface="Times New Roman"/>
                <a:ea typeface="Lucida Grande" charset="0"/>
                <a:cs typeface="Times New Roman"/>
                <a:sym typeface="Gill Sans" charset="0"/>
              </a:rPr>
              <a:t>λ</a:t>
            </a:r>
            <a:r>
              <a:rPr lang="en-US" dirty="0">
                <a:solidFill>
                  <a:srgbClr val="140041"/>
                </a:solidFill>
                <a:latin typeface="Times New Roman"/>
                <a:ea typeface="Lucida Grande" charset="0"/>
                <a:cs typeface="Times New Roman"/>
                <a:sym typeface="Gill Sans" charset="0"/>
              </a:rPr>
              <a:t> &lt; 1.4×10</a:t>
            </a:r>
            <a:r>
              <a:rPr lang="en-US" baseline="32000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-6</a:t>
            </a:r>
            <a:r>
              <a:rPr lang="en-US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 </a:t>
            </a:r>
          </a:p>
          <a:p>
            <a:r>
              <a:rPr lang="en-US" dirty="0" err="1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Majoron</a:t>
            </a:r>
            <a:r>
              <a:rPr lang="en-US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: T</a:t>
            </a:r>
            <a:r>
              <a:rPr lang="en-US" baseline="-6000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1/2</a:t>
            </a:r>
            <a:r>
              <a:rPr lang="en-US" dirty="0">
                <a:solidFill>
                  <a:srgbClr val="140041"/>
                </a:solidFill>
                <a:latin typeface="Times New Roman"/>
                <a:ea typeface="Lucida Grande" charset="0"/>
                <a:cs typeface="Times New Roman"/>
                <a:sym typeface="Gill Sans" charset="0"/>
              </a:rPr>
              <a:t>(0ν) &gt; 2.1×10</a:t>
            </a:r>
            <a:r>
              <a:rPr lang="en-US" baseline="32000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22</a:t>
            </a:r>
            <a:r>
              <a:rPr lang="en-US" dirty="0">
                <a:solidFill>
                  <a:srgbClr val="140041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 yr at 90%CL      </a:t>
            </a:r>
            <a:r>
              <a:rPr lang="en-US" u="sng" dirty="0">
                <a:solidFill>
                  <a:srgbClr val="D90B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g</a:t>
            </a:r>
            <a:r>
              <a:rPr lang="en-US" u="sng" baseline="-6000" dirty="0">
                <a:solidFill>
                  <a:srgbClr val="D90B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ee</a:t>
            </a:r>
            <a:r>
              <a:rPr lang="en-US" u="sng" dirty="0">
                <a:solidFill>
                  <a:srgbClr val="D90B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 &lt; 0.5×10</a:t>
            </a:r>
            <a:r>
              <a:rPr lang="en-US" u="sng" baseline="32000" dirty="0">
                <a:solidFill>
                  <a:srgbClr val="D90B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-4  </a:t>
            </a:r>
            <a:r>
              <a:rPr lang="en-US" u="sng" dirty="0">
                <a:solidFill>
                  <a:srgbClr val="D90B00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World’s best result!</a:t>
            </a:r>
          </a:p>
        </p:txBody>
      </p:sp>
      <p:sp>
        <p:nvSpPr>
          <p:cNvPr id="40964" name="Rectangle 4"/>
          <p:cNvSpPr>
            <a:spLocks/>
          </p:cNvSpPr>
          <p:nvPr/>
        </p:nvSpPr>
        <p:spPr bwMode="auto">
          <a:xfrm>
            <a:off x="4510609" y="4232672"/>
            <a:ext cx="4545211" cy="20359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endParaRPr lang="en-US" dirty="0" smtClean="0">
              <a:solidFill>
                <a:schemeClr val="tx1"/>
              </a:solidFill>
              <a:latin typeface="Chalkboard" charset="0"/>
              <a:ea typeface="Lucida Grande" charset="0"/>
              <a:cs typeface="Lucida Grande" charset="0"/>
              <a:sym typeface="Chalkboard" charset="0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tx1"/>
                </a:solidFill>
                <a:latin typeface="Chalkboard" charset="0"/>
                <a:ea typeface="Lucida Grande" charset="0"/>
                <a:cs typeface="Lucida Grande" charset="0"/>
                <a:sym typeface="Chalkboard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Lucida Grande" charset="0"/>
                <a:cs typeface="Times New Roman"/>
                <a:sym typeface="Chalkboard" charset="0"/>
              </a:rPr>
              <a:t>[</a:t>
            </a:r>
            <a:r>
              <a:rPr lang="en-US" dirty="0">
                <a:solidFill>
                  <a:schemeClr val="tx1"/>
                </a:solidFill>
                <a:latin typeface="Times New Roman"/>
                <a:ea typeface="Lucida Grande" charset="0"/>
                <a:cs typeface="Times New Roman"/>
                <a:sym typeface="Chalkboard" charset="0"/>
              </a:rPr>
              <a:t>2.6-3.2] </a:t>
            </a:r>
            <a:r>
              <a:rPr lang="en-US" dirty="0" err="1">
                <a:solidFill>
                  <a:schemeClr val="tx1"/>
                </a:solidFill>
                <a:latin typeface="Times New Roman"/>
                <a:ea typeface="Lucida Grande" charset="0"/>
                <a:cs typeface="Times New Roman"/>
                <a:sym typeface="Chalkboard" charset="0"/>
              </a:rPr>
              <a:t>MeV</a:t>
            </a:r>
            <a:r>
              <a:rPr lang="en-US" dirty="0">
                <a:solidFill>
                  <a:schemeClr val="tx1"/>
                </a:solidFill>
                <a:latin typeface="Times New Roman"/>
                <a:ea typeface="Lucida Grande" charset="0"/>
                <a:cs typeface="Times New Roman"/>
                <a:sym typeface="Chalkboard" charset="0"/>
              </a:rPr>
              <a:t>: DATA = 14; MC = 10.9±1.3</a:t>
            </a:r>
            <a:endParaRPr lang="en-US" sz="2000" dirty="0">
              <a:latin typeface="Times New Roman"/>
              <a:ea typeface="Lucida Grande" charset="0"/>
              <a:cs typeface="Times New Roman"/>
              <a:sym typeface="Chalkboard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Times New Roman"/>
                <a:ea typeface="Gill Sans" charset="0"/>
                <a:cs typeface="Times New Roman"/>
                <a:sym typeface="Gill Sans" charset="0"/>
              </a:rPr>
              <a:t>     </a:t>
            </a:r>
            <a:r>
              <a:rPr lang="en-US" sz="2000" dirty="0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T</a:t>
            </a:r>
            <a:r>
              <a:rPr lang="en-US" sz="2000" baseline="-6000" dirty="0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1/2</a:t>
            </a:r>
            <a:r>
              <a:rPr lang="en-US" sz="2000" dirty="0">
                <a:solidFill>
                  <a:srgbClr val="2B4714"/>
                </a:solidFill>
                <a:latin typeface="Times New Roman"/>
                <a:ea typeface="Lucida Grande" charset="0"/>
                <a:cs typeface="Times New Roman"/>
                <a:sym typeface="Gill Sans" charset="0"/>
              </a:rPr>
              <a:t>(0ν) &gt; 3.2×10</a:t>
            </a:r>
            <a:r>
              <a:rPr lang="en-US" sz="2000" baseline="32000" dirty="0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23</a:t>
            </a:r>
            <a:r>
              <a:rPr lang="en-US" sz="2000" dirty="0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 yr at 90%CL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  </a:t>
            </a:r>
            <a:r>
              <a:rPr lang="en-US" sz="2000" dirty="0" smtClean="0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            &lt;</a:t>
            </a:r>
            <a:r>
              <a:rPr lang="en-US" sz="2000" dirty="0" err="1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m</a:t>
            </a:r>
            <a:r>
              <a:rPr lang="en-US" sz="2000" baseline="-6000" dirty="0" err="1">
                <a:solidFill>
                  <a:srgbClr val="2B4714"/>
                </a:solidFill>
                <a:latin typeface="Times New Roman"/>
                <a:ea typeface="Lucida Grande" charset="0"/>
                <a:cs typeface="Times New Roman"/>
                <a:sym typeface="Gill Sans" charset="0"/>
              </a:rPr>
              <a:t>ν</a:t>
            </a:r>
            <a:r>
              <a:rPr lang="en-US" sz="2000" dirty="0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&gt; &lt; (0.94 - 2.5) </a:t>
            </a:r>
            <a:r>
              <a:rPr lang="en-US" sz="2000" dirty="0" err="1">
                <a:solidFill>
                  <a:srgbClr val="2B4714"/>
                </a:solidFill>
                <a:latin typeface="Times New Roman"/>
                <a:ea typeface="Gill Sans" charset="0"/>
                <a:cs typeface="Times New Roman"/>
                <a:sym typeface="Gill Sans" charset="0"/>
              </a:rPr>
              <a:t>eV</a:t>
            </a:r>
            <a:endParaRPr lang="en-US" sz="2000" dirty="0">
              <a:solidFill>
                <a:srgbClr val="2B4714"/>
              </a:solidFill>
              <a:latin typeface="Times New Roman"/>
              <a:ea typeface="Gill Sans" charset="0"/>
              <a:cs typeface="Times New Roman"/>
              <a:sym typeface="Gill Sans" charset="0"/>
            </a:endParaRPr>
          </a:p>
          <a:p>
            <a:pPr>
              <a:lnSpc>
                <a:spcPct val="120000"/>
              </a:lnSpc>
            </a:pPr>
            <a:endParaRPr lang="en-US" sz="20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20000"/>
              </a:lnSpc>
            </a:pPr>
            <a:endParaRPr lang="en-US" sz="20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64" y="669727"/>
            <a:ext cx="4012779" cy="375939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4821" y="712143"/>
            <a:ext cx="4883423" cy="362545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7 September 2008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GB" smtClean="0"/>
              <a:t>7 September 2008</a:t>
            </a:r>
            <a:endParaRPr lang="en-US"/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Robert Flack NOW2010</a:t>
            </a:r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C6A959-AB76-2D41-95C6-778F61FB5246}" type="slidenum">
              <a:rPr lang="en-US"/>
              <a:pPr/>
              <a:t>8</a:t>
            </a:fld>
            <a:endParaRPr lang="en-US"/>
          </a:p>
        </p:txBody>
      </p:sp>
      <p:pic>
        <p:nvPicPr>
          <p:cNvPr id="41989" name="Picture 2" descr="World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1438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carte_europ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1900" y="3787775"/>
            <a:ext cx="2422525" cy="227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</p:pic>
      <p:sp>
        <p:nvSpPr>
          <p:cNvPr id="41991" name="Text Box 4"/>
          <p:cNvSpPr txBox="1">
            <a:spLocks noChangeArrowheads="1"/>
          </p:cNvSpPr>
          <p:nvPr/>
        </p:nvSpPr>
        <p:spPr bwMode="auto">
          <a:xfrm>
            <a:off x="366713" y="2662238"/>
            <a:ext cx="812800" cy="8905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>
                <a:solidFill>
                  <a:srgbClr val="006600"/>
                </a:solidFill>
              </a:rPr>
              <a:t>USA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MHC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INL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U Texas</a:t>
            </a:r>
            <a:endParaRPr lang="fr-FR" sz="1400">
              <a:solidFill>
                <a:srgbClr val="6666FF"/>
              </a:solidFill>
            </a:endParaRPr>
          </a:p>
        </p:txBody>
      </p:sp>
      <p:sp>
        <p:nvSpPr>
          <p:cNvPr id="41992" name="Line 5"/>
          <p:cNvSpPr>
            <a:spLocks noChangeShapeType="1"/>
          </p:cNvSpPr>
          <p:nvPr/>
        </p:nvSpPr>
        <p:spPr bwMode="auto">
          <a:xfrm flipH="1">
            <a:off x="1190625" y="2570163"/>
            <a:ext cx="739775" cy="434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93" name="Text Box 6"/>
          <p:cNvSpPr txBox="1">
            <a:spLocks noChangeArrowheads="1"/>
          </p:cNvSpPr>
          <p:nvPr/>
        </p:nvSpPr>
        <p:spPr bwMode="auto">
          <a:xfrm>
            <a:off x="7751763" y="2460625"/>
            <a:ext cx="850900" cy="890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>
                <a:solidFill>
                  <a:srgbClr val="006600"/>
                </a:solidFill>
              </a:rPr>
              <a:t>Japan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U  Saga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KEK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U Osaka</a:t>
            </a:r>
            <a:endParaRPr lang="fr-FR" sz="1400">
              <a:solidFill>
                <a:srgbClr val="6666FF"/>
              </a:solidFill>
            </a:endParaRPr>
          </a:p>
        </p:txBody>
      </p:sp>
      <p:sp>
        <p:nvSpPr>
          <p:cNvPr id="41994" name="Line 7"/>
          <p:cNvSpPr>
            <a:spLocks noChangeShapeType="1"/>
          </p:cNvSpPr>
          <p:nvPr/>
        </p:nvSpPr>
        <p:spPr bwMode="auto">
          <a:xfrm>
            <a:off x="7499350" y="2651125"/>
            <a:ext cx="2762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95" name="Text Box 8"/>
          <p:cNvSpPr txBox="1">
            <a:spLocks noChangeArrowheads="1"/>
          </p:cNvSpPr>
          <p:nvPr/>
        </p:nvSpPr>
        <p:spPr bwMode="auto">
          <a:xfrm>
            <a:off x="2167727" y="4302440"/>
            <a:ext cx="1522422" cy="14747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 dirty="0">
                <a:solidFill>
                  <a:srgbClr val="006600"/>
                </a:solidFill>
              </a:rPr>
              <a:t>France</a:t>
            </a:r>
          </a:p>
          <a:p>
            <a:pPr algn="ctr">
              <a:lnSpc>
                <a:spcPct val="90000"/>
              </a:lnSpc>
            </a:pPr>
            <a:r>
              <a:rPr lang="fr-FR" sz="1400" dirty="0">
                <a:solidFill>
                  <a:srgbClr val="FF0000"/>
                </a:solidFill>
              </a:rPr>
              <a:t>CEN Bordeaux</a:t>
            </a:r>
          </a:p>
          <a:p>
            <a:pPr algn="ctr">
              <a:lnSpc>
                <a:spcPct val="90000"/>
              </a:lnSpc>
            </a:pPr>
            <a:r>
              <a:rPr lang="fr-FR" sz="1400" dirty="0" err="1">
                <a:solidFill>
                  <a:srgbClr val="FF0000"/>
                </a:solidFill>
              </a:rPr>
              <a:t>IReS</a:t>
            </a:r>
            <a:r>
              <a:rPr lang="fr-FR" sz="1400" dirty="0">
                <a:solidFill>
                  <a:srgbClr val="FF0000"/>
                </a:solidFill>
              </a:rPr>
              <a:t> Strasbourg</a:t>
            </a:r>
          </a:p>
          <a:p>
            <a:pPr algn="ctr">
              <a:lnSpc>
                <a:spcPct val="90000"/>
              </a:lnSpc>
            </a:pPr>
            <a:r>
              <a:rPr lang="fr-FR" sz="1400" dirty="0">
                <a:solidFill>
                  <a:srgbClr val="FF0000"/>
                </a:solidFill>
              </a:rPr>
              <a:t>LAL ORSAY</a:t>
            </a:r>
          </a:p>
          <a:p>
            <a:pPr algn="ctr">
              <a:lnSpc>
                <a:spcPct val="90000"/>
              </a:lnSpc>
            </a:pPr>
            <a:r>
              <a:rPr lang="fr-FR" sz="1400" dirty="0">
                <a:solidFill>
                  <a:srgbClr val="FF0000"/>
                </a:solidFill>
              </a:rPr>
              <a:t>LPC Caen</a:t>
            </a:r>
          </a:p>
          <a:p>
            <a:pPr algn="ctr">
              <a:lnSpc>
                <a:spcPct val="90000"/>
              </a:lnSpc>
            </a:pPr>
            <a:r>
              <a:rPr lang="fr-FR" sz="1400" dirty="0">
                <a:solidFill>
                  <a:srgbClr val="FF0000"/>
                </a:solidFill>
              </a:rPr>
              <a:t>LSCE </a:t>
            </a:r>
            <a:r>
              <a:rPr lang="fr-FR" sz="1400" dirty="0" err="1">
                <a:solidFill>
                  <a:srgbClr val="FF0000"/>
                </a:solidFill>
              </a:rPr>
              <a:t>Gif</a:t>
            </a:r>
            <a:r>
              <a:rPr lang="fr-FR" sz="1400" dirty="0">
                <a:solidFill>
                  <a:srgbClr val="FF0000"/>
                </a:solidFill>
              </a:rPr>
              <a:t>/</a:t>
            </a:r>
            <a:r>
              <a:rPr lang="fr-FR" sz="1400" dirty="0" smtClean="0">
                <a:solidFill>
                  <a:srgbClr val="FF0000"/>
                </a:solidFill>
              </a:rPr>
              <a:t>Yvette</a:t>
            </a:r>
          </a:p>
          <a:p>
            <a:pPr algn="ctr">
              <a:lnSpc>
                <a:spcPct val="90000"/>
              </a:lnSpc>
            </a:pPr>
            <a:r>
              <a:rPr lang="fr-FR" sz="1400" dirty="0" smtClean="0">
                <a:solidFill>
                  <a:srgbClr val="FF0000"/>
                </a:solidFill>
              </a:rPr>
              <a:t>Marseille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41996" name="Line 9"/>
          <p:cNvSpPr>
            <a:spLocks noChangeShapeType="1"/>
          </p:cNvSpPr>
          <p:nvPr/>
        </p:nvSpPr>
        <p:spPr bwMode="auto">
          <a:xfrm>
            <a:off x="3633788" y="5072063"/>
            <a:ext cx="762000" cy="263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97" name="Text Box 10"/>
          <p:cNvSpPr txBox="1">
            <a:spLocks noChangeArrowheads="1"/>
          </p:cNvSpPr>
          <p:nvPr/>
        </p:nvSpPr>
        <p:spPr bwMode="auto">
          <a:xfrm>
            <a:off x="2809182" y="3186427"/>
            <a:ext cx="1504950" cy="10869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 dirty="0">
                <a:solidFill>
                  <a:srgbClr val="006600"/>
                </a:solidFill>
              </a:rPr>
              <a:t>UK</a:t>
            </a:r>
          </a:p>
          <a:p>
            <a:pPr algn="ctr">
              <a:lnSpc>
                <a:spcPct val="90000"/>
              </a:lnSpc>
            </a:pPr>
            <a:r>
              <a:rPr lang="fr-FR" sz="1400" dirty="0">
                <a:solidFill>
                  <a:srgbClr val="FF0000"/>
                </a:solidFill>
              </a:rPr>
              <a:t>UCL</a:t>
            </a:r>
          </a:p>
          <a:p>
            <a:pPr algn="ctr">
              <a:lnSpc>
                <a:spcPct val="90000"/>
              </a:lnSpc>
            </a:pPr>
            <a:r>
              <a:rPr lang="fr-FR" sz="1400" dirty="0">
                <a:solidFill>
                  <a:srgbClr val="FF0000"/>
                </a:solidFill>
              </a:rPr>
              <a:t>U Manchester</a:t>
            </a:r>
            <a:endParaRPr lang="fr-FR" sz="1400" dirty="0">
              <a:solidFill>
                <a:srgbClr val="6666FF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fr-FR" sz="1400" dirty="0">
                <a:solidFill>
                  <a:srgbClr val="FF0000"/>
                </a:solidFill>
              </a:rPr>
              <a:t>Imperial </a:t>
            </a:r>
            <a:r>
              <a:rPr lang="fr-FR" sz="1400" dirty="0" err="1" smtClean="0">
                <a:solidFill>
                  <a:srgbClr val="FF0000"/>
                </a:solidFill>
              </a:rPr>
              <a:t>College</a:t>
            </a:r>
            <a:endParaRPr lang="fr-FR" sz="1400" dirty="0" smtClean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fr-FR" sz="1400" dirty="0" smtClean="0">
                <a:solidFill>
                  <a:srgbClr val="FF0000"/>
                </a:solidFill>
              </a:rPr>
              <a:t>Warwick</a:t>
            </a:r>
            <a:endParaRPr lang="fr-FR" sz="1400" dirty="0">
              <a:solidFill>
                <a:srgbClr val="6666FF"/>
              </a:solidFill>
            </a:endParaRPr>
          </a:p>
        </p:txBody>
      </p:sp>
      <p:sp>
        <p:nvSpPr>
          <p:cNvPr id="41998" name="Line 11"/>
          <p:cNvSpPr>
            <a:spLocks noChangeShapeType="1"/>
          </p:cNvSpPr>
          <p:nvPr/>
        </p:nvSpPr>
        <p:spPr bwMode="auto">
          <a:xfrm>
            <a:off x="3495675" y="4216400"/>
            <a:ext cx="847725" cy="684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99" name="Text Box 12"/>
          <p:cNvSpPr txBox="1">
            <a:spLocks noChangeArrowheads="1"/>
          </p:cNvSpPr>
          <p:nvPr/>
        </p:nvSpPr>
        <p:spPr bwMode="auto">
          <a:xfrm>
            <a:off x="4514124" y="3429000"/>
            <a:ext cx="1171575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>
                <a:solidFill>
                  <a:srgbClr val="006600"/>
                </a:solidFill>
              </a:rPr>
              <a:t>Finland</a:t>
            </a:r>
          </a:p>
          <a:p>
            <a:pPr algn="ctr"/>
            <a:r>
              <a:rPr lang="fr-FR" sz="1400">
                <a:solidFill>
                  <a:srgbClr val="FF0000"/>
                </a:solidFill>
              </a:rPr>
              <a:t>U  Jyvaskula</a:t>
            </a:r>
          </a:p>
        </p:txBody>
      </p:sp>
      <p:sp>
        <p:nvSpPr>
          <p:cNvPr id="42000" name="Line 13"/>
          <p:cNvSpPr>
            <a:spLocks noChangeShapeType="1"/>
          </p:cNvSpPr>
          <p:nvPr/>
        </p:nvSpPr>
        <p:spPr bwMode="auto">
          <a:xfrm flipH="1" flipV="1">
            <a:off x="4879975" y="3952875"/>
            <a:ext cx="415925" cy="3952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01" name="Text Box 14"/>
          <p:cNvSpPr txBox="1">
            <a:spLocks noChangeArrowheads="1"/>
          </p:cNvSpPr>
          <p:nvPr/>
        </p:nvSpPr>
        <p:spPr bwMode="auto">
          <a:xfrm>
            <a:off x="6373813" y="3425825"/>
            <a:ext cx="1700212" cy="890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>
                <a:solidFill>
                  <a:srgbClr val="006600"/>
                </a:solidFill>
              </a:rPr>
              <a:t>Russia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JINR Dubna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ITEP Mosow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Kurchatov Institute</a:t>
            </a:r>
          </a:p>
        </p:txBody>
      </p:sp>
      <p:sp>
        <p:nvSpPr>
          <p:cNvPr id="42002" name="Line 15"/>
          <p:cNvSpPr>
            <a:spLocks noChangeShapeType="1"/>
          </p:cNvSpPr>
          <p:nvPr/>
        </p:nvSpPr>
        <p:spPr bwMode="auto">
          <a:xfrm flipV="1">
            <a:off x="5780088" y="3821113"/>
            <a:ext cx="692150" cy="5921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05" name="Text Box 18"/>
          <p:cNvSpPr txBox="1">
            <a:spLocks noChangeArrowheads="1"/>
          </p:cNvSpPr>
          <p:nvPr/>
        </p:nvSpPr>
        <p:spPr bwMode="auto">
          <a:xfrm>
            <a:off x="6359525" y="5486400"/>
            <a:ext cx="1489075" cy="671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>
                <a:solidFill>
                  <a:srgbClr val="006600"/>
                </a:solidFill>
              </a:rPr>
              <a:t>Czech Republic</a:t>
            </a:r>
          </a:p>
          <a:p>
            <a:pPr algn="ctr">
              <a:lnSpc>
                <a:spcPct val="90000"/>
              </a:lnSpc>
            </a:pPr>
            <a:r>
              <a:rPr lang="fr-FR" sz="1200">
                <a:solidFill>
                  <a:srgbClr val="FF0000"/>
                </a:solidFill>
              </a:rPr>
              <a:t>Charles U Praha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IEAP Praha</a:t>
            </a:r>
          </a:p>
        </p:txBody>
      </p:sp>
      <p:sp>
        <p:nvSpPr>
          <p:cNvPr id="42006" name="Line 19"/>
          <p:cNvSpPr>
            <a:spLocks noChangeShapeType="1"/>
          </p:cNvSpPr>
          <p:nvPr/>
        </p:nvSpPr>
        <p:spPr bwMode="auto">
          <a:xfrm>
            <a:off x="4979988" y="5156200"/>
            <a:ext cx="1503362" cy="4984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07" name="Text Box 20"/>
          <p:cNvSpPr txBox="1">
            <a:spLocks noChangeArrowheads="1"/>
          </p:cNvSpPr>
          <p:nvPr/>
        </p:nvSpPr>
        <p:spPr bwMode="auto">
          <a:xfrm>
            <a:off x="2843213" y="2508250"/>
            <a:ext cx="865187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>
                <a:solidFill>
                  <a:srgbClr val="006600"/>
                </a:solidFill>
              </a:rPr>
              <a:t>Marocco</a:t>
            </a:r>
          </a:p>
          <a:p>
            <a:pPr algn="ctr"/>
            <a:r>
              <a:rPr lang="fr-FR" sz="1400">
                <a:solidFill>
                  <a:srgbClr val="FF0000"/>
                </a:solidFill>
              </a:rPr>
              <a:t>Fes U </a:t>
            </a:r>
          </a:p>
        </p:txBody>
      </p:sp>
      <p:sp>
        <p:nvSpPr>
          <p:cNvPr id="42008" name="Line 21"/>
          <p:cNvSpPr>
            <a:spLocks noChangeShapeType="1"/>
          </p:cNvSpPr>
          <p:nvPr/>
        </p:nvSpPr>
        <p:spPr bwMode="auto">
          <a:xfrm flipH="1" flipV="1">
            <a:off x="3727450" y="2701925"/>
            <a:ext cx="293688" cy="50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09" name="Text Box 22"/>
          <p:cNvSpPr txBox="1">
            <a:spLocks noChangeArrowheads="1"/>
          </p:cNvSpPr>
          <p:nvPr/>
        </p:nvSpPr>
        <p:spPr bwMode="auto">
          <a:xfrm>
            <a:off x="6373813" y="4940300"/>
            <a:ext cx="1347787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>
                <a:solidFill>
                  <a:srgbClr val="006600"/>
                </a:solidFill>
              </a:rPr>
              <a:t>Slovakia</a:t>
            </a:r>
          </a:p>
          <a:p>
            <a:pPr algn="ctr"/>
            <a:r>
              <a:rPr lang="fr-FR" sz="1400">
                <a:solidFill>
                  <a:srgbClr val="FF0000"/>
                </a:solidFill>
              </a:rPr>
              <a:t>(U. Bratislava)</a:t>
            </a:r>
            <a:endParaRPr lang="fr-FR" sz="1400">
              <a:solidFill>
                <a:srgbClr val="6666FF"/>
              </a:solidFill>
            </a:endParaRPr>
          </a:p>
        </p:txBody>
      </p:sp>
      <p:sp>
        <p:nvSpPr>
          <p:cNvPr id="42010" name="Line 23"/>
          <p:cNvSpPr>
            <a:spLocks noChangeShapeType="1"/>
          </p:cNvSpPr>
          <p:nvPr/>
        </p:nvSpPr>
        <p:spPr bwMode="auto">
          <a:xfrm flipV="1">
            <a:off x="5213350" y="5137150"/>
            <a:ext cx="1258888" cy="809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11" name="Text Box 24"/>
          <p:cNvSpPr txBox="1">
            <a:spLocks noChangeArrowheads="1"/>
          </p:cNvSpPr>
          <p:nvPr/>
        </p:nvSpPr>
        <p:spPr bwMode="auto">
          <a:xfrm>
            <a:off x="304800" y="838200"/>
            <a:ext cx="8534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                                   </a:t>
            </a:r>
            <a:r>
              <a:rPr lang="fr-FR" dirty="0">
                <a:solidFill>
                  <a:srgbClr val="000066"/>
                </a:solidFill>
              </a:rPr>
              <a:t>~ </a:t>
            </a:r>
            <a:r>
              <a:rPr lang="fr-FR" dirty="0" smtClean="0">
                <a:solidFill>
                  <a:srgbClr val="000066"/>
                </a:solidFill>
              </a:rPr>
              <a:t> 100 </a:t>
            </a:r>
            <a:r>
              <a:rPr lang="fr-FR" dirty="0" err="1">
                <a:solidFill>
                  <a:srgbClr val="000066"/>
                </a:solidFill>
              </a:rPr>
              <a:t>physicists</a:t>
            </a:r>
            <a:r>
              <a:rPr lang="fr-FR" dirty="0">
                <a:solidFill>
                  <a:srgbClr val="000066"/>
                </a:solidFill>
              </a:rPr>
              <a:t>, </a:t>
            </a:r>
            <a:r>
              <a:rPr lang="fr-FR" dirty="0" smtClean="0">
                <a:solidFill>
                  <a:srgbClr val="006600"/>
                </a:solidFill>
              </a:rPr>
              <a:t>10 </a:t>
            </a:r>
            <a:r>
              <a:rPr lang="fr-FR" dirty="0">
                <a:solidFill>
                  <a:srgbClr val="006600"/>
                </a:solidFill>
              </a:rPr>
              <a:t>countries</a:t>
            </a:r>
            <a:r>
              <a:rPr lang="fr-FR" dirty="0">
                <a:solidFill>
                  <a:srgbClr val="000066"/>
                </a:solidFill>
              </a:rPr>
              <a:t>, 27</a:t>
            </a:r>
            <a:r>
              <a:rPr lang="fr-FR" dirty="0" smtClean="0">
                <a:solidFill>
                  <a:srgbClr val="000066"/>
                </a:solidFill>
              </a:rPr>
              <a:t> Institutions</a:t>
            </a:r>
            <a:endParaRPr lang="fr-FR" dirty="0">
              <a:solidFill>
                <a:srgbClr val="000066"/>
              </a:solidFill>
            </a:endParaRPr>
          </a:p>
        </p:txBody>
      </p:sp>
      <p:sp>
        <p:nvSpPr>
          <p:cNvPr id="42012" name="Text Box 25"/>
          <p:cNvSpPr txBox="1">
            <a:spLocks noChangeArrowheads="1"/>
          </p:cNvSpPr>
          <p:nvPr/>
        </p:nvSpPr>
        <p:spPr bwMode="auto">
          <a:xfrm>
            <a:off x="969963" y="5216525"/>
            <a:ext cx="1136650" cy="890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u="sng">
                <a:solidFill>
                  <a:srgbClr val="006600"/>
                </a:solidFill>
              </a:rPr>
              <a:t>Spain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U Valencia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U Saragossa</a:t>
            </a:r>
          </a:p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FF0000"/>
                </a:solidFill>
              </a:rPr>
              <a:t>U Barcelona</a:t>
            </a:r>
            <a:endParaRPr lang="fr-FR" sz="1400">
              <a:solidFill>
                <a:srgbClr val="6666FF"/>
              </a:solidFill>
            </a:endParaRPr>
          </a:p>
        </p:txBody>
      </p:sp>
      <p:sp>
        <p:nvSpPr>
          <p:cNvPr id="42013" name="Line 26"/>
          <p:cNvSpPr>
            <a:spLocks noChangeShapeType="1"/>
          </p:cNvSpPr>
          <p:nvPr/>
        </p:nvSpPr>
        <p:spPr bwMode="auto">
          <a:xfrm flipH="1">
            <a:off x="2111375" y="5824538"/>
            <a:ext cx="2030413" cy="1031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14" name="Rectangle 27"/>
          <p:cNvSpPr>
            <a:spLocks noChangeArrowheads="1"/>
          </p:cNvSpPr>
          <p:nvPr/>
        </p:nvSpPr>
        <p:spPr bwMode="auto">
          <a:xfrm>
            <a:off x="2605512" y="162580"/>
            <a:ext cx="41472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0" dirty="0" err="1">
                <a:solidFill>
                  <a:srgbClr val="000000"/>
                </a:solidFill>
              </a:rPr>
              <a:t>SuperNEMO</a:t>
            </a:r>
            <a:r>
              <a:rPr lang="fr-FR" sz="2800" b="0" dirty="0">
                <a:solidFill>
                  <a:srgbClr val="000000"/>
                </a:solidFill>
              </a:rPr>
              <a:t>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8197" y="2536032"/>
            <a:ext cx="7814593" cy="406271"/>
            <a:chOff x="0" y="0"/>
            <a:chExt cx="7000" cy="3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820" y="0"/>
              <a:ext cx="6180" cy="363"/>
              <a:chOff x="64" y="0"/>
              <a:chExt cx="6179" cy="363"/>
            </a:xfrm>
          </p:grpSpPr>
          <p:sp>
            <p:nvSpPr>
              <p:cNvPr id="41988" name="Rectangle 4"/>
              <p:cNvSpPr>
                <a:spLocks/>
              </p:cNvSpPr>
              <p:nvPr/>
            </p:nvSpPr>
            <p:spPr bwMode="auto">
              <a:xfrm>
                <a:off x="64" y="29"/>
                <a:ext cx="466" cy="30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>
                <a:prstTxWarp prst="textNoShape">
                  <a:avLst/>
                </a:prstTxWarp>
                <a:spAutoFit/>
              </a:bodyPr>
              <a:lstStyle/>
              <a:p>
                <a:pPr marL="40182" algn="ctr"/>
                <a:r>
                  <a:rPr lang="en-US" sz="2200" dirty="0">
                    <a:solidFill>
                      <a:srgbClr val="0066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7</a:t>
                </a:r>
                <a:r>
                  <a:rPr lang="en-US" sz="2000" dirty="0">
                    <a:solidFill>
                      <a:srgbClr val="0066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 kg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 </a:t>
                </a:r>
              </a:p>
            </p:txBody>
          </p:sp>
          <p:sp>
            <p:nvSpPr>
              <p:cNvPr id="41989" name="Rectangle 5"/>
              <p:cNvSpPr>
                <a:spLocks/>
              </p:cNvSpPr>
              <p:nvPr/>
            </p:nvSpPr>
            <p:spPr bwMode="auto">
              <a:xfrm>
                <a:off x="4443" y="19"/>
                <a:ext cx="1800" cy="34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57799" bIns="0">
                <a:prstTxWarp prst="textNoShape">
                  <a:avLst/>
                </a:prstTxWarp>
              </a:bodyPr>
              <a:lstStyle/>
              <a:p>
                <a:pPr marL="40182" algn="ctr"/>
                <a:r>
                  <a:rPr lang="en-US" sz="2200" dirty="0">
                    <a:solidFill>
                      <a:srgbClr val="333399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100+ kg</a:t>
                </a:r>
                <a:r>
                  <a:rPr lang="en-US" sz="2200" dirty="0"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 </a:t>
                </a:r>
              </a:p>
            </p:txBody>
          </p:sp>
          <p:sp>
            <p:nvSpPr>
              <p:cNvPr id="41990" name="Rectangle 6"/>
              <p:cNvSpPr>
                <a:spLocks/>
              </p:cNvSpPr>
              <p:nvPr/>
            </p:nvSpPr>
            <p:spPr bwMode="auto">
              <a:xfrm>
                <a:off x="1934" y="0"/>
                <a:ext cx="1702" cy="30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>
                <a:prstTxWarp prst="textNoShape">
                  <a:avLst/>
                </a:prstTxWarp>
                <a:spAutoFit/>
              </a:bodyPr>
              <a:lstStyle/>
              <a:p>
                <a:pPr marL="40182"/>
                <a:r>
                  <a:rPr lang="en-US" sz="22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 </a:t>
                </a:r>
                <a:r>
                  <a:rPr lang="en-US" sz="2200" dirty="0">
                    <a:solidFill>
                      <a:srgbClr val="FF00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isotope mass</a:t>
                </a:r>
                <a:r>
                  <a:rPr lang="en-US" sz="22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 </a:t>
                </a:r>
                <a:r>
                  <a:rPr lang="en-US" sz="2200" dirty="0">
                    <a:solidFill>
                      <a:srgbClr val="FF0000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M</a:t>
                </a:r>
              </a:p>
            </p:txBody>
          </p:sp>
        </p:grpSp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>
              <a:off x="0" y="15"/>
              <a:ext cx="6954" cy="2"/>
            </a:xfrm>
            <a:prstGeom prst="line">
              <a:avLst/>
            </a:prstGeom>
            <a:noFill/>
            <a:ln w="9525" cap="flat">
              <a:solidFill>
                <a:srgbClr val="D600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1992" name="Rectangle 8"/>
          <p:cNvSpPr>
            <a:spLocks/>
          </p:cNvSpPr>
          <p:nvPr/>
        </p:nvSpPr>
        <p:spPr bwMode="auto">
          <a:xfrm>
            <a:off x="1367359" y="3212455"/>
            <a:ext cx="630940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2200" dirty="0">
                <a:solidFill>
                  <a:srgbClr val="006600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18 %</a:t>
            </a:r>
          </a:p>
        </p:txBody>
      </p:sp>
      <p:sp>
        <p:nvSpPr>
          <p:cNvPr id="41993" name="Rectangle 9"/>
          <p:cNvSpPr>
            <a:spLocks/>
          </p:cNvSpPr>
          <p:nvPr/>
        </p:nvSpPr>
        <p:spPr bwMode="auto">
          <a:xfrm>
            <a:off x="7036837" y="3213571"/>
            <a:ext cx="992943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 algn="ctr"/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 ~ </a:t>
            </a:r>
            <a:r>
              <a:rPr lang="en-US" sz="22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30 %</a:t>
            </a:r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669727" y="3105299"/>
            <a:ext cx="7791152" cy="1117"/>
          </a:xfrm>
          <a:prstGeom prst="line">
            <a:avLst/>
          </a:prstGeom>
          <a:noFill/>
          <a:ln w="9525" cap="flat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337226" y="1917650"/>
            <a:ext cx="6701706" cy="478855"/>
            <a:chOff x="29" y="0"/>
            <a:chExt cx="6003" cy="429"/>
          </a:xfrm>
        </p:grpSpPr>
        <p:sp>
          <p:nvSpPr>
            <p:cNvPr id="41996" name="Rectangle 12"/>
            <p:cNvSpPr>
              <a:spLocks/>
            </p:cNvSpPr>
            <p:nvPr/>
          </p:nvSpPr>
          <p:spPr bwMode="auto">
            <a:xfrm>
              <a:off x="2004" y="0"/>
              <a:ext cx="1225" cy="30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sz="2200" dirty="0">
                  <a:solidFill>
                    <a:srgbClr val="D60093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      </a:t>
              </a:r>
              <a:r>
                <a:rPr lang="en-US" sz="2200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isotope</a:t>
              </a:r>
              <a:r>
                <a:rPr lang="en-US" sz="2200" dirty="0">
                  <a:solidFill>
                    <a:srgbClr val="D60093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</a:p>
          </p:txBody>
        </p:sp>
        <p:sp>
          <p:nvSpPr>
            <p:cNvPr id="41997" name="Rectangle 13"/>
            <p:cNvSpPr>
              <a:spLocks/>
            </p:cNvSpPr>
            <p:nvPr/>
          </p:nvSpPr>
          <p:spPr bwMode="auto">
            <a:xfrm>
              <a:off x="29" y="17"/>
              <a:ext cx="656" cy="4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>
                <a:lnSpc>
                  <a:spcPct val="90000"/>
                </a:lnSpc>
              </a:pPr>
              <a:r>
                <a:rPr lang="en-US" sz="2200" baseline="31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100</a:t>
              </a:r>
              <a:r>
                <a:rPr lang="en-US" sz="22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Mo</a:t>
              </a:r>
              <a:endParaRPr lang="en-US" sz="1500" dirty="0">
                <a:solidFill>
                  <a:srgbClr val="006600"/>
                </a:solidFill>
                <a:latin typeface="Times New Roman Bold" charset="0"/>
                <a:ea typeface="Times" charset="0"/>
                <a:cs typeface="Times" charset="0"/>
                <a:sym typeface="Times New Roman Bold" charset="0"/>
              </a:endParaRPr>
            </a:p>
            <a:p>
              <a:pPr marL="40182" algn="ctr">
                <a:lnSpc>
                  <a:spcPct val="90000"/>
                </a:lnSpc>
              </a:pPr>
              <a:r>
                <a:rPr lang="en-US" sz="11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</a:p>
          </p:txBody>
        </p:sp>
        <p:sp>
          <p:nvSpPr>
            <p:cNvPr id="41998" name="Rectangle 14"/>
            <p:cNvSpPr>
              <a:spLocks/>
            </p:cNvSpPr>
            <p:nvPr/>
          </p:nvSpPr>
          <p:spPr bwMode="auto">
            <a:xfrm>
              <a:off x="4702" y="6"/>
              <a:ext cx="1330" cy="4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>
                <a:lnSpc>
                  <a:spcPct val="90000"/>
                </a:lnSpc>
              </a:pPr>
              <a:r>
                <a:rPr lang="en-US" sz="2200" baseline="31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82</a:t>
              </a:r>
              <a:r>
                <a:rPr lang="en-US" sz="22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Se </a:t>
              </a:r>
              <a:r>
                <a:rPr lang="en-US" sz="2200" dirty="0">
                  <a:solidFill>
                    <a:srgbClr val="D90B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or other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</a:p>
            <a:p>
              <a:pPr marL="40182" algn="ctr">
                <a:lnSpc>
                  <a:spcPct val="90000"/>
                </a:lnSpc>
              </a:pPr>
              <a:r>
                <a:rPr lang="en-US" sz="11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990080" y="1307531"/>
            <a:ext cx="7474148" cy="767953"/>
            <a:chOff x="0" y="0"/>
            <a:chExt cx="6695" cy="688"/>
          </a:xfrm>
        </p:grpSpPr>
        <p:sp>
          <p:nvSpPr>
            <p:cNvPr id="42000" name="Rectangle 16"/>
            <p:cNvSpPr>
              <a:spLocks/>
            </p:cNvSpPr>
            <p:nvPr/>
          </p:nvSpPr>
          <p:spPr bwMode="auto">
            <a:xfrm>
              <a:off x="0" y="72"/>
              <a:ext cx="1392" cy="3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25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NEMO-3</a:t>
              </a:r>
            </a:p>
          </p:txBody>
        </p:sp>
        <p:sp>
          <p:nvSpPr>
            <p:cNvPr id="42001" name="Rectangle 17"/>
            <p:cNvSpPr>
              <a:spLocks/>
            </p:cNvSpPr>
            <p:nvPr/>
          </p:nvSpPr>
          <p:spPr bwMode="auto">
            <a:xfrm>
              <a:off x="4711" y="0"/>
              <a:ext cx="1984" cy="68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2500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SuperNEMO</a:t>
              </a:r>
              <a:endParaRPr lang="en-US" sz="25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endParaRPr>
            </a:p>
            <a:p>
              <a:pPr marL="40182"/>
              <a:endParaRPr lang="en-US" sz="25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endParaRPr>
            </a:p>
          </p:txBody>
        </p:sp>
      </p:grp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682005" y="1928812"/>
            <a:ext cx="7782223" cy="1117"/>
          </a:xfrm>
          <a:prstGeom prst="line">
            <a:avLst/>
          </a:prstGeom>
          <a:noFill/>
          <a:ln w="9525" cap="flat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66378" y="3749353"/>
            <a:ext cx="8011045" cy="1015659"/>
            <a:chOff x="0" y="0"/>
            <a:chExt cx="7177" cy="909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0" y="1"/>
              <a:ext cx="6980" cy="1"/>
            </a:xfrm>
            <a:prstGeom prst="line">
              <a:avLst/>
            </a:prstGeom>
            <a:noFill/>
            <a:ln w="9525" cap="flat">
              <a:solidFill>
                <a:srgbClr val="D600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2353" y="120"/>
              <a:ext cx="2382" cy="74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/>
              <a:r>
                <a:rPr lang="en-US" dirty="0">
                  <a:solidFill>
                    <a:srgbClr val="FF0000"/>
                  </a:solidFill>
                  <a:latin typeface="Times New Roman Bold Italic" charset="0"/>
                  <a:ea typeface="Times New Roman Bold Italic" charset="0"/>
                  <a:cs typeface="Times New Roman Bold Italic" charset="0"/>
                  <a:sym typeface="Times New Roman Bold Italic" charset="0"/>
                </a:rPr>
                <a:t>   </a:t>
              </a:r>
              <a:r>
                <a:rPr lang="en-US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internal contaminations </a:t>
              </a:r>
            </a:p>
            <a:p>
              <a:pPr marL="40182" algn="ctr"/>
              <a:r>
                <a:rPr lang="en-US" baseline="31000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208</a:t>
              </a:r>
              <a:r>
                <a:rPr lang="en-US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Tl and </a:t>
              </a:r>
              <a:r>
                <a:rPr lang="en-US" baseline="31000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 in the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</a:t>
              </a:r>
              <a:r>
                <a:rPr lang="en-US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foil</a:t>
              </a:r>
            </a:p>
            <a:p>
              <a:pPr marL="40182" algn="ctr"/>
              <a:r>
                <a:rPr lang="en-US" dirty="0" err="1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Rn</a:t>
              </a:r>
              <a:r>
                <a:rPr lang="en-US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in the tracker</a:t>
              </a:r>
            </a:p>
          </p:txBody>
        </p:sp>
        <p:sp>
          <p:nvSpPr>
            <p:cNvPr id="42006" name="Rectangle 22"/>
            <p:cNvSpPr>
              <a:spLocks/>
            </p:cNvSpPr>
            <p:nvPr/>
          </p:nvSpPr>
          <p:spPr bwMode="auto">
            <a:xfrm>
              <a:off x="176" y="25"/>
              <a:ext cx="1719" cy="8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>
                <a:lnSpc>
                  <a:spcPct val="120000"/>
                </a:lnSpc>
              </a:pPr>
              <a:r>
                <a:rPr lang="en-US" baseline="31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208</a:t>
              </a:r>
              <a:r>
                <a:rPr lang="en-US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Tl: ~ 100 </a:t>
              </a:r>
              <a:r>
                <a:rPr lang="en-US" dirty="0" err="1">
                  <a:solidFill>
                    <a:srgbClr val="0066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μ</a:t>
              </a:r>
              <a:r>
                <a:rPr lang="en-US" dirty="0" err="1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Bq</a:t>
              </a:r>
              <a:r>
                <a:rPr lang="en-US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/kg</a:t>
              </a:r>
            </a:p>
            <a:p>
              <a:pPr marL="40182" algn="ctr">
                <a:lnSpc>
                  <a:spcPct val="120000"/>
                </a:lnSpc>
              </a:pPr>
              <a:r>
                <a:rPr lang="en-US" baseline="31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Bi: &lt; 300 </a:t>
              </a:r>
              <a:r>
                <a:rPr lang="en-US" dirty="0" err="1">
                  <a:solidFill>
                    <a:srgbClr val="0066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μ</a:t>
              </a:r>
              <a:r>
                <a:rPr lang="en-US" dirty="0" err="1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Bq</a:t>
              </a:r>
              <a:r>
                <a:rPr lang="en-US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/kg</a:t>
              </a:r>
            </a:p>
            <a:p>
              <a:pPr marL="40182" algn="ctr">
                <a:lnSpc>
                  <a:spcPct val="120000"/>
                </a:lnSpc>
              </a:pPr>
              <a:r>
                <a:rPr lang="en-US" dirty="0" err="1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Rn</a:t>
              </a:r>
              <a:r>
                <a:rPr lang="en-US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: 5 mBq/m</a:t>
              </a:r>
              <a:r>
                <a:rPr lang="en-US" baseline="3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3</a:t>
              </a:r>
              <a:r>
                <a:rPr lang="en-US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</a:p>
          </p:txBody>
        </p:sp>
        <p:sp>
          <p:nvSpPr>
            <p:cNvPr id="42007" name="Rectangle 23"/>
            <p:cNvSpPr>
              <a:spLocks/>
            </p:cNvSpPr>
            <p:nvPr/>
          </p:nvSpPr>
          <p:spPr bwMode="auto">
            <a:xfrm>
              <a:off x="4991" y="0"/>
              <a:ext cx="2186" cy="8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>
                <a:lnSpc>
                  <a:spcPct val="120000"/>
                </a:lnSpc>
              </a:pPr>
              <a:r>
                <a:rPr lang="en-US" baseline="31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208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Tl </a:t>
              </a:r>
              <a:r>
                <a:rPr lang="en-US" dirty="0">
                  <a:solidFill>
                    <a:srgbClr val="333399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≤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  <a:r>
                <a:rPr lang="en-US" dirty="0">
                  <a:solidFill>
                    <a:srgbClr val="333399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2 </a:t>
              </a:r>
              <a:r>
                <a:rPr lang="en-US" dirty="0" err="1">
                  <a:solidFill>
                    <a:srgbClr val="333399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μ</a:t>
              </a:r>
              <a:r>
                <a:rPr lang="en-US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Bq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/kg</a:t>
              </a:r>
            </a:p>
            <a:p>
              <a:pPr marL="40182" algn="ctr">
                <a:lnSpc>
                  <a:spcPct val="120000"/>
                </a:lnSpc>
              </a:pPr>
              <a:r>
                <a:rPr lang="en-US" dirty="0">
                  <a:solidFill>
                    <a:srgbClr val="333399"/>
                  </a:solidFill>
                  <a:latin typeface="Times New Roman Bold Italic" charset="0"/>
                  <a:ea typeface="Times New Roman Bold Italic" charset="0"/>
                  <a:cs typeface="Times New Roman Bold Italic" charset="0"/>
                  <a:sym typeface="Times New Roman Bold Italic" charset="0"/>
                </a:rPr>
                <a:t>if </a:t>
              </a:r>
              <a:r>
                <a:rPr lang="en-US" baseline="31000" dirty="0">
                  <a:solidFill>
                    <a:srgbClr val="333399"/>
                  </a:solidFill>
                  <a:latin typeface="Times New Roman Bold Italic" charset="0"/>
                  <a:ea typeface="Times New Roman Bold Italic" charset="0"/>
                  <a:cs typeface="Times New Roman Bold Italic" charset="0"/>
                  <a:sym typeface="Times New Roman Bold Italic" charset="0"/>
                </a:rPr>
                <a:t>82</a:t>
              </a:r>
              <a:r>
                <a:rPr lang="en-US" dirty="0">
                  <a:solidFill>
                    <a:srgbClr val="333399"/>
                  </a:solidFill>
                  <a:latin typeface="Times New Roman Bold Italic" charset="0"/>
                  <a:ea typeface="Times New Roman Bold Italic" charset="0"/>
                  <a:cs typeface="Times New Roman Bold Italic" charset="0"/>
                  <a:sym typeface="Times New Roman Bold Italic" charset="0"/>
                </a:rPr>
                <a:t>Se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: </a:t>
              </a:r>
              <a:r>
                <a:rPr lang="en-US" baseline="31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214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Bi </a:t>
              </a:r>
              <a:r>
                <a:rPr lang="en-US" dirty="0">
                  <a:solidFill>
                    <a:srgbClr val="333399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≤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10 </a:t>
              </a:r>
              <a:r>
                <a:rPr lang="en-US" dirty="0" err="1">
                  <a:solidFill>
                    <a:srgbClr val="333399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μ</a:t>
              </a:r>
              <a:r>
                <a:rPr lang="en-US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Bq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/kg</a:t>
              </a:r>
            </a:p>
            <a:p>
              <a:pPr marL="40182" algn="ctr">
                <a:lnSpc>
                  <a:spcPct val="120000"/>
                </a:lnSpc>
              </a:pPr>
              <a:r>
                <a:rPr lang="en-US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Rn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≤ 0.15 mBq/m</a:t>
              </a:r>
              <a:r>
                <a:rPr lang="en-US" baseline="3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3</a:t>
              </a:r>
              <a:r>
                <a:rPr lang="en-US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525738" y="5473899"/>
            <a:ext cx="8189637" cy="973336"/>
            <a:chOff x="18" y="0"/>
            <a:chExt cx="7336" cy="872"/>
          </a:xfrm>
        </p:grpSpPr>
        <p:sp>
          <p:nvSpPr>
            <p:cNvPr id="42009" name="Line 25"/>
            <p:cNvSpPr>
              <a:spLocks noChangeShapeType="1"/>
            </p:cNvSpPr>
            <p:nvPr/>
          </p:nvSpPr>
          <p:spPr bwMode="auto">
            <a:xfrm>
              <a:off x="37" y="0"/>
              <a:ext cx="7040" cy="1"/>
            </a:xfrm>
            <a:prstGeom prst="line">
              <a:avLst/>
            </a:prstGeom>
            <a:noFill/>
            <a:ln w="9525" cap="flat">
              <a:solidFill>
                <a:srgbClr val="D600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010" name="Rectangle 26"/>
            <p:cNvSpPr>
              <a:spLocks/>
            </p:cNvSpPr>
            <p:nvPr/>
          </p:nvSpPr>
          <p:spPr bwMode="auto">
            <a:xfrm>
              <a:off x="18" y="208"/>
              <a:ext cx="7336" cy="664"/>
            </a:xfrm>
            <a:prstGeom prst="rect">
              <a:avLst/>
            </a:prstGeom>
            <a:solidFill>
              <a:srgbClr val="E1E1FF"/>
            </a:solidFill>
            <a:ln w="9525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011" name="Rectangle 27"/>
            <p:cNvSpPr>
              <a:spLocks/>
            </p:cNvSpPr>
            <p:nvPr/>
          </p:nvSpPr>
          <p:spPr bwMode="auto">
            <a:xfrm>
              <a:off x="43" y="238"/>
              <a:ext cx="2177" cy="55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/>
              <a:r>
                <a:rPr lang="en-US" sz="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T</a:t>
              </a:r>
              <a:r>
                <a:rPr lang="en-US" sz="2000" baseline="-16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1/2</a:t>
              </a:r>
              <a:r>
                <a:rPr lang="en-US" sz="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(</a:t>
              </a:r>
              <a:r>
                <a:rPr lang="en-US" sz="2000" dirty="0">
                  <a:solidFill>
                    <a:srgbClr val="0066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ββ0ν</a:t>
              </a:r>
              <a:r>
                <a:rPr lang="en-US" sz="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) &gt; 2 </a:t>
              </a:r>
              <a:r>
                <a:rPr lang="en-US" sz="2000" dirty="0" err="1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x</a:t>
              </a:r>
              <a:r>
                <a:rPr lang="en-US" sz="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10</a:t>
              </a:r>
              <a:r>
                <a:rPr lang="en-US" sz="2000" baseline="31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24</a:t>
              </a:r>
              <a:r>
                <a:rPr lang="en-US" sz="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  <a:r>
                <a:rPr lang="en-US" sz="2000" dirty="0" err="1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y</a:t>
              </a:r>
              <a:endParaRPr lang="en-US" sz="2000" dirty="0">
                <a:solidFill>
                  <a:srgbClr val="006600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endParaRPr>
            </a:p>
            <a:p>
              <a:pPr marL="40182" algn="ctr"/>
              <a:r>
                <a:rPr lang="en-US" sz="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&lt;</a:t>
              </a:r>
              <a:r>
                <a:rPr lang="en-US" sz="2000" dirty="0" err="1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m</a:t>
              </a:r>
              <a:r>
                <a:rPr lang="en-US" sz="2000" baseline="-16000" dirty="0" err="1">
                  <a:solidFill>
                    <a:srgbClr val="006600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&gt; &lt; 0.3 – 0.9 </a:t>
              </a:r>
              <a:r>
                <a:rPr lang="en-US" sz="2000" dirty="0" err="1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eV</a:t>
              </a:r>
              <a:endParaRPr lang="en-US" sz="2000" dirty="0">
                <a:solidFill>
                  <a:srgbClr val="006600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endParaRPr>
            </a:p>
          </p:txBody>
        </p:sp>
        <p:sp>
          <p:nvSpPr>
            <p:cNvPr id="42012" name="Rectangle 28"/>
            <p:cNvSpPr>
              <a:spLocks/>
            </p:cNvSpPr>
            <p:nvPr/>
          </p:nvSpPr>
          <p:spPr bwMode="auto">
            <a:xfrm>
              <a:off x="5086" y="238"/>
              <a:ext cx="2177" cy="55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/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T</a:t>
              </a:r>
              <a:r>
                <a:rPr lang="en-US" sz="2000" baseline="-16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1/2</a:t>
              </a:r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(</a:t>
              </a:r>
              <a:r>
                <a:rPr lang="en-US" sz="2000" dirty="0">
                  <a:solidFill>
                    <a:srgbClr val="333399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ββ0ν</a:t>
              </a:r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) &gt; 1 </a:t>
              </a:r>
              <a:r>
                <a:rPr lang="en-US" sz="2000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x</a:t>
              </a:r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10</a:t>
              </a:r>
              <a:r>
                <a:rPr lang="en-US" sz="2000" baseline="31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26</a:t>
              </a:r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  <a:r>
                <a:rPr lang="en-US" sz="2000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y</a:t>
              </a:r>
              <a:endParaRPr lang="en-US" sz="20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endParaRPr>
            </a:p>
            <a:p>
              <a:pPr marL="40182" algn="ctr"/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&lt;</a:t>
              </a:r>
              <a:r>
                <a:rPr lang="en-US" sz="2000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m</a:t>
              </a:r>
              <a:r>
                <a:rPr lang="en-US" sz="2000" baseline="-16000" dirty="0" err="1">
                  <a:solidFill>
                    <a:srgbClr val="333399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ν</a:t>
              </a:r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&gt; &lt; 0.04 - 0.11 </a:t>
              </a:r>
              <a:r>
                <a:rPr lang="en-US" sz="2000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eV</a:t>
              </a:r>
              <a:endParaRPr lang="en-US" sz="20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endParaRPr>
            </a:p>
          </p:txBody>
        </p:sp>
        <p:sp>
          <p:nvSpPr>
            <p:cNvPr id="42013" name="Rectangle 29"/>
            <p:cNvSpPr>
              <a:spLocks/>
            </p:cNvSpPr>
            <p:nvPr/>
          </p:nvSpPr>
          <p:spPr bwMode="auto">
            <a:xfrm>
              <a:off x="2998" y="291"/>
              <a:ext cx="52" cy="2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sz="1500" dirty="0">
                  <a:solidFill>
                    <a:srgbClr val="9900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581546" y="4940349"/>
            <a:ext cx="7791152" cy="361538"/>
            <a:chOff x="0" y="0"/>
            <a:chExt cx="6980" cy="323"/>
          </a:xfrm>
        </p:grpSpPr>
        <p:sp>
          <p:nvSpPr>
            <p:cNvPr id="42015" name="Rectangle 31"/>
            <p:cNvSpPr>
              <a:spLocks/>
            </p:cNvSpPr>
            <p:nvPr/>
          </p:nvSpPr>
          <p:spPr bwMode="auto">
            <a:xfrm>
              <a:off x="2170" y="22"/>
              <a:ext cx="2575" cy="27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/>
              <a:r>
                <a:rPr lang="en-US" sz="2000" dirty="0">
                  <a:solidFill>
                    <a:srgbClr val="FF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energy resolution (FWHM) </a:t>
              </a:r>
            </a:p>
          </p:txBody>
        </p:sp>
        <p:sp>
          <p:nvSpPr>
            <p:cNvPr id="42016" name="Rectangle 32"/>
            <p:cNvSpPr>
              <a:spLocks/>
            </p:cNvSpPr>
            <p:nvPr/>
          </p:nvSpPr>
          <p:spPr bwMode="auto">
            <a:xfrm>
              <a:off x="366" y="48"/>
              <a:ext cx="1270" cy="27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/>
              <a:r>
                <a:rPr lang="en-US" sz="2000" dirty="0">
                  <a:solidFill>
                    <a:srgbClr val="0066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8% @ 3MeV</a:t>
              </a:r>
            </a:p>
          </p:txBody>
        </p:sp>
        <p:sp>
          <p:nvSpPr>
            <p:cNvPr id="42017" name="Rectangle 33"/>
            <p:cNvSpPr>
              <a:spLocks/>
            </p:cNvSpPr>
            <p:nvPr/>
          </p:nvSpPr>
          <p:spPr bwMode="auto">
            <a:xfrm>
              <a:off x="5338" y="48"/>
              <a:ext cx="1328" cy="27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prstTxWarp prst="textNoShape">
                <a:avLst/>
              </a:prstTxWarp>
              <a:spAutoFit/>
            </a:bodyPr>
            <a:lstStyle/>
            <a:p>
              <a:pPr marL="40182" algn="ctr"/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4%</a:t>
              </a:r>
              <a:r>
                <a:rPr lang="en-US" sz="20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 </a:t>
              </a:r>
              <a:r>
                <a:rPr lang="en-US" sz="2000" dirty="0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@ 3 </a:t>
              </a:r>
              <a:r>
                <a:rPr lang="en-US" sz="2000" dirty="0" err="1">
                  <a:solidFill>
                    <a:srgbClr val="333399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MeV</a:t>
              </a:r>
              <a:endParaRPr lang="en-US" sz="2000" dirty="0">
                <a:solidFill>
                  <a:srgbClr val="333399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endParaRPr>
            </a:p>
          </p:txBody>
        </p:sp>
        <p:sp>
          <p:nvSpPr>
            <p:cNvPr id="42018" name="Line 34"/>
            <p:cNvSpPr>
              <a:spLocks noChangeShapeType="1"/>
            </p:cNvSpPr>
            <p:nvPr/>
          </p:nvSpPr>
          <p:spPr bwMode="auto">
            <a:xfrm>
              <a:off x="0" y="0"/>
              <a:ext cx="6980" cy="1"/>
            </a:xfrm>
            <a:prstGeom prst="line">
              <a:avLst/>
            </a:prstGeom>
            <a:noFill/>
            <a:ln w="9525" cap="flat">
              <a:solidFill>
                <a:srgbClr val="D6009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019" name="Rectangle 35"/>
          <p:cNvSpPr>
            <a:spLocks/>
          </p:cNvSpPr>
          <p:nvPr/>
        </p:nvSpPr>
        <p:spPr bwMode="auto">
          <a:xfrm>
            <a:off x="3991570" y="3187898"/>
            <a:ext cx="1358002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/>
            <a:r>
              <a:rPr lang="en-US" sz="2200" dirty="0">
                <a:solidFill>
                  <a:srgbClr val="FF0000"/>
                </a:solidFill>
                <a:latin typeface="Times New Roman Bold" charset="0"/>
                <a:ea typeface="Times New Roman Bold" charset="0"/>
                <a:cs typeface="Times New Roman Bold" charset="0"/>
                <a:sym typeface="Times New Roman Bold" charset="0"/>
              </a:rPr>
              <a:t>efficiency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ε</a:t>
            </a:r>
            <a:endParaRPr lang="en-US" sz="2200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  <a:sym typeface="Symbol" charset="2"/>
            </a:endParaRPr>
          </a:p>
        </p:txBody>
      </p:sp>
      <p:sp>
        <p:nvSpPr>
          <p:cNvPr id="42020" name="Rectangle 36"/>
          <p:cNvSpPr>
            <a:spLocks/>
          </p:cNvSpPr>
          <p:nvPr/>
        </p:nvSpPr>
        <p:spPr bwMode="auto">
          <a:xfrm>
            <a:off x="5875734" y="5732859"/>
            <a:ext cx="3053953" cy="750094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>
          <a:xfrm>
            <a:off x="457200" y="6385886"/>
            <a:ext cx="2133600" cy="365125"/>
          </a:xfrm>
        </p:spPr>
        <p:txBody>
          <a:bodyPr/>
          <a:lstStyle/>
          <a:p>
            <a:r>
              <a:rPr lang="en-GB" smtClean="0"/>
              <a:t>7 September 2008</a:t>
            </a:r>
            <a:endParaRPr lang="en-GB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9350-5006-9F4A-9772-3045D9AAA726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 Flack NOW2010</a:t>
            </a:r>
            <a:endParaRPr lang="en-GB"/>
          </a:p>
        </p:txBody>
      </p:sp>
      <p:sp>
        <p:nvSpPr>
          <p:cNvPr id="46" name="TextBox 45"/>
          <p:cNvSpPr txBox="1"/>
          <p:nvPr/>
        </p:nvSpPr>
        <p:spPr>
          <a:xfrm>
            <a:off x="852012" y="326068"/>
            <a:ext cx="727656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imes New Roman"/>
                <a:cs typeface="Times New Roman"/>
              </a:rPr>
              <a:t>Objectives of the 4 year R&amp;D programme  </a:t>
            </a:r>
            <a:endParaRPr lang="en-GB" sz="28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addle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11856</TotalTime>
  <Words>2416</Words>
  <Application>Microsoft Macintosh PowerPoint</Application>
  <PresentationFormat>On-screen Show (4:3)</PresentationFormat>
  <Paragraphs>440</Paragraphs>
  <Slides>27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Microsoft Equation</vt:lpstr>
      <vt:lpstr>NEMO-3 and SuperNEMO A search for zero neutrino double beta decay</vt:lpstr>
      <vt:lpstr>Slide 2</vt:lpstr>
      <vt:lpstr>Slide 3</vt:lpstr>
      <vt:lpstr>Event reconstruction</vt:lpstr>
      <vt:lpstr>Slide 5</vt:lpstr>
      <vt:lpstr>Slide 6</vt:lpstr>
      <vt:lpstr>Slide 7</vt:lpstr>
      <vt:lpstr>Slide 8</vt:lpstr>
      <vt:lpstr>Slide 9</vt:lpstr>
      <vt:lpstr>Slide 10</vt:lpstr>
      <vt:lpstr>Tracker R&amp;D</vt:lpstr>
      <vt:lpstr>Slide 12</vt:lpstr>
      <vt:lpstr>Slide 13</vt:lpstr>
      <vt:lpstr>LSM Extension</vt:lpstr>
      <vt:lpstr>Slide 15</vt:lpstr>
      <vt:lpstr>Slide 16</vt:lpstr>
      <vt:lpstr>Slide 17</vt:lpstr>
      <vt:lpstr>SuperNEMO schedule highlights</vt:lpstr>
      <vt:lpstr>BACKUP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Open-minded search for any 0νββ mechanism</vt:lpstr>
    </vt:vector>
  </TitlesOfParts>
  <Company>UCL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NEMO 3 and SuperNEMO</dc:title>
  <dc:creator>Robert Flack</dc:creator>
  <cp:lastModifiedBy>Robert Flack</cp:lastModifiedBy>
  <cp:revision>111</cp:revision>
  <dcterms:created xsi:type="dcterms:W3CDTF">2010-09-02T07:07:59Z</dcterms:created>
  <dcterms:modified xsi:type="dcterms:W3CDTF">2010-09-06T12:41:12Z</dcterms:modified>
</cp:coreProperties>
</file>