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7FFC-563F-DE46-B6FA-5AB52AB0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52752-E0D4-1641-B101-1DD325CCA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A99E-6379-2B41-8A22-6384E93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17BD-A526-DB4F-83AB-3F89251E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251A-C1E9-CA4E-93D8-583D7B1C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0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D7A8-19D8-B244-94ED-CB83A00A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70800-DF31-2E4C-917D-39A310A38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54B6-49ED-3947-8CCC-8627F6CC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0851-656B-1545-A661-7F7FA15F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AE80-456C-A04F-8A7B-FE226AA5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9A5EF-9A7B-8947-A657-0F3499E63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094D-14E0-C142-AF98-31A222CB5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FBF7-7677-C24D-AE7C-9C25D6FE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8120-49BF-014A-AF98-F25FBFC6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C5DAC-E1A8-5147-AF78-01FDCA8A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5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0506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1097-29F2-4C45-9015-982BF5CB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6974-7741-C14C-B78F-56860763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29ED8-E3FB-B94C-A96C-5D04AF6F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7F5CA-8F58-1F4B-BF78-2914C41E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731C-26B7-4848-AF77-E952167B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7C64-5DF5-DB4F-8171-2484D393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9A40-5708-4C42-B1B9-1F404C61A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8BA1-AAB3-AB4E-B852-F8D5CF35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A7BA-0345-8143-BD80-96BA9708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CCE3-C9BC-7F40-B3B7-F31A7224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9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3831-8326-C24B-B492-6423F4B3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CF8F-AF9A-3A46-AACD-F73572027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03F66-5A2B-B541-8965-65C5A7250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3688D-7ABA-1344-9263-40A891AD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5AAF-464D-7747-9B99-C599CB2F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A6A62-C9FE-E649-91E8-C252C9EB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EBFC-7C94-C648-9C82-F4F36052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F4E62-8C7B-F94E-8963-0918F1CFE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8BCC1-A92E-5644-B528-B883174B1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D5DD7-7C65-2645-A98C-9D1D0FFCF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C2B9A-2C31-714E-A98D-90AEF060F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A398-49C1-9845-AADB-B66F4386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B8A17-81FC-8F49-ACC7-69D9D739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4C907-5BC2-1A40-8CC8-E7159323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4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BA4C-EC31-254D-801B-4FAADB18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15EB4-5B0C-BD42-97E1-CC252B7E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AD3FB-EC0B-B94F-A18F-63EEC905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33783-DDB3-1848-A272-1ED0233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9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CFF9C-BAE8-F546-9BD2-16193BC4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04247-1DBE-D84B-883F-287C418A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83A0-F52A-DE45-9E6F-BE74E100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EF5A-9FB8-A645-AF0B-495BD29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1A34-3BC9-3040-8925-1A8DA2F5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EBD66-6AD7-A649-88D6-1FE87587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D8F72-4FCE-614C-81E4-817C337E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C2869-7E8A-614B-ACAF-1723887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B2F0F-4C23-374A-83D6-3C835CAE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D290-0FA9-C542-ABF4-B673169F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08DEC-72BE-5C48-B62E-13C795DE7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6F2B6-0A76-1942-837F-499CC7D59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586BF-C2ED-AB4A-B1A4-2733327B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6979F-F2A2-584E-AC03-53C197F1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0D1F6-D3B4-A345-AD9C-D642B248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8F557-1241-304C-B563-D3A3D669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5ACB-A381-5D49-86A8-BBEA8D6C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78A2-DEDB-3C4D-A7B2-C8153C9D7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D960-9B28-5F41-B487-C63A6B1F433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577-E610-9B4A-B69A-AA10EE106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F48C9-1267-C743-851A-4622169D2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618F-691F-3641-839F-37263D591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2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1.safelinks.protection.outlook.com/?url=https%3A%2F%2Fucl.zoom.us%2Fj%2F5287438721%3Fpwd%3DS29GVkd2c05YKy91ZWNBTTlhSGhrUT09&amp;data=04%7C01%7C%7C1f4d6a6eeefe430a11d708d8d4fec572%7C1faf88fea9984c5b93c9210a11d9a5c2%7C0%7C0%7C637493537982280032%7CUnknown%7CTWFpbGZsb3d8eyJWIjoiMC4wLjAwMDAiLCJQIjoiV2luMzIiLCJBTiI6Ik1haWwiLCJXVCI6Mn0%3D%7C1000&amp;sdata=9VAw2%2FTi5ZT4El9LA0bhInyoVkaq64PBJoIB19turf8%3D&amp;reserved=0" TargetMode="External"/><Relationship Id="rId3" Type="http://schemas.openxmlformats.org/officeDocument/2006/relationships/image" Target="../media/image5.tif"/><Relationship Id="rId7" Type="http://schemas.openxmlformats.org/officeDocument/2006/relationships/image" Target="../media/image9.t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Quantum Technologies for Neutrino Mass Consortium"/>
          <p:cNvSpPr txBox="1">
            <a:spLocks noGrp="1"/>
          </p:cNvSpPr>
          <p:nvPr>
            <p:ph type="subTitle" sz="quarter" idx="1"/>
          </p:nvPr>
        </p:nvSpPr>
        <p:spPr>
          <a:xfrm>
            <a:off x="2666181" y="-8695"/>
            <a:ext cx="7310927" cy="580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>
                <a:solidFill>
                  <a:srgbClr val="FF0000"/>
                </a:solidFill>
              </a:rPr>
              <a:t>Q</a:t>
            </a:r>
            <a:r>
              <a:rPr sz="3200" dirty="0"/>
              <a:t>uantum </a:t>
            </a:r>
            <a:r>
              <a:rPr sz="3200" dirty="0">
                <a:solidFill>
                  <a:srgbClr val="FF0000"/>
                </a:solidFill>
              </a:rPr>
              <a:t>T</a:t>
            </a:r>
            <a:r>
              <a:rPr sz="3200" dirty="0"/>
              <a:t>echnologies for </a:t>
            </a:r>
            <a:r>
              <a:rPr sz="3200" dirty="0">
                <a:solidFill>
                  <a:srgbClr val="FF0000"/>
                </a:solidFill>
              </a:rPr>
              <a:t>N</a:t>
            </a:r>
            <a:r>
              <a:rPr sz="3200" dirty="0"/>
              <a:t>eutrino </a:t>
            </a:r>
            <a:r>
              <a:rPr sz="3200" dirty="0">
                <a:solidFill>
                  <a:srgbClr val="FF0000"/>
                </a:solidFill>
              </a:rPr>
              <a:t>M</a:t>
            </a:r>
            <a:r>
              <a:rPr sz="3200" dirty="0"/>
              <a:t>ass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168F7-248C-6F40-8981-AD366E605DDA}"/>
              </a:ext>
            </a:extLst>
          </p:cNvPr>
          <p:cNvSpPr/>
          <p:nvPr/>
        </p:nvSpPr>
        <p:spPr>
          <a:xfrm>
            <a:off x="109396" y="1003675"/>
            <a:ext cx="10852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7E350A"/>
                </a:solidFill>
                <a:effectLst/>
                <a:latin typeface="Arial" panose="020B0604020202020204" pitchFamily="34" charset="0"/>
              </a:rPr>
              <a:t>Goal: Measure absolute neutrino mass </a:t>
            </a:r>
            <a:r>
              <a:rPr lang="en-GB" sz="1600" b="1" i="1" dirty="0">
                <a:solidFill>
                  <a:srgbClr val="7E350A"/>
                </a:solidFill>
                <a:latin typeface="Arial" panose="020B0604020202020204" pitchFamily="34" charset="0"/>
              </a:rPr>
              <a:t>with a sensitivity down to ~10 </a:t>
            </a:r>
            <a:r>
              <a:rPr lang="en-GB" sz="1600" b="1" i="1" dirty="0" err="1">
                <a:solidFill>
                  <a:srgbClr val="7E350A"/>
                </a:solidFill>
                <a:latin typeface="Arial" panose="020B0604020202020204" pitchFamily="34" charset="0"/>
              </a:rPr>
              <a:t>meV</a:t>
            </a:r>
            <a:r>
              <a:rPr lang="en-GB" sz="1600" b="1" i="1" dirty="0">
                <a:solidFill>
                  <a:srgbClr val="7E350A"/>
                </a:solidFill>
                <a:latin typeface="Arial" panose="020B0604020202020204" pitchFamily="34" charset="0"/>
              </a:rPr>
              <a:t> (a.k.a. “guaranteed”  measurement).</a:t>
            </a:r>
          </a:p>
          <a:p>
            <a:endParaRPr lang="en-GB" sz="1600" b="1" i="1" dirty="0">
              <a:solidFill>
                <a:srgbClr val="7E350A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1" i="1" dirty="0">
                <a:solidFill>
                  <a:srgbClr val="7E350A"/>
                </a:solidFill>
                <a:latin typeface="Arial" panose="020B0604020202020204" pitchFamily="34" charset="0"/>
              </a:rPr>
              <a:t>Method: Precision spectroscopy of electrons emitted in </a:t>
            </a:r>
            <a:r>
              <a:rPr lang="en-GB" sz="1600" b="1" i="1" baseline="30000" dirty="0">
                <a:solidFill>
                  <a:srgbClr val="7E350A"/>
                </a:solidFill>
                <a:latin typeface="Arial" panose="020B0604020202020204" pitchFamily="34" charset="0"/>
              </a:rPr>
              <a:t>3</a:t>
            </a:r>
            <a:r>
              <a:rPr lang="en-GB" sz="1600" b="1" i="1" dirty="0">
                <a:solidFill>
                  <a:srgbClr val="7E350A"/>
                </a:solidFill>
                <a:latin typeface="Arial" panose="020B0604020202020204" pitchFamily="34" charset="0"/>
              </a:rPr>
              <a:t>H 𝞫-decay. Infer m</a:t>
            </a:r>
            <a:r>
              <a:rPr lang="en-GB" sz="1600" b="1" i="1" baseline="-25000" dirty="0">
                <a:solidFill>
                  <a:srgbClr val="7E350A"/>
                </a:solidFill>
                <a:latin typeface="Arial" panose="020B0604020202020204" pitchFamily="34" charset="0"/>
              </a:rPr>
              <a:t>𝞶e</a:t>
            </a:r>
            <a:r>
              <a:rPr lang="en-GB" sz="1600" b="1" i="1" dirty="0">
                <a:solidFill>
                  <a:srgbClr val="7E350A"/>
                </a:solidFill>
                <a:latin typeface="Arial" panose="020B0604020202020204" pitchFamily="34" charset="0"/>
              </a:rPr>
              <a:t> from energy conservation. </a:t>
            </a:r>
            <a:r>
              <a:rPr lang="en-GB" sz="1600" b="1" i="1" u="sng" dirty="0">
                <a:solidFill>
                  <a:srgbClr val="7E350A"/>
                </a:solidFill>
                <a:latin typeface="Arial" panose="020B0604020202020204" pitchFamily="34" charset="0"/>
              </a:rPr>
              <a:t>Model independent</a:t>
            </a:r>
            <a:endParaRPr lang="en-GB" sz="1600" i="1" u="sng" dirty="0">
              <a:solidFill>
                <a:srgbClr val="7E350A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A30930-1301-DA45-810F-9E452466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6" y="3259691"/>
            <a:ext cx="2495771" cy="1976289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258D2BDE-6786-BF4F-BEEA-C1A2E3B5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25" y="2162923"/>
            <a:ext cx="4650059" cy="4472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17060D-3443-E447-9E04-DF5EEBF3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693" y="2610013"/>
            <a:ext cx="3219157" cy="56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A230AC-A273-C048-9BC6-4898EDCE234B}"/>
                  </a:ext>
                </a:extLst>
              </p:cNvPr>
              <p:cNvSpPr/>
              <p:nvPr/>
            </p:nvSpPr>
            <p:spPr>
              <a:xfrm>
                <a:off x="7428984" y="2422368"/>
                <a:ext cx="3154838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7E350A"/>
                    </a:solidFill>
                    <a:latin typeface="Arial" panose="020B0604020202020204" pitchFamily="34" charset="0"/>
                  </a:rPr>
                  <a:t>Problem: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ppm</a:t>
                </a:r>
                <a:endParaRPr lang="en-GB" dirty="0">
                  <a:solidFill>
                    <a:srgbClr val="7E350A"/>
                  </a:solidFill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A230AC-A273-C048-9BC6-4898EDCE2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984" y="2422368"/>
                <a:ext cx="3154838" cy="534826"/>
              </a:xfrm>
              <a:prstGeom prst="rect">
                <a:avLst/>
              </a:prstGeom>
              <a:blipFill>
                <a:blip r:embed="rId5"/>
                <a:stretch>
                  <a:fillRect l="-2008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0B83BA7-A28E-8F43-8973-880B67567511}"/>
              </a:ext>
            </a:extLst>
          </p:cNvPr>
          <p:cNvSpPr/>
          <p:nvPr/>
        </p:nvSpPr>
        <p:spPr>
          <a:xfrm>
            <a:off x="7428984" y="309294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E350A"/>
                </a:solidFill>
                <a:latin typeface="Arial" panose="020B0604020202020204" pitchFamily="34" charset="0"/>
              </a:rPr>
              <a:t>Proposed Solution: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AA459-4DF4-7B4C-9E5F-B3B149B3D956}"/>
              </a:ext>
            </a:extLst>
          </p:cNvPr>
          <p:cNvSpPr txBox="1"/>
          <p:nvPr/>
        </p:nvSpPr>
        <p:spPr>
          <a:xfrm>
            <a:off x="7527372" y="3594050"/>
            <a:ext cx="3485852" cy="160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 atoms to standstill in a magnetic trap</a:t>
            </a:r>
          </a:p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GB" i="1" u="sng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electron’s </a:t>
            </a:r>
            <a:r>
              <a:rPr lang="en-GB" i="1" u="sng" dirty="0">
                <a:latin typeface="Arial" panose="020B0604020202020204" pitchFamily="34" charset="0"/>
                <a:cs typeface="Arial" panose="020B0604020202020204" pitchFamily="34" charset="0"/>
              </a:rPr>
              <a:t>cyclotron radiation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uniform B-field.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2E6AD6-A8F7-EF48-9C9E-4B9A2E78CF41}"/>
              </a:ext>
            </a:extLst>
          </p:cNvPr>
          <p:cNvSpPr/>
          <p:nvPr/>
        </p:nvSpPr>
        <p:spPr>
          <a:xfrm>
            <a:off x="10801351" y="3400916"/>
            <a:ext cx="423746" cy="196261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41854-DE4B-4B40-9500-113908AC118D}"/>
              </a:ext>
            </a:extLst>
          </p:cNvPr>
          <p:cNvSpPr txBox="1"/>
          <p:nvPr/>
        </p:nvSpPr>
        <p:spPr>
          <a:xfrm rot="16200000">
            <a:off x="10842332" y="3976815"/>
            <a:ext cx="141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Quantum</a:t>
            </a:r>
          </a:p>
          <a:p>
            <a:r>
              <a:rPr lang="en-GB" b="1" dirty="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3EC96-3395-9542-91A3-22C674AD02AF}"/>
              </a:ext>
            </a:extLst>
          </p:cNvPr>
          <p:cNvSpPr txBox="1"/>
          <p:nvPr/>
        </p:nvSpPr>
        <p:spPr>
          <a:xfrm>
            <a:off x="7087940" y="5669659"/>
            <a:ext cx="478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CRES</a:t>
            </a:r>
            <a:r>
              <a:rPr lang="en-GB" dirty="0"/>
              <a:t>: </a:t>
            </a:r>
            <a:r>
              <a:rPr lang="en-GB" b="1" dirty="0">
                <a:solidFill>
                  <a:srgbClr val="C00000"/>
                </a:solidFill>
              </a:rPr>
              <a:t>C</a:t>
            </a:r>
            <a:r>
              <a:rPr lang="en-GB" dirty="0"/>
              <a:t>yclotron </a:t>
            </a:r>
            <a:r>
              <a:rPr lang="en-GB" b="1" dirty="0">
                <a:solidFill>
                  <a:srgbClr val="C00000"/>
                </a:solidFill>
              </a:rPr>
              <a:t>R</a:t>
            </a:r>
            <a:r>
              <a:rPr lang="en-GB" dirty="0"/>
              <a:t>adiation </a:t>
            </a:r>
            <a:r>
              <a:rPr lang="en-GB" b="1" dirty="0">
                <a:solidFill>
                  <a:srgbClr val="C00000"/>
                </a:solidFill>
              </a:rPr>
              <a:t>E</a:t>
            </a:r>
            <a:r>
              <a:rPr lang="en-GB" dirty="0"/>
              <a:t>mission </a:t>
            </a:r>
            <a:r>
              <a:rPr lang="en-GB" b="1" dirty="0">
                <a:solidFill>
                  <a:srgbClr val="C00000"/>
                </a:solidFill>
              </a:rPr>
              <a:t>S</a:t>
            </a:r>
            <a:r>
              <a:rPr lang="en-GB" dirty="0"/>
              <a:t>pectroscopy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0B4F1-FFA9-4148-B818-C6A40C45E3DE}"/>
              </a:ext>
            </a:extLst>
          </p:cNvPr>
          <p:cNvSpPr txBox="1"/>
          <p:nvPr/>
        </p:nvSpPr>
        <p:spPr>
          <a:xfrm>
            <a:off x="1245151" y="48699"/>
            <a:ext cx="142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Project: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C9AA-3124-8643-A261-85E3C3D693E9}"/>
              </a:ext>
            </a:extLst>
          </p:cNvPr>
          <p:cNvSpPr txBox="1"/>
          <p:nvPr/>
        </p:nvSpPr>
        <p:spPr>
          <a:xfrm>
            <a:off x="4701801" y="554822"/>
            <a:ext cx="27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Supervisor: Ruben </a:t>
            </a:r>
            <a:r>
              <a:rPr lang="en-GB" i="1" dirty="0" err="1"/>
              <a:t>Saakyan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9452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A83ED-41C5-CC43-A44A-EC3715D8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30" y="1174169"/>
            <a:ext cx="7409956" cy="2969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761DF2-F748-0748-95EA-D79A97BBFBD5}"/>
              </a:ext>
            </a:extLst>
          </p:cNvPr>
          <p:cNvSpPr txBox="1"/>
          <p:nvPr/>
        </p:nvSpPr>
        <p:spPr>
          <a:xfrm>
            <a:off x="4526761" y="203887"/>
            <a:ext cx="601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CRESDA</a:t>
            </a:r>
            <a:r>
              <a:rPr lang="en-GB" sz="2800" dirty="0"/>
              <a:t>: </a:t>
            </a:r>
            <a:r>
              <a:rPr lang="en-GB" sz="2800" b="1" dirty="0">
                <a:solidFill>
                  <a:srgbClr val="C00000"/>
                </a:solidFill>
              </a:rPr>
              <a:t>CRES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C00000"/>
                </a:solidFill>
              </a:rPr>
              <a:t>D</a:t>
            </a:r>
            <a:r>
              <a:rPr lang="en-GB" sz="2800" dirty="0"/>
              <a:t>emonstrator </a:t>
            </a:r>
            <a:r>
              <a:rPr lang="en-GB" sz="2800" b="1" dirty="0">
                <a:solidFill>
                  <a:srgbClr val="C00000"/>
                </a:solidFill>
              </a:rPr>
              <a:t>A</a:t>
            </a:r>
            <a:r>
              <a:rPr lang="en-GB" sz="2800" dirty="0"/>
              <a:t>pparatus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21C95-6343-5343-AFF0-47783D39AC98}"/>
              </a:ext>
            </a:extLst>
          </p:cNvPr>
          <p:cNvSpPr txBox="1"/>
          <p:nvPr/>
        </p:nvSpPr>
        <p:spPr>
          <a:xfrm>
            <a:off x="208649" y="215458"/>
            <a:ext cx="305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QTNM Consortium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A671A51-F1B6-6F45-B98B-D00D41DD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8" y="1049699"/>
            <a:ext cx="700880" cy="700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8DCF75B-5A89-1A44-9E3F-64570CA6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367" y="1049699"/>
            <a:ext cx="1157574" cy="98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F208567-B05B-F84C-BC64-B199133AE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95" y="2267611"/>
            <a:ext cx="1522872" cy="559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E67A468-09CC-C244-8A86-B0036663E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7" y="3059200"/>
            <a:ext cx="1958121" cy="618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9C58B15-F2F3-CF4C-9E91-0F560A20B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049" y="2379811"/>
            <a:ext cx="1424756" cy="89511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BFF835-8AE4-6149-97AD-0A8420732A3F}"/>
              </a:ext>
            </a:extLst>
          </p:cNvPr>
          <p:cNvSpPr txBox="1"/>
          <p:nvPr/>
        </p:nvSpPr>
        <p:spPr>
          <a:xfrm>
            <a:off x="73617" y="4099171"/>
            <a:ext cx="24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Recently funded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8AD9F-0824-EB49-9CC9-B7C37F6BC133}"/>
              </a:ext>
            </a:extLst>
          </p:cNvPr>
          <p:cNvSpPr txBox="1"/>
          <p:nvPr/>
        </p:nvSpPr>
        <p:spPr>
          <a:xfrm>
            <a:off x="251598" y="4501799"/>
            <a:ext cx="309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technology with </a:t>
            </a:r>
            <a:r>
              <a:rPr lang="en-GB" baseline="30000" dirty="0"/>
              <a:t>2</a:t>
            </a:r>
            <a:r>
              <a:rPr lang="en-GB" dirty="0"/>
              <a:t>H: CRESDA at UCL.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68189-050A-8A45-8E50-DB0791495BB7}"/>
              </a:ext>
            </a:extLst>
          </p:cNvPr>
          <p:cNvSpPr txBox="1"/>
          <p:nvPr/>
        </p:nvSpPr>
        <p:spPr>
          <a:xfrm>
            <a:off x="6096000" y="4217620"/>
            <a:ext cx="243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PhD project will involve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71E1A-64B2-4647-9E6C-A85E611B8A32}"/>
              </a:ext>
            </a:extLst>
          </p:cNvPr>
          <p:cNvSpPr txBox="1"/>
          <p:nvPr/>
        </p:nvSpPr>
        <p:spPr>
          <a:xfrm>
            <a:off x="247154" y="5314950"/>
            <a:ext cx="11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4A661-1271-244B-BA75-C73F60C0A8A6}"/>
              </a:ext>
            </a:extLst>
          </p:cNvPr>
          <p:cNvSpPr txBox="1"/>
          <p:nvPr/>
        </p:nvSpPr>
        <p:spPr>
          <a:xfrm>
            <a:off x="247155" y="5669714"/>
            <a:ext cx="525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Neutrino mass measurement at a Tritium facility (e.g. </a:t>
            </a:r>
            <a:r>
              <a:rPr lang="en-GB" i="1" dirty="0" err="1"/>
              <a:t>Culham</a:t>
            </a:r>
            <a:r>
              <a:rPr lang="en-GB" i="1" dirty="0"/>
              <a:t> Centre for Fusion Energy</a:t>
            </a:r>
            <a:r>
              <a:rPr lang="en-GB" dirty="0"/>
              <a:t>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9B932-C575-9542-B890-964CACF818A1}"/>
              </a:ext>
            </a:extLst>
          </p:cNvPr>
          <p:cNvSpPr txBox="1"/>
          <p:nvPr/>
        </p:nvSpPr>
        <p:spPr>
          <a:xfrm>
            <a:off x="6576278" y="4545642"/>
            <a:ext cx="4965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Neutrino mass sensitivity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Modelling atoms and electrons in magnetic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Building and calibrating CRESDA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taking and analysis </a:t>
            </a:r>
          </a:p>
        </p:txBody>
      </p:sp>
      <p:sp>
        <p:nvSpPr>
          <p:cNvPr id="18" name="TextBox 17">
            <a:hlinkClick r:id="rId8"/>
            <a:extLst>
              <a:ext uri="{FF2B5EF4-FFF2-40B4-BE49-F238E27FC236}">
                <a16:creationId xmlns:a16="http://schemas.microsoft.com/office/drawing/2014/main" id="{85F5A463-8537-9641-8C66-69B231175D62}"/>
              </a:ext>
            </a:extLst>
          </p:cNvPr>
          <p:cNvSpPr txBox="1"/>
          <p:nvPr/>
        </p:nvSpPr>
        <p:spPr>
          <a:xfrm>
            <a:off x="6450445" y="6232512"/>
            <a:ext cx="121956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  <a:hlinkClick r:id="rId8"/>
              </a:rPr>
              <a:t>Zoom link</a:t>
            </a:r>
            <a:endParaRPr kumimoji="0" lang="en-GB" sz="1800" b="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69ED952-DF06-8B4B-83A2-A75F0FC489E9}"/>
              </a:ext>
            </a:extLst>
          </p:cNvPr>
          <p:cNvSpPr/>
          <p:nvPr/>
        </p:nvSpPr>
        <p:spPr>
          <a:xfrm>
            <a:off x="6365643" y="5834605"/>
            <a:ext cx="5579202" cy="962880"/>
          </a:xfrm>
          <a:prstGeom prst="roundRect">
            <a:avLst/>
          </a:prstGeom>
          <a:noFill/>
          <a:ln w="22225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06402-0514-034A-A41F-513BBEB95B22}"/>
              </a:ext>
            </a:extLst>
          </p:cNvPr>
          <p:cNvSpPr/>
          <p:nvPr/>
        </p:nvSpPr>
        <p:spPr>
          <a:xfrm>
            <a:off x="6450445" y="5889327"/>
            <a:ext cx="564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99" marR="57799" defTabSz="1295400" hangingPunct="0"/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Happy to talk further, Tue-Wed, 23/24 Feb 16:30 – 17:30 </a:t>
            </a:r>
          </a:p>
        </p:txBody>
      </p:sp>
    </p:spTree>
    <p:extLst>
      <p:ext uri="{BB962C8B-B14F-4D97-AF65-F5344CB8AC3E}">
        <p14:creationId xmlns:p14="http://schemas.microsoft.com/office/powerpoint/2010/main" val="364615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172</Words>
  <Application>Microsoft Macintosh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Saakyan, Ruben</dc:creator>
  <cp:lastModifiedBy>Saakyan, Ruben</cp:lastModifiedBy>
  <cp:revision>17</cp:revision>
  <dcterms:created xsi:type="dcterms:W3CDTF">2020-11-08T15:18:10Z</dcterms:created>
  <dcterms:modified xsi:type="dcterms:W3CDTF">2021-02-21T22:53:14Z</dcterms:modified>
</cp:coreProperties>
</file>