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79975" cy="42808525"/>
  <p:notesSz cx="6858000" cy="9144000"/>
  <p:defaultTextStyle>
    <a:defPPr>
      <a:defRPr lang="en-US"/>
    </a:defPPr>
    <a:lvl1pPr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2087563" indent="-1630363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4175125" indent="-3260725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6264275" indent="-4892675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8351838" indent="-6523038" algn="l" defTabSz="4175125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8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17" autoAdjust="0"/>
    <p:restoredTop sz="94660"/>
  </p:normalViewPr>
  <p:slideViewPr>
    <p:cSldViewPr snapToGrid="0">
      <p:cViewPr varScale="1">
        <p:scale>
          <a:sx n="33" d="100"/>
          <a:sy n="33" d="100"/>
        </p:scale>
        <p:origin x="-6360" y="-152"/>
      </p:cViewPr>
      <p:guideLst>
        <p:guide orient="horz" pos="13483"/>
        <p:guide pos="95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17643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8AF1275-699B-0640-BDE8-3E73333AF194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17643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A19FA48-58B8-0D4F-BFDA-7942CBCBBF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3534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2087563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417512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626427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8351838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2EC5119-A5D0-9447-B3CE-CE28497CBCDB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998" y="13298392"/>
            <a:ext cx="25737979" cy="91760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996" y="24258164"/>
            <a:ext cx="21195983" cy="109399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7440A1CB-1348-4241-B63A-81846080DB47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6A6F1D8-FE11-6D4A-9009-D811480543C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8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999" y="1714326"/>
            <a:ext cx="27251978" cy="713475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999" y="9988659"/>
            <a:ext cx="27251978" cy="282516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17BCB2E-12E2-2147-AC33-756A8EB0BCA4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581F856-7EB3-F24C-8850-2447B96BAF6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09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98227" y="10702131"/>
            <a:ext cx="22557528" cy="22799503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15123" y="10702131"/>
            <a:ext cx="67178439" cy="2279950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2D0B181-D8CB-6341-BA12-308256625D4A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EBD3955A-E0AA-6B44-B90B-8019708B9D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2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999" y="1714326"/>
            <a:ext cx="27251978" cy="713475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999" y="9988659"/>
            <a:ext cx="27251978" cy="282516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8FFFD58B-6C63-8742-B0C4-ADC9527AEE4A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97AF6B6-3BE7-034E-93F7-DC8F60551AF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33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909" y="27508444"/>
            <a:ext cx="25737979" cy="8502249"/>
          </a:xfrm>
          <a:prstGeom prst="rect">
            <a:avLst/>
          </a:prstGeo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909" y="18144082"/>
            <a:ext cx="25737979" cy="9364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21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43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8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7F7452C9-7F60-B94D-B8F3-9AA9E9633099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EC7912E3-F2ED-DE47-B90F-FF3777A7B8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42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999" y="1714326"/>
            <a:ext cx="27251978" cy="713475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5123" y="62349824"/>
            <a:ext cx="44867985" cy="176347340"/>
          </a:xfrm>
          <a:prstGeom prst="rect">
            <a:avLst/>
          </a:prstGeo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773" y="62349824"/>
            <a:ext cx="44867982" cy="176347340"/>
          </a:xfrm>
          <a:prstGeom prst="rect">
            <a:avLst/>
          </a:prstGeo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7455FB3-A2A9-6643-94B0-CB375AEF8A7E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7ADA264C-4319-BA47-BFA3-D5DD2A5BBF5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85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999" y="1714326"/>
            <a:ext cx="27251978" cy="71347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999" y="9582375"/>
            <a:ext cx="13378914" cy="39934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999" y="13575852"/>
            <a:ext cx="13378914" cy="24664452"/>
          </a:xfrm>
          <a:prstGeom prst="rect">
            <a:avLst/>
          </a:prstGeo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81808" y="9582375"/>
            <a:ext cx="13384170" cy="39934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81808" y="13575852"/>
            <a:ext cx="13384170" cy="24664452"/>
          </a:xfrm>
          <a:prstGeom prst="rect">
            <a:avLst/>
          </a:prstGeo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52F75FC2-F87E-DA43-BF02-76FBCAF52ECF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73DAAA3F-0A87-C842-9C4E-E1AB5798CF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6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999" y="1714326"/>
            <a:ext cx="27251978" cy="713475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5A8BE6EA-7BBE-9C48-A5B7-B6C9362A86B1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E5F21273-1289-494B-9372-3340BDF8E8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7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CBCE08A8-141D-244C-B30A-D4180FD5ACF8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FFD18A5-4CAA-9D47-BEA0-EA09F016AA9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64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000" y="1704413"/>
            <a:ext cx="9961903" cy="7253667"/>
          </a:xfrm>
          <a:prstGeom prst="rect">
            <a:avLst/>
          </a:prstGeo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8629" y="1704417"/>
            <a:ext cx="16927347" cy="36535890"/>
          </a:xfrm>
          <a:prstGeom prst="rect">
            <a:avLst/>
          </a:prstGeo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4000" y="8958084"/>
            <a:ext cx="9961903" cy="29282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0F757BCB-80DB-0C42-85B8-9AD4792FA597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AE3C336-60CC-7C40-8D8B-6FBD05355B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52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087" y="29965968"/>
            <a:ext cx="18167985" cy="3537652"/>
          </a:xfrm>
          <a:prstGeom prst="rect">
            <a:avLst/>
          </a:prstGeo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5087" y="3825021"/>
            <a:ext cx="18167985" cy="25685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00"/>
            </a:lvl1pPr>
            <a:lvl2pPr marL="2088215" indent="0">
              <a:buNone/>
              <a:defRPr sz="12800"/>
            </a:lvl2pPr>
            <a:lvl3pPr marL="4176431" indent="0">
              <a:buNone/>
              <a:defRPr sz="11000"/>
            </a:lvl3pPr>
            <a:lvl4pPr marL="6264646" indent="0">
              <a:buNone/>
              <a:defRPr sz="9100"/>
            </a:lvl4pPr>
            <a:lvl5pPr marL="8352861" indent="0">
              <a:buNone/>
              <a:defRPr sz="9100"/>
            </a:lvl5pPr>
            <a:lvl6pPr marL="10441076" indent="0">
              <a:buNone/>
              <a:defRPr sz="9100"/>
            </a:lvl6pPr>
            <a:lvl7pPr marL="12529292" indent="0">
              <a:buNone/>
              <a:defRPr sz="9100"/>
            </a:lvl7pPr>
            <a:lvl8pPr marL="14617507" indent="0">
              <a:buNone/>
              <a:defRPr sz="9100"/>
            </a:lvl8pPr>
            <a:lvl9pPr marL="16705722" indent="0">
              <a:buNone/>
              <a:defRPr sz="91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5087" y="33503620"/>
            <a:ext cx="18167985" cy="5024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68450" y="39658925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E456270F-F2C7-FE42-BA78-5EC8B9487830}" type="datetimeFigureOut">
              <a:rPr lang="en-GB"/>
              <a:pPr/>
              <a:t>19/05/16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345738" y="39676388"/>
            <a:ext cx="9588500" cy="2279650"/>
          </a:xfrm>
          <a:prstGeom prst="rect">
            <a:avLst/>
          </a:prstGeom>
        </p:spPr>
        <p:txBody>
          <a:bodyPr/>
          <a:lstStyle>
            <a:lvl1pPr defTabSz="417643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701125" y="39676388"/>
            <a:ext cx="7064375" cy="2279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4C7A1B5-C041-1A45-9BD2-73F267C05EE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43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ight Blue.wm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3027997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defTabSz="4175125" rtl="0" eaLnBrk="0" fontAlgn="base" hangingPunct="0">
        <a:spcBef>
          <a:spcPct val="0"/>
        </a:spcBef>
        <a:spcAft>
          <a:spcPct val="0"/>
        </a:spcAft>
        <a:defRPr sz="201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defTabSz="417512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6pPr>
      <a:lvl7pPr marL="9144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7pPr>
      <a:lvl8pPr marL="13716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8pPr>
      <a:lvl9pPr marL="1828800" algn="ctr" defTabSz="4175125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9pPr>
    </p:titleStyle>
    <p:bodyStyle>
      <a:lvl1pPr marL="1565275" indent="-1565275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6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3392488" indent="-1304925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219700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307263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1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9396413" indent="-1042988" algn="l" defTabSz="41751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emf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3.emf"/><Relationship Id="rId14" Type="http://schemas.openxmlformats.org/officeDocument/2006/relationships/image" Target="../media/image10.jpeg"/><Relationship Id="rId15" Type="http://schemas.openxmlformats.org/officeDocument/2006/relationships/image" Target="../media/image11.jpeg"/><Relationship Id="rId16" Type="http://schemas.openxmlformats.org/officeDocument/2006/relationships/image" Target="../media/image12.emf"/><Relationship Id="rId17" Type="http://schemas.openxmlformats.org/officeDocument/2006/relationships/image" Target="../media/image13.emf"/><Relationship Id="rId18" Type="http://schemas.openxmlformats.org/officeDocument/2006/relationships/image" Target="../media/image14.jpeg"/><Relationship Id="rId19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ounded Rectangle 142"/>
          <p:cNvSpPr>
            <a:spLocks/>
          </p:cNvSpPr>
          <p:nvPr/>
        </p:nvSpPr>
        <p:spPr bwMode="auto">
          <a:xfrm>
            <a:off x="663575" y="30335538"/>
            <a:ext cx="28948063" cy="9737725"/>
          </a:xfrm>
          <a:custGeom>
            <a:avLst/>
            <a:gdLst>
              <a:gd name="T0" fmla="*/ 1262625 w 28947216"/>
              <a:gd name="T1" fmla="*/ 0 h 9521611"/>
              <a:gd name="T2" fmla="*/ 17716008 w 28947216"/>
              <a:gd name="T3" fmla="*/ 0 h 9521611"/>
              <a:gd name="T4" fmla="*/ 17758046 w 28947216"/>
              <a:gd name="T5" fmla="*/ 2320 h 9521611"/>
              <a:gd name="T6" fmla="*/ 17800082 w 28947216"/>
              <a:gd name="T7" fmla="*/ 0 h 9521611"/>
              <a:gd name="T8" fmla="*/ 27930350 w 28947216"/>
              <a:gd name="T9" fmla="*/ 0 h 9521611"/>
              <a:gd name="T10" fmla="*/ 28950604 w 28947216"/>
              <a:gd name="T11" fmla="*/ 1115971 h 9521611"/>
              <a:gd name="T12" fmla="*/ 28950604 w 28947216"/>
              <a:gd name="T13" fmla="*/ 5579719 h 9521611"/>
              <a:gd name="T14" fmla="*/ 27930350 w 28947216"/>
              <a:gd name="T15" fmla="*/ 6695689 h 9521611"/>
              <a:gd name="T16" fmla="*/ 19300404 w 28947216"/>
              <a:gd name="T17" fmla="*/ 6695689 h 9521611"/>
              <a:gd name="T18" fmla="*/ 19300403 w 28947216"/>
              <a:gd name="T19" fmla="*/ 8918553 h 9521611"/>
              <a:gd name="T20" fmla="*/ 18003906 w 28947216"/>
              <a:gd name="T21" fmla="*/ 10416124 h 9521611"/>
              <a:gd name="T22" fmla="*/ 1381170 w 28947216"/>
              <a:gd name="T23" fmla="*/ 10416124 h 9521611"/>
              <a:gd name="T24" fmla="*/ 0 w 28947216"/>
              <a:gd name="T25" fmla="*/ 9027229 h 9521611"/>
              <a:gd name="T26" fmla="*/ 0 w 28947216"/>
              <a:gd name="T27" fmla="*/ 1443234 h 9521611"/>
              <a:gd name="T28" fmla="*/ 1262625 w 28947216"/>
              <a:gd name="T29" fmla="*/ 0 h 952161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8947216"/>
              <a:gd name="T46" fmla="*/ 0 h 9521611"/>
              <a:gd name="T47" fmla="*/ 28947216 w 28947216"/>
              <a:gd name="T48" fmla="*/ 9521611 h 952161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8947216" h="9521611">
                <a:moveTo>
                  <a:pt x="1262477" y="0"/>
                </a:moveTo>
                <a:lnTo>
                  <a:pt x="17713936" y="0"/>
                </a:lnTo>
                <a:lnTo>
                  <a:pt x="17755966" y="2122"/>
                </a:lnTo>
                <a:lnTo>
                  <a:pt x="17797998" y="0"/>
                </a:lnTo>
                <a:lnTo>
                  <a:pt x="27927082" y="0"/>
                </a:lnTo>
                <a:cubicBezTo>
                  <a:pt x="28490486" y="0"/>
                  <a:pt x="28947216" y="456730"/>
                  <a:pt x="28947216" y="1020134"/>
                </a:cubicBezTo>
                <a:lnTo>
                  <a:pt x="28947216" y="5100546"/>
                </a:lnTo>
                <a:cubicBezTo>
                  <a:pt x="28947216" y="5663950"/>
                  <a:pt x="28490486" y="6120678"/>
                  <a:pt x="27927082" y="6120678"/>
                </a:cubicBezTo>
                <a:lnTo>
                  <a:pt x="19298144" y="6120678"/>
                </a:lnTo>
                <a:cubicBezTo>
                  <a:pt x="19298144" y="6798001"/>
                  <a:pt x="19298143" y="7475325"/>
                  <a:pt x="19298143" y="8152648"/>
                </a:cubicBezTo>
                <a:cubicBezTo>
                  <a:pt x="19298143" y="9027584"/>
                  <a:pt x="18876732" y="9521611"/>
                  <a:pt x="18001798" y="9521611"/>
                </a:cubicBezTo>
                <a:lnTo>
                  <a:pt x="1381010" y="9521611"/>
                </a:lnTo>
                <a:cubicBezTo>
                  <a:pt x="506076" y="9521611"/>
                  <a:pt x="0" y="9126927"/>
                  <a:pt x="0" y="8251991"/>
                </a:cubicBezTo>
                <a:lnTo>
                  <a:pt x="0" y="1319293"/>
                </a:lnTo>
                <a:cubicBezTo>
                  <a:pt x="0" y="444359"/>
                  <a:pt x="387543" y="0"/>
                  <a:pt x="1262477" y="0"/>
                </a:cubicBezTo>
                <a:close/>
              </a:path>
            </a:pathLst>
          </a:custGeom>
          <a:solidFill>
            <a:srgbClr val="2EC8DD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Testing at Clatterbridge Cancer Centre 60 MeV Clinical Beam (Bebington, UK)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75" name="Rectangle 13"/>
          <p:cNvSpPr>
            <a:spLocks noChangeArrowheads="1"/>
          </p:cNvSpPr>
          <p:nvPr/>
        </p:nvSpPr>
        <p:spPr bwMode="auto">
          <a:xfrm>
            <a:off x="628650" y="40535225"/>
            <a:ext cx="29017913" cy="175260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8" tIns="45681" rIns="91358" bIns="4568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76" name="Rounded Rectangle 53"/>
          <p:cNvSpPr>
            <a:spLocks noChangeArrowheads="1"/>
          </p:cNvSpPr>
          <p:nvPr/>
        </p:nvSpPr>
        <p:spPr bwMode="auto">
          <a:xfrm>
            <a:off x="627063" y="13268325"/>
            <a:ext cx="14222412" cy="16562388"/>
          </a:xfrm>
          <a:prstGeom prst="roundRect">
            <a:avLst>
              <a:gd name="adj" fmla="val 7806"/>
            </a:avLst>
          </a:prstGeom>
          <a:solidFill>
            <a:srgbClr val="2EC8DD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SuperNEMO Optical Module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PVT Scintillator + High Quantum Efficiency PMT, wrapped in reflective material: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77" name="Picture 54" descr="hexagonal_modu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5"/>
          <a:stretch>
            <a:fillRect/>
          </a:stretch>
        </p:blipFill>
        <p:spPr bwMode="auto">
          <a:xfrm>
            <a:off x="933450" y="16257588"/>
            <a:ext cx="4213225" cy="5043487"/>
          </a:xfrm>
          <a:prstGeom prst="rect">
            <a:avLst/>
          </a:prstGeom>
          <a:noFill/>
          <a:ln w="19050" cmpd="sng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8" name="TextBox 8"/>
          <p:cNvSpPr txBox="1">
            <a:spLocks noChangeArrowheads="1"/>
          </p:cNvSpPr>
          <p:nvPr/>
        </p:nvSpPr>
        <p:spPr bwMode="auto">
          <a:xfrm>
            <a:off x="3616325" y="21550313"/>
            <a:ext cx="8712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High light output </a:t>
            </a:r>
          </a:p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Fast response time (on the order of ns)</a:t>
            </a:r>
          </a:p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Compact – mountable on beam nozzle</a:t>
            </a:r>
          </a:p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Cheap</a:t>
            </a:r>
          </a:p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PVT scintillator is water equivalent:</a:t>
            </a:r>
          </a:p>
        </p:txBody>
      </p:sp>
      <p:pic>
        <p:nvPicPr>
          <p:cNvPr id="279" name="Picture 38" descr="3in_ham_pm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7194213"/>
            <a:ext cx="347503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" name="Picture 57" descr="hex_module_wrapp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6282988"/>
            <a:ext cx="3744913" cy="49926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" name="TextBox 9"/>
          <p:cNvSpPr txBox="1">
            <a:spLocks noChangeArrowheads="1"/>
          </p:cNvSpPr>
          <p:nvPr/>
        </p:nvSpPr>
        <p:spPr bwMode="auto">
          <a:xfrm>
            <a:off x="5345113" y="18165763"/>
            <a:ext cx="1584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7200">
                <a:solidFill>
                  <a:srgbClr val="660066"/>
                </a:solidFill>
                <a:latin typeface="Arial" charset="0"/>
                <a:cs typeface="Arial" charset="0"/>
              </a:rPr>
              <a:t>+</a:t>
            </a:r>
          </a:p>
        </p:txBody>
      </p:sp>
      <p:cxnSp>
        <p:nvCxnSpPr>
          <p:cNvPr id="282" name="Straight Arrow Connector 281"/>
          <p:cNvCxnSpPr/>
          <p:nvPr/>
        </p:nvCxnSpPr>
        <p:spPr>
          <a:xfrm>
            <a:off x="9161463" y="18813463"/>
            <a:ext cx="1368425" cy="0"/>
          </a:xfrm>
          <a:prstGeom prst="straightConnector1">
            <a:avLst/>
          </a:prstGeom>
          <a:noFill/>
          <a:ln w="76200" cap="flat" cmpd="sng" algn="ctr">
            <a:solidFill>
              <a:srgbClr val="660066"/>
            </a:solidFill>
            <a:prstDash val="solid"/>
            <a:tailEnd type="arrow"/>
          </a:ln>
          <a:effectLst/>
        </p:spPr>
      </p:cxnSp>
      <p:graphicFrame>
        <p:nvGraphicFramePr>
          <p:cNvPr id="283" name="Table 2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955504"/>
              </p:ext>
            </p:extLst>
          </p:nvPr>
        </p:nvGraphicFramePr>
        <p:xfrm>
          <a:off x="1149350" y="24650700"/>
          <a:ext cx="13177840" cy="3451228"/>
        </p:xfrm>
        <a:graphic>
          <a:graphicData uri="http://schemas.openxmlformats.org/drawingml/2006/table">
            <a:tbl>
              <a:tblPr firstRow="1" bandRow="1"/>
              <a:tblGrid>
                <a:gridCol w="2635568"/>
                <a:gridCol w="2635568"/>
                <a:gridCol w="2635568"/>
                <a:gridCol w="2635568"/>
                <a:gridCol w="2635568"/>
              </a:tblGrid>
              <a:tr h="1554450"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b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Beam Energy, MeV</a:t>
                      </a:r>
                      <a:endParaRPr lang="en-US" sz="32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SCINT</a:t>
                      </a:r>
                    </a:p>
                    <a:p>
                      <a:pPr algn="ctr"/>
                      <a:r>
                        <a:rPr lang="en-US" sz="32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stopping distance, mm</a:t>
                      </a:r>
                      <a:endParaRPr lang="en-US" sz="32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b="0" baseline="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lang="en-US" sz="3200" b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32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stopping distance,</a:t>
                      </a:r>
                      <a:r>
                        <a:rPr lang="en-US" sz="3200" b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mm</a:t>
                      </a:r>
                      <a:endParaRPr lang="en-US" sz="32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b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SCINT</a:t>
                      </a:r>
                      <a:r>
                        <a:rPr lang="en-US" sz="3200" b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σ</a:t>
                      </a:r>
                      <a:r>
                        <a:rPr lang="en-US" sz="3200" b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of stopping</a:t>
                      </a:r>
                      <a:r>
                        <a:rPr lang="en-US" sz="3200" b="0" baseline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distance, mm</a:t>
                      </a:r>
                      <a:endParaRPr lang="en-US" sz="32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b="1" kern="1200">
                          <a:solidFill>
                            <a:schemeClr val="lt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b="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lang="en-US" sz="32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σ</a:t>
                      </a:r>
                      <a:r>
                        <a:rPr lang="en-US" sz="32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of stopping distance,</a:t>
                      </a:r>
                      <a:r>
                        <a:rPr lang="en-US" sz="3200" b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mm</a:t>
                      </a:r>
                      <a:endParaRPr lang="en-US" sz="32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</a:tr>
              <a:tr h="632258"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latin typeface="Arial"/>
                          <a:cs typeface="Arial"/>
                        </a:rPr>
                        <a:t>60</a:t>
                      </a:r>
                      <a:endParaRPr lang="en-US" sz="320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30.21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30.54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0.33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0.33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632258"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latin typeface="Arial"/>
                          <a:cs typeface="Arial"/>
                        </a:rPr>
                        <a:t>200</a:t>
                      </a:r>
                      <a:endParaRPr lang="en-US" sz="320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255.4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257.1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2.48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2.44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632258"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latin typeface="Arial"/>
                          <a:cs typeface="Arial"/>
                        </a:rPr>
                        <a:t>300</a:t>
                      </a:r>
                      <a:endParaRPr lang="en-US" sz="320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505.9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509.9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4.64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1pPr>
                      <a:lvl2pPr marL="2088215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2pPr>
                      <a:lvl3pPr marL="417643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3pPr>
                      <a:lvl4pPr marL="626464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4pPr>
                      <a:lvl5pPr marL="8352861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5pPr>
                      <a:lvl6pPr marL="10441076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6pPr>
                      <a:lvl7pPr marL="1252929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7pPr>
                      <a:lvl8pPr marL="14617507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8pPr>
                      <a:lvl9pPr marL="16705722" algn="l" defTabSz="4176431" rtl="0" eaLnBrk="1" latinLnBrk="0" hangingPunct="1">
                        <a:defRPr sz="8200" kern="1200">
                          <a:solidFill>
                            <a:schemeClr val="dk1"/>
                          </a:solidFill>
                          <a:latin typeface="Times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4.78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84" name="TextBox 12"/>
          <p:cNvSpPr txBox="1">
            <a:spLocks noChangeArrowheads="1"/>
          </p:cNvSpPr>
          <p:nvPr/>
        </p:nvSpPr>
        <p:spPr bwMode="auto">
          <a:xfrm>
            <a:off x="2797175" y="28462288"/>
            <a:ext cx="98837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latin typeface="Arial" charset="0"/>
                <a:cs typeface="Arial" charset="0"/>
              </a:rPr>
              <a:t>GEANT4 pencil beam simulations of the SuperNEMO PVT scintillator vs. water equivalent.   </a:t>
            </a:r>
          </a:p>
        </p:txBody>
      </p:sp>
      <p:pic>
        <p:nvPicPr>
          <p:cNvPr id="285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2563" y="33161288"/>
            <a:ext cx="7669213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" name="Rounded Rectangle 117"/>
          <p:cNvSpPr>
            <a:spLocks noChangeArrowheads="1"/>
          </p:cNvSpPr>
          <p:nvPr/>
        </p:nvSpPr>
        <p:spPr bwMode="auto">
          <a:xfrm>
            <a:off x="20466050" y="37176075"/>
            <a:ext cx="9145588" cy="2879725"/>
          </a:xfrm>
          <a:prstGeom prst="roundRect">
            <a:avLst>
              <a:gd name="adj" fmla="val 16667"/>
            </a:avLst>
          </a:prstGeom>
          <a:solidFill>
            <a:srgbClr val="2EC8DD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Acknowledgements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We would like to acknowledge the support of STFC, who have provided the funding for this project, and NUVIA.</a:t>
            </a:r>
          </a:p>
        </p:txBody>
      </p:sp>
      <p:sp>
        <p:nvSpPr>
          <p:cNvPr id="287" name="Rounded Rectangle 7"/>
          <p:cNvSpPr>
            <a:spLocks noChangeArrowheads="1"/>
          </p:cNvSpPr>
          <p:nvPr/>
        </p:nvSpPr>
        <p:spPr bwMode="auto">
          <a:xfrm>
            <a:off x="627063" y="5851525"/>
            <a:ext cx="14185900" cy="6842125"/>
          </a:xfrm>
          <a:prstGeom prst="roundRect">
            <a:avLst>
              <a:gd name="adj" fmla="val 16667"/>
            </a:avLst>
          </a:prstGeom>
          <a:solidFill>
            <a:srgbClr val="2EC8DD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Quality Assurance (QA)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At clinical proton therapy facilities, a range of essential daily QA checks are carried out to verify a number of aspects of the clinical beam.  Existing techniques for energy QA are largely based around verifying the position of the Bragg Peak at a handful of energies using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ionisation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chambers.  These measurements can be time consuming to set up and carry out.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 detector is under development to improve the accuracy and reduce the measurement time (to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around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2–3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minutes) for proton energy QA using an adapted calorimeter module that was designed for the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SuperNEMO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high energy physics experiment.</a:t>
            </a:r>
          </a:p>
        </p:txBody>
      </p:sp>
      <p:grpSp>
        <p:nvGrpSpPr>
          <p:cNvPr id="288" name="Group 2"/>
          <p:cNvGrpSpPr>
            <a:grpSpLocks/>
          </p:cNvGrpSpPr>
          <p:nvPr/>
        </p:nvGrpSpPr>
        <p:grpSpPr bwMode="auto">
          <a:xfrm>
            <a:off x="15425738" y="21189950"/>
            <a:ext cx="14220825" cy="8642350"/>
            <a:chOff x="15425738" y="5851525"/>
            <a:chExt cx="14220825" cy="8642350"/>
          </a:xfrm>
        </p:grpSpPr>
        <p:sp>
          <p:nvSpPr>
            <p:cNvPr id="289" name="Rounded Rectangle 69"/>
            <p:cNvSpPr>
              <a:spLocks noChangeArrowheads="1"/>
            </p:cNvSpPr>
            <p:nvPr/>
          </p:nvSpPr>
          <p:spPr bwMode="auto">
            <a:xfrm>
              <a:off x="15425738" y="5851525"/>
              <a:ext cx="14220825" cy="8642350"/>
            </a:xfrm>
            <a:prstGeom prst="roundRect">
              <a:avLst>
                <a:gd name="adj" fmla="val 12213"/>
              </a:avLst>
            </a:prstGeom>
            <a:solidFill>
              <a:srgbClr val="2EC8DD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Results from Clatterbridge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90" name="Group 30"/>
            <p:cNvGrpSpPr>
              <a:grpSpLocks/>
            </p:cNvGrpSpPr>
            <p:nvPr/>
          </p:nvGrpSpPr>
          <p:grpSpPr bwMode="auto">
            <a:xfrm>
              <a:off x="15790863" y="9451975"/>
              <a:ext cx="6438900" cy="4321175"/>
              <a:chOff x="16649774" y="7580314"/>
              <a:chExt cx="11726211" cy="7920880"/>
            </a:xfrm>
          </p:grpSpPr>
          <p:pic>
            <p:nvPicPr>
              <p:cNvPr id="302" name="Picture 7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9774" y="7580314"/>
                <a:ext cx="11726211" cy="7920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3" name="TextBox 71"/>
              <p:cNvSpPr txBox="1">
                <a:spLocks noChangeArrowheads="1"/>
              </p:cNvSpPr>
              <p:nvPr/>
            </p:nvSpPr>
            <p:spPr bwMode="auto">
              <a:xfrm>
                <a:off x="17756430" y="11540754"/>
                <a:ext cx="5375330" cy="2031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ΔE/E: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1.17 ± 0.18 % FWHM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0.50 ± 0.07 % σ</a:t>
                </a:r>
              </a:p>
            </p:txBody>
          </p:sp>
          <p:cxnSp>
            <p:nvCxnSpPr>
              <p:cNvPr id="304" name="Straight Arrow Connector 303"/>
              <p:cNvCxnSpPr>
                <a:stCxn id="305" idx="3"/>
              </p:cNvCxnSpPr>
              <p:nvPr/>
            </p:nvCxnSpPr>
            <p:spPr>
              <a:xfrm flipV="1">
                <a:off x="21813239" y="13918182"/>
                <a:ext cx="1147757" cy="20660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8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305" name="TextBox 73"/>
              <p:cNvSpPr txBox="1">
                <a:spLocks noChangeArrowheads="1"/>
              </p:cNvSpPr>
              <p:nvPr/>
            </p:nvSpPr>
            <p:spPr bwMode="auto">
              <a:xfrm>
                <a:off x="17635482" y="13755104"/>
                <a:ext cx="4175542" cy="738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ime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Mirror Landau Tail</a:t>
                </a:r>
              </a:p>
            </p:txBody>
          </p:sp>
          <p:cxnSp>
            <p:nvCxnSpPr>
              <p:cNvPr id="306" name="Straight Arrow Connector 305"/>
              <p:cNvCxnSpPr/>
              <p:nvPr/>
            </p:nvCxnSpPr>
            <p:spPr>
              <a:xfrm flipH="1">
                <a:off x="23536321" y="10245827"/>
                <a:ext cx="1176668" cy="352685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07" name="Straight Arrow Connector 306"/>
              <p:cNvCxnSpPr/>
              <p:nvPr/>
            </p:nvCxnSpPr>
            <p:spPr>
              <a:xfrm flipH="1">
                <a:off x="23920833" y="10245827"/>
                <a:ext cx="792155" cy="1006842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08" name="Straight Arrow Connector 307"/>
              <p:cNvCxnSpPr/>
              <p:nvPr/>
            </p:nvCxnSpPr>
            <p:spPr>
              <a:xfrm flipH="1">
                <a:off x="25074374" y="11756091"/>
                <a:ext cx="624473" cy="230467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660066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309" name="TextBox 76"/>
              <p:cNvSpPr txBox="1">
                <a:spLocks noChangeArrowheads="1"/>
              </p:cNvSpPr>
              <p:nvPr/>
            </p:nvSpPr>
            <p:spPr bwMode="auto">
              <a:xfrm>
                <a:off x="24840904" y="8617573"/>
                <a:ext cx="3449412" cy="31396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Fitting function: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Convolution</a:t>
                </a: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 of 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Gaussian</a:t>
                </a: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 and 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mirror Landau </a:t>
                </a:r>
                <a:b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</a:b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+ 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Landau</a:t>
                </a: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 on the 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right</a:t>
                </a:r>
              </a:p>
            </p:txBody>
          </p:sp>
        </p:grpSp>
        <p:grpSp>
          <p:nvGrpSpPr>
            <p:cNvPr id="291" name="Group 2065"/>
            <p:cNvGrpSpPr>
              <a:grpSpLocks/>
            </p:cNvGrpSpPr>
            <p:nvPr/>
          </p:nvGrpSpPr>
          <p:grpSpPr bwMode="auto">
            <a:xfrm>
              <a:off x="22789545" y="9453563"/>
              <a:ext cx="6411533" cy="4319587"/>
              <a:chOff x="22824461" y="9669026"/>
              <a:chExt cx="6413027" cy="4320000"/>
            </a:xfrm>
          </p:grpSpPr>
          <p:grpSp>
            <p:nvGrpSpPr>
              <p:cNvPr id="295" name="Group 2049"/>
              <p:cNvGrpSpPr>
                <a:grpSpLocks/>
              </p:cNvGrpSpPr>
              <p:nvPr/>
            </p:nvGrpSpPr>
            <p:grpSpPr bwMode="auto">
              <a:xfrm>
                <a:off x="22824461" y="9669026"/>
                <a:ext cx="6413027" cy="4320000"/>
                <a:chOff x="16602750" y="17949466"/>
                <a:chExt cx="11706938" cy="7920880"/>
              </a:xfrm>
            </p:grpSpPr>
            <p:pic>
              <p:nvPicPr>
                <p:cNvPr id="299" name="Picture 9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02750" y="17949466"/>
                  <a:ext cx="11706938" cy="7920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300" name="Object 3"/>
                <p:cNvGraphicFramePr>
                  <a:graphicFrameLocks noChangeAspect="1"/>
                </p:cNvGraphicFramePr>
                <p:nvPr/>
              </p:nvGraphicFramePr>
              <p:xfrm>
                <a:off x="23562542" y="21909906"/>
                <a:ext cx="3488675" cy="9357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329" name="Equation" r:id="rId10" imgW="1562100" imgH="419100" progId="Equation.3">
                        <p:embed/>
                      </p:oleObj>
                    </mc:Choice>
                    <mc:Fallback>
                      <p:oleObj name="Equation" r:id="rId10" imgW="1562100" imgH="4191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562542" y="21909906"/>
                              <a:ext cx="3488675" cy="93574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301" name="Straight Arrow Connector 300"/>
                <p:cNvCxnSpPr/>
                <p:nvPr/>
              </p:nvCxnSpPr>
              <p:spPr>
                <a:xfrm flipH="1">
                  <a:off x="22482309" y="22557607"/>
                  <a:ext cx="881188" cy="1007212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296" name="Group 2052"/>
              <p:cNvGrpSpPr>
                <a:grpSpLocks/>
              </p:cNvGrpSpPr>
              <p:nvPr/>
            </p:nvGrpSpPr>
            <p:grpSpPr bwMode="auto">
              <a:xfrm>
                <a:off x="26608307" y="12428633"/>
                <a:ext cx="2390290" cy="460756"/>
                <a:chOff x="23663580" y="22990026"/>
                <a:chExt cx="4363458" cy="844814"/>
              </a:xfrm>
            </p:grpSpPr>
            <p:sp>
              <p:nvSpPr>
                <p:cNvPr id="297" name="TextBox 104"/>
                <p:cNvSpPr txBox="1">
                  <a:spLocks noChangeArrowheads="1"/>
                </p:cNvSpPr>
                <p:nvPr/>
              </p:nvSpPr>
              <p:spPr bwMode="auto">
                <a:xfrm>
                  <a:off x="24504148" y="23134039"/>
                  <a:ext cx="3522890" cy="677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dependence!</a:t>
                  </a:r>
                </a:p>
              </p:txBody>
            </p:sp>
            <p:graphicFrame>
              <p:nvGraphicFramePr>
                <p:cNvPr id="298" name="Object 105"/>
                <p:cNvGraphicFramePr>
                  <a:graphicFrameLocks noChangeAspect="1"/>
                </p:cNvGraphicFramePr>
                <p:nvPr/>
              </p:nvGraphicFramePr>
              <p:xfrm>
                <a:off x="23663580" y="22990026"/>
                <a:ext cx="979082" cy="84481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330" name="Equation" r:id="rId12" imgW="266700" imgH="215900" progId="Equation.3">
                        <p:embed/>
                      </p:oleObj>
                    </mc:Choice>
                    <mc:Fallback>
                      <p:oleObj name="Equation" r:id="rId12" imgW="266700" imgH="2159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663580" y="22990026"/>
                              <a:ext cx="979082" cy="84481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292" name="TextBox 112"/>
            <p:cNvSpPr txBox="1">
              <a:spLocks noChangeArrowheads="1"/>
            </p:cNvSpPr>
            <p:nvPr/>
          </p:nvSpPr>
          <p:spPr bwMode="auto">
            <a:xfrm>
              <a:off x="15786100" y="7219950"/>
              <a:ext cx="6589713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0066"/>
                </a:buClr>
                <a:buSzPct val="150000"/>
                <a:buFont typeface="Arial" charset="0"/>
                <a:buChar char="•"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Best energy resolution (ΔE/E) result achieved so far during four test beam visits (at 70 kHz):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22591713" y="7219950"/>
              <a:ext cx="6264275" cy="2555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0066"/>
                </a:buClr>
                <a:buSzPct val="150000"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PMMA absorbers used to decrease beam energy and measure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ΔE/E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as a function of proton energy: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0066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23455313" y="12909550"/>
              <a:ext cx="2736850" cy="4603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PRELIMINARY!</a:t>
              </a:r>
            </a:p>
          </p:txBody>
        </p:sp>
      </p:grpSp>
      <p:sp>
        <p:nvSpPr>
          <p:cNvPr id="310" name="Rectangle 76"/>
          <p:cNvSpPr>
            <a:spLocks noChangeArrowheads="1"/>
          </p:cNvSpPr>
          <p:nvPr/>
        </p:nvSpPr>
        <p:spPr bwMode="auto">
          <a:xfrm>
            <a:off x="24282400" y="33215263"/>
            <a:ext cx="4895850" cy="1511300"/>
          </a:xfrm>
          <a:prstGeom prst="rect">
            <a:avLst/>
          </a:prstGeom>
          <a:solidFill>
            <a:srgbClr val="FFF27A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Proton Beam</a:t>
            </a:r>
          </a:p>
        </p:txBody>
      </p:sp>
      <p:sp>
        <p:nvSpPr>
          <p:cNvPr id="311" name="Rectangle 78"/>
          <p:cNvSpPr>
            <a:spLocks noChangeArrowheads="1"/>
          </p:cNvSpPr>
          <p:nvPr/>
        </p:nvSpPr>
        <p:spPr bwMode="auto">
          <a:xfrm>
            <a:off x="23922038" y="33575625"/>
            <a:ext cx="360362" cy="863600"/>
          </a:xfrm>
          <a:prstGeom prst="rect">
            <a:avLst/>
          </a:prstGeom>
          <a:solidFill>
            <a:srgbClr val="FFF27A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2" name="TextBox 79"/>
          <p:cNvSpPr txBox="1">
            <a:spLocks noChangeArrowheads="1"/>
          </p:cNvSpPr>
          <p:nvPr/>
        </p:nvSpPr>
        <p:spPr bwMode="auto">
          <a:xfrm>
            <a:off x="22337713" y="33502600"/>
            <a:ext cx="1079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30 cm</a:t>
            </a:r>
          </a:p>
        </p:txBody>
      </p:sp>
      <p:cxnSp>
        <p:nvCxnSpPr>
          <p:cNvPr id="313" name="Straight Arrow Connector 312"/>
          <p:cNvCxnSpPr/>
          <p:nvPr/>
        </p:nvCxnSpPr>
        <p:spPr bwMode="auto">
          <a:xfrm flipH="1">
            <a:off x="22050375" y="33999488"/>
            <a:ext cx="1871663" cy="7937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diamond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4" name="Rectangle 96"/>
          <p:cNvSpPr>
            <a:spLocks noChangeArrowheads="1"/>
          </p:cNvSpPr>
          <p:nvPr/>
        </p:nvSpPr>
        <p:spPr bwMode="auto">
          <a:xfrm>
            <a:off x="15209838" y="37823775"/>
            <a:ext cx="1431925" cy="100012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HV</a:t>
            </a:r>
          </a:p>
        </p:txBody>
      </p:sp>
      <p:sp>
        <p:nvSpPr>
          <p:cNvPr id="315" name="Rectangle 314"/>
          <p:cNvSpPr/>
          <p:nvPr/>
        </p:nvSpPr>
        <p:spPr bwMode="auto">
          <a:xfrm>
            <a:off x="16794163" y="37823775"/>
            <a:ext cx="2447925" cy="1000125"/>
          </a:xfrm>
          <a:prstGeom prst="rect">
            <a:avLst/>
          </a:prstGeom>
          <a:solidFill>
            <a:srgbClr val="2D2D8A">
              <a:lumMod val="20000"/>
              <a:lumOff val="80000"/>
            </a:srgb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CAEN DT5751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Digitiser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316" name="Straight Arrow Connector 315"/>
          <p:cNvCxnSpPr/>
          <p:nvPr/>
        </p:nvCxnSpPr>
        <p:spPr bwMode="auto">
          <a:xfrm>
            <a:off x="16802100" y="34218563"/>
            <a:ext cx="279400" cy="4762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5BA858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7" name="Rectangle 80"/>
          <p:cNvSpPr>
            <a:spLocks noChangeArrowheads="1"/>
          </p:cNvSpPr>
          <p:nvPr/>
        </p:nvSpPr>
        <p:spPr bwMode="auto">
          <a:xfrm>
            <a:off x="16289338" y="32207200"/>
            <a:ext cx="5688012" cy="360045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Optical Module Housing</a:t>
            </a:r>
          </a:p>
        </p:txBody>
      </p:sp>
      <p:sp>
        <p:nvSpPr>
          <p:cNvPr id="318" name="Rectangle 83"/>
          <p:cNvSpPr>
            <a:spLocks noChangeArrowheads="1"/>
          </p:cNvSpPr>
          <p:nvPr/>
        </p:nvSpPr>
        <p:spPr bwMode="auto">
          <a:xfrm>
            <a:off x="18810288" y="33143825"/>
            <a:ext cx="3167062" cy="1655763"/>
          </a:xfrm>
          <a:prstGeom prst="rect">
            <a:avLst/>
          </a:prstGeom>
          <a:solidFill>
            <a:srgbClr val="2BFFCA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PVT Scintillator Block</a:t>
            </a:r>
          </a:p>
        </p:txBody>
      </p:sp>
      <p:sp>
        <p:nvSpPr>
          <p:cNvPr id="319" name="Rectangle 318"/>
          <p:cNvSpPr/>
          <p:nvPr/>
        </p:nvSpPr>
        <p:spPr bwMode="auto">
          <a:xfrm>
            <a:off x="17370425" y="33502600"/>
            <a:ext cx="1431925" cy="1000125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PMT</a:t>
            </a:r>
          </a:p>
        </p:txBody>
      </p:sp>
      <p:sp>
        <p:nvSpPr>
          <p:cNvPr id="320" name="Rectangle 319"/>
          <p:cNvSpPr/>
          <p:nvPr/>
        </p:nvSpPr>
        <p:spPr bwMode="auto">
          <a:xfrm>
            <a:off x="17081500" y="33655000"/>
            <a:ext cx="280988" cy="712788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321" name="Straight Arrow Connector 320"/>
          <p:cNvCxnSpPr>
            <a:endCxn id="320" idx="1"/>
          </p:cNvCxnSpPr>
          <p:nvPr/>
        </p:nvCxnSpPr>
        <p:spPr bwMode="auto">
          <a:xfrm>
            <a:off x="16506825" y="34007425"/>
            <a:ext cx="574675" cy="4763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2" name="Rectangle 88"/>
          <p:cNvSpPr>
            <a:spLocks noChangeArrowheads="1"/>
          </p:cNvSpPr>
          <p:nvPr/>
        </p:nvSpPr>
        <p:spPr bwMode="auto">
          <a:xfrm>
            <a:off x="16289338" y="34944050"/>
            <a:ext cx="1081087" cy="855663"/>
          </a:xfrm>
          <a:prstGeom prst="rect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23" name="Oval 89"/>
          <p:cNvSpPr>
            <a:spLocks noChangeArrowheads="1"/>
          </p:cNvSpPr>
          <p:nvPr/>
        </p:nvSpPr>
        <p:spPr bwMode="auto">
          <a:xfrm>
            <a:off x="16362363" y="35086925"/>
            <a:ext cx="287337" cy="28892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4" name="Oval 92"/>
          <p:cNvSpPr>
            <a:spLocks noChangeArrowheads="1"/>
          </p:cNvSpPr>
          <p:nvPr/>
        </p:nvSpPr>
        <p:spPr bwMode="auto">
          <a:xfrm>
            <a:off x="16649700" y="35375850"/>
            <a:ext cx="287338" cy="287338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5" name="TextBox 93"/>
          <p:cNvSpPr txBox="1">
            <a:spLocks noChangeArrowheads="1"/>
          </p:cNvSpPr>
          <p:nvPr/>
        </p:nvSpPr>
        <p:spPr bwMode="auto">
          <a:xfrm>
            <a:off x="18594388" y="35086925"/>
            <a:ext cx="2016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Patch Panel</a:t>
            </a:r>
          </a:p>
        </p:txBody>
      </p:sp>
      <p:cxnSp>
        <p:nvCxnSpPr>
          <p:cNvPr id="326" name="Straight Arrow Connector 325"/>
          <p:cNvCxnSpPr/>
          <p:nvPr/>
        </p:nvCxnSpPr>
        <p:spPr bwMode="auto">
          <a:xfrm>
            <a:off x="17730788" y="35375850"/>
            <a:ext cx="790575" cy="0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7" name="Straight Arrow Connector 326"/>
          <p:cNvCxnSpPr/>
          <p:nvPr/>
        </p:nvCxnSpPr>
        <p:spPr bwMode="auto">
          <a:xfrm flipV="1">
            <a:off x="16794163" y="34223325"/>
            <a:ext cx="279400" cy="4763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5BA858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8" name="TextBox 2068"/>
          <p:cNvSpPr txBox="1">
            <a:spLocks noChangeArrowheads="1"/>
          </p:cNvSpPr>
          <p:nvPr/>
        </p:nvSpPr>
        <p:spPr bwMode="auto">
          <a:xfrm>
            <a:off x="15281275" y="39100125"/>
            <a:ext cx="3671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latin typeface="Arial" charset="0"/>
                <a:cs typeface="Arial" charset="0"/>
              </a:rPr>
              <a:t>Portable DAQ system</a:t>
            </a:r>
          </a:p>
        </p:txBody>
      </p:sp>
      <p:pic>
        <p:nvPicPr>
          <p:cNvPr id="329" name="Picture 10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"/>
          <a:stretch>
            <a:fillRect/>
          </a:stretch>
        </p:blipFill>
        <p:spPr bwMode="auto">
          <a:xfrm>
            <a:off x="6424613" y="31883350"/>
            <a:ext cx="496252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" name="Picture 6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825" y="31918275"/>
            <a:ext cx="41322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1" name="Group 5"/>
          <p:cNvGrpSpPr>
            <a:grpSpLocks/>
          </p:cNvGrpSpPr>
          <p:nvPr/>
        </p:nvGrpSpPr>
        <p:grpSpPr bwMode="auto">
          <a:xfrm>
            <a:off x="15390813" y="5891213"/>
            <a:ext cx="14220825" cy="16451262"/>
            <a:chOff x="15425738" y="15068549"/>
            <a:chExt cx="14220825" cy="16451262"/>
          </a:xfrm>
        </p:grpSpPr>
        <p:sp>
          <p:nvSpPr>
            <p:cNvPr id="332" name="Rounded Rectangle 331"/>
            <p:cNvSpPr/>
            <p:nvPr/>
          </p:nvSpPr>
          <p:spPr bwMode="auto">
            <a:xfrm>
              <a:off x="15425738" y="15068549"/>
              <a:ext cx="14220825" cy="14762162"/>
            </a:xfrm>
            <a:prstGeom prst="roundRect">
              <a:avLst>
                <a:gd name="adj" fmla="val 8007"/>
              </a:avLst>
            </a:prstGeom>
            <a:solidFill>
              <a:srgbClr val="2EC8DD">
                <a:alpha val="2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Ongoing Work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571500" marR="0" lvl="0" indent="-5715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0066"/>
                </a:buClr>
                <a:buSzPct val="150000"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Development of a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&lt;1%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performance with realistic proton therapy facility rates (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– 10 MHz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  <a:p>
              <a:pPr marL="1027113" marR="0" lvl="1" indent="-5715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Wingdings" charset="2"/>
                <a:buChar char="§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Removal of pile up due to fast rates through pulse shape discrimination analysis</a:t>
              </a:r>
            </a:p>
          </p:txBody>
        </p:sp>
        <p:grpSp>
          <p:nvGrpSpPr>
            <p:cNvPr id="333" name="Group 5"/>
            <p:cNvGrpSpPr>
              <a:grpSpLocks/>
            </p:cNvGrpSpPr>
            <p:nvPr/>
          </p:nvGrpSpPr>
          <p:grpSpPr bwMode="auto">
            <a:xfrm>
              <a:off x="15709900" y="18668999"/>
              <a:ext cx="12849225" cy="12850812"/>
              <a:chOff x="15785678" y="17949466"/>
              <a:chExt cx="12850036" cy="12850036"/>
            </a:xfrm>
          </p:grpSpPr>
          <p:grpSp>
            <p:nvGrpSpPr>
              <p:cNvPr id="349" name="Group 348"/>
              <p:cNvGrpSpPr/>
              <p:nvPr/>
            </p:nvGrpSpPr>
            <p:grpSpPr>
              <a:xfrm>
                <a:off x="15785678" y="17968477"/>
                <a:ext cx="12850036" cy="12812014"/>
                <a:chOff x="-1308100" y="-1735682"/>
                <a:chExt cx="10977829" cy="10945347"/>
              </a:xfrm>
              <a:solidFill>
                <a:srgbClr val="FFF27A"/>
              </a:solidFill>
            </p:grpSpPr>
            <p:sp>
              <p:nvSpPr>
                <p:cNvPr id="351" name="Trapezoid 350"/>
                <p:cNvSpPr/>
                <p:nvPr/>
              </p:nvSpPr>
              <p:spPr>
                <a:xfrm rot="5400000">
                  <a:off x="2311843" y="3266678"/>
                  <a:ext cx="1972801" cy="953324"/>
                </a:xfrm>
                <a:prstGeom prst="trapezoid">
                  <a:avLst>
                    <a:gd name="adj" fmla="val 57481"/>
                  </a:avLst>
                </a:pr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2500672" y="2756974"/>
                  <a:ext cx="266700" cy="1972733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53" name="Trapezoid 352"/>
                <p:cNvSpPr/>
                <p:nvPr/>
              </p:nvSpPr>
              <p:spPr>
                <a:xfrm rot="5400000">
                  <a:off x="-1659237" y="2301664"/>
                  <a:ext cx="5318584" cy="2883354"/>
                </a:xfrm>
                <a:prstGeom prst="trapezoid">
                  <a:avLst>
                    <a:gd name="adj" fmla="val 57481"/>
                  </a:avLst>
                </a:pr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54" name="Block Arc 353"/>
                <p:cNvSpPr/>
                <p:nvPr/>
              </p:nvSpPr>
              <p:spPr>
                <a:xfrm rot="16200000">
                  <a:off x="-1291859" y="-1751923"/>
                  <a:ext cx="10945347" cy="10977829"/>
                </a:xfrm>
                <a:prstGeom prst="blockArc">
                  <a:avLst>
                    <a:gd name="adj1" fmla="val 14398653"/>
                    <a:gd name="adj2" fmla="val 17990542"/>
                    <a:gd name="adj3" fmla="val 20966"/>
                  </a:avLst>
                </a:pr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55" name="Trapezoid 354"/>
                <p:cNvSpPr/>
                <p:nvPr/>
              </p:nvSpPr>
              <p:spPr>
                <a:xfrm rot="5400000">
                  <a:off x="-1114440" y="2797176"/>
                  <a:ext cx="4552980" cy="1892328"/>
                </a:xfrm>
                <a:prstGeom prst="trapezoid">
                  <a:avLst>
                    <a:gd name="adj" fmla="val 57481"/>
                  </a:avLst>
                </a:prstGeom>
                <a:grpFill/>
                <a:ln w="952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350" name="Arc 349"/>
              <p:cNvSpPr/>
              <p:nvPr/>
            </p:nvSpPr>
            <p:spPr>
              <a:xfrm>
                <a:off x="15785678" y="17949466"/>
                <a:ext cx="12850036" cy="12850036"/>
              </a:xfrm>
              <a:prstGeom prst="arc">
                <a:avLst>
                  <a:gd name="adj1" fmla="val 8209570"/>
                  <a:gd name="adj2" fmla="val 13383650"/>
                </a:avLst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334" name="TextBox 102"/>
            <p:cNvSpPr txBox="1">
              <a:spLocks noChangeArrowheads="1"/>
            </p:cNvSpPr>
            <p:nvPr/>
          </p:nvSpPr>
          <p:spPr bwMode="auto">
            <a:xfrm>
              <a:off x="23129875" y="22845712"/>
              <a:ext cx="453707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335" name="Straight Arrow Connector 334"/>
            <p:cNvCxnSpPr/>
            <p:nvPr/>
          </p:nvCxnSpPr>
          <p:spPr bwMode="auto">
            <a:xfrm flipH="1">
              <a:off x="21758275" y="25798461"/>
              <a:ext cx="2879725" cy="0"/>
            </a:xfrm>
            <a:prstGeom prst="straightConnector1">
              <a:avLst/>
            </a:prstGeom>
            <a:noFill/>
            <a:ln w="50800" cap="flat" cmpd="sng" algn="ctr">
              <a:solidFill>
                <a:srgbClr val="00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336" name="TextBox 119"/>
            <p:cNvSpPr txBox="1">
              <a:spLocks noChangeArrowheads="1"/>
            </p:cNvSpPr>
            <p:nvPr/>
          </p:nvSpPr>
          <p:spPr bwMode="auto">
            <a:xfrm>
              <a:off x="22405975" y="25804811"/>
              <a:ext cx="15890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~50 cm</a:t>
              </a:r>
            </a:p>
          </p:txBody>
        </p:sp>
        <p:cxnSp>
          <p:nvCxnSpPr>
            <p:cNvPr id="337" name="Curved Connector 336"/>
            <p:cNvCxnSpPr/>
            <p:nvPr/>
          </p:nvCxnSpPr>
          <p:spPr bwMode="auto">
            <a:xfrm>
              <a:off x="24638000" y="24861836"/>
              <a:ext cx="2887663" cy="1392238"/>
            </a:xfrm>
            <a:prstGeom prst="curvedConnector3">
              <a:avLst/>
            </a:prstGeom>
            <a:noFill/>
            <a:ln w="508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8" name="Curved Connector 337"/>
            <p:cNvCxnSpPr/>
            <p:nvPr/>
          </p:nvCxnSpPr>
          <p:spPr bwMode="auto">
            <a:xfrm>
              <a:off x="24638000" y="25331736"/>
              <a:ext cx="2897188" cy="2154238"/>
            </a:xfrm>
            <a:prstGeom prst="curvedConnector3">
              <a:avLst/>
            </a:prstGeom>
            <a:noFill/>
            <a:ln w="508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9" name="Rectangle 338"/>
            <p:cNvSpPr/>
            <p:nvPr/>
          </p:nvSpPr>
          <p:spPr bwMode="auto">
            <a:xfrm>
              <a:off x="21758275" y="24574499"/>
              <a:ext cx="2884488" cy="1041400"/>
            </a:xfrm>
            <a:prstGeom prst="rect">
              <a:avLst/>
            </a:prstGeom>
            <a:solidFill>
              <a:srgbClr val="BBE0E3"/>
            </a:solidFill>
            <a:ln w="1905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endParaRPr>
            </a:p>
          </p:txBody>
        </p:sp>
        <p:sp>
          <p:nvSpPr>
            <p:cNvPr id="340" name="TextBox 123"/>
            <p:cNvSpPr txBox="1">
              <a:spLocks noChangeArrowheads="1"/>
            </p:cNvSpPr>
            <p:nvPr/>
          </p:nvSpPr>
          <p:spPr bwMode="auto">
            <a:xfrm>
              <a:off x="27578050" y="25950861"/>
              <a:ext cx="13731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Mains</a:t>
              </a:r>
            </a:p>
          </p:txBody>
        </p:sp>
        <p:sp>
          <p:nvSpPr>
            <p:cNvPr id="341" name="TextBox 124"/>
            <p:cNvSpPr txBox="1">
              <a:spLocks noChangeArrowheads="1"/>
            </p:cNvSpPr>
            <p:nvPr/>
          </p:nvSpPr>
          <p:spPr bwMode="auto">
            <a:xfrm>
              <a:off x="27590750" y="27182761"/>
              <a:ext cx="13716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Signal</a:t>
              </a:r>
            </a:p>
          </p:txBody>
        </p:sp>
        <p:sp>
          <p:nvSpPr>
            <p:cNvPr id="342" name="Rectangle 341"/>
            <p:cNvSpPr/>
            <p:nvPr/>
          </p:nvSpPr>
          <p:spPr bwMode="auto">
            <a:xfrm>
              <a:off x="21829713" y="24628474"/>
              <a:ext cx="2001837" cy="931862"/>
            </a:xfrm>
            <a:prstGeom prst="rect">
              <a:avLst/>
            </a:prstGeom>
            <a:solidFill>
              <a:srgbClr val="2BFFCA"/>
            </a:solidFill>
            <a:ln w="9525" cap="flat" cmpd="sng" algn="ctr">
              <a:solidFill>
                <a:srgbClr val="7F7F7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23774400" y="24628474"/>
              <a:ext cx="792163" cy="931862"/>
            </a:xfrm>
            <a:prstGeom prst="rect">
              <a:avLst/>
            </a:prstGeom>
            <a:solidFill>
              <a:srgbClr val="808080">
                <a:lumMod val="40000"/>
                <a:lumOff val="6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endParaRPr>
            </a:p>
          </p:txBody>
        </p:sp>
        <p:sp>
          <p:nvSpPr>
            <p:cNvPr id="344" name="TextBox 127"/>
            <p:cNvSpPr txBox="1">
              <a:spLocks noChangeArrowheads="1"/>
            </p:cNvSpPr>
            <p:nvPr/>
          </p:nvSpPr>
          <p:spPr bwMode="auto">
            <a:xfrm>
              <a:off x="21804313" y="24833261"/>
              <a:ext cx="203358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PVT Block</a:t>
              </a:r>
            </a:p>
          </p:txBody>
        </p:sp>
        <p:sp>
          <p:nvSpPr>
            <p:cNvPr id="345" name="TextBox 128"/>
            <p:cNvSpPr txBox="1">
              <a:spLocks noChangeArrowheads="1"/>
            </p:cNvSpPr>
            <p:nvPr/>
          </p:nvSpPr>
          <p:spPr bwMode="auto">
            <a:xfrm>
              <a:off x="23693438" y="24833261"/>
              <a:ext cx="97313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PMT</a:t>
              </a:r>
            </a:p>
          </p:txBody>
        </p:sp>
        <p:sp>
          <p:nvSpPr>
            <p:cNvPr id="346" name="TextBox 2068"/>
            <p:cNvSpPr txBox="1">
              <a:spLocks noChangeArrowheads="1"/>
            </p:cNvSpPr>
            <p:nvPr/>
          </p:nvSpPr>
          <p:spPr bwMode="auto">
            <a:xfrm>
              <a:off x="20753388" y="27093861"/>
              <a:ext cx="4392612" cy="2062162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Nozzle mounted system with ASIC-based component electronics</a:t>
              </a:r>
            </a:p>
          </p:txBody>
        </p:sp>
        <p:sp>
          <p:nvSpPr>
            <p:cNvPr id="347" name="TextBox 127"/>
            <p:cNvSpPr txBox="1">
              <a:spLocks noChangeArrowheads="1"/>
            </p:cNvSpPr>
            <p:nvPr/>
          </p:nvSpPr>
          <p:spPr bwMode="auto">
            <a:xfrm>
              <a:off x="16862425" y="24617361"/>
              <a:ext cx="2033588" cy="95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Treatment Nozzle</a:t>
              </a:r>
            </a:p>
          </p:txBody>
        </p:sp>
        <p:sp>
          <p:nvSpPr>
            <p:cNvPr id="348" name="Rounded Rectangle 347"/>
            <p:cNvSpPr/>
            <p:nvPr/>
          </p:nvSpPr>
          <p:spPr bwMode="auto">
            <a:xfrm>
              <a:off x="18161942" y="19245610"/>
              <a:ext cx="10729192" cy="3672408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571500" marR="0" lvl="0" indent="-5715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0066"/>
                </a:buClr>
                <a:buSzPct val="150000"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Development of a calibration system:</a:t>
              </a:r>
            </a:p>
            <a:p>
              <a:pPr marL="1027113" marR="0" lvl="1" indent="-5715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00000"/>
                <a:buFont typeface="Wingdings" charset="2"/>
                <a:buChar char="§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 yearly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range-energy calibration </a:t>
              </a:r>
            </a:p>
            <a:p>
              <a:pPr marL="1027113" marR="0" lvl="1" indent="-5715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00000"/>
                <a:buFont typeface="Wingdings" charset="2"/>
                <a:buChar char="§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 daily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gain/light output monitoring system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using LEDs and pin diodes</a:t>
              </a:r>
            </a:p>
            <a:p>
              <a:pPr marL="1027113" marR="0" lvl="1" indent="-5715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0066"/>
                </a:buClr>
                <a:buSzPct val="150000"/>
                <a:buFont typeface="Arial"/>
                <a:buChar char="•"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3314700" marR="0" lvl="6" indent="-5715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0066"/>
                </a:buClr>
                <a:buSzPct val="150000"/>
                <a:buFont typeface="Arial"/>
                <a:buChar char="•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Development of a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conceptual design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of a “clinical” QA module: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3771900" marR="0" lvl="7" indent="-5715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00000"/>
                <a:buFont typeface="Wingdings" charset="2"/>
                <a:buChar char="§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Easy mounting/removal from clinical nozzle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0066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pic>
        <p:nvPicPr>
          <p:cNvPr id="356" name="Picture 11" descr="UCLH_colour_logo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938" y="40620950"/>
            <a:ext cx="142906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" name="Picture 10" descr="CCC_NHS_logotype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40643175"/>
            <a:ext cx="131778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" name="Picture 8" descr="SAM_7786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2"/>
          <a:stretch>
            <a:fillRect/>
          </a:stretch>
        </p:blipFill>
        <p:spPr bwMode="auto">
          <a:xfrm>
            <a:off x="6424613" y="35901313"/>
            <a:ext cx="4948237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9" name="Elbow Connector 358"/>
          <p:cNvCxnSpPr>
            <a:endCxn id="315" idx="0"/>
          </p:cNvCxnSpPr>
          <p:nvPr/>
        </p:nvCxnSpPr>
        <p:spPr bwMode="auto">
          <a:xfrm rot="16200000" flipH="1">
            <a:off x="15605919" y="35411569"/>
            <a:ext cx="3600450" cy="1223962"/>
          </a:xfrm>
          <a:prstGeom prst="bentConnector3">
            <a:avLst>
              <a:gd name="adj1" fmla="val 70224"/>
            </a:avLst>
          </a:prstGeom>
          <a:solidFill>
            <a:srgbClr val="BBE0E3"/>
          </a:solidFill>
          <a:ln w="25400" cap="flat" cmpd="sng" algn="ctr">
            <a:solidFill>
              <a:srgbClr val="5BA85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0" name="Elbow Connector 359"/>
          <p:cNvCxnSpPr>
            <a:stCxn id="314" idx="0"/>
          </p:cNvCxnSpPr>
          <p:nvPr/>
        </p:nvCxnSpPr>
        <p:spPr bwMode="auto">
          <a:xfrm rot="5400000" flipH="1" flipV="1">
            <a:off x="14307344" y="35625881"/>
            <a:ext cx="3816350" cy="579438"/>
          </a:xfrm>
          <a:prstGeom prst="bentConnector3">
            <a:avLst>
              <a:gd name="adj1" fmla="val 5192"/>
            </a:avLst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61" name="Picture 99" descr="Beam_On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825" y="37607875"/>
            <a:ext cx="266541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" name="Text Box 6"/>
          <p:cNvSpPr txBox="1">
            <a:spLocks noChangeArrowheads="1"/>
          </p:cNvSpPr>
          <p:nvPr/>
        </p:nvSpPr>
        <p:spPr bwMode="auto">
          <a:xfrm>
            <a:off x="3884613" y="293968"/>
            <a:ext cx="22558375" cy="23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8" tIns="45681" rIns="91358" bIns="4568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lang="en-US" sz="7200" b="1" dirty="0" err="1">
                <a:solidFill>
                  <a:srgbClr val="FFFFFF"/>
                </a:solidFill>
                <a:latin typeface="Arial"/>
                <a:cs typeface="Arial"/>
              </a:rPr>
              <a:t>SuperNEMO</a:t>
            </a:r>
            <a:r>
              <a:rPr lang="en-US" sz="7200" b="1" dirty="0">
                <a:solidFill>
                  <a:srgbClr val="FFFFFF"/>
                </a:solidFill>
                <a:latin typeface="Arial"/>
                <a:cs typeface="Arial"/>
              </a:rPr>
              <a:t> to Proton Therapy: Adapting the </a:t>
            </a:r>
            <a:r>
              <a:rPr lang="en-US" sz="7200" b="1" dirty="0" err="1">
                <a:solidFill>
                  <a:srgbClr val="FFFFFF"/>
                </a:solidFill>
                <a:latin typeface="Arial"/>
                <a:cs typeface="Arial"/>
              </a:rPr>
              <a:t>SuperNEMO</a:t>
            </a:r>
            <a:r>
              <a:rPr lang="en-US" sz="7200" b="1" dirty="0">
                <a:solidFill>
                  <a:srgbClr val="FFFFFF"/>
                </a:solidFill>
                <a:latin typeface="Arial"/>
                <a:cs typeface="Arial"/>
              </a:rPr>
              <a:t> Optical Module for Proton Energy QA</a:t>
            </a:r>
          </a:p>
        </p:txBody>
      </p:sp>
      <p:sp>
        <p:nvSpPr>
          <p:cNvPr id="363" name="Text Box 7"/>
          <p:cNvSpPr txBox="1">
            <a:spLocks noChangeArrowheads="1"/>
          </p:cNvSpPr>
          <p:nvPr/>
        </p:nvSpPr>
        <p:spPr bwMode="auto">
          <a:xfrm>
            <a:off x="4552950" y="2743481"/>
            <a:ext cx="21026438" cy="251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8" tIns="45681" rIns="91358" bIns="45681">
            <a:spAutoFit/>
          </a:bodyPr>
          <a:lstStyle/>
          <a:p>
            <a:pPr marL="742950" indent="-74295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Basharina-Freshville</a:t>
            </a:r>
            <a:r>
              <a:rPr lang="en-US" sz="3600" b="1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, S. Jolly</a:t>
            </a:r>
            <a:r>
              <a:rPr lang="en-US" sz="3600" b="1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, R.Saakyan</a:t>
            </a:r>
            <a:r>
              <a:rPr lang="en-US" sz="3600" b="1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, H.F. Wong</a:t>
            </a:r>
            <a:r>
              <a:rPr lang="en-US" sz="3600" b="1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, R. Amos</a:t>
            </a:r>
            <a:r>
              <a:rPr lang="en-US" sz="3600" b="1" baseline="30000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, A. Kacperek</a:t>
            </a:r>
            <a:r>
              <a:rPr lang="en-US" sz="3600" b="1" baseline="30000" dirty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en-US" sz="4000" b="1" baseline="30000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sz="4000" b="1" baseline="30000" dirty="0">
                <a:solidFill>
                  <a:srgbClr val="FFFFFF"/>
                </a:solidFill>
                <a:latin typeface="Arial" charset="0"/>
              </a:rPr>
            </a:b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baseline="30000" dirty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  <a:t>University College London, Physics &amp; Astronomy, London, UK</a:t>
            </a:r>
            <a:b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</a:br>
            <a:r>
              <a:rPr lang="en-US" sz="2800" b="1" baseline="30000" dirty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  <a:t>University College London Hospitals,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cs typeface="+mn-cs"/>
              </a:rPr>
              <a:t>Radiotherapy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  <a:t>Physics, London, UK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baseline="30000" dirty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  <a:t>Clatterbridge Cancer Centre, National Eye Proton Therapy Centre,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cs typeface="+mn-cs"/>
              </a:rPr>
              <a:t>Bebington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  <a:t>, UK</a:t>
            </a:r>
            <a:endParaRPr lang="en-US" sz="2800" b="1" baseline="300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64" name="Text Box 15"/>
          <p:cNvSpPr txBox="1">
            <a:spLocks noChangeArrowheads="1"/>
          </p:cNvSpPr>
          <p:nvPr/>
        </p:nvSpPr>
        <p:spPr bwMode="auto">
          <a:xfrm>
            <a:off x="231775" y="234950"/>
            <a:ext cx="3556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8" tIns="45681" rIns="91358" bIns="45681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cs typeface="+mn-cs"/>
              </a:rPr>
              <a:t>P 219</a:t>
            </a:r>
            <a:endParaRPr lang="en-US" sz="3600" dirty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474</Words>
  <Application>Microsoft Macintosh PowerPoint</Application>
  <PresentationFormat>Custom</PresentationFormat>
  <Paragraphs>84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Simon Jolly</cp:lastModifiedBy>
  <cp:revision>43</cp:revision>
  <dcterms:created xsi:type="dcterms:W3CDTF">2014-11-18T12:03:22Z</dcterms:created>
  <dcterms:modified xsi:type="dcterms:W3CDTF">2016-05-19T11:55:46Z</dcterms:modified>
</cp:coreProperties>
</file>