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</p:sldIdLst>
  <p:sldSz cx="30275213" cy="428117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5625" indent="3175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6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6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6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6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B5CC"/>
    <a:srgbClr val="009DAB"/>
    <a:srgbClr val="FF9359"/>
    <a:srgbClr val="FFF27A"/>
    <a:srgbClr val="5BA858"/>
    <a:srgbClr val="2EC8DD"/>
    <a:srgbClr val="259CAB"/>
    <a:srgbClr val="66AAB8"/>
    <a:srgbClr val="2BFF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80" y="-112"/>
      </p:cViewPr>
      <p:guideLst>
        <p:guide orient="horz" pos="13484"/>
        <p:guide pos="95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Relationship Id="rId2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125" y="13299364"/>
            <a:ext cx="25734964" cy="9177452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41838" y="24259918"/>
            <a:ext cx="21191537" cy="10941492"/>
          </a:xfrm>
        </p:spPr>
        <p:txBody>
          <a:bodyPr/>
          <a:lstStyle>
            <a:lvl1pPr marL="0" indent="0" algn="ctr">
              <a:buNone/>
              <a:defRPr/>
            </a:lvl1pPr>
            <a:lvl2pPr marL="456792" indent="0" algn="ctr">
              <a:buNone/>
              <a:defRPr/>
            </a:lvl2pPr>
            <a:lvl3pPr marL="913588" indent="0" algn="ctr">
              <a:buNone/>
              <a:defRPr/>
            </a:lvl3pPr>
            <a:lvl4pPr marL="1370380" indent="0" algn="ctr">
              <a:buNone/>
              <a:defRPr/>
            </a:lvl4pPr>
            <a:lvl5pPr marL="1827176" indent="0" algn="ctr">
              <a:buNone/>
              <a:defRPr/>
            </a:lvl5pPr>
            <a:lvl6pPr marL="2283973" indent="0" algn="ctr">
              <a:buNone/>
              <a:defRPr/>
            </a:lvl6pPr>
            <a:lvl7pPr marL="2740765" indent="0" algn="ctr">
              <a:buNone/>
              <a:defRPr/>
            </a:lvl7pPr>
            <a:lvl8pPr marL="3197557" indent="0" algn="ctr">
              <a:buNone/>
              <a:defRPr/>
            </a:lvl8pPr>
            <a:lvl9pPr marL="3654353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6BC9B-8BB9-B849-BC3C-A34486B97C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782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8E01E-8C9E-384D-8AF0-489E20ACC9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564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572537" y="3805947"/>
            <a:ext cx="6432551" cy="342487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70124" y="3805947"/>
            <a:ext cx="19150013" cy="342487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5D6C9-D013-5642-A5E5-CED0D982D3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882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5A46B-6C3E-FA4C-85BF-A3087EFCD9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11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775" y="27510126"/>
            <a:ext cx="25734964" cy="8502639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0775" y="18145315"/>
            <a:ext cx="25734964" cy="9364811"/>
          </a:xfrm>
        </p:spPr>
        <p:txBody>
          <a:bodyPr anchor="b"/>
          <a:lstStyle>
            <a:lvl1pPr marL="0" indent="0">
              <a:buNone/>
              <a:defRPr sz="2200"/>
            </a:lvl1pPr>
            <a:lvl2pPr marL="456792" indent="0">
              <a:buNone/>
              <a:defRPr sz="1700"/>
            </a:lvl2pPr>
            <a:lvl3pPr marL="913588" indent="0">
              <a:buNone/>
              <a:defRPr sz="1700"/>
            </a:lvl3pPr>
            <a:lvl4pPr marL="1370380" indent="0">
              <a:buNone/>
              <a:defRPr sz="1300"/>
            </a:lvl4pPr>
            <a:lvl5pPr marL="1827176" indent="0">
              <a:buNone/>
              <a:defRPr sz="1300"/>
            </a:lvl5pPr>
            <a:lvl6pPr marL="2283973" indent="0">
              <a:buNone/>
              <a:defRPr sz="1300"/>
            </a:lvl6pPr>
            <a:lvl7pPr marL="2740765" indent="0">
              <a:buNone/>
              <a:defRPr sz="1300"/>
            </a:lvl7pPr>
            <a:lvl8pPr marL="3197557" indent="0">
              <a:buNone/>
              <a:defRPr sz="1300"/>
            </a:lvl8pPr>
            <a:lvl9pPr marL="3654353" indent="0">
              <a:buNone/>
              <a:defRPr sz="13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CF4D0-C6D6-3C40-A3FD-C8856DFF1D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131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70125" y="12367337"/>
            <a:ext cx="12790487" cy="25687335"/>
          </a:xfrm>
        </p:spPr>
        <p:txBody>
          <a:bodyPr/>
          <a:lstStyle>
            <a:lvl1pPr>
              <a:defRPr sz="2600"/>
            </a:lvl1pPr>
            <a:lvl2pPr>
              <a:defRPr sz="2600"/>
            </a:lvl2pPr>
            <a:lvl3pPr>
              <a:defRPr sz="22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13012" y="12367337"/>
            <a:ext cx="12792077" cy="25687335"/>
          </a:xfrm>
        </p:spPr>
        <p:txBody>
          <a:bodyPr/>
          <a:lstStyle>
            <a:lvl1pPr>
              <a:defRPr sz="2600"/>
            </a:lvl1pPr>
            <a:lvl2pPr>
              <a:defRPr sz="2600"/>
            </a:lvl2pPr>
            <a:lvl3pPr>
              <a:defRPr sz="22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DB7BC-34E9-474D-B95C-6D8C9742E9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941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476" y="1714826"/>
            <a:ext cx="27246261" cy="7135547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4476" y="9582346"/>
            <a:ext cx="13376276" cy="3994890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56792" indent="0">
              <a:buNone/>
              <a:defRPr sz="2200" b="1"/>
            </a:lvl2pPr>
            <a:lvl3pPr marL="913588" indent="0">
              <a:buNone/>
              <a:defRPr sz="1700" b="1"/>
            </a:lvl3pPr>
            <a:lvl4pPr marL="1370380" indent="0">
              <a:buNone/>
              <a:defRPr sz="1700" b="1"/>
            </a:lvl4pPr>
            <a:lvl5pPr marL="1827176" indent="0">
              <a:buNone/>
              <a:defRPr sz="1700" b="1"/>
            </a:lvl5pPr>
            <a:lvl6pPr marL="2283973" indent="0">
              <a:buNone/>
              <a:defRPr sz="1700" b="1"/>
            </a:lvl6pPr>
            <a:lvl7pPr marL="2740765" indent="0">
              <a:buNone/>
              <a:defRPr sz="1700" b="1"/>
            </a:lvl7pPr>
            <a:lvl8pPr marL="3197557" indent="0">
              <a:buNone/>
              <a:defRPr sz="1700" b="1"/>
            </a:lvl8pPr>
            <a:lvl9pPr marL="3654353" indent="0">
              <a:buNone/>
              <a:defRPr sz="17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4476" y="13577230"/>
            <a:ext cx="13376276" cy="24666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79700" y="9582346"/>
            <a:ext cx="13381039" cy="3994890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56792" indent="0">
              <a:buNone/>
              <a:defRPr sz="2200" b="1"/>
            </a:lvl2pPr>
            <a:lvl3pPr marL="913588" indent="0">
              <a:buNone/>
              <a:defRPr sz="1700" b="1"/>
            </a:lvl3pPr>
            <a:lvl4pPr marL="1370380" indent="0">
              <a:buNone/>
              <a:defRPr sz="1700" b="1"/>
            </a:lvl4pPr>
            <a:lvl5pPr marL="1827176" indent="0">
              <a:buNone/>
              <a:defRPr sz="1700" b="1"/>
            </a:lvl5pPr>
            <a:lvl6pPr marL="2283973" indent="0">
              <a:buNone/>
              <a:defRPr sz="1700" b="1"/>
            </a:lvl6pPr>
            <a:lvl7pPr marL="2740765" indent="0">
              <a:buNone/>
              <a:defRPr sz="1700" b="1"/>
            </a:lvl7pPr>
            <a:lvl8pPr marL="3197557" indent="0">
              <a:buNone/>
              <a:defRPr sz="1700" b="1"/>
            </a:lvl8pPr>
            <a:lvl9pPr marL="3654353" indent="0">
              <a:buNone/>
              <a:defRPr sz="17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79700" y="13577230"/>
            <a:ext cx="13381039" cy="24666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D006B-94D9-CC40-8023-2C57C1C812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031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C90F9-7319-5B40-A19B-95603DAA01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613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1B32A-CBFA-FF4D-B843-4EB4C6A71C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770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482" y="1705294"/>
            <a:ext cx="9959976" cy="725304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36398" y="1705296"/>
            <a:ext cx="16924339" cy="36538325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4482" y="8958338"/>
            <a:ext cx="9959976" cy="29285277"/>
          </a:xfrm>
        </p:spPr>
        <p:txBody>
          <a:bodyPr/>
          <a:lstStyle>
            <a:lvl1pPr marL="0" indent="0">
              <a:buNone/>
              <a:defRPr sz="1300"/>
            </a:lvl1pPr>
            <a:lvl2pPr marL="456792" indent="0">
              <a:buNone/>
              <a:defRPr sz="1300"/>
            </a:lvl2pPr>
            <a:lvl3pPr marL="913588" indent="0">
              <a:buNone/>
              <a:defRPr sz="900"/>
            </a:lvl3pPr>
            <a:lvl4pPr marL="1370380" indent="0">
              <a:buNone/>
              <a:defRPr sz="900"/>
            </a:lvl4pPr>
            <a:lvl5pPr marL="1827176" indent="0">
              <a:buNone/>
              <a:defRPr sz="900"/>
            </a:lvl5pPr>
            <a:lvl6pPr marL="2283973" indent="0">
              <a:buNone/>
              <a:defRPr sz="900"/>
            </a:lvl6pPr>
            <a:lvl7pPr marL="2740765" indent="0">
              <a:buNone/>
              <a:defRPr sz="900"/>
            </a:lvl7pPr>
            <a:lvl8pPr marL="3197557" indent="0">
              <a:buNone/>
              <a:defRPr sz="900"/>
            </a:lvl8pPr>
            <a:lvl9pPr marL="3654353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60047-AEAC-D141-A834-4FEF0EBF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342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4074" y="29968030"/>
            <a:ext cx="18165764" cy="353760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34074" y="3825007"/>
            <a:ext cx="18165764" cy="25687335"/>
          </a:xfrm>
        </p:spPr>
        <p:txBody>
          <a:bodyPr/>
          <a:lstStyle>
            <a:lvl1pPr marL="0" indent="0">
              <a:buNone/>
              <a:defRPr sz="3100"/>
            </a:lvl1pPr>
            <a:lvl2pPr marL="456792" indent="0">
              <a:buNone/>
              <a:defRPr sz="2600"/>
            </a:lvl2pPr>
            <a:lvl3pPr marL="913588" indent="0">
              <a:buNone/>
              <a:defRPr sz="2600"/>
            </a:lvl3pPr>
            <a:lvl4pPr marL="1370380" indent="0">
              <a:buNone/>
              <a:defRPr sz="2200"/>
            </a:lvl4pPr>
            <a:lvl5pPr marL="1827176" indent="0">
              <a:buNone/>
              <a:defRPr sz="2200"/>
            </a:lvl5pPr>
            <a:lvl6pPr marL="2283973" indent="0">
              <a:buNone/>
              <a:defRPr sz="2200"/>
            </a:lvl6pPr>
            <a:lvl7pPr marL="2740765" indent="0">
              <a:buNone/>
              <a:defRPr sz="2200"/>
            </a:lvl7pPr>
            <a:lvl8pPr marL="3197557" indent="0">
              <a:buNone/>
              <a:defRPr sz="2200"/>
            </a:lvl8pPr>
            <a:lvl9pPr marL="3654353" indent="0">
              <a:buNone/>
              <a:defRPr sz="22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34074" y="33505638"/>
            <a:ext cx="18165764" cy="5025370"/>
          </a:xfrm>
        </p:spPr>
        <p:txBody>
          <a:bodyPr/>
          <a:lstStyle>
            <a:lvl1pPr marL="0" indent="0">
              <a:buNone/>
              <a:defRPr sz="1300"/>
            </a:lvl1pPr>
            <a:lvl2pPr marL="456792" indent="0">
              <a:buNone/>
              <a:defRPr sz="1300"/>
            </a:lvl2pPr>
            <a:lvl3pPr marL="913588" indent="0">
              <a:buNone/>
              <a:defRPr sz="900"/>
            </a:lvl3pPr>
            <a:lvl4pPr marL="1370380" indent="0">
              <a:buNone/>
              <a:defRPr sz="900"/>
            </a:lvl4pPr>
            <a:lvl5pPr marL="1827176" indent="0">
              <a:buNone/>
              <a:defRPr sz="900"/>
            </a:lvl5pPr>
            <a:lvl6pPr marL="2283973" indent="0">
              <a:buNone/>
              <a:defRPr sz="900"/>
            </a:lvl6pPr>
            <a:lvl7pPr marL="2740765" indent="0">
              <a:buNone/>
              <a:defRPr sz="900"/>
            </a:lvl7pPr>
            <a:lvl8pPr marL="3197557" indent="0">
              <a:buNone/>
              <a:defRPr sz="900"/>
            </a:lvl8pPr>
            <a:lvl9pPr marL="3654353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8B33B-F490-7E41-8E10-1D900B026E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860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70125" y="3805238"/>
            <a:ext cx="25734963" cy="713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417219" tIns="208607" rIns="417219" bIns="2086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70125" y="12366625"/>
            <a:ext cx="25734963" cy="256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417219" tIns="208607" rIns="417219" bIns="2086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70125" y="39006463"/>
            <a:ext cx="6307138" cy="285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417219" tIns="208607" rIns="417219" bIns="208607" numCol="1" anchor="t" anchorCtr="0" compatLnSpc="1">
            <a:prstTxWarp prst="textNoShape">
              <a:avLst/>
            </a:prstTxWarp>
          </a:bodyPr>
          <a:lstStyle>
            <a:lvl1pPr defTabSz="4171418">
              <a:defRPr sz="65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344150" y="39006463"/>
            <a:ext cx="9586913" cy="285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417219" tIns="208607" rIns="417219" bIns="208607" numCol="1" anchor="t" anchorCtr="0" compatLnSpc="1">
            <a:prstTxWarp prst="textNoShape">
              <a:avLst/>
            </a:prstTxWarp>
          </a:bodyPr>
          <a:lstStyle>
            <a:lvl1pPr algn="ctr" defTabSz="4171418">
              <a:defRPr sz="65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697950" y="39006463"/>
            <a:ext cx="6307138" cy="285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417219" tIns="208607" rIns="417219" bIns="208607" numCol="1" anchor="t" anchorCtr="0" compatLnSpc="1">
            <a:prstTxWarp prst="textNoShape">
              <a:avLst/>
            </a:prstTxWarp>
          </a:bodyPr>
          <a:lstStyle>
            <a:lvl1pPr algn="r" defTabSz="4171418">
              <a:defRPr sz="6500">
                <a:cs typeface="+mn-cs"/>
              </a:defRPr>
            </a:lvl1pPr>
          </a:lstStyle>
          <a:p>
            <a:pPr>
              <a:defRPr/>
            </a:pPr>
            <a:fld id="{780C0DE5-DB8D-D141-8261-0CF4FA4587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170363" rtl="0" eaLnBrk="0" fontAlgn="base" hangingPunct="0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defTabSz="4170363" rtl="0" eaLnBrk="0" fontAlgn="base" hangingPunct="0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defTabSz="4170363" rtl="0" eaLnBrk="0" fontAlgn="base" hangingPunct="0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defTabSz="4170363" rtl="0" eaLnBrk="0" fontAlgn="base" hangingPunct="0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defTabSz="4170363" rtl="0" eaLnBrk="0" fontAlgn="base" hangingPunct="0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6792" algn="ctr" defTabSz="4171418" rtl="0" fontAlgn="base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Times" charset="0"/>
          <a:ea typeface="ＭＳ Ｐゴシック" charset="0"/>
        </a:defRPr>
      </a:lvl6pPr>
      <a:lvl7pPr marL="913588" algn="ctr" defTabSz="4171418" rtl="0" fontAlgn="base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Times" charset="0"/>
          <a:ea typeface="ＭＳ Ｐゴシック" charset="0"/>
        </a:defRPr>
      </a:lvl7pPr>
      <a:lvl8pPr marL="1370380" algn="ctr" defTabSz="4171418" rtl="0" fontAlgn="base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Times" charset="0"/>
          <a:ea typeface="ＭＳ Ｐゴシック" charset="0"/>
        </a:defRPr>
      </a:lvl8pPr>
      <a:lvl9pPr marL="1827176" algn="ctr" defTabSz="4171418" rtl="0" fontAlgn="base">
        <a:spcBef>
          <a:spcPct val="0"/>
        </a:spcBef>
        <a:spcAft>
          <a:spcPct val="0"/>
        </a:spcAft>
        <a:defRPr sz="201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1563688" indent="-1563688" algn="l" defTabSz="4170363" rtl="0" eaLnBrk="0" fontAlgn="base" hangingPunct="0">
        <a:spcBef>
          <a:spcPct val="20000"/>
        </a:spcBef>
        <a:spcAft>
          <a:spcPct val="0"/>
        </a:spcAft>
        <a:buChar char="•"/>
        <a:defRPr sz="144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3389313" indent="-1303338" algn="l" defTabSz="4170363" rtl="0" eaLnBrk="0" fontAlgn="base" hangingPunct="0">
        <a:spcBef>
          <a:spcPct val="20000"/>
        </a:spcBef>
        <a:spcAft>
          <a:spcPct val="0"/>
        </a:spcAft>
        <a:buChar char="–"/>
        <a:defRPr sz="12600">
          <a:solidFill>
            <a:schemeClr val="tx1"/>
          </a:solidFill>
          <a:latin typeface="+mn-lt"/>
          <a:ea typeface="+mn-ea"/>
        </a:defRPr>
      </a:lvl2pPr>
      <a:lvl3pPr marL="5214938" indent="-1042988" algn="l" defTabSz="4170363" rtl="0" eaLnBrk="0" fontAlgn="base" hangingPunct="0">
        <a:spcBef>
          <a:spcPct val="20000"/>
        </a:spcBef>
        <a:spcAft>
          <a:spcPct val="0"/>
        </a:spcAft>
        <a:buChar char="•"/>
        <a:defRPr sz="10900">
          <a:solidFill>
            <a:schemeClr val="tx1"/>
          </a:solidFill>
          <a:latin typeface="+mn-lt"/>
          <a:ea typeface="+mn-ea"/>
        </a:defRPr>
      </a:lvl3pPr>
      <a:lvl4pPr marL="7299325" indent="-1041400" algn="l" defTabSz="4170363" rtl="0" eaLnBrk="0" fontAlgn="base" hangingPunct="0">
        <a:spcBef>
          <a:spcPct val="20000"/>
        </a:spcBef>
        <a:spcAft>
          <a:spcPct val="0"/>
        </a:spcAft>
        <a:buChar char="–"/>
        <a:defRPr sz="9200">
          <a:solidFill>
            <a:schemeClr val="tx1"/>
          </a:solidFill>
          <a:latin typeface="+mn-lt"/>
          <a:ea typeface="+mn-ea"/>
        </a:defRPr>
      </a:lvl4pPr>
      <a:lvl5pPr marL="9386888" indent="-1042988" algn="l" defTabSz="4170363" rtl="0" eaLnBrk="0" fontAlgn="base" hangingPunct="0">
        <a:spcBef>
          <a:spcPct val="20000"/>
        </a:spcBef>
        <a:spcAft>
          <a:spcPct val="0"/>
        </a:spcAft>
        <a:buChar char="»"/>
        <a:defRPr sz="9200">
          <a:solidFill>
            <a:schemeClr val="tx1"/>
          </a:solidFill>
          <a:latin typeface="+mn-lt"/>
          <a:ea typeface="+mn-ea"/>
        </a:defRPr>
      </a:lvl5pPr>
      <a:lvl6pPr marL="9844861" indent="-1043647" algn="l" defTabSz="4171418" rtl="0" fontAlgn="base">
        <a:spcBef>
          <a:spcPct val="20000"/>
        </a:spcBef>
        <a:spcAft>
          <a:spcPct val="0"/>
        </a:spcAft>
        <a:buChar char="»"/>
        <a:defRPr sz="9200">
          <a:solidFill>
            <a:schemeClr val="tx1"/>
          </a:solidFill>
          <a:latin typeface="+mn-lt"/>
          <a:ea typeface="+mn-ea"/>
        </a:defRPr>
      </a:lvl6pPr>
      <a:lvl7pPr marL="10301653" indent="-1043647" algn="l" defTabSz="4171418" rtl="0" fontAlgn="base">
        <a:spcBef>
          <a:spcPct val="20000"/>
        </a:spcBef>
        <a:spcAft>
          <a:spcPct val="0"/>
        </a:spcAft>
        <a:buChar char="»"/>
        <a:defRPr sz="9200">
          <a:solidFill>
            <a:schemeClr val="tx1"/>
          </a:solidFill>
          <a:latin typeface="+mn-lt"/>
          <a:ea typeface="+mn-ea"/>
        </a:defRPr>
      </a:lvl7pPr>
      <a:lvl8pPr marL="10758445" indent="-1043647" algn="l" defTabSz="4171418" rtl="0" fontAlgn="base">
        <a:spcBef>
          <a:spcPct val="20000"/>
        </a:spcBef>
        <a:spcAft>
          <a:spcPct val="0"/>
        </a:spcAft>
        <a:buChar char="»"/>
        <a:defRPr sz="9200">
          <a:solidFill>
            <a:schemeClr val="tx1"/>
          </a:solidFill>
          <a:latin typeface="+mn-lt"/>
          <a:ea typeface="+mn-ea"/>
        </a:defRPr>
      </a:lvl8pPr>
      <a:lvl9pPr marL="11215241" indent="-1043647" algn="l" defTabSz="4171418" rtl="0" fontAlgn="base">
        <a:spcBef>
          <a:spcPct val="20000"/>
        </a:spcBef>
        <a:spcAft>
          <a:spcPct val="0"/>
        </a:spcAft>
        <a:buChar char="»"/>
        <a:defRPr sz="9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79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2" algn="l" defTabSz="45679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88" algn="l" defTabSz="45679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80" algn="l" defTabSz="45679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76" algn="l" defTabSz="45679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73" algn="l" defTabSz="45679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65" algn="l" defTabSz="45679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557" algn="l" defTabSz="45679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353" algn="l" defTabSz="45679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.bin"/><Relationship Id="rId12" Type="http://schemas.openxmlformats.org/officeDocument/2006/relationships/image" Target="../media/image2.emf"/><Relationship Id="rId13" Type="http://schemas.openxmlformats.org/officeDocument/2006/relationships/image" Target="../media/image9.jpeg"/><Relationship Id="rId14" Type="http://schemas.openxmlformats.org/officeDocument/2006/relationships/image" Target="../media/image10.jpeg"/><Relationship Id="rId15" Type="http://schemas.openxmlformats.org/officeDocument/2006/relationships/image" Target="../media/image11.emf"/><Relationship Id="rId16" Type="http://schemas.openxmlformats.org/officeDocument/2006/relationships/image" Target="../media/image12.emf"/><Relationship Id="rId17" Type="http://schemas.openxmlformats.org/officeDocument/2006/relationships/image" Target="../media/image13.emf"/><Relationship Id="rId18" Type="http://schemas.openxmlformats.org/officeDocument/2006/relationships/image" Target="../media/image14.jpeg"/><Relationship Id="rId19" Type="http://schemas.openxmlformats.org/officeDocument/2006/relationships/image" Target="../media/image15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emf"/><Relationship Id="rId8" Type="http://schemas.openxmlformats.org/officeDocument/2006/relationships/image" Target="../media/image8.emf"/><Relationship Id="rId9" Type="http://schemas.openxmlformats.org/officeDocument/2006/relationships/oleObject" Target="../embeddings/oleObject1.bin"/><Relationship Id="rId10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ounded Rectangle 142"/>
          <p:cNvSpPr>
            <a:spLocks/>
          </p:cNvSpPr>
          <p:nvPr/>
        </p:nvSpPr>
        <p:spPr bwMode="auto">
          <a:xfrm>
            <a:off x="663575" y="30335538"/>
            <a:ext cx="28948063" cy="9737725"/>
          </a:xfrm>
          <a:custGeom>
            <a:avLst/>
            <a:gdLst>
              <a:gd name="T0" fmla="*/ 1262625 w 28947216"/>
              <a:gd name="T1" fmla="*/ 0 h 9521611"/>
              <a:gd name="T2" fmla="*/ 17716008 w 28947216"/>
              <a:gd name="T3" fmla="*/ 0 h 9521611"/>
              <a:gd name="T4" fmla="*/ 17758046 w 28947216"/>
              <a:gd name="T5" fmla="*/ 2320 h 9521611"/>
              <a:gd name="T6" fmla="*/ 17800082 w 28947216"/>
              <a:gd name="T7" fmla="*/ 0 h 9521611"/>
              <a:gd name="T8" fmla="*/ 27930350 w 28947216"/>
              <a:gd name="T9" fmla="*/ 0 h 9521611"/>
              <a:gd name="T10" fmla="*/ 28950604 w 28947216"/>
              <a:gd name="T11" fmla="*/ 1115971 h 9521611"/>
              <a:gd name="T12" fmla="*/ 28950604 w 28947216"/>
              <a:gd name="T13" fmla="*/ 5579719 h 9521611"/>
              <a:gd name="T14" fmla="*/ 27930350 w 28947216"/>
              <a:gd name="T15" fmla="*/ 6695689 h 9521611"/>
              <a:gd name="T16" fmla="*/ 19300404 w 28947216"/>
              <a:gd name="T17" fmla="*/ 6695689 h 9521611"/>
              <a:gd name="T18" fmla="*/ 19300403 w 28947216"/>
              <a:gd name="T19" fmla="*/ 8918553 h 9521611"/>
              <a:gd name="T20" fmla="*/ 18003906 w 28947216"/>
              <a:gd name="T21" fmla="*/ 10416124 h 9521611"/>
              <a:gd name="T22" fmla="*/ 1381170 w 28947216"/>
              <a:gd name="T23" fmla="*/ 10416124 h 9521611"/>
              <a:gd name="T24" fmla="*/ 0 w 28947216"/>
              <a:gd name="T25" fmla="*/ 9027229 h 9521611"/>
              <a:gd name="T26" fmla="*/ 0 w 28947216"/>
              <a:gd name="T27" fmla="*/ 1443234 h 9521611"/>
              <a:gd name="T28" fmla="*/ 1262625 w 28947216"/>
              <a:gd name="T29" fmla="*/ 0 h 952161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8947216"/>
              <a:gd name="T46" fmla="*/ 0 h 9521611"/>
              <a:gd name="T47" fmla="*/ 28947216 w 28947216"/>
              <a:gd name="T48" fmla="*/ 9521611 h 952161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8947216" h="9521611">
                <a:moveTo>
                  <a:pt x="1262477" y="0"/>
                </a:moveTo>
                <a:lnTo>
                  <a:pt x="17713936" y="0"/>
                </a:lnTo>
                <a:lnTo>
                  <a:pt x="17755966" y="2122"/>
                </a:lnTo>
                <a:lnTo>
                  <a:pt x="17797998" y="0"/>
                </a:lnTo>
                <a:lnTo>
                  <a:pt x="27927082" y="0"/>
                </a:lnTo>
                <a:cubicBezTo>
                  <a:pt x="28490486" y="0"/>
                  <a:pt x="28947216" y="456730"/>
                  <a:pt x="28947216" y="1020134"/>
                </a:cubicBezTo>
                <a:lnTo>
                  <a:pt x="28947216" y="5100546"/>
                </a:lnTo>
                <a:cubicBezTo>
                  <a:pt x="28947216" y="5663950"/>
                  <a:pt x="28490486" y="6120678"/>
                  <a:pt x="27927082" y="6120678"/>
                </a:cubicBezTo>
                <a:lnTo>
                  <a:pt x="19298144" y="6120678"/>
                </a:lnTo>
                <a:cubicBezTo>
                  <a:pt x="19298144" y="6798001"/>
                  <a:pt x="19298143" y="7475325"/>
                  <a:pt x="19298143" y="8152648"/>
                </a:cubicBezTo>
                <a:cubicBezTo>
                  <a:pt x="19298143" y="9027584"/>
                  <a:pt x="18876732" y="9521611"/>
                  <a:pt x="18001798" y="9521611"/>
                </a:cubicBezTo>
                <a:lnTo>
                  <a:pt x="1381010" y="9521611"/>
                </a:lnTo>
                <a:cubicBezTo>
                  <a:pt x="506076" y="9521611"/>
                  <a:pt x="0" y="9126927"/>
                  <a:pt x="0" y="8251991"/>
                </a:cubicBezTo>
                <a:lnTo>
                  <a:pt x="0" y="1319293"/>
                </a:lnTo>
                <a:cubicBezTo>
                  <a:pt x="0" y="444359"/>
                  <a:pt x="387543" y="0"/>
                  <a:pt x="1262477" y="0"/>
                </a:cubicBezTo>
                <a:close/>
              </a:path>
            </a:pathLst>
          </a:custGeom>
          <a:solidFill>
            <a:srgbClr val="2EC8DD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sz="2400" b="1">
              <a:latin typeface="Arial" charset="0"/>
              <a:cs typeface="Arial" charset="0"/>
            </a:endParaRPr>
          </a:p>
          <a:p>
            <a:pPr algn="ctr"/>
            <a:r>
              <a:rPr lang="en-US" sz="4000" b="1">
                <a:latin typeface="Arial" charset="0"/>
                <a:cs typeface="Arial" charset="0"/>
              </a:rPr>
              <a:t>Testing at Clatterbridge Cancer Centre 60 MeV Clinical Beam (Bebington, UK)</a:t>
            </a:r>
            <a:endParaRPr lang="en-US" sz="4000">
              <a:latin typeface="Arial" charset="0"/>
              <a:cs typeface="Arial" charset="0"/>
            </a:endParaRPr>
          </a:p>
        </p:txBody>
      </p:sp>
      <p:sp>
        <p:nvSpPr>
          <p:cNvPr id="13314" name="Rectangle 6"/>
          <p:cNvSpPr>
            <a:spLocks noChangeArrowheads="1"/>
          </p:cNvSpPr>
          <p:nvPr/>
        </p:nvSpPr>
        <p:spPr bwMode="auto">
          <a:xfrm>
            <a:off x="15875" y="0"/>
            <a:ext cx="30259338" cy="5203825"/>
          </a:xfrm>
          <a:prstGeom prst="rect">
            <a:avLst/>
          </a:prstGeom>
          <a:solidFill>
            <a:srgbClr val="00B5CC"/>
          </a:solidFill>
          <a:ln>
            <a:noFill/>
          </a:ln>
        </p:spPr>
        <p:txBody>
          <a:bodyPr/>
          <a:lstStyle/>
          <a:p>
            <a:endParaRPr lang="en-US" sz="2400"/>
          </a:p>
        </p:txBody>
      </p:sp>
      <p:sp>
        <p:nvSpPr>
          <p:cNvPr id="13315" name="TextBox 1"/>
          <p:cNvSpPr txBox="1">
            <a:spLocks noChangeArrowheads="1"/>
          </p:cNvSpPr>
          <p:nvPr/>
        </p:nvSpPr>
        <p:spPr bwMode="auto">
          <a:xfrm>
            <a:off x="36523613" y="4051300"/>
            <a:ext cx="367347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628650" y="40535225"/>
            <a:ext cx="29017913" cy="1752600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58" tIns="45681" rIns="91358" bIns="45681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0"/>
            <a:ext cx="30275213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318" name="Rounded Rectangle 53"/>
          <p:cNvSpPr>
            <a:spLocks noChangeArrowheads="1"/>
          </p:cNvSpPr>
          <p:nvPr/>
        </p:nvSpPr>
        <p:spPr bwMode="auto">
          <a:xfrm>
            <a:off x="627063" y="13268325"/>
            <a:ext cx="14222412" cy="16562388"/>
          </a:xfrm>
          <a:prstGeom prst="roundRect">
            <a:avLst>
              <a:gd name="adj" fmla="val 7806"/>
            </a:avLst>
          </a:prstGeom>
          <a:solidFill>
            <a:srgbClr val="2EC8DD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4000" b="1">
                <a:latin typeface="Arial" charset="0"/>
                <a:cs typeface="Arial" charset="0"/>
              </a:rPr>
              <a:t>The SuperNEMO Optical Module</a:t>
            </a:r>
          </a:p>
          <a:p>
            <a:endParaRPr lang="en-US" sz="4000" b="1">
              <a:latin typeface="Arial" charset="0"/>
              <a:cs typeface="Arial" charset="0"/>
            </a:endParaRPr>
          </a:p>
          <a:p>
            <a:pPr algn="ctr"/>
            <a:r>
              <a:rPr lang="en-US" sz="3600" b="1">
                <a:latin typeface="Arial" charset="0"/>
                <a:cs typeface="Arial" charset="0"/>
              </a:rPr>
              <a:t>PVT Scintillator + High Quantum Efficiency PMT, wrapped in reflective material:</a:t>
            </a:r>
          </a:p>
          <a:p>
            <a:pPr algn="ctr"/>
            <a:endParaRPr lang="en-US" sz="3600">
              <a:latin typeface="Arial" charset="0"/>
              <a:cs typeface="Arial" charset="0"/>
            </a:endParaRPr>
          </a:p>
          <a:p>
            <a:pPr algn="ctr"/>
            <a:endParaRPr lang="en-US" sz="3600">
              <a:latin typeface="Arial" charset="0"/>
              <a:cs typeface="Arial" charset="0"/>
            </a:endParaRPr>
          </a:p>
        </p:txBody>
      </p:sp>
      <p:pic>
        <p:nvPicPr>
          <p:cNvPr id="13327" name="Picture 54" descr="hexagonal_modu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5"/>
          <a:stretch>
            <a:fillRect/>
          </a:stretch>
        </p:blipFill>
        <p:spPr bwMode="auto">
          <a:xfrm>
            <a:off x="933450" y="16257588"/>
            <a:ext cx="4213225" cy="5043487"/>
          </a:xfrm>
          <a:prstGeom prst="rect">
            <a:avLst/>
          </a:prstGeom>
          <a:noFill/>
          <a:ln w="19050" cmpd="sng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320" name="TextBox 8"/>
          <p:cNvSpPr txBox="1">
            <a:spLocks noChangeArrowheads="1"/>
          </p:cNvSpPr>
          <p:nvPr/>
        </p:nvSpPr>
        <p:spPr bwMode="auto">
          <a:xfrm>
            <a:off x="3616325" y="21550313"/>
            <a:ext cx="87122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Clr>
                <a:srgbClr val="660066"/>
              </a:buClr>
              <a:buSzPct val="150000"/>
              <a:buFont typeface="Arial" charset="0"/>
              <a:buChar char="•"/>
            </a:pPr>
            <a:r>
              <a:rPr lang="en-US" sz="3600">
                <a:latin typeface="Arial" charset="0"/>
                <a:cs typeface="Arial" charset="0"/>
              </a:rPr>
              <a:t>High light output </a:t>
            </a:r>
          </a:p>
          <a:p>
            <a:pPr>
              <a:buClr>
                <a:srgbClr val="660066"/>
              </a:buClr>
              <a:buSzPct val="150000"/>
              <a:buFont typeface="Arial" charset="0"/>
              <a:buChar char="•"/>
            </a:pPr>
            <a:r>
              <a:rPr lang="en-US" sz="3600">
                <a:latin typeface="Arial" charset="0"/>
                <a:cs typeface="Arial" charset="0"/>
              </a:rPr>
              <a:t>Fast response time (on the order of ns)</a:t>
            </a:r>
          </a:p>
          <a:p>
            <a:pPr>
              <a:buClr>
                <a:srgbClr val="660066"/>
              </a:buClr>
              <a:buSzPct val="150000"/>
              <a:buFont typeface="Arial" charset="0"/>
              <a:buChar char="•"/>
            </a:pPr>
            <a:r>
              <a:rPr lang="en-US" sz="3600">
                <a:latin typeface="Arial" charset="0"/>
                <a:cs typeface="Arial" charset="0"/>
              </a:rPr>
              <a:t>Compact – mountable on beam nozzle</a:t>
            </a:r>
          </a:p>
          <a:p>
            <a:pPr>
              <a:buClr>
                <a:srgbClr val="660066"/>
              </a:buClr>
              <a:buSzPct val="150000"/>
              <a:buFont typeface="Arial" charset="0"/>
              <a:buChar char="•"/>
            </a:pPr>
            <a:r>
              <a:rPr lang="en-US" sz="3600">
                <a:latin typeface="Arial" charset="0"/>
                <a:cs typeface="Arial" charset="0"/>
              </a:rPr>
              <a:t>Cheap</a:t>
            </a:r>
          </a:p>
          <a:p>
            <a:pPr>
              <a:buClr>
                <a:srgbClr val="660066"/>
              </a:buClr>
              <a:buSzPct val="150000"/>
              <a:buFont typeface="Arial" charset="0"/>
              <a:buChar char="•"/>
            </a:pPr>
            <a:r>
              <a:rPr lang="en-US" sz="3600">
                <a:latin typeface="Arial" charset="0"/>
                <a:cs typeface="Arial" charset="0"/>
              </a:rPr>
              <a:t>PVT scintillator is water equivalent:</a:t>
            </a:r>
          </a:p>
        </p:txBody>
      </p:sp>
      <p:pic>
        <p:nvPicPr>
          <p:cNvPr id="13321" name="Picture 38" descr="3in_ham_pm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17194213"/>
            <a:ext cx="3475038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Picture 57" descr="hex_module_wrapp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16282988"/>
            <a:ext cx="3744913" cy="49926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TextBox 9"/>
          <p:cNvSpPr txBox="1">
            <a:spLocks noChangeArrowheads="1"/>
          </p:cNvSpPr>
          <p:nvPr/>
        </p:nvSpPr>
        <p:spPr bwMode="auto">
          <a:xfrm>
            <a:off x="5345113" y="18165763"/>
            <a:ext cx="1584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7200">
                <a:solidFill>
                  <a:srgbClr val="660066"/>
                </a:solidFill>
                <a:latin typeface="Arial" charset="0"/>
                <a:cs typeface="Arial" charset="0"/>
              </a:rPr>
              <a:t>+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9161463" y="18813463"/>
            <a:ext cx="1368425" cy="0"/>
          </a:xfrm>
          <a:prstGeom prst="straightConnector1">
            <a:avLst/>
          </a:prstGeom>
          <a:ln w="76200" cmpd="sng">
            <a:solidFill>
              <a:srgbClr val="66006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Table 62"/>
          <p:cNvGraphicFramePr>
            <a:graphicFrameLocks noGrp="1"/>
          </p:cNvGraphicFramePr>
          <p:nvPr/>
        </p:nvGraphicFramePr>
        <p:xfrm>
          <a:off x="1149350" y="24650700"/>
          <a:ext cx="13177840" cy="34512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35568"/>
                <a:gridCol w="2635568"/>
                <a:gridCol w="2635568"/>
                <a:gridCol w="2635568"/>
                <a:gridCol w="2635568"/>
              </a:tblGrid>
              <a:tr h="155445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latin typeface="Arial"/>
                          <a:cs typeface="Arial"/>
                        </a:rPr>
                        <a:t>Beam Energy, MeV</a:t>
                      </a:r>
                      <a:endParaRPr lang="en-US" sz="3200" b="0" dirty="0">
                        <a:latin typeface="Arial"/>
                        <a:cs typeface="Arial"/>
                      </a:endParaRPr>
                    </a:p>
                  </a:txBody>
                  <a:tcPr marL="91443" marR="91443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SCINT</a:t>
                      </a:r>
                    </a:p>
                    <a:p>
                      <a:pPr algn="ctr"/>
                      <a:r>
                        <a:rPr lang="en-US" sz="3200" b="0" dirty="0" smtClean="0">
                          <a:latin typeface="Arial"/>
                          <a:cs typeface="Arial"/>
                        </a:rPr>
                        <a:t>stopping distance, mm</a:t>
                      </a:r>
                      <a:endParaRPr lang="en-US" sz="3200" b="0" dirty="0">
                        <a:latin typeface="Arial"/>
                        <a:cs typeface="Arial"/>
                      </a:endParaRPr>
                    </a:p>
                  </a:txBody>
                  <a:tcPr marL="91443" marR="91443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baseline="0" dirty="0" smtClean="0">
                          <a:solidFill>
                            <a:srgbClr val="5BA858"/>
                          </a:solidFill>
                          <a:latin typeface="Arial"/>
                          <a:cs typeface="Arial"/>
                        </a:rPr>
                        <a:t>WATER</a:t>
                      </a:r>
                      <a:r>
                        <a:rPr lang="en-US" sz="3200" b="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3200" b="0" dirty="0" smtClean="0">
                          <a:latin typeface="Arial"/>
                          <a:cs typeface="Arial"/>
                        </a:rPr>
                        <a:t>stopping distance,</a:t>
                      </a:r>
                      <a:r>
                        <a:rPr lang="en-US" sz="3200" b="0" baseline="0" dirty="0" smtClean="0">
                          <a:latin typeface="Arial"/>
                          <a:cs typeface="Arial"/>
                        </a:rPr>
                        <a:t> mm</a:t>
                      </a:r>
                      <a:endParaRPr lang="en-US" sz="3200" b="0" dirty="0">
                        <a:latin typeface="Arial"/>
                        <a:cs typeface="Arial"/>
                      </a:endParaRPr>
                    </a:p>
                  </a:txBody>
                  <a:tcPr marL="91443" marR="91443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SCINT</a:t>
                      </a:r>
                      <a:r>
                        <a:rPr lang="en-US" sz="3200" b="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3200" b="0" dirty="0" err="1" smtClean="0">
                          <a:latin typeface="Arial"/>
                          <a:cs typeface="Arial"/>
                        </a:rPr>
                        <a:t>σ</a:t>
                      </a:r>
                      <a:r>
                        <a:rPr lang="en-US" sz="3200" b="0" dirty="0" smtClean="0">
                          <a:latin typeface="Arial"/>
                          <a:cs typeface="Arial"/>
                        </a:rPr>
                        <a:t> of stopping</a:t>
                      </a:r>
                      <a:r>
                        <a:rPr lang="en-US" sz="3200" b="0" baseline="0" dirty="0" smtClean="0">
                          <a:latin typeface="Arial"/>
                          <a:cs typeface="Arial"/>
                        </a:rPr>
                        <a:t> distance, mm</a:t>
                      </a:r>
                      <a:endParaRPr lang="en-US" sz="3200" b="0" dirty="0">
                        <a:latin typeface="Arial"/>
                        <a:cs typeface="Arial"/>
                      </a:endParaRPr>
                    </a:p>
                  </a:txBody>
                  <a:tcPr marL="91443" marR="91443" marT="45707" marB="457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solidFill>
                            <a:srgbClr val="5BA858"/>
                          </a:solidFill>
                          <a:latin typeface="Arial"/>
                          <a:cs typeface="Arial"/>
                        </a:rPr>
                        <a:t>WATER</a:t>
                      </a:r>
                      <a:r>
                        <a:rPr lang="en-US" sz="3200" b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3200" b="0" dirty="0" err="1" smtClean="0">
                          <a:latin typeface="Arial"/>
                          <a:cs typeface="Arial"/>
                        </a:rPr>
                        <a:t>σ</a:t>
                      </a:r>
                      <a:r>
                        <a:rPr lang="en-US" sz="3200" b="0" dirty="0" smtClean="0">
                          <a:latin typeface="Arial"/>
                          <a:cs typeface="Arial"/>
                        </a:rPr>
                        <a:t> of stopping distance,</a:t>
                      </a:r>
                      <a:r>
                        <a:rPr lang="en-US" sz="3200" b="0" baseline="0" dirty="0" smtClean="0">
                          <a:latin typeface="Arial"/>
                          <a:cs typeface="Arial"/>
                        </a:rPr>
                        <a:t> mm</a:t>
                      </a:r>
                      <a:endParaRPr lang="en-US" sz="3200" b="0" dirty="0">
                        <a:latin typeface="Arial"/>
                        <a:cs typeface="Arial"/>
                      </a:endParaRPr>
                    </a:p>
                  </a:txBody>
                  <a:tcPr marL="91443" marR="91443" marT="45707" marB="45707" anchor="ctr"/>
                </a:tc>
              </a:tr>
              <a:tr h="63225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/>
                          <a:cs typeface="Arial"/>
                        </a:rPr>
                        <a:t>60</a:t>
                      </a:r>
                      <a:endParaRPr lang="en-US" sz="3200" dirty="0">
                        <a:latin typeface="Arial"/>
                        <a:cs typeface="Arial"/>
                      </a:endParaRPr>
                    </a:p>
                  </a:txBody>
                  <a:tcPr marL="91443" marR="91443" marT="45707" marB="45707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30.21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43" marR="91443" marT="45707" marB="45707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5BA858"/>
                          </a:solidFill>
                          <a:latin typeface="Arial"/>
                          <a:cs typeface="Arial"/>
                        </a:rPr>
                        <a:t>30.54</a:t>
                      </a:r>
                      <a:endParaRPr lang="en-US" sz="3200" dirty="0">
                        <a:solidFill>
                          <a:srgbClr val="5BA858"/>
                        </a:solidFill>
                        <a:latin typeface="Arial"/>
                        <a:cs typeface="Arial"/>
                      </a:endParaRPr>
                    </a:p>
                  </a:txBody>
                  <a:tcPr marL="91443" marR="91443" marT="45707" marB="45707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0.33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43" marR="91443" marT="45707" marB="45707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5BA858"/>
                          </a:solidFill>
                          <a:latin typeface="Arial"/>
                          <a:cs typeface="Arial"/>
                        </a:rPr>
                        <a:t>0.33</a:t>
                      </a:r>
                      <a:endParaRPr lang="en-US" sz="3200" dirty="0">
                        <a:solidFill>
                          <a:srgbClr val="5BA858"/>
                        </a:solidFill>
                        <a:latin typeface="Arial"/>
                        <a:cs typeface="Arial"/>
                      </a:endParaRPr>
                    </a:p>
                  </a:txBody>
                  <a:tcPr marL="91443" marR="91443" marT="45707" marB="45707" anchor="ctr" anchorCtr="1"/>
                </a:tc>
              </a:tr>
              <a:tr h="63225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/>
                          <a:cs typeface="Arial"/>
                        </a:rPr>
                        <a:t>200</a:t>
                      </a:r>
                      <a:endParaRPr lang="en-US" sz="3200" dirty="0">
                        <a:latin typeface="Arial"/>
                        <a:cs typeface="Arial"/>
                      </a:endParaRPr>
                    </a:p>
                  </a:txBody>
                  <a:tcPr marL="91443" marR="91443" marT="45707" marB="45707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255.4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43" marR="91443" marT="45707" marB="45707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5BA858"/>
                          </a:solidFill>
                          <a:latin typeface="Arial"/>
                          <a:cs typeface="Arial"/>
                        </a:rPr>
                        <a:t>257.1</a:t>
                      </a:r>
                      <a:endParaRPr lang="en-US" sz="3200" dirty="0">
                        <a:solidFill>
                          <a:srgbClr val="5BA858"/>
                        </a:solidFill>
                        <a:latin typeface="Arial"/>
                        <a:cs typeface="Arial"/>
                      </a:endParaRPr>
                    </a:p>
                  </a:txBody>
                  <a:tcPr marL="91443" marR="91443" marT="45707" marB="45707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2.48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43" marR="91443" marT="45707" marB="45707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5BA858"/>
                          </a:solidFill>
                          <a:latin typeface="Arial"/>
                          <a:cs typeface="Arial"/>
                        </a:rPr>
                        <a:t>2.44</a:t>
                      </a:r>
                      <a:endParaRPr lang="en-US" sz="3200" dirty="0">
                        <a:solidFill>
                          <a:srgbClr val="5BA858"/>
                        </a:solidFill>
                        <a:latin typeface="Arial"/>
                        <a:cs typeface="Arial"/>
                      </a:endParaRPr>
                    </a:p>
                  </a:txBody>
                  <a:tcPr marL="91443" marR="91443" marT="45707" marB="45707" anchor="ctr" anchorCtr="1"/>
                </a:tc>
              </a:tr>
              <a:tr h="63225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/>
                          <a:cs typeface="Arial"/>
                        </a:rPr>
                        <a:t>300</a:t>
                      </a:r>
                      <a:endParaRPr lang="en-US" sz="3200" dirty="0">
                        <a:latin typeface="Arial"/>
                        <a:cs typeface="Arial"/>
                      </a:endParaRPr>
                    </a:p>
                  </a:txBody>
                  <a:tcPr marL="91443" marR="91443" marT="45707" marB="45707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505.9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43" marR="91443" marT="45707" marB="45707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5BA858"/>
                          </a:solidFill>
                          <a:latin typeface="Arial"/>
                          <a:cs typeface="Arial"/>
                        </a:rPr>
                        <a:t>509.9</a:t>
                      </a:r>
                      <a:endParaRPr lang="en-US" sz="3200" dirty="0">
                        <a:solidFill>
                          <a:srgbClr val="5BA858"/>
                        </a:solidFill>
                        <a:latin typeface="Arial"/>
                        <a:cs typeface="Arial"/>
                      </a:endParaRPr>
                    </a:p>
                  </a:txBody>
                  <a:tcPr marL="91443" marR="91443" marT="45707" marB="45707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4.64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43" marR="91443" marT="45707" marB="45707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5BA858"/>
                          </a:solidFill>
                          <a:latin typeface="Arial"/>
                          <a:cs typeface="Arial"/>
                        </a:rPr>
                        <a:t>4.78</a:t>
                      </a:r>
                      <a:endParaRPr lang="en-US" sz="3200" dirty="0">
                        <a:solidFill>
                          <a:srgbClr val="5BA858"/>
                        </a:solidFill>
                        <a:latin typeface="Arial"/>
                        <a:cs typeface="Arial"/>
                      </a:endParaRPr>
                    </a:p>
                  </a:txBody>
                  <a:tcPr marL="91443" marR="91443" marT="45707" marB="45707" anchor="ctr" anchorCtr="1"/>
                </a:tc>
              </a:tr>
            </a:tbl>
          </a:graphicData>
        </a:graphic>
      </p:graphicFrame>
      <p:sp>
        <p:nvSpPr>
          <p:cNvPr id="13357" name="TextBox 12"/>
          <p:cNvSpPr txBox="1">
            <a:spLocks noChangeArrowheads="1"/>
          </p:cNvSpPr>
          <p:nvPr/>
        </p:nvSpPr>
        <p:spPr bwMode="auto">
          <a:xfrm>
            <a:off x="2797175" y="28462288"/>
            <a:ext cx="98837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>
                <a:latin typeface="Arial" charset="0"/>
                <a:cs typeface="Arial" charset="0"/>
              </a:rPr>
              <a:t>GEANT4 pencil beam simulations of the SuperNEMO PVT scintillator vs. water equivalent.   </a:t>
            </a:r>
          </a:p>
        </p:txBody>
      </p:sp>
      <p:pic>
        <p:nvPicPr>
          <p:cNvPr id="13358" name="Picture 6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82563" y="33161288"/>
            <a:ext cx="7669213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59" name="Rounded Rectangle 117"/>
          <p:cNvSpPr>
            <a:spLocks noChangeArrowheads="1"/>
          </p:cNvSpPr>
          <p:nvPr/>
        </p:nvSpPr>
        <p:spPr bwMode="auto">
          <a:xfrm>
            <a:off x="20466050" y="37176075"/>
            <a:ext cx="9145588" cy="2879725"/>
          </a:xfrm>
          <a:prstGeom prst="roundRect">
            <a:avLst>
              <a:gd name="adj" fmla="val 16667"/>
            </a:avLst>
          </a:prstGeom>
          <a:solidFill>
            <a:srgbClr val="2EC8DD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4000" b="1">
                <a:latin typeface="Arial" charset="0"/>
                <a:cs typeface="Arial" charset="0"/>
              </a:rPr>
              <a:t>Acknowledgements</a:t>
            </a:r>
            <a:endParaRPr lang="en-US" sz="3200">
              <a:latin typeface="Arial" charset="0"/>
              <a:cs typeface="Arial" charset="0"/>
            </a:endParaRPr>
          </a:p>
          <a:p>
            <a:pPr algn="ctr"/>
            <a:endParaRPr lang="en-US" sz="1600">
              <a:latin typeface="Arial" charset="0"/>
              <a:cs typeface="Arial" charset="0"/>
            </a:endParaRPr>
          </a:p>
          <a:p>
            <a:pPr algn="ctr"/>
            <a:r>
              <a:rPr lang="en-US" sz="3200">
                <a:latin typeface="Arial" charset="0"/>
                <a:cs typeface="Arial" charset="0"/>
              </a:rPr>
              <a:t>We would like to acknowledge the support of STFC, who have provided the funding for this project, and NUVIA.</a:t>
            </a:r>
          </a:p>
        </p:txBody>
      </p:sp>
      <p:sp>
        <p:nvSpPr>
          <p:cNvPr id="13360" name="Rounded Rectangle 7"/>
          <p:cNvSpPr>
            <a:spLocks noChangeArrowheads="1"/>
          </p:cNvSpPr>
          <p:nvPr/>
        </p:nvSpPr>
        <p:spPr bwMode="auto">
          <a:xfrm>
            <a:off x="627063" y="5851525"/>
            <a:ext cx="14185900" cy="6842125"/>
          </a:xfrm>
          <a:prstGeom prst="roundRect">
            <a:avLst>
              <a:gd name="adj" fmla="val 16667"/>
            </a:avLst>
          </a:prstGeom>
          <a:solidFill>
            <a:srgbClr val="2EC8DD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4000" b="1">
                <a:latin typeface="Arial" charset="0"/>
                <a:cs typeface="Arial" charset="0"/>
              </a:rPr>
              <a:t>Quality Assurance (QA)</a:t>
            </a:r>
          </a:p>
          <a:p>
            <a:pPr algn="ctr"/>
            <a:endParaRPr lang="en-US" sz="3200">
              <a:latin typeface="Arial" charset="0"/>
              <a:cs typeface="Arial" charset="0"/>
            </a:endParaRPr>
          </a:p>
          <a:p>
            <a:r>
              <a:rPr lang="en-US" sz="3200">
                <a:latin typeface="Arial" charset="0"/>
                <a:cs typeface="Arial" charset="0"/>
              </a:rPr>
              <a:t>At clinical proton therapy facilities, a range of essential daily QA checks are carried out to verify a number of aspects of the clinical beam.  Existing techniques for energy QA are largely based around verifying the position of the Bragg Peak at a handful of energies using ionisation chambers.  These measurements can be time consuming to set up and carry out.</a:t>
            </a:r>
          </a:p>
          <a:p>
            <a:endParaRPr lang="en-US" sz="3200">
              <a:latin typeface="Arial" charset="0"/>
              <a:cs typeface="Arial" charset="0"/>
            </a:endParaRPr>
          </a:p>
          <a:p>
            <a:r>
              <a:rPr lang="en-US" sz="3200">
                <a:latin typeface="Arial" charset="0"/>
                <a:cs typeface="Arial" charset="0"/>
              </a:rPr>
              <a:t>A detector is under development to improve the accuracy and reduce the measurement time (to around 2-3 minutes) for proton energy QA using an adapted calorimeter module that was designed for the SuperNEMO high energy physics experiment.</a:t>
            </a:r>
          </a:p>
        </p:txBody>
      </p:sp>
      <p:grpSp>
        <p:nvGrpSpPr>
          <p:cNvPr id="13361" name="Group 2"/>
          <p:cNvGrpSpPr>
            <a:grpSpLocks/>
          </p:cNvGrpSpPr>
          <p:nvPr/>
        </p:nvGrpSpPr>
        <p:grpSpPr bwMode="auto">
          <a:xfrm>
            <a:off x="15425738" y="21189950"/>
            <a:ext cx="14220825" cy="8642350"/>
            <a:chOff x="15425738" y="5851525"/>
            <a:chExt cx="14220825" cy="8642350"/>
          </a:xfrm>
        </p:grpSpPr>
        <p:sp>
          <p:nvSpPr>
            <p:cNvPr id="13414" name="Rounded Rectangle 69"/>
            <p:cNvSpPr>
              <a:spLocks noChangeArrowheads="1"/>
            </p:cNvSpPr>
            <p:nvPr/>
          </p:nvSpPr>
          <p:spPr bwMode="auto">
            <a:xfrm>
              <a:off x="15425738" y="5851525"/>
              <a:ext cx="14220825" cy="8642350"/>
            </a:xfrm>
            <a:prstGeom prst="roundRect">
              <a:avLst>
                <a:gd name="adj" fmla="val 12213"/>
              </a:avLst>
            </a:prstGeom>
            <a:solidFill>
              <a:srgbClr val="2EC8DD">
                <a:alpha val="2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4000" b="1">
                  <a:latin typeface="Arial" charset="0"/>
                  <a:cs typeface="Arial" charset="0"/>
                </a:rPr>
                <a:t>Results from Clatterbridge</a:t>
              </a:r>
            </a:p>
            <a:p>
              <a:endParaRPr lang="en-US" sz="3200">
                <a:latin typeface="Arial" charset="0"/>
                <a:cs typeface="Arial" charset="0"/>
              </a:endParaRPr>
            </a:p>
          </p:txBody>
        </p:sp>
        <p:grpSp>
          <p:nvGrpSpPr>
            <p:cNvPr id="13415" name="Group 30"/>
            <p:cNvGrpSpPr>
              <a:grpSpLocks/>
            </p:cNvGrpSpPr>
            <p:nvPr/>
          </p:nvGrpSpPr>
          <p:grpSpPr bwMode="auto">
            <a:xfrm>
              <a:off x="15790863" y="9451975"/>
              <a:ext cx="6438900" cy="4321175"/>
              <a:chOff x="16649774" y="7580314"/>
              <a:chExt cx="11726211" cy="7920880"/>
            </a:xfrm>
          </p:grpSpPr>
          <p:pic>
            <p:nvPicPr>
              <p:cNvPr id="13427" name="Picture 7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49774" y="7580314"/>
                <a:ext cx="11726211" cy="7920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428" name="TextBox 71"/>
              <p:cNvSpPr txBox="1">
                <a:spLocks noChangeArrowheads="1"/>
              </p:cNvSpPr>
              <p:nvPr/>
            </p:nvSpPr>
            <p:spPr bwMode="auto">
              <a:xfrm>
                <a:off x="17756430" y="11540754"/>
                <a:ext cx="5375330" cy="2031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2200" b="1">
                    <a:latin typeface="Arial" charset="0"/>
                    <a:cs typeface="Arial" charset="0"/>
                  </a:rPr>
                  <a:t>ΔE/E: </a:t>
                </a:r>
              </a:p>
              <a:p>
                <a:pPr algn="ctr"/>
                <a:r>
                  <a:rPr lang="en-US" sz="2200">
                    <a:latin typeface="Arial" charset="0"/>
                    <a:cs typeface="Arial" charset="0"/>
                  </a:rPr>
                  <a:t>1.17 ± 0.18 % FWHM</a:t>
                </a:r>
              </a:p>
              <a:p>
                <a:pPr algn="ctr"/>
                <a:r>
                  <a:rPr lang="en-US" sz="2200" b="1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0.50 ± 0.07 % σ</a:t>
                </a:r>
              </a:p>
            </p:txBody>
          </p:sp>
          <p:cxnSp>
            <p:nvCxnSpPr>
              <p:cNvPr id="73" name="Straight Arrow Connector 72"/>
              <p:cNvCxnSpPr>
                <a:stCxn id="13430" idx="3"/>
              </p:cNvCxnSpPr>
              <p:nvPr/>
            </p:nvCxnSpPr>
            <p:spPr>
              <a:xfrm flipV="1">
                <a:off x="21813239" y="13918182"/>
                <a:ext cx="1147757" cy="206607"/>
              </a:xfrm>
              <a:prstGeom prst="straightConnector1">
                <a:avLst/>
              </a:prstGeom>
              <a:ln w="28575" cmpd="sng">
                <a:solidFill>
                  <a:srgbClr val="008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30" name="TextBox 73"/>
              <p:cNvSpPr txBox="1">
                <a:spLocks noChangeArrowheads="1"/>
              </p:cNvSpPr>
              <p:nvPr/>
            </p:nvSpPr>
            <p:spPr bwMode="auto">
              <a:xfrm>
                <a:off x="17635482" y="13755104"/>
                <a:ext cx="4175542" cy="738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400">
                    <a:solidFill>
                      <a:srgbClr val="008000"/>
                    </a:solidFill>
                  </a:rPr>
                  <a:t> </a:t>
                </a:r>
                <a:r>
                  <a:rPr lang="en-US" sz="1800">
                    <a:solidFill>
                      <a:srgbClr val="008000"/>
                    </a:solidFill>
                    <a:latin typeface="Arial" charset="0"/>
                    <a:cs typeface="Arial" charset="0"/>
                  </a:rPr>
                  <a:t>Mirror Landau Tail</a:t>
                </a:r>
              </a:p>
            </p:txBody>
          </p:sp>
          <p:cxnSp>
            <p:nvCxnSpPr>
              <p:cNvPr id="75" name="Straight Arrow Connector 74"/>
              <p:cNvCxnSpPr/>
              <p:nvPr/>
            </p:nvCxnSpPr>
            <p:spPr>
              <a:xfrm flipH="1">
                <a:off x="23536321" y="10245827"/>
                <a:ext cx="1176668" cy="3526858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/>
              <p:cNvCxnSpPr/>
              <p:nvPr/>
            </p:nvCxnSpPr>
            <p:spPr>
              <a:xfrm flipH="1">
                <a:off x="23920833" y="10245827"/>
                <a:ext cx="792155" cy="1006842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/>
              <p:cNvCxnSpPr/>
              <p:nvPr/>
            </p:nvCxnSpPr>
            <p:spPr>
              <a:xfrm flipH="1">
                <a:off x="25074374" y="11756091"/>
                <a:ext cx="624473" cy="2304679"/>
              </a:xfrm>
              <a:prstGeom prst="straightConnector1">
                <a:avLst/>
              </a:prstGeom>
              <a:ln w="28575" cmpd="sng">
                <a:solidFill>
                  <a:srgbClr val="660066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34" name="TextBox 76"/>
              <p:cNvSpPr txBox="1">
                <a:spLocks noChangeArrowheads="1"/>
              </p:cNvSpPr>
              <p:nvPr/>
            </p:nvSpPr>
            <p:spPr bwMode="auto">
              <a:xfrm>
                <a:off x="24840904" y="8617573"/>
                <a:ext cx="3449412" cy="3139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600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Fitting function:</a:t>
                </a:r>
              </a:p>
              <a:p>
                <a:pPr algn="ctr"/>
                <a:r>
                  <a:rPr lang="en-US" sz="1600" b="1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Convolution</a:t>
                </a:r>
                <a:r>
                  <a:rPr lang="en-US" sz="1600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 of </a:t>
                </a:r>
                <a:r>
                  <a:rPr lang="en-US" sz="1600" b="1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Gaussian</a:t>
                </a:r>
                <a:r>
                  <a:rPr lang="en-US" sz="1600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 and </a:t>
                </a:r>
                <a:r>
                  <a:rPr lang="en-US" sz="1600" b="1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mirror Landau </a:t>
                </a:r>
                <a:br>
                  <a:rPr lang="en-US" sz="1600" b="1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</a:br>
                <a:r>
                  <a:rPr lang="en-US" sz="1600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+ </a:t>
                </a:r>
                <a:r>
                  <a:rPr lang="en-US" sz="1600" b="1">
                    <a:solidFill>
                      <a:srgbClr val="660066"/>
                    </a:solidFill>
                    <a:latin typeface="Arial" charset="0"/>
                    <a:cs typeface="Arial" charset="0"/>
                  </a:rPr>
                  <a:t>Landau</a:t>
                </a:r>
                <a:r>
                  <a:rPr lang="en-US" sz="1600">
                    <a:solidFill>
                      <a:srgbClr val="660066"/>
                    </a:solidFill>
                    <a:latin typeface="Arial" charset="0"/>
                    <a:cs typeface="Arial" charset="0"/>
                  </a:rPr>
                  <a:t> on the </a:t>
                </a:r>
                <a:r>
                  <a:rPr lang="en-US" sz="1600" b="1">
                    <a:solidFill>
                      <a:srgbClr val="660066"/>
                    </a:solidFill>
                    <a:latin typeface="Arial" charset="0"/>
                    <a:cs typeface="Arial" charset="0"/>
                  </a:rPr>
                  <a:t>right</a:t>
                </a:r>
              </a:p>
            </p:txBody>
          </p:sp>
        </p:grpSp>
        <p:grpSp>
          <p:nvGrpSpPr>
            <p:cNvPr id="13416" name="Group 2065"/>
            <p:cNvGrpSpPr>
              <a:grpSpLocks/>
            </p:cNvGrpSpPr>
            <p:nvPr/>
          </p:nvGrpSpPr>
          <p:grpSpPr bwMode="auto">
            <a:xfrm>
              <a:off x="22789545" y="9453563"/>
              <a:ext cx="6411533" cy="4319587"/>
              <a:chOff x="22824461" y="9669026"/>
              <a:chExt cx="6413027" cy="4320000"/>
            </a:xfrm>
          </p:grpSpPr>
          <p:grpSp>
            <p:nvGrpSpPr>
              <p:cNvPr id="13420" name="Group 2049"/>
              <p:cNvGrpSpPr>
                <a:grpSpLocks/>
              </p:cNvGrpSpPr>
              <p:nvPr/>
            </p:nvGrpSpPr>
            <p:grpSpPr bwMode="auto">
              <a:xfrm>
                <a:off x="22824461" y="9669026"/>
                <a:ext cx="6413027" cy="4320000"/>
                <a:chOff x="16602750" y="17949466"/>
                <a:chExt cx="11706938" cy="7920880"/>
              </a:xfrm>
            </p:grpSpPr>
            <p:pic>
              <p:nvPicPr>
                <p:cNvPr id="13424" name="Picture 95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602750" y="17949466"/>
                  <a:ext cx="11706938" cy="79208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aphicFrame>
              <p:nvGraphicFramePr>
                <p:cNvPr id="13425" name="Object 3"/>
                <p:cNvGraphicFramePr>
                  <a:graphicFrameLocks noChangeAspect="1"/>
                </p:cNvGraphicFramePr>
                <p:nvPr/>
              </p:nvGraphicFramePr>
              <p:xfrm>
                <a:off x="23562542" y="21909906"/>
                <a:ext cx="3488675" cy="93574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437" name="Equation" r:id="rId9" imgW="1562100" imgH="419100" progId="Equation.3">
                        <p:embed/>
                      </p:oleObj>
                    </mc:Choice>
                    <mc:Fallback>
                      <p:oleObj name="Equation" r:id="rId9" imgW="1562100" imgH="419100" progId="Equation.3">
                        <p:embed/>
                        <p:pic>
                          <p:nvPicPr>
                            <p:cNvPr id="0" name="Object 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562542" y="21909906"/>
                              <a:ext cx="3488675" cy="93574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cxnSp>
              <p:nvCxnSpPr>
                <p:cNvPr id="98" name="Straight Arrow Connector 97"/>
                <p:cNvCxnSpPr/>
                <p:nvPr/>
              </p:nvCxnSpPr>
              <p:spPr>
                <a:xfrm flipH="1">
                  <a:off x="22482309" y="22557607"/>
                  <a:ext cx="881188" cy="1007212"/>
                </a:xfrm>
                <a:prstGeom prst="straightConnector1">
                  <a:avLst/>
                </a:prstGeom>
                <a:ln w="28575" cmpd="sng"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421" name="Group 2052"/>
              <p:cNvGrpSpPr>
                <a:grpSpLocks/>
              </p:cNvGrpSpPr>
              <p:nvPr/>
            </p:nvGrpSpPr>
            <p:grpSpPr bwMode="auto">
              <a:xfrm>
                <a:off x="26608307" y="12428633"/>
                <a:ext cx="2390290" cy="460756"/>
                <a:chOff x="23663580" y="22990026"/>
                <a:chExt cx="4363458" cy="844814"/>
              </a:xfrm>
            </p:grpSpPr>
            <p:sp>
              <p:nvSpPr>
                <p:cNvPr id="13422" name="TextBox 104"/>
                <p:cNvSpPr txBox="1">
                  <a:spLocks noChangeArrowheads="1"/>
                </p:cNvSpPr>
                <p:nvPr/>
              </p:nvSpPr>
              <p:spPr bwMode="auto">
                <a:xfrm>
                  <a:off x="24504148" y="23134039"/>
                  <a:ext cx="3522890" cy="6771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6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6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>
                    <a:defRPr sz="26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>
                    <a:defRPr sz="26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>
                    <a:defRPr sz="26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6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6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6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6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r>
                    <a:rPr lang="en-US" sz="1800">
                      <a:latin typeface="Arial" charset="0"/>
                      <a:cs typeface="Arial" charset="0"/>
                    </a:rPr>
                    <a:t>dependence!</a:t>
                  </a:r>
                </a:p>
              </p:txBody>
            </p:sp>
            <p:graphicFrame>
              <p:nvGraphicFramePr>
                <p:cNvPr id="13423" name="Object 105"/>
                <p:cNvGraphicFramePr>
                  <a:graphicFrameLocks noChangeAspect="1"/>
                </p:cNvGraphicFramePr>
                <p:nvPr/>
              </p:nvGraphicFramePr>
              <p:xfrm>
                <a:off x="23663580" y="22990026"/>
                <a:ext cx="979082" cy="84481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438" name="Equation" r:id="rId11" imgW="266700" imgH="215900" progId="Equation.3">
                        <p:embed/>
                      </p:oleObj>
                    </mc:Choice>
                    <mc:Fallback>
                      <p:oleObj name="Equation" r:id="rId11" imgW="266700" imgH="215900" progId="Equation.3">
                        <p:embed/>
                        <p:pic>
                          <p:nvPicPr>
                            <p:cNvPr id="0" name="Object 10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663580" y="22990026"/>
                              <a:ext cx="979082" cy="84481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13417" name="TextBox 112"/>
            <p:cNvSpPr txBox="1">
              <a:spLocks noChangeArrowheads="1"/>
            </p:cNvSpPr>
            <p:nvPr/>
          </p:nvSpPr>
          <p:spPr bwMode="auto">
            <a:xfrm>
              <a:off x="15786100" y="7219950"/>
              <a:ext cx="6589713" cy="157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57200" indent="-4572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buClr>
                  <a:srgbClr val="660066"/>
                </a:buClr>
                <a:buSzPct val="150000"/>
                <a:buFont typeface="Arial" charset="0"/>
                <a:buChar char="•"/>
              </a:pPr>
              <a:r>
                <a:rPr lang="en-US" sz="3200">
                  <a:latin typeface="Arial" charset="0"/>
                  <a:cs typeface="Arial" charset="0"/>
                </a:rPr>
                <a:t>Best energy resolution (ΔE/E) result achieved so far during four test beam visits (at 70 kHz):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22591713" y="7219950"/>
              <a:ext cx="6264275" cy="25558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457200" indent="-457200">
                <a:buClr>
                  <a:srgbClr val="660066"/>
                </a:buClr>
                <a:buSzPct val="150000"/>
                <a:buFont typeface="Arial"/>
                <a:buChar char="•"/>
                <a:defRPr/>
              </a:pPr>
              <a:r>
                <a:rPr lang="en-US" sz="3200" dirty="0">
                  <a:latin typeface="Arial"/>
                  <a:cs typeface="Arial"/>
                </a:rPr>
                <a:t>PMMA absorbers used to decrease beam energy and measure </a:t>
              </a:r>
              <a:r>
                <a:rPr lang="en-US" sz="3200" dirty="0">
                  <a:latin typeface="Arial" charset="0"/>
                  <a:cs typeface="Arial" charset="0"/>
                </a:rPr>
                <a:t>ΔE/E </a:t>
              </a:r>
              <a:r>
                <a:rPr lang="en-US" sz="3200" dirty="0">
                  <a:latin typeface="Arial"/>
                  <a:cs typeface="Arial"/>
                </a:rPr>
                <a:t>as a function of proton energy:</a:t>
              </a:r>
            </a:p>
            <a:p>
              <a:pPr>
                <a:buClr>
                  <a:srgbClr val="660066"/>
                </a:buClr>
                <a:defRPr/>
              </a:pPr>
              <a:endParaRPr lang="en-US" sz="3200" dirty="0">
                <a:latin typeface="Arial"/>
                <a:cs typeface="Arial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3455313" y="12909550"/>
              <a:ext cx="2736850" cy="4603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PRELIMINARY!</a:t>
              </a:r>
            </a:p>
          </p:txBody>
        </p:sp>
      </p:grpSp>
      <p:sp>
        <p:nvSpPr>
          <p:cNvPr id="13362" name="Rectangle 76"/>
          <p:cNvSpPr>
            <a:spLocks noChangeArrowheads="1"/>
          </p:cNvSpPr>
          <p:nvPr/>
        </p:nvSpPr>
        <p:spPr bwMode="auto">
          <a:xfrm>
            <a:off x="24282400" y="33215263"/>
            <a:ext cx="4895850" cy="1511300"/>
          </a:xfrm>
          <a:prstGeom prst="rect">
            <a:avLst/>
          </a:prstGeom>
          <a:solidFill>
            <a:srgbClr val="FFF27A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2400">
                <a:latin typeface="Arial" charset="0"/>
                <a:cs typeface="Arial" charset="0"/>
              </a:rPr>
              <a:t>Proton Beam</a:t>
            </a:r>
          </a:p>
        </p:txBody>
      </p:sp>
      <p:sp>
        <p:nvSpPr>
          <p:cNvPr id="13363" name="Rectangle 78"/>
          <p:cNvSpPr>
            <a:spLocks noChangeArrowheads="1"/>
          </p:cNvSpPr>
          <p:nvPr/>
        </p:nvSpPr>
        <p:spPr bwMode="auto">
          <a:xfrm>
            <a:off x="23922038" y="33575625"/>
            <a:ext cx="360362" cy="863600"/>
          </a:xfrm>
          <a:prstGeom prst="rect">
            <a:avLst/>
          </a:prstGeom>
          <a:solidFill>
            <a:srgbClr val="FFF27A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/>
          </a:p>
        </p:txBody>
      </p:sp>
      <p:sp>
        <p:nvSpPr>
          <p:cNvPr id="13364" name="TextBox 79"/>
          <p:cNvSpPr txBox="1">
            <a:spLocks noChangeArrowheads="1"/>
          </p:cNvSpPr>
          <p:nvPr/>
        </p:nvSpPr>
        <p:spPr bwMode="auto">
          <a:xfrm>
            <a:off x="22337713" y="33502600"/>
            <a:ext cx="10795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latin typeface="Arial" charset="0"/>
                <a:cs typeface="Arial" charset="0"/>
              </a:rPr>
              <a:t>30 cm</a:t>
            </a:r>
          </a:p>
        </p:txBody>
      </p:sp>
      <p:cxnSp>
        <p:nvCxnSpPr>
          <p:cNvPr id="83" name="Straight Arrow Connector 82"/>
          <p:cNvCxnSpPr/>
          <p:nvPr/>
        </p:nvCxnSpPr>
        <p:spPr bwMode="auto">
          <a:xfrm flipH="1">
            <a:off x="22050375" y="33999488"/>
            <a:ext cx="1871663" cy="793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diamond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366" name="Rectangle 96"/>
          <p:cNvSpPr>
            <a:spLocks noChangeArrowheads="1"/>
          </p:cNvSpPr>
          <p:nvPr/>
        </p:nvSpPr>
        <p:spPr bwMode="auto">
          <a:xfrm>
            <a:off x="15209838" y="37823775"/>
            <a:ext cx="1431925" cy="1000125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2400">
                <a:latin typeface="Arial" charset="0"/>
                <a:cs typeface="Arial" charset="0"/>
              </a:rPr>
              <a:t>HV</a:t>
            </a:r>
          </a:p>
        </p:txBody>
      </p:sp>
      <p:sp>
        <p:nvSpPr>
          <p:cNvPr id="99" name="Rectangle 98"/>
          <p:cNvSpPr/>
          <p:nvPr/>
        </p:nvSpPr>
        <p:spPr bwMode="auto">
          <a:xfrm>
            <a:off x="16794163" y="37823775"/>
            <a:ext cx="2447925" cy="10001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r>
              <a:rPr lang="en-US" sz="2400" dirty="0">
                <a:latin typeface="Arial"/>
                <a:cs typeface="Arial"/>
              </a:rPr>
              <a:t>CAEN DT5751</a:t>
            </a:r>
          </a:p>
          <a:p>
            <a:pPr>
              <a:defRPr/>
            </a:pPr>
            <a:r>
              <a:rPr lang="en-US" sz="2400" dirty="0" err="1">
                <a:latin typeface="Arial"/>
                <a:cs typeface="Arial"/>
              </a:rPr>
              <a:t>Digitiser</a:t>
            </a:r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91" name="Straight Arrow Connector 90"/>
          <p:cNvCxnSpPr/>
          <p:nvPr/>
        </p:nvCxnSpPr>
        <p:spPr bwMode="auto">
          <a:xfrm>
            <a:off x="16802100" y="34218563"/>
            <a:ext cx="279400" cy="476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5BA858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369" name="Rectangle 80"/>
          <p:cNvSpPr>
            <a:spLocks noChangeArrowheads="1"/>
          </p:cNvSpPr>
          <p:nvPr/>
        </p:nvSpPr>
        <p:spPr bwMode="auto">
          <a:xfrm>
            <a:off x="16289338" y="32207200"/>
            <a:ext cx="5688012" cy="360045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2400">
                <a:latin typeface="Arial" charset="0"/>
                <a:cs typeface="Arial" charset="0"/>
              </a:rPr>
              <a:t>Optical Module Housing</a:t>
            </a:r>
          </a:p>
        </p:txBody>
      </p:sp>
      <p:sp>
        <p:nvSpPr>
          <p:cNvPr id="13370" name="Rectangle 83"/>
          <p:cNvSpPr>
            <a:spLocks noChangeArrowheads="1"/>
          </p:cNvSpPr>
          <p:nvPr/>
        </p:nvSpPr>
        <p:spPr bwMode="auto">
          <a:xfrm>
            <a:off x="18810288" y="33143825"/>
            <a:ext cx="3167062" cy="1655763"/>
          </a:xfrm>
          <a:prstGeom prst="rect">
            <a:avLst/>
          </a:prstGeom>
          <a:solidFill>
            <a:srgbClr val="2BFFCA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2400">
                <a:latin typeface="Arial" charset="0"/>
                <a:cs typeface="Arial" charset="0"/>
              </a:rPr>
              <a:t>PVT Scintillator Block</a:t>
            </a:r>
          </a:p>
        </p:txBody>
      </p:sp>
      <p:sp>
        <p:nvSpPr>
          <p:cNvPr id="85" name="Rectangle 84"/>
          <p:cNvSpPr/>
          <p:nvPr/>
        </p:nvSpPr>
        <p:spPr bwMode="auto">
          <a:xfrm>
            <a:off x="17370425" y="33502600"/>
            <a:ext cx="1431925" cy="100012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r>
              <a:rPr lang="en-US" sz="2400" dirty="0">
                <a:latin typeface="Arial"/>
                <a:cs typeface="Arial"/>
              </a:rPr>
              <a:t>PMT</a:t>
            </a:r>
          </a:p>
        </p:txBody>
      </p:sp>
      <p:sp>
        <p:nvSpPr>
          <p:cNvPr id="86" name="Rectangle 85"/>
          <p:cNvSpPr/>
          <p:nvPr/>
        </p:nvSpPr>
        <p:spPr bwMode="auto">
          <a:xfrm>
            <a:off x="17081500" y="33655000"/>
            <a:ext cx="280988" cy="71278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87" name="Straight Arrow Connector 86"/>
          <p:cNvCxnSpPr>
            <a:endCxn id="86" idx="1"/>
          </p:cNvCxnSpPr>
          <p:nvPr/>
        </p:nvCxnSpPr>
        <p:spPr bwMode="auto">
          <a:xfrm>
            <a:off x="16506825" y="34007425"/>
            <a:ext cx="574675" cy="47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374" name="Rectangle 88"/>
          <p:cNvSpPr>
            <a:spLocks noChangeArrowheads="1"/>
          </p:cNvSpPr>
          <p:nvPr/>
        </p:nvSpPr>
        <p:spPr bwMode="auto">
          <a:xfrm>
            <a:off x="16289338" y="34944050"/>
            <a:ext cx="1081087" cy="855663"/>
          </a:xfrm>
          <a:prstGeom prst="rect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>
              <a:latin typeface="Arial" charset="0"/>
              <a:cs typeface="Arial" charset="0"/>
            </a:endParaRPr>
          </a:p>
        </p:txBody>
      </p:sp>
      <p:sp>
        <p:nvSpPr>
          <p:cNvPr id="13375" name="Oval 89"/>
          <p:cNvSpPr>
            <a:spLocks noChangeArrowheads="1"/>
          </p:cNvSpPr>
          <p:nvPr/>
        </p:nvSpPr>
        <p:spPr bwMode="auto">
          <a:xfrm>
            <a:off x="16362363" y="35086925"/>
            <a:ext cx="287337" cy="288925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376" name="Oval 92"/>
          <p:cNvSpPr>
            <a:spLocks noChangeArrowheads="1"/>
          </p:cNvSpPr>
          <p:nvPr/>
        </p:nvSpPr>
        <p:spPr bwMode="auto">
          <a:xfrm>
            <a:off x="16649700" y="35375850"/>
            <a:ext cx="287338" cy="287338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377" name="TextBox 93"/>
          <p:cNvSpPr txBox="1">
            <a:spLocks noChangeArrowheads="1"/>
          </p:cNvSpPr>
          <p:nvPr/>
        </p:nvSpPr>
        <p:spPr bwMode="auto">
          <a:xfrm>
            <a:off x="18594388" y="35086925"/>
            <a:ext cx="20161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latin typeface="Arial" charset="0"/>
                <a:cs typeface="Arial" charset="0"/>
              </a:rPr>
              <a:t>Patch Panel</a:t>
            </a:r>
          </a:p>
        </p:txBody>
      </p:sp>
      <p:cxnSp>
        <p:nvCxnSpPr>
          <p:cNvPr id="95" name="Straight Arrow Connector 94"/>
          <p:cNvCxnSpPr/>
          <p:nvPr/>
        </p:nvCxnSpPr>
        <p:spPr bwMode="auto">
          <a:xfrm>
            <a:off x="17730788" y="35375850"/>
            <a:ext cx="790575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1" name="Straight Arrow Connector 100"/>
          <p:cNvCxnSpPr/>
          <p:nvPr/>
        </p:nvCxnSpPr>
        <p:spPr bwMode="auto">
          <a:xfrm flipV="1">
            <a:off x="16794163" y="34223325"/>
            <a:ext cx="279400" cy="47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5BA858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380" name="TextBox 2068"/>
          <p:cNvSpPr txBox="1">
            <a:spLocks noChangeArrowheads="1"/>
          </p:cNvSpPr>
          <p:nvPr/>
        </p:nvSpPr>
        <p:spPr bwMode="auto">
          <a:xfrm>
            <a:off x="15281275" y="39100125"/>
            <a:ext cx="3671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>
                <a:latin typeface="Arial" charset="0"/>
                <a:cs typeface="Arial" charset="0"/>
              </a:rPr>
              <a:t>Portable DAQ system</a:t>
            </a:r>
          </a:p>
        </p:txBody>
      </p:sp>
      <p:pic>
        <p:nvPicPr>
          <p:cNvPr id="13381" name="Picture 10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1"/>
          <a:stretch>
            <a:fillRect/>
          </a:stretch>
        </p:blipFill>
        <p:spPr bwMode="auto">
          <a:xfrm>
            <a:off x="6424613" y="31883350"/>
            <a:ext cx="4962525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82" name="Picture 6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0825" y="31918275"/>
            <a:ext cx="4132263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83" name="Group 5"/>
          <p:cNvGrpSpPr>
            <a:grpSpLocks/>
          </p:cNvGrpSpPr>
          <p:nvPr/>
        </p:nvGrpSpPr>
        <p:grpSpPr bwMode="auto">
          <a:xfrm>
            <a:off x="15390813" y="5891213"/>
            <a:ext cx="14220825" cy="16451262"/>
            <a:chOff x="15425738" y="15068549"/>
            <a:chExt cx="14220825" cy="16451262"/>
          </a:xfrm>
        </p:grpSpPr>
        <p:sp>
          <p:nvSpPr>
            <p:cNvPr id="117" name="Rounded Rectangle 116"/>
            <p:cNvSpPr/>
            <p:nvPr/>
          </p:nvSpPr>
          <p:spPr bwMode="auto">
            <a:xfrm>
              <a:off x="15425738" y="15068549"/>
              <a:ext cx="14220825" cy="14762162"/>
            </a:xfrm>
            <a:prstGeom prst="roundRect">
              <a:avLst>
                <a:gd name="adj" fmla="val 8007"/>
              </a:avLst>
            </a:prstGeom>
            <a:solidFill>
              <a:srgbClr val="2EC8DD">
                <a:alpha val="2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r>
                <a:rPr lang="en-US" sz="4000" b="1" dirty="0">
                  <a:latin typeface="Arial"/>
                  <a:cs typeface="Arial"/>
                </a:rPr>
                <a:t>Ongoing Work</a:t>
              </a:r>
            </a:p>
            <a:p>
              <a:pPr algn="ctr">
                <a:defRPr/>
              </a:pPr>
              <a:endParaRPr lang="en-US" sz="4000" b="1" dirty="0">
                <a:latin typeface="Arial"/>
                <a:cs typeface="Arial"/>
              </a:endParaRPr>
            </a:p>
            <a:p>
              <a:pPr marL="571500" indent="-571500">
                <a:buClr>
                  <a:srgbClr val="660066"/>
                </a:buClr>
                <a:buSzPct val="150000"/>
                <a:buFont typeface="Arial"/>
                <a:buChar char="•"/>
                <a:defRPr/>
              </a:pPr>
              <a:r>
                <a:rPr lang="en-US" sz="3200" dirty="0">
                  <a:latin typeface="Arial"/>
                  <a:cs typeface="Arial"/>
                </a:rPr>
                <a:t>Development of a </a:t>
              </a:r>
              <a:r>
                <a:rPr lang="en-US" sz="3200" b="1" dirty="0">
                  <a:latin typeface="Arial"/>
                  <a:cs typeface="Arial"/>
                </a:rPr>
                <a:t>&lt;1% </a:t>
              </a:r>
              <a:r>
                <a:rPr lang="en-US" sz="3200" b="1" dirty="0" err="1">
                  <a:latin typeface="Arial"/>
                  <a:cs typeface="Arial"/>
                </a:rPr>
                <a:t>σ</a:t>
              </a:r>
              <a:r>
                <a:rPr lang="en-US" sz="3200" b="1" dirty="0">
                  <a:latin typeface="Arial"/>
                  <a:cs typeface="Arial"/>
                </a:rPr>
                <a:t> </a:t>
              </a:r>
              <a:r>
                <a:rPr lang="en-US" sz="3200" dirty="0">
                  <a:latin typeface="Arial"/>
                  <a:cs typeface="Arial"/>
                </a:rPr>
                <a:t>performance with realistic proton therapy facility rates (</a:t>
              </a:r>
              <a:r>
                <a:rPr lang="en-US" sz="3200" b="1" dirty="0">
                  <a:latin typeface="Arial"/>
                  <a:cs typeface="Arial"/>
                </a:rPr>
                <a:t>1 – 10 MHz</a:t>
              </a:r>
              <a:r>
                <a:rPr lang="en-US" sz="3200" dirty="0">
                  <a:latin typeface="Arial"/>
                  <a:cs typeface="Arial"/>
                </a:rPr>
                <a:t>)</a:t>
              </a:r>
            </a:p>
            <a:p>
              <a:pPr marL="1027113" lvl="1" indent="-571500">
                <a:buClr>
                  <a:srgbClr val="FF0000"/>
                </a:buClr>
                <a:buFont typeface="Wingdings" charset="2"/>
                <a:buChar char="§"/>
                <a:defRPr/>
              </a:pPr>
              <a:r>
                <a:rPr lang="en-US" sz="3200" dirty="0">
                  <a:latin typeface="Arial"/>
                  <a:cs typeface="Arial"/>
                </a:rPr>
                <a:t>Removal of pile up due to fast rates through pulse shape discrimination analysis</a:t>
              </a:r>
            </a:p>
          </p:txBody>
        </p:sp>
        <p:grpSp>
          <p:nvGrpSpPr>
            <p:cNvPr id="13396" name="Group 5"/>
            <p:cNvGrpSpPr>
              <a:grpSpLocks/>
            </p:cNvGrpSpPr>
            <p:nvPr/>
          </p:nvGrpSpPr>
          <p:grpSpPr bwMode="auto">
            <a:xfrm>
              <a:off x="15709900" y="18668999"/>
              <a:ext cx="12849225" cy="12850812"/>
              <a:chOff x="15785678" y="17949466"/>
              <a:chExt cx="12850036" cy="12850036"/>
            </a:xfrm>
          </p:grpSpPr>
          <p:grpSp>
            <p:nvGrpSpPr>
              <p:cNvPr id="102" name="Group 101"/>
              <p:cNvGrpSpPr/>
              <p:nvPr/>
            </p:nvGrpSpPr>
            <p:grpSpPr>
              <a:xfrm>
                <a:off x="15785678" y="17968477"/>
                <a:ext cx="12850036" cy="12812014"/>
                <a:chOff x="-1308100" y="-1735682"/>
                <a:chExt cx="10977829" cy="10945347"/>
              </a:xfrm>
              <a:solidFill>
                <a:srgbClr val="FFF27A"/>
              </a:solidFill>
            </p:grpSpPr>
            <p:sp>
              <p:nvSpPr>
                <p:cNvPr id="103" name="Trapezoid 102"/>
                <p:cNvSpPr/>
                <p:nvPr/>
              </p:nvSpPr>
              <p:spPr>
                <a:xfrm rot="5400000">
                  <a:off x="2311843" y="3266678"/>
                  <a:ext cx="1972801" cy="953324"/>
                </a:xfrm>
                <a:prstGeom prst="trapezoid">
                  <a:avLst>
                    <a:gd name="adj" fmla="val 57481"/>
                  </a:avLst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2500672" y="2756974"/>
                  <a:ext cx="266700" cy="1972733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05" name="Trapezoid 104"/>
                <p:cNvSpPr/>
                <p:nvPr/>
              </p:nvSpPr>
              <p:spPr>
                <a:xfrm rot="5400000">
                  <a:off x="-1659237" y="2301664"/>
                  <a:ext cx="5318584" cy="2883354"/>
                </a:xfrm>
                <a:prstGeom prst="trapezoid">
                  <a:avLst>
                    <a:gd name="adj" fmla="val 57481"/>
                  </a:avLst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06" name="Block Arc 105"/>
                <p:cNvSpPr/>
                <p:nvPr/>
              </p:nvSpPr>
              <p:spPr>
                <a:xfrm rot="16200000">
                  <a:off x="-1291859" y="-1751923"/>
                  <a:ext cx="10945347" cy="10977829"/>
                </a:xfrm>
                <a:prstGeom prst="blockArc">
                  <a:avLst>
                    <a:gd name="adj1" fmla="val 14398653"/>
                    <a:gd name="adj2" fmla="val 17990542"/>
                    <a:gd name="adj3" fmla="val 20966"/>
                  </a:avLst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7" name="Trapezoid 106"/>
                <p:cNvSpPr/>
                <p:nvPr/>
              </p:nvSpPr>
              <p:spPr>
                <a:xfrm rot="5400000">
                  <a:off x="-1114440" y="2797176"/>
                  <a:ext cx="4552980" cy="1892328"/>
                </a:xfrm>
                <a:prstGeom prst="trapezoid">
                  <a:avLst>
                    <a:gd name="adj" fmla="val 57481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108" name="Arc 107"/>
              <p:cNvSpPr/>
              <p:nvPr/>
            </p:nvSpPr>
            <p:spPr>
              <a:xfrm>
                <a:off x="15785678" y="17949466"/>
                <a:ext cx="12850036" cy="12850036"/>
              </a:xfrm>
              <a:prstGeom prst="arc">
                <a:avLst>
                  <a:gd name="adj1" fmla="val 8209570"/>
                  <a:gd name="adj2" fmla="val 13383650"/>
                </a:avLst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3397" name="TextBox 102"/>
            <p:cNvSpPr txBox="1">
              <a:spLocks noChangeArrowheads="1"/>
            </p:cNvSpPr>
            <p:nvPr/>
          </p:nvSpPr>
          <p:spPr bwMode="auto">
            <a:xfrm>
              <a:off x="23129875" y="22845712"/>
              <a:ext cx="4537075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endParaRPr lang="en-US" sz="3200" b="1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119" name="Straight Arrow Connector 118"/>
            <p:cNvCxnSpPr/>
            <p:nvPr/>
          </p:nvCxnSpPr>
          <p:spPr bwMode="auto">
            <a:xfrm flipH="1">
              <a:off x="21758275" y="25798461"/>
              <a:ext cx="2879725" cy="0"/>
            </a:xfrm>
            <a:prstGeom prst="straightConnector1">
              <a:avLst/>
            </a:prstGeom>
            <a:ln w="50800" cap="flat" cmpd="sng" algn="ctr">
              <a:solidFill>
                <a:schemeClr val="tx1"/>
              </a:solidFill>
              <a:prstDash val="solid"/>
              <a:round/>
              <a:headEnd type="stealth" w="lg" len="lg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399" name="TextBox 119"/>
            <p:cNvSpPr txBox="1">
              <a:spLocks noChangeArrowheads="1"/>
            </p:cNvSpPr>
            <p:nvPr/>
          </p:nvSpPr>
          <p:spPr bwMode="auto">
            <a:xfrm>
              <a:off x="22405975" y="25804811"/>
              <a:ext cx="1589088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3200">
                  <a:latin typeface="Arial" charset="0"/>
                  <a:cs typeface="Arial" charset="0"/>
                </a:rPr>
                <a:t>~50 cm</a:t>
              </a:r>
            </a:p>
          </p:txBody>
        </p:sp>
        <p:cxnSp>
          <p:nvCxnSpPr>
            <p:cNvPr id="121" name="Curved Connector 120"/>
            <p:cNvCxnSpPr/>
            <p:nvPr/>
          </p:nvCxnSpPr>
          <p:spPr bwMode="auto">
            <a:xfrm>
              <a:off x="24638000" y="24861836"/>
              <a:ext cx="2887663" cy="1392238"/>
            </a:xfrm>
            <a:prstGeom prst="curvedConnector3">
              <a:avLst/>
            </a:prstGeom>
            <a:ln w="508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urved Connector 121"/>
            <p:cNvCxnSpPr/>
            <p:nvPr/>
          </p:nvCxnSpPr>
          <p:spPr bwMode="auto">
            <a:xfrm>
              <a:off x="24638000" y="25331736"/>
              <a:ext cx="2897188" cy="2154238"/>
            </a:xfrm>
            <a:prstGeom prst="curvedConnector3">
              <a:avLst/>
            </a:prstGeom>
            <a:ln w="508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Rectangle 122"/>
            <p:cNvSpPr/>
            <p:nvPr/>
          </p:nvSpPr>
          <p:spPr bwMode="auto">
            <a:xfrm>
              <a:off x="21758275" y="24574499"/>
              <a:ext cx="2884488" cy="10414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403" name="TextBox 123"/>
            <p:cNvSpPr txBox="1">
              <a:spLocks noChangeArrowheads="1"/>
            </p:cNvSpPr>
            <p:nvPr/>
          </p:nvSpPr>
          <p:spPr bwMode="auto">
            <a:xfrm>
              <a:off x="27578050" y="25950861"/>
              <a:ext cx="1373188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3200">
                  <a:latin typeface="Arial" charset="0"/>
                  <a:cs typeface="Arial" charset="0"/>
                </a:rPr>
                <a:t>Mains</a:t>
              </a:r>
            </a:p>
          </p:txBody>
        </p:sp>
        <p:sp>
          <p:nvSpPr>
            <p:cNvPr id="13404" name="TextBox 124"/>
            <p:cNvSpPr txBox="1">
              <a:spLocks noChangeArrowheads="1"/>
            </p:cNvSpPr>
            <p:nvPr/>
          </p:nvSpPr>
          <p:spPr bwMode="auto">
            <a:xfrm>
              <a:off x="27590750" y="27182761"/>
              <a:ext cx="1371600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3200">
                  <a:latin typeface="Arial" charset="0"/>
                  <a:cs typeface="Arial" charset="0"/>
                </a:rPr>
                <a:t>Signal</a:t>
              </a:r>
            </a:p>
          </p:txBody>
        </p:sp>
        <p:sp>
          <p:nvSpPr>
            <p:cNvPr id="126" name="Rectangle 125"/>
            <p:cNvSpPr/>
            <p:nvPr/>
          </p:nvSpPr>
          <p:spPr bwMode="auto">
            <a:xfrm>
              <a:off x="21829713" y="24628474"/>
              <a:ext cx="2001837" cy="931862"/>
            </a:xfrm>
            <a:prstGeom prst="rect">
              <a:avLst/>
            </a:prstGeom>
            <a:solidFill>
              <a:srgbClr val="2BFFCA"/>
            </a:soli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23774400" y="24628474"/>
              <a:ext cx="792163" cy="931862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407" name="TextBox 127"/>
            <p:cNvSpPr txBox="1">
              <a:spLocks noChangeArrowheads="1"/>
            </p:cNvSpPr>
            <p:nvPr/>
          </p:nvSpPr>
          <p:spPr bwMode="auto">
            <a:xfrm>
              <a:off x="21804313" y="24833261"/>
              <a:ext cx="2033587" cy="52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800">
                  <a:latin typeface="Arial" charset="0"/>
                  <a:cs typeface="Arial" charset="0"/>
                </a:rPr>
                <a:t>PVT Block</a:t>
              </a:r>
            </a:p>
          </p:txBody>
        </p:sp>
        <p:sp>
          <p:nvSpPr>
            <p:cNvPr id="13408" name="TextBox 128"/>
            <p:cNvSpPr txBox="1">
              <a:spLocks noChangeArrowheads="1"/>
            </p:cNvSpPr>
            <p:nvPr/>
          </p:nvSpPr>
          <p:spPr bwMode="auto">
            <a:xfrm>
              <a:off x="23693438" y="24833261"/>
              <a:ext cx="973137" cy="52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800">
                  <a:latin typeface="Arial" charset="0"/>
                  <a:cs typeface="Arial" charset="0"/>
                </a:rPr>
                <a:t>PMT</a:t>
              </a:r>
            </a:p>
          </p:txBody>
        </p:sp>
        <p:sp>
          <p:nvSpPr>
            <p:cNvPr id="13409" name="TextBox 2068"/>
            <p:cNvSpPr txBox="1">
              <a:spLocks noChangeArrowheads="1"/>
            </p:cNvSpPr>
            <p:nvPr/>
          </p:nvSpPr>
          <p:spPr bwMode="auto">
            <a:xfrm>
              <a:off x="20753388" y="27093861"/>
              <a:ext cx="4392612" cy="2062162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3200">
                  <a:latin typeface="Arial" charset="0"/>
                  <a:cs typeface="Arial" charset="0"/>
                </a:rPr>
                <a:t>Nozzle mounted system with ASIC-based component electronics</a:t>
              </a:r>
            </a:p>
          </p:txBody>
        </p:sp>
        <p:sp>
          <p:nvSpPr>
            <p:cNvPr id="13410" name="TextBox 127"/>
            <p:cNvSpPr txBox="1">
              <a:spLocks noChangeArrowheads="1"/>
            </p:cNvSpPr>
            <p:nvPr/>
          </p:nvSpPr>
          <p:spPr bwMode="auto">
            <a:xfrm>
              <a:off x="16862425" y="24617361"/>
              <a:ext cx="2033588" cy="954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800">
                  <a:latin typeface="Arial" charset="0"/>
                  <a:cs typeface="Arial" charset="0"/>
                </a:rPr>
                <a:t>Treatment Nozzle</a:t>
              </a:r>
            </a:p>
          </p:txBody>
        </p:sp>
        <p:sp>
          <p:nvSpPr>
            <p:cNvPr id="120" name="Rounded Rectangle 119"/>
            <p:cNvSpPr/>
            <p:nvPr/>
          </p:nvSpPr>
          <p:spPr bwMode="auto">
            <a:xfrm>
              <a:off x="18161942" y="19245610"/>
              <a:ext cx="10729192" cy="3672408"/>
            </a:xfrm>
            <a:prstGeom prst="roundRect">
              <a:avLst>
                <a:gd name="adj" fmla="val 0"/>
              </a:avLst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marL="571500" indent="-571500">
                <a:buClr>
                  <a:srgbClr val="660066"/>
                </a:buClr>
                <a:buSzPct val="150000"/>
                <a:buFont typeface="Arial"/>
                <a:buChar char="•"/>
                <a:defRPr/>
              </a:pPr>
              <a:r>
                <a:rPr lang="en-US" sz="3200" dirty="0">
                  <a:latin typeface="Arial"/>
                  <a:cs typeface="Arial"/>
                </a:rPr>
                <a:t>Development of a calibration system:</a:t>
              </a:r>
            </a:p>
            <a:p>
              <a:pPr marL="1027113" lvl="1" indent="-571500">
                <a:buClr>
                  <a:srgbClr val="FF0000"/>
                </a:buClr>
                <a:buSzPct val="100000"/>
                <a:buFont typeface="Wingdings" charset="2"/>
                <a:buChar char="§"/>
                <a:defRPr/>
              </a:pPr>
              <a:r>
                <a:rPr lang="en-US" sz="3200" dirty="0">
                  <a:latin typeface="Arial"/>
                  <a:cs typeface="Arial"/>
                </a:rPr>
                <a:t>A yearly </a:t>
              </a:r>
              <a:r>
                <a:rPr lang="en-US" sz="3200" b="1" dirty="0">
                  <a:latin typeface="Arial"/>
                  <a:cs typeface="Arial"/>
                </a:rPr>
                <a:t>range-energy calibration </a:t>
              </a:r>
            </a:p>
            <a:p>
              <a:pPr marL="1027113" lvl="1" indent="-571500">
                <a:buClr>
                  <a:srgbClr val="FF0000"/>
                </a:buClr>
                <a:buSzPct val="100000"/>
                <a:buFont typeface="Wingdings" charset="2"/>
                <a:buChar char="§"/>
                <a:defRPr/>
              </a:pPr>
              <a:r>
                <a:rPr lang="en-US" sz="3200" dirty="0">
                  <a:latin typeface="Arial"/>
                  <a:cs typeface="Arial"/>
                </a:rPr>
                <a:t>A daily </a:t>
              </a:r>
              <a:r>
                <a:rPr lang="en-US" sz="3200" b="1" dirty="0">
                  <a:latin typeface="Arial"/>
                  <a:cs typeface="Arial"/>
                </a:rPr>
                <a:t>gain/light output monitoring system </a:t>
              </a:r>
              <a:r>
                <a:rPr lang="en-US" sz="3200" dirty="0">
                  <a:latin typeface="Arial"/>
                  <a:cs typeface="Arial"/>
                </a:rPr>
                <a:t>using LEDs and pin diodes</a:t>
              </a:r>
            </a:p>
            <a:p>
              <a:pPr marL="1027113" lvl="1" indent="-571500">
                <a:buClr>
                  <a:srgbClr val="660066"/>
                </a:buClr>
                <a:buSzPct val="150000"/>
                <a:buFont typeface="Arial"/>
                <a:buChar char="•"/>
                <a:defRPr/>
              </a:pPr>
              <a:endParaRPr lang="en-US" sz="3200" dirty="0">
                <a:latin typeface="Arial"/>
                <a:cs typeface="Arial"/>
              </a:endParaRPr>
            </a:p>
            <a:p>
              <a:pPr marL="3314700" lvl="6" indent="-571500">
                <a:buClr>
                  <a:srgbClr val="660066"/>
                </a:buClr>
                <a:buSzPct val="150000"/>
                <a:buFont typeface="Arial"/>
                <a:buChar char="•"/>
                <a:defRPr/>
              </a:pPr>
              <a:r>
                <a:rPr lang="en-US" sz="3200" dirty="0">
                  <a:latin typeface="Arial"/>
                  <a:cs typeface="Arial"/>
                </a:rPr>
                <a:t>Development of a </a:t>
              </a:r>
              <a:r>
                <a:rPr lang="en-US" sz="3200" b="1" dirty="0">
                  <a:latin typeface="Arial"/>
                  <a:cs typeface="Arial"/>
                </a:rPr>
                <a:t>conceptual design </a:t>
              </a:r>
              <a:r>
                <a:rPr lang="en-US" sz="3200" dirty="0">
                  <a:latin typeface="Arial"/>
                  <a:cs typeface="Arial"/>
                </a:rPr>
                <a:t>of a “clinical” QA module:</a:t>
              </a:r>
              <a:endParaRPr lang="en-US" sz="3200" dirty="0">
                <a:solidFill>
                  <a:srgbClr val="FF0000"/>
                </a:solidFill>
                <a:latin typeface="Arial"/>
                <a:cs typeface="Arial"/>
              </a:endParaRPr>
            </a:p>
            <a:p>
              <a:pPr marL="3771900" lvl="7" indent="-571500">
                <a:buClr>
                  <a:srgbClr val="FF0000"/>
                </a:buClr>
                <a:buSzPct val="100000"/>
                <a:buFont typeface="Wingdings" charset="2"/>
                <a:buChar char="§"/>
                <a:defRPr/>
              </a:pPr>
              <a:r>
                <a:rPr lang="en-US" sz="3200" dirty="0">
                  <a:latin typeface="Arial"/>
                  <a:cs typeface="Arial"/>
                </a:rPr>
                <a:t>Easy mounting/removal from clinical nozzle</a:t>
              </a:r>
            </a:p>
            <a:p>
              <a:pPr>
                <a:buClr>
                  <a:srgbClr val="660066"/>
                </a:buClr>
                <a:defRPr/>
              </a:pPr>
              <a:endParaRPr lang="en-US" sz="3200" dirty="0">
                <a:latin typeface="Arial"/>
                <a:cs typeface="Arial"/>
              </a:endParaRPr>
            </a:p>
          </p:txBody>
        </p:sp>
      </p:grpSp>
      <p:pic>
        <p:nvPicPr>
          <p:cNvPr id="13384" name="Picture 11" descr="UCLH_colour_logo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7938" y="40620950"/>
            <a:ext cx="1429067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85" name="Picture 10" descr="CCC_NHS_logotype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" y="40643175"/>
            <a:ext cx="13177838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86" name="Rectangle 16"/>
          <p:cNvSpPr>
            <a:spLocks noChangeArrowheads="1"/>
          </p:cNvSpPr>
          <p:nvPr/>
        </p:nvSpPr>
        <p:spPr bwMode="auto">
          <a:xfrm>
            <a:off x="23490238" y="3346450"/>
            <a:ext cx="6697662" cy="185737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 sz="2400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3884613" y="-52388"/>
            <a:ext cx="22558375" cy="230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8" tIns="45681" rIns="91358" bIns="45681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7200" dirty="0">
                <a:solidFill>
                  <a:srgbClr val="FFFFFF"/>
                </a:solidFill>
                <a:latin typeface="Arial"/>
                <a:cs typeface="Arial"/>
              </a:rPr>
              <a:t>From </a:t>
            </a:r>
            <a:r>
              <a:rPr lang="en-US" sz="7200" dirty="0" err="1">
                <a:solidFill>
                  <a:srgbClr val="FFFFFF"/>
                </a:solidFill>
                <a:latin typeface="Arial"/>
                <a:cs typeface="Arial"/>
              </a:rPr>
              <a:t>SuperNEMO</a:t>
            </a:r>
            <a:r>
              <a:rPr lang="en-US" sz="7200" dirty="0">
                <a:solidFill>
                  <a:srgbClr val="FFFFFF"/>
                </a:solidFill>
                <a:latin typeface="Arial"/>
                <a:cs typeface="Arial"/>
              </a:rPr>
              <a:t> to Proton Therapy: Adapting the </a:t>
            </a:r>
            <a:r>
              <a:rPr lang="en-US" sz="7200" dirty="0" err="1">
                <a:solidFill>
                  <a:srgbClr val="FFFFFF"/>
                </a:solidFill>
                <a:latin typeface="Arial"/>
                <a:cs typeface="Arial"/>
              </a:rPr>
              <a:t>SuperNEMO</a:t>
            </a:r>
            <a:r>
              <a:rPr lang="en-US" sz="7200" dirty="0">
                <a:solidFill>
                  <a:srgbClr val="FFFFFF"/>
                </a:solidFill>
                <a:latin typeface="Arial"/>
                <a:cs typeface="Arial"/>
              </a:rPr>
              <a:t> Optical Module for Proton Energy QA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4552950" y="2397125"/>
            <a:ext cx="21026438" cy="273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8" tIns="45681" rIns="91358" bIns="45681">
            <a:spAutoFit/>
          </a:bodyPr>
          <a:lstStyle/>
          <a:p>
            <a:pPr marL="742950" indent="-74295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4000" b="1" dirty="0">
                <a:solidFill>
                  <a:srgbClr val="FFFFFF"/>
                </a:solidFill>
                <a:latin typeface="Arial" charset="0"/>
              </a:rPr>
              <a:t>Basharina-Freshville</a:t>
            </a:r>
            <a:r>
              <a:rPr lang="en-US" sz="4000" b="1" baseline="30000" dirty="0">
                <a:solidFill>
                  <a:srgbClr val="FFFFFF"/>
                </a:solidFill>
                <a:latin typeface="Arial" charset="0"/>
              </a:rPr>
              <a:t>1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</a:rPr>
              <a:t>, S. Jolly</a:t>
            </a:r>
            <a:r>
              <a:rPr lang="en-US" sz="4000" b="1" baseline="30000" dirty="0">
                <a:solidFill>
                  <a:srgbClr val="FFFFFF"/>
                </a:solidFill>
                <a:latin typeface="Arial" charset="0"/>
              </a:rPr>
              <a:t>1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</a:rPr>
              <a:t>, R.Saakyan</a:t>
            </a:r>
            <a:r>
              <a:rPr lang="en-US" sz="4000" b="1" baseline="30000" dirty="0">
                <a:solidFill>
                  <a:srgbClr val="FFFFFF"/>
                </a:solidFill>
                <a:latin typeface="Arial" charset="0"/>
              </a:rPr>
              <a:t>1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</a:rPr>
              <a:t>, H.F. Wong</a:t>
            </a:r>
            <a:r>
              <a:rPr lang="en-US" sz="4000" b="1" baseline="30000" dirty="0">
                <a:solidFill>
                  <a:srgbClr val="FFFFFF"/>
                </a:solidFill>
                <a:latin typeface="Arial" charset="0"/>
              </a:rPr>
              <a:t>1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</a:rPr>
              <a:t>, R. Amos</a:t>
            </a:r>
            <a:r>
              <a:rPr lang="en-US" sz="4000" b="1" baseline="30000" dirty="0">
                <a:solidFill>
                  <a:srgbClr val="FFFFFF"/>
                </a:solidFill>
                <a:latin typeface="Arial" charset="0"/>
              </a:rPr>
              <a:t>2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</a:rPr>
              <a:t>, A. Kacperek</a:t>
            </a:r>
            <a:r>
              <a:rPr lang="en-US" sz="4000" b="1" baseline="30000" dirty="0">
                <a:solidFill>
                  <a:srgbClr val="FFFFFF"/>
                </a:solidFill>
                <a:latin typeface="Arial" charset="0"/>
              </a:rPr>
              <a:t>3</a:t>
            </a:r>
            <a:br>
              <a:rPr lang="en-US" sz="4000" b="1" baseline="30000" dirty="0">
                <a:solidFill>
                  <a:srgbClr val="FFFFFF"/>
                </a:solidFill>
                <a:latin typeface="Arial" charset="0"/>
              </a:rPr>
            </a:br>
            <a:r>
              <a:rPr lang="en-US" sz="40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3200" b="1" baseline="30000" dirty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cs typeface="+mn-cs"/>
              </a:rPr>
              <a:t>University College London, Physics &amp; Astronomy, London, UK</a:t>
            </a:r>
            <a:br>
              <a:rPr lang="en-US" sz="3200" b="1" dirty="0">
                <a:solidFill>
                  <a:srgbClr val="FFFFFF"/>
                </a:solidFill>
                <a:latin typeface="Arial" charset="0"/>
                <a:cs typeface="+mn-cs"/>
              </a:rPr>
            </a:br>
            <a:r>
              <a:rPr lang="en-US" sz="3200" b="1" baseline="30000" dirty="0">
                <a:solidFill>
                  <a:srgbClr val="FFFFFF"/>
                </a:solidFill>
                <a:latin typeface="Arial" charset="0"/>
                <a:cs typeface="+mn-cs"/>
              </a:rPr>
              <a:t>2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cs typeface="+mn-cs"/>
              </a:rPr>
              <a:t>University College London Hospitals, </a:t>
            </a:r>
            <a:r>
              <a:rPr lang="en-US" sz="3200" b="1" dirty="0" err="1">
                <a:solidFill>
                  <a:srgbClr val="FFFFFF"/>
                </a:solidFill>
                <a:latin typeface="Arial" charset="0"/>
                <a:cs typeface="+mn-cs"/>
              </a:rPr>
              <a:t>Radiotheraphy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cs typeface="+mn-cs"/>
              </a:rPr>
              <a:t> Physics, London, UK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baseline="30000" dirty="0">
                <a:solidFill>
                  <a:srgbClr val="FFFFFF"/>
                </a:solidFill>
                <a:latin typeface="Arial" charset="0"/>
                <a:cs typeface="+mn-cs"/>
              </a:rPr>
              <a:t>3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cs typeface="+mn-cs"/>
              </a:rPr>
              <a:t>Clatterbridge Cancer Centre, National Eye Proton Therapy Centre, </a:t>
            </a:r>
            <a:r>
              <a:rPr lang="en-US" sz="3200" b="1" dirty="0" err="1">
                <a:solidFill>
                  <a:srgbClr val="FFFFFF"/>
                </a:solidFill>
                <a:latin typeface="Arial" charset="0"/>
                <a:cs typeface="+mn-cs"/>
              </a:rPr>
              <a:t>Bebington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cs typeface="+mn-cs"/>
              </a:rPr>
              <a:t>, UK</a:t>
            </a:r>
            <a:endParaRPr lang="en-US" sz="3200" b="1" baseline="30000" dirty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231775" y="234950"/>
            <a:ext cx="35560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58" tIns="45681" rIns="91358" bIns="45681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FFFF"/>
                </a:solidFill>
                <a:latin typeface="Arial" charset="0"/>
                <a:cs typeface="+mn-cs"/>
              </a:rPr>
              <a:t>P 219</a:t>
            </a:r>
            <a:endParaRPr lang="en-US" sz="3600" dirty="0">
              <a:solidFill>
                <a:srgbClr val="FFFFFF"/>
              </a:solidFill>
              <a:cs typeface="+mn-cs"/>
            </a:endParaRPr>
          </a:p>
        </p:txBody>
      </p:sp>
      <p:pic>
        <p:nvPicPr>
          <p:cNvPr id="13390" name="Picture 12" descr="BrightBlueu.pd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0" y="3130550"/>
            <a:ext cx="6938963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91" name="Picture 8" descr="SAM_7786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62"/>
          <a:stretch>
            <a:fillRect/>
          </a:stretch>
        </p:blipFill>
        <p:spPr bwMode="auto">
          <a:xfrm>
            <a:off x="6424613" y="35901313"/>
            <a:ext cx="4948237" cy="368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Elbow Connector 19"/>
          <p:cNvCxnSpPr>
            <a:endCxn id="99" idx="0"/>
          </p:cNvCxnSpPr>
          <p:nvPr/>
        </p:nvCxnSpPr>
        <p:spPr bwMode="auto">
          <a:xfrm rot="16200000" flipH="1">
            <a:off x="15605919" y="35411569"/>
            <a:ext cx="3600450" cy="1223962"/>
          </a:xfrm>
          <a:prstGeom prst="bentConnector3">
            <a:avLst>
              <a:gd name="adj1" fmla="val 70224"/>
            </a:avLst>
          </a:prstGeom>
          <a:solidFill>
            <a:schemeClr val="accent1"/>
          </a:solidFill>
          <a:ln w="25400" cap="flat" cmpd="sng" algn="ctr">
            <a:solidFill>
              <a:srgbClr val="5BA858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Elbow Connector 25"/>
          <p:cNvCxnSpPr>
            <a:stCxn id="13366" idx="0"/>
          </p:cNvCxnSpPr>
          <p:nvPr/>
        </p:nvCxnSpPr>
        <p:spPr bwMode="auto">
          <a:xfrm rot="5400000" flipH="1" flipV="1">
            <a:off x="14307344" y="35625881"/>
            <a:ext cx="3816350" cy="579438"/>
          </a:xfrm>
          <a:prstGeom prst="bentConnector3">
            <a:avLst>
              <a:gd name="adj1" fmla="val 5192"/>
            </a:avLst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3394" name="Picture 99" descr="Beam_On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0825" y="37607875"/>
            <a:ext cx="2665413" cy="19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1186</TotalTime>
  <Words>473</Words>
  <Application>Microsoft Macintosh PowerPoint</Application>
  <PresentationFormat>Custom</PresentationFormat>
  <Paragraphs>83</Paragraphs>
  <Slides>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Times</vt:lpstr>
      <vt:lpstr>ＭＳ Ｐゴシック</vt:lpstr>
      <vt:lpstr>Arial</vt:lpstr>
      <vt:lpstr>Calibri</vt:lpstr>
      <vt:lpstr>Wingdings</vt:lpstr>
      <vt:lpstr>Blank Presentation</vt:lpstr>
      <vt:lpstr>Equation</vt:lpstr>
      <vt:lpstr>PowerPoint Presentation</vt:lpstr>
    </vt:vector>
  </TitlesOfParts>
  <Company>UCL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Media Resources</dc:creator>
  <cp:lastModifiedBy>Simon Jolly</cp:lastModifiedBy>
  <cp:revision>161</cp:revision>
  <cp:lastPrinted>2016-05-16T17:09:36Z</cp:lastPrinted>
  <dcterms:created xsi:type="dcterms:W3CDTF">2005-07-18T13:37:23Z</dcterms:created>
  <dcterms:modified xsi:type="dcterms:W3CDTF">2016-05-18T14:10:00Z</dcterms:modified>
</cp:coreProperties>
</file>