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3"/>
  </p:notesMasterIdLst>
  <p:handoutMasterIdLst>
    <p:handoutMasterId r:id="rId14"/>
  </p:handoutMasterIdLst>
  <p:sldIdLst>
    <p:sldId id="1428" r:id="rId2"/>
    <p:sldId id="1614" r:id="rId3"/>
    <p:sldId id="1619" r:id="rId4"/>
    <p:sldId id="1622" r:id="rId5"/>
    <p:sldId id="1617" r:id="rId6"/>
    <p:sldId id="1629" r:id="rId7"/>
    <p:sldId id="1613" r:id="rId8"/>
    <p:sldId id="1618" r:id="rId9"/>
    <p:sldId id="1624" r:id="rId10"/>
    <p:sldId id="1626" r:id="rId11"/>
    <p:sldId id="1627" r:id="rId12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0" d="100"/>
          <a:sy n="200" d="100"/>
        </p:scale>
        <p:origin x="-2784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16/05/16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479" indent="-28287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1505" indent="-22630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107" indent="-22630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6709" indent="-22630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89311" indent="-226301" defTabSz="452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1914" indent="-226301" defTabSz="452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4515" indent="-226301" defTabSz="452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7117" indent="-226301" defTabSz="4526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0FA1BFA-A51A-4AFD-A552-03D1112846C3}" type="slidenum">
              <a:rPr lang="en-US" smtClean="0">
                <a:solidFill>
                  <a:prstClr val="black"/>
                </a:solidFill>
              </a:rPr>
              <a:pPr eaLnBrk="1" hangingPunct="1"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2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636" y="1009797"/>
            <a:ext cx="420875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636" y="1649558"/>
            <a:ext cx="4208751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8" y="1009797"/>
            <a:ext cx="42103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8" y="1649558"/>
            <a:ext cx="4210338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88636" y="265546"/>
            <a:ext cx="8566728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88636" y="300182"/>
            <a:ext cx="420716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20716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288636" y="1010226"/>
            <a:ext cx="8566728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5" y="225425"/>
            <a:ext cx="2232025" cy="6194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225425"/>
            <a:ext cx="6543675" cy="6194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2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2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15900" y="225425"/>
            <a:ext cx="8712200" cy="5688013"/>
          </a:xfrm>
          <a:solidFill>
            <a:schemeClr val="accent1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4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636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6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88636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30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17/02/14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10" descr="UCLLogoBlack.pn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t="25841" r="4648"/>
          <a:stretch>
            <a:fillRect/>
          </a:stretch>
        </p:blipFill>
        <p:spPr bwMode="auto">
          <a:xfrm>
            <a:off x="7645400" y="371475"/>
            <a:ext cx="14986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914" y="1009650"/>
            <a:ext cx="886341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3875" y="6473825"/>
            <a:ext cx="2133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4" y="6469063"/>
            <a:ext cx="3362325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en-US" dirty="0"/>
              <a:t>Simon </a:t>
            </a:r>
            <a:r>
              <a:rPr lang="en-US" dirty="0" smtClean="0"/>
              <a:t>Jolly — University College London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4" r:id="rId22"/>
    <p:sldLayoutId id="2147486425" r:id="rId2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Gill Sans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ill Sans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Gill Sans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Gill Sans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/>
          </p:nvPr>
        </p:nvSpPr>
        <p:spPr>
          <a:xfrm>
            <a:off x="874713" y="1273175"/>
            <a:ext cx="7394575" cy="2619375"/>
          </a:xfrm>
        </p:spPr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Proton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Calorimetry</a:t>
            </a:r>
            <a:r>
              <a:rPr lang="en-US" dirty="0" smtClean="0">
                <a:latin typeface="Gill Sans" charset="0"/>
                <a:ea typeface="ＭＳ Ｐゴシック" charset="0"/>
              </a:rPr>
              <a:t>: From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SuperNEMO</a:t>
            </a:r>
            <a:r>
              <a:rPr lang="en-US" dirty="0" smtClean="0">
                <a:latin typeface="Gill Sans" charset="0"/>
                <a:ea typeface="ＭＳ Ｐゴシック" charset="0"/>
              </a:rPr>
              <a:t> to Proton Therapy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26626" name="Subtitle 2"/>
          <p:cNvSpPr>
            <a:spLocks noGrp="1"/>
          </p:cNvSpPr>
          <p:nvPr>
            <p:ph type="subTitle" idx="1"/>
          </p:nvPr>
        </p:nvSpPr>
        <p:spPr>
          <a:xfrm>
            <a:off x="620889" y="4556125"/>
            <a:ext cx="7902222" cy="1752600"/>
          </a:xfrm>
        </p:spPr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Simon </a:t>
            </a:r>
            <a:r>
              <a:rPr lang="en-US" dirty="0" smtClean="0">
                <a:latin typeface="Gill Sans" charset="0"/>
                <a:ea typeface="ＭＳ Ｐゴシック" charset="0"/>
              </a:rPr>
              <a:t>Jolly, Ruben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Saakyan</a:t>
            </a:r>
            <a:r>
              <a:rPr lang="en-US" dirty="0" smtClean="0">
                <a:latin typeface="Gill Sans" charset="0"/>
                <a:ea typeface="ＭＳ Ｐゴシック" charset="0"/>
              </a:rPr>
              <a:t>, Anastasia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Freshville</a:t>
            </a:r>
            <a:r>
              <a:rPr lang="en-US" dirty="0" smtClean="0">
                <a:latin typeface="Gill Sans" charset="0"/>
                <a:ea typeface="ＭＳ Ｐゴシック" charset="0"/>
              </a:rPr>
              <a:t>,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Hiu</a:t>
            </a:r>
            <a:r>
              <a:rPr lang="en-US" dirty="0" smtClean="0">
                <a:latin typeface="Gill Sans" charset="0"/>
                <a:ea typeface="ＭＳ Ｐゴシック" charset="0"/>
              </a:rPr>
              <a:t> Fung Wong, Richard Amos,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Andrzej</a:t>
            </a:r>
            <a:r>
              <a:rPr lang="en-US" dirty="0" smtClean="0">
                <a:latin typeface="Gill Sans" charset="0"/>
                <a:ea typeface="ＭＳ Ｐゴシック" charset="0"/>
              </a:rPr>
              <a:t> </a:t>
            </a:r>
            <a:r>
              <a:rPr lang="en-US" dirty="0" err="1" smtClean="0">
                <a:latin typeface="Gill Sans" charset="0"/>
                <a:ea typeface="ＭＳ Ｐゴシック" charset="0"/>
              </a:rPr>
              <a:t>Kacperek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26627" name="TextBox 11"/>
          <p:cNvSpPr txBox="1">
            <a:spLocks noChangeArrowheads="1"/>
          </p:cNvSpPr>
          <p:nvPr/>
        </p:nvSpPr>
        <p:spPr bwMode="auto">
          <a:xfrm>
            <a:off x="-26988" y="766763"/>
            <a:ext cx="2128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Arial Black" charset="0"/>
                <a:cs typeface="Arial Black" charset="0"/>
              </a:rPr>
              <a:t>HOSPITALS</a:t>
            </a:r>
          </a:p>
        </p:txBody>
      </p:sp>
      <p:pic>
        <p:nvPicPr>
          <p:cNvPr id="26628" name="Picture 10" descr="UCLLogo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t="25841" r="4648"/>
          <a:stretch>
            <a:fillRect/>
          </a:stretch>
        </p:blipFill>
        <p:spPr bwMode="auto">
          <a:xfrm>
            <a:off x="420688" y="371475"/>
            <a:ext cx="14986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NHS\Foto\ProBeam Treatment Room_Nozzle_L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b="11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NHS\Foto\ProBeam Treatment Room_Nozzle_Center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b="11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Cancer Centre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5296700" cy="155799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62 MeV </a:t>
            </a:r>
            <a:r>
              <a:rPr lang="en-US" dirty="0" err="1" smtClean="0"/>
              <a:t>Scanditronix</a:t>
            </a:r>
            <a:r>
              <a:rPr lang="en-US" dirty="0" smtClean="0"/>
              <a:t> cyclotron provides 60 MeV protons (31 mm in water) to treatment room through double scattering.</a:t>
            </a:r>
          </a:p>
          <a:p>
            <a:r>
              <a:rPr lang="en-US" dirty="0" smtClean="0"/>
              <a:t>Beam time provided for research.</a:t>
            </a:r>
          </a:p>
          <a:p>
            <a:r>
              <a:rPr lang="en-US" dirty="0" smtClean="0"/>
              <a:t>We’ve had 2-day shifts every few months.</a:t>
            </a:r>
          </a:p>
          <a:p>
            <a:r>
              <a:rPr lang="en-US" dirty="0" smtClean="0"/>
              <a:t>Already made interesting observations with our equipment about the treatment beam…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5"/>
          </p:nvPr>
        </p:nvSpPr>
        <p:spPr>
          <a:xfrm>
            <a:off x="6161852" y="3254963"/>
            <a:ext cx="2699284" cy="34901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Need much lower proton </a:t>
            </a:r>
            <a:r>
              <a:rPr lang="en-US" dirty="0" err="1" smtClean="0"/>
              <a:t>fluence</a:t>
            </a:r>
            <a:r>
              <a:rPr lang="en-US" dirty="0" smtClean="0"/>
              <a:t> for our measurements than clinical settings.</a:t>
            </a:r>
          </a:p>
          <a:p>
            <a:r>
              <a:rPr lang="en-US" dirty="0" smtClean="0"/>
              <a:t>Rate reduction achieved through:</a:t>
            </a:r>
          </a:p>
          <a:p>
            <a:pPr lvl="1"/>
            <a:r>
              <a:rPr lang="en-US" dirty="0" smtClean="0"/>
              <a:t>Various collimators (0.5–10 mm)</a:t>
            </a:r>
          </a:p>
          <a:p>
            <a:pPr lvl="1"/>
            <a:r>
              <a:rPr lang="en-US" dirty="0" smtClean="0"/>
              <a:t>Ion source gas supply.</a:t>
            </a:r>
          </a:p>
          <a:p>
            <a:pPr lvl="1"/>
            <a:r>
              <a:rPr lang="en-US" dirty="0" smtClean="0"/>
              <a:t>Ion source discharge current.</a:t>
            </a:r>
          </a:p>
          <a:p>
            <a:pPr lvl="1"/>
            <a:r>
              <a:rPr lang="en-US" dirty="0" smtClean="0"/>
              <a:t>Cyclotron sector </a:t>
            </a:r>
            <a:r>
              <a:rPr lang="en-US" dirty="0" err="1" smtClean="0"/>
              <a:t>focussing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RF phasing (wouldn’t recommend it…).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/>
          <a:stretch/>
        </p:blipFill>
        <p:spPr bwMode="auto">
          <a:xfrm>
            <a:off x="178740" y="2623784"/>
            <a:ext cx="5916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07" y="5174134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912813"/>
            <a:ext cx="3340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93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7" name="Content Placeholder 6" descr="Clatterbridge_Setup.jp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0" r="-8460"/>
          <a:stretch>
            <a:fillRect/>
          </a:stretch>
        </p:blipFill>
        <p:spPr>
          <a:xfrm>
            <a:off x="4652818" y="1010226"/>
            <a:ext cx="4207163" cy="5397501"/>
          </a:xfrm>
          <a:prstGeom prst="rect">
            <a:avLst/>
          </a:prstGeom>
        </p:spPr>
      </p:pic>
      <p:pic>
        <p:nvPicPr>
          <p:cNvPr id="8" name="Picture 7" descr="SAM_77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6678" y="1910988"/>
            <a:ext cx="5396088" cy="35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pic>
        <p:nvPicPr>
          <p:cNvPr id="10" name="Picture 9" descr="SAM_7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944" y="1906782"/>
            <a:ext cx="5401134" cy="3600756"/>
          </a:xfrm>
          <a:prstGeom prst="rect">
            <a:avLst/>
          </a:prstGeom>
        </p:spPr>
      </p:pic>
      <p:pic>
        <p:nvPicPr>
          <p:cNvPr id="14" name="Content Placeholder 13" descr="nozzle.jpg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94" r="-401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Content Placeholder 14" descr="SAM_7786.JPG"/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2" r="-301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Daily QA System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pic>
        <p:nvPicPr>
          <p:cNvPr id="76804" name="Content Placeholder 2" descr="Proton_gantry_bare.jp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 b="2743"/>
          <a:stretch>
            <a:fillRect/>
          </a:stretch>
        </p:blipFill>
        <p:spPr/>
      </p:pic>
      <p:sp>
        <p:nvSpPr>
          <p:cNvPr id="76802" name="Slide Number Placeholder 5"/>
          <p:cNvSpPr>
            <a:spLocks noGrp="1"/>
          </p:cNvSpPr>
          <p:nvPr>
            <p:ph type="sldNum" sz="quarter" idx="1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58695A-5F6D-F04A-A41B-729CFD356EA8}" type="slidenum">
              <a:rPr lang="en-GB" sz="1400">
                <a:latin typeface="Gill Sans" charset="0"/>
                <a:cs typeface="Gill Sans" charset="0"/>
              </a:rPr>
              <a:pPr eaLnBrk="1" hangingPunct="1"/>
              <a:t>5</a:t>
            </a:fld>
            <a:endParaRPr lang="en-GB" sz="1400">
              <a:latin typeface="Gill Sans" charset="0"/>
              <a:cs typeface="Gill Sans" charset="0"/>
            </a:endParaRPr>
          </a:p>
        </p:txBody>
      </p:sp>
      <p:sp>
        <p:nvSpPr>
          <p:cNvPr id="76803" name="Footer Placeholder 2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Gill Sans" charset="0"/>
                <a:cs typeface="Gill Sans" charset="0"/>
              </a:rPr>
              <a:t>Simon Jolly — University College London</a:t>
            </a:r>
            <a:endParaRPr lang="en-US" sz="1400">
              <a:latin typeface="Gill Sans" charset="0"/>
              <a:cs typeface="Gill San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04075" y="4266238"/>
            <a:ext cx="2229554" cy="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28781" y="4272432"/>
            <a:ext cx="13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~50 cm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cxnSp>
        <p:nvCxnSpPr>
          <p:cNvPr id="13" name="Curved Connector 12"/>
          <p:cNvCxnSpPr/>
          <p:nvPr/>
        </p:nvCxnSpPr>
        <p:spPr>
          <a:xfrm>
            <a:off x="6124223" y="3518370"/>
            <a:ext cx="2888074" cy="1392297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6124223" y="3988740"/>
            <a:ext cx="2897481" cy="2154297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95354" y="3349038"/>
            <a:ext cx="2238963" cy="80903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71892" y="4215981"/>
            <a:ext cx="13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Mains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07447" y="6247988"/>
            <a:ext cx="13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Signal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2295" y="3391371"/>
            <a:ext cx="1552223" cy="724370"/>
          </a:xfrm>
          <a:prstGeom prst="rect">
            <a:avLst/>
          </a:prstGeom>
          <a:solidFill>
            <a:schemeClr val="accent5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93925" y="3391371"/>
            <a:ext cx="573851" cy="7243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074778" y="3566874"/>
            <a:ext cx="127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PVT Block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52477" y="3566874"/>
            <a:ext cx="64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PMT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714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</a:rPr>
              <a:t>Nozzle Mounted Assembly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sp>
        <p:nvSpPr>
          <p:cNvPr id="7680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58695A-5F6D-F04A-A41B-729CFD356EA8}" type="slidenum">
              <a:rPr lang="en-GB" sz="1400">
                <a:latin typeface="Gill Sans" charset="0"/>
                <a:cs typeface="Gill Sans" charset="0"/>
              </a:rPr>
              <a:pPr eaLnBrk="1" hangingPunct="1"/>
              <a:t>6</a:t>
            </a:fld>
            <a:endParaRPr lang="en-GB" sz="1400">
              <a:latin typeface="Gill Sans" charset="0"/>
              <a:cs typeface="Gill Sans" charset="0"/>
            </a:endParaRPr>
          </a:p>
        </p:txBody>
      </p:sp>
      <p:sp>
        <p:nvSpPr>
          <p:cNvPr id="7680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Gill Sans" charset="0"/>
                <a:cs typeface="Gill Sans" charset="0"/>
              </a:rPr>
              <a:t>Simon Jolly — University College London</a:t>
            </a:r>
            <a:endParaRPr lang="en-US" sz="1400">
              <a:latin typeface="Gill Sans" charset="0"/>
              <a:cs typeface="Gill San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04075" y="4266238"/>
            <a:ext cx="2229554" cy="0"/>
          </a:xfrm>
          <a:prstGeom prst="straightConnector1">
            <a:avLst/>
          </a:prstGeom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28781" y="4272432"/>
            <a:ext cx="13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~50 cm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cxnSp>
        <p:nvCxnSpPr>
          <p:cNvPr id="13" name="Curved Connector 12"/>
          <p:cNvCxnSpPr/>
          <p:nvPr/>
        </p:nvCxnSpPr>
        <p:spPr>
          <a:xfrm>
            <a:off x="6124223" y="3518370"/>
            <a:ext cx="2888074" cy="1392297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6124223" y="3988740"/>
            <a:ext cx="2897481" cy="2154297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95354" y="3349038"/>
            <a:ext cx="2238963" cy="80903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771892" y="4215981"/>
            <a:ext cx="13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Mains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07447" y="6247988"/>
            <a:ext cx="13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Signal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2295" y="3391371"/>
            <a:ext cx="1552223" cy="724370"/>
          </a:xfrm>
          <a:prstGeom prst="rect">
            <a:avLst/>
          </a:prstGeom>
          <a:solidFill>
            <a:schemeClr val="accent5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93925" y="3391371"/>
            <a:ext cx="573851" cy="7243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074778" y="3566874"/>
            <a:ext cx="127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PVT Block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52477" y="3566874"/>
            <a:ext cx="64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PMT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9" name="Trapezoid 18"/>
          <p:cNvSpPr/>
          <p:nvPr/>
        </p:nvSpPr>
        <p:spPr>
          <a:xfrm rot="5400000">
            <a:off x="2311842" y="3266678"/>
            <a:ext cx="1972801" cy="953324"/>
          </a:xfrm>
          <a:prstGeom prst="trapezoid">
            <a:avLst>
              <a:gd name="adj" fmla="val 5748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00671" y="2756974"/>
            <a:ext cx="266700" cy="197273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/>
          <p:cNvSpPr/>
          <p:nvPr/>
        </p:nvSpPr>
        <p:spPr>
          <a:xfrm rot="5400000">
            <a:off x="-1659237" y="2301663"/>
            <a:ext cx="5318584" cy="2883354"/>
          </a:xfrm>
          <a:prstGeom prst="trapezoid">
            <a:avLst>
              <a:gd name="adj" fmla="val 5748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lock Arc 3"/>
          <p:cNvSpPr/>
          <p:nvPr/>
        </p:nvSpPr>
        <p:spPr>
          <a:xfrm rot="16200000">
            <a:off x="-1291859" y="-1751923"/>
            <a:ext cx="10945346" cy="10977828"/>
          </a:xfrm>
          <a:prstGeom prst="blockArc">
            <a:avLst>
              <a:gd name="adj1" fmla="val 14398653"/>
              <a:gd name="adj2" fmla="val 17990542"/>
              <a:gd name="adj3" fmla="val 20966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rapezoid 26"/>
          <p:cNvSpPr/>
          <p:nvPr/>
        </p:nvSpPr>
        <p:spPr>
          <a:xfrm rot="5400000">
            <a:off x="-1114440" y="2797176"/>
            <a:ext cx="4552980" cy="1892328"/>
          </a:xfrm>
          <a:prstGeom prst="trapezoid">
            <a:avLst>
              <a:gd name="adj" fmla="val 57481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Treatment Plan Verification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396074"/>
            <a:ext cx="8569836" cy="301223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Take monolithic block of PVT scintillator.</a:t>
            </a:r>
          </a:p>
          <a:p>
            <a:r>
              <a:rPr lang="en-US" dirty="0" smtClean="0"/>
              <a:t>Add 2D tracking to front face.</a:t>
            </a:r>
          </a:p>
          <a:p>
            <a:r>
              <a:rPr lang="en-US" dirty="0" smtClean="0"/>
              <a:t>Still nozzle-mounted and self-contained (but maybe add 2</a:t>
            </a:r>
            <a:r>
              <a:rPr lang="en-US" baseline="30000" dirty="0" smtClean="0"/>
              <a:t>nd</a:t>
            </a:r>
            <a:r>
              <a:rPr lang="en-US" dirty="0" smtClean="0"/>
              <a:t> readout cable…)</a:t>
            </a:r>
          </a:p>
          <a:p>
            <a:r>
              <a:rPr lang="en-US" dirty="0" smtClean="0"/>
              <a:t>Read out position and energy of every single proton one by one.</a:t>
            </a:r>
          </a:p>
          <a:p>
            <a:r>
              <a:rPr lang="en-US" dirty="0" smtClean="0"/>
              <a:t>Fast reconstruction of water-equivalent treatment plan.</a:t>
            </a:r>
          </a:p>
          <a:p>
            <a:r>
              <a:rPr lang="en-US" dirty="0" smtClean="0"/>
              <a:t>BUT rate-limited:</a:t>
            </a:r>
          </a:p>
          <a:p>
            <a:pPr lvl="1"/>
            <a:r>
              <a:rPr lang="en-US" dirty="0" smtClean="0"/>
              <a:t>Speed of scintillator/PMT.</a:t>
            </a:r>
          </a:p>
          <a:p>
            <a:pPr lvl="1"/>
            <a:r>
              <a:rPr lang="en-US" dirty="0" smtClean="0"/>
              <a:t>Readout of 2D tracking.</a:t>
            </a:r>
          </a:p>
          <a:p>
            <a:pPr lvl="1"/>
            <a:r>
              <a:rPr lang="en-US" dirty="0" smtClean="0"/>
              <a:t>Clock </a:t>
            </a:r>
            <a:r>
              <a:rPr lang="en-US" dirty="0" err="1" smtClean="0"/>
              <a:t>synchronisation</a:t>
            </a:r>
            <a:r>
              <a:rPr lang="en-US" dirty="0" smtClean="0"/>
              <a:t> between tracking and </a:t>
            </a:r>
            <a:r>
              <a:rPr lang="en-US" dirty="0" err="1" smtClean="0"/>
              <a:t>calorimetry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plan verification okay with reduced rate?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04188" y="1129513"/>
            <a:ext cx="4943170" cy="178618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13847" y="1222976"/>
            <a:ext cx="3461932" cy="1599260"/>
          </a:xfrm>
          <a:prstGeom prst="rect">
            <a:avLst/>
          </a:prstGeom>
          <a:solidFill>
            <a:schemeClr val="accent5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86687" y="1222976"/>
            <a:ext cx="1266942" cy="1599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56995" y="1835924"/>
            <a:ext cx="127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PVT Block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1805" y="1835924"/>
            <a:ext cx="64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PMT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513637" y="1128901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5341" y="1128901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50230" y="1128901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81934" y="1128901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36753" y="1999066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79757" y="1469042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13517" y="2983627"/>
            <a:ext cx="158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Tracking layer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3635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Bragg Peak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PVT helpfully is water equivalent.</a:t>
            </a:r>
          </a:p>
          <a:p>
            <a:r>
              <a:rPr lang="en-US" dirty="0" smtClean="0"/>
              <a:t>Segment block into slices and read out light from each slice individually.</a:t>
            </a:r>
          </a:p>
          <a:p>
            <a:r>
              <a:rPr lang="en-US" dirty="0" smtClean="0"/>
              <a:t>Minimum slice width &lt;1 mm.</a:t>
            </a:r>
          </a:p>
          <a:p>
            <a:r>
              <a:rPr lang="en-US" dirty="0" smtClean="0"/>
              <a:t>Resolution set by slice width and variation in scintillator light output.</a:t>
            </a:r>
          </a:p>
          <a:p>
            <a:r>
              <a:rPr lang="en-US" dirty="0" smtClean="0"/>
              <a:t>Is there any benefit to adding tracking on front face?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45736</TotalTime>
  <Words>250</Words>
  <Application>Microsoft Macintosh PowerPoint</Application>
  <PresentationFormat>On-screen Show (4:3)</PresentationFormat>
  <Paragraphs>66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1_Default Design</vt:lpstr>
      <vt:lpstr>Proton Calorimetry: From SuperNEMO to Proton Therapy</vt:lpstr>
      <vt:lpstr>Clatterbridge Cancer Centre</vt:lpstr>
      <vt:lpstr>Experimental Tests</vt:lpstr>
      <vt:lpstr>Experimental Tests</vt:lpstr>
      <vt:lpstr>Daily QA System</vt:lpstr>
      <vt:lpstr>Nozzle Mounted Assembly</vt:lpstr>
      <vt:lpstr>Fast Treatment Plan Verification</vt:lpstr>
      <vt:lpstr>Bragg Peak Mapping</vt:lpstr>
      <vt:lpstr>PowerPoint Presentation</vt:lpstr>
      <vt:lpstr>PowerPoint Presentation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553</cp:revision>
  <dcterms:created xsi:type="dcterms:W3CDTF">2010-06-07T11:18:15Z</dcterms:created>
  <dcterms:modified xsi:type="dcterms:W3CDTF">2016-05-16T17:34:31Z</dcterms:modified>
</cp:coreProperties>
</file>