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notesMasterIdLst>
    <p:notesMasterId r:id="rId14"/>
  </p:notesMasterIdLst>
  <p:sldIdLst>
    <p:sldId id="256" r:id="rId1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6635" autoAdjust="0"/>
  </p:normalViewPr>
  <p:slideViewPr>
    <p:cSldViewPr snapToGrid="0" snapToObjects="1">
      <p:cViewPr varScale="1">
        <p:scale>
          <a:sx n="17" d="100"/>
          <a:sy n="17" d="100"/>
        </p:scale>
        <p:origin x="-4024" y="-144"/>
      </p:cViewPr>
      <p:guideLst>
        <p:guide orient="horz" pos="13481"/>
        <p:guide pos="9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02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en-GB" sz="1200" b="0" strike="noStrike" spc="-1">
                <a:latin typeface="Calibri"/>
              </a:rPr>
              <a:t>&lt;date/time&gt;</a:t>
            </a:r>
            <a:endParaRPr lang="en-GB" sz="1200" b="0" strike="noStrike" spc="-1">
              <a:latin typeface="Times New Roman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55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505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06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053778BA-0007-4B57-9F15-FAFD7BD2C3E2}" type="slidenum">
              <a:rPr lang="en-GB" sz="1200" b="0" strike="noStrike" spc="-1"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78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9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D2AC4897-AF8F-4E3F-88A6-62E2AE13BCA6}" type="slidenum">
              <a:rPr lang="en-GB" sz="12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4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1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8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ubTitle"/>
          </p:nvPr>
        </p:nvSpPr>
        <p:spPr>
          <a:xfrm>
            <a:off x="1513440" y="1707480"/>
            <a:ext cx="27248040" cy="3313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2724804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15475680" y="1001556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1547568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132969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107262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19938600" y="1001556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199386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6"/>
          <p:cNvSpPr>
            <a:spLocks noGrp="1"/>
          </p:cNvSpPr>
          <p:nvPr>
            <p:ph type="body"/>
          </p:nvPr>
        </p:nvSpPr>
        <p:spPr>
          <a:xfrm>
            <a:off x="1072620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PlaceHolder 7"/>
          <p:cNvSpPr>
            <a:spLocks noGrp="1"/>
          </p:cNvSpPr>
          <p:nvPr>
            <p:ph type="body"/>
          </p:nvPr>
        </p:nvSpPr>
        <p:spPr>
          <a:xfrm>
            <a:off x="1513440" y="22982400"/>
            <a:ext cx="8773560" cy="11841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3648"/>
              </a:spcBef>
            </a:pPr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0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4.xml"/><Relationship Id="rId13" Type="http://schemas.openxmlformats.org/officeDocument/2006/relationships/theme" Target="../theme/theme12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376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BEBDD18E-3214-4163-8000-E0ED0E0D5608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80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418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07FD8023-1A0C-449A-A921-0A768155CC70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22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460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9CF83A4F-DF90-4F55-99AF-1B7B67F94E14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64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E465CD3C-EEEE-45DF-8F97-A01022AAEDFB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1513440" y="1707480"/>
            <a:ext cx="27248040" cy="714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1513440" y="10015560"/>
            <a:ext cx="27248040" cy="24825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5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5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47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1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1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1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1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1F777AEF-59CE-42EB-9BB1-509CE2F552E4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ADC1C9E6-5FC8-49F3-A240-E4AB5B91C52E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848CF902-849A-42AC-B8A7-D7B1C4342739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B635610E-155A-42FD-94C9-A35F3B6B8B90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250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A4B1E02E-AA9A-43FB-B901-83387E9600AC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292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3843AB83-0CF8-4C56-B67A-2EA27CCCFD7F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6" descr="Mid Blue.wmf"/>
          <p:cNvPicPr/>
          <p:nvPr/>
        </p:nvPicPr>
        <p:blipFill>
          <a:blip r:embed="rId14"/>
          <a:stretch/>
        </p:blipFill>
        <p:spPr>
          <a:xfrm>
            <a:off x="0" y="-9000"/>
            <a:ext cx="30276360" cy="5552640"/>
          </a:xfrm>
          <a:prstGeom prst="rect">
            <a:avLst/>
          </a:prstGeom>
          <a:ln>
            <a:noFill/>
          </a:ln>
        </p:spPr>
      </p:pic>
      <p:sp>
        <p:nvSpPr>
          <p:cNvPr id="334" name="PlaceHolder 1"/>
          <p:cNvSpPr>
            <a:spLocks noGrp="1"/>
          </p:cNvSpPr>
          <p:nvPr>
            <p:ph type="dt"/>
          </p:nvPr>
        </p:nvSpPr>
        <p:spPr>
          <a:xfrm>
            <a:off x="1567800" y="39655440"/>
            <a:ext cx="7063560" cy="2279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latin typeface="Calibri"/>
              </a:rPr>
              <a:t>&lt;date/time&gt;</a:t>
            </a:r>
            <a:endParaRPr lang="en-GB" sz="2400" b="0" strike="noStrike" spc="-1">
              <a:latin typeface="Times New Roman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ftr"/>
          </p:nvPr>
        </p:nvSpPr>
        <p:spPr>
          <a:xfrm>
            <a:off x="10343880" y="39672360"/>
            <a:ext cx="958752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sldNum"/>
          </p:nvPr>
        </p:nvSpPr>
        <p:spPr>
          <a:xfrm>
            <a:off x="21697920" y="39672360"/>
            <a:ext cx="7063560" cy="22795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30DD34AF-FF3E-41AA-AF0E-12FAC60C0117}" type="slidenum">
              <a:rPr lang="en-GB" sz="2400" b="0" strike="noStrike" spc="-1">
                <a:latin typeface="Calibri"/>
              </a:rPr>
              <a:t>‹#›</a:t>
            </a:fld>
            <a:endParaRPr lang="en-GB" sz="2400" b="0" strike="noStrike" spc="-1">
              <a:latin typeface="Times New Roman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title"/>
          </p:nvPr>
        </p:nvSpPr>
        <p:spPr>
          <a:xfrm>
            <a:off x="1513800" y="1707840"/>
            <a:ext cx="27248040" cy="7147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201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1513800" y="10015920"/>
            <a:ext cx="27248040" cy="24825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564920" indent="-1564920">
              <a:spcBef>
                <a:spcPts val="3648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6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392280" lvl="1" indent="-1305000">
              <a:spcBef>
                <a:spcPts val="3197"/>
              </a:spcBef>
              <a:buClr>
                <a:srgbClr val="000000"/>
              </a:buClr>
              <a:buFont typeface="Arial"/>
              <a:buChar char="–"/>
            </a:pPr>
            <a:r>
              <a:rPr lang="en-GB" sz="1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5219640" lvl="2" indent="-1043280">
              <a:spcBef>
                <a:spcPts val="275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1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7306920" lvl="3" indent="-1042920">
              <a:spcBef>
                <a:spcPts val="2273"/>
              </a:spcBef>
              <a:buClr>
                <a:srgbClr val="000000"/>
              </a:buClr>
              <a:buFont typeface="Arial"/>
              <a:buChar char="–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9396360" lvl="4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9396360" lvl="5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9396360" lvl="6" indent="-1043280">
              <a:spcBef>
                <a:spcPts val="2273"/>
              </a:spcBef>
              <a:buClr>
                <a:srgbClr val="000000"/>
              </a:buClr>
              <a:buFont typeface="Arial"/>
              <a:buChar char="»"/>
            </a:pPr>
            <a:r>
              <a:rPr lang="en-GB" sz="9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emf"/><Relationship Id="rId14" Type="http://schemas.openxmlformats.org/officeDocument/2006/relationships/image" Target="../media/image13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888480" y="39528000"/>
            <a:ext cx="28499040" cy="2400480"/>
          </a:xfrm>
          <a:prstGeom prst="rect">
            <a:avLst/>
          </a:prstGeom>
          <a:solidFill>
            <a:srgbClr val="FFFFFF"/>
          </a:solidFill>
          <a:ln w="3816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2"/>
          <p:cNvSpPr/>
          <p:nvPr/>
        </p:nvSpPr>
        <p:spPr>
          <a:xfrm>
            <a:off x="15552000" y="15840000"/>
            <a:ext cx="13677480" cy="1432800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CCCCCC"/>
              </a:gs>
            </a:gsLst>
            <a:lin ang="5400000"/>
          </a:gradFill>
          <a:ln w="3600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360000" rIns="720000" bIns="360000"/>
          <a:lstStyle/>
          <a:p>
            <a:pPr>
              <a:lnSpc>
                <a:spcPct val="100000"/>
              </a:lnSpc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850"/>
              </a:spcAft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938520" y="13789440"/>
            <a:ext cx="13677480" cy="2501856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CCCCCC"/>
              </a:gs>
            </a:gsLst>
            <a:lin ang="5400000"/>
          </a:gradFill>
          <a:ln w="3600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360000" rIns="720000" bIns="360000"/>
          <a:lstStyle/>
          <a:p>
            <a:pPr>
              <a:lnSpc>
                <a:spcPct val="100000"/>
              </a:lnSpc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8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CustomShape 4"/>
          <p:cNvSpPr/>
          <p:nvPr/>
        </p:nvSpPr>
        <p:spPr>
          <a:xfrm>
            <a:off x="974520" y="676080"/>
            <a:ext cx="28041480" cy="131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4623"/>
              </a:spcBef>
            </a:pPr>
            <a:r>
              <a:rPr lang="en-US" sz="80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A Scintillator-Based Range Telescope for Proton Therapy</a:t>
            </a:r>
            <a:endParaRPr lang="en-GB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CustomShape 5"/>
          <p:cNvSpPr/>
          <p:nvPr/>
        </p:nvSpPr>
        <p:spPr>
          <a:xfrm>
            <a:off x="974520" y="2469960"/>
            <a:ext cx="2870568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GB" sz="44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Laurent Kelleter, Anastasia Basharina-Freshville, Derek Attree, Richard Amos, Ruben Saakyan, Simon Jolly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CustomShape 6"/>
          <p:cNvSpPr/>
          <p:nvPr/>
        </p:nvSpPr>
        <p:spPr>
          <a:xfrm>
            <a:off x="995040" y="3787560"/>
            <a:ext cx="11357640" cy="137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Email: laurent.kelleter@ucl.ac.uk, </a:t>
            </a:r>
            <a:r>
              <a:rPr lang="en-GB" sz="2800" b="1" strike="noStrike" spc="-1" dirty="0" err="1">
                <a:solidFill>
                  <a:srgbClr val="FFFFFF"/>
                </a:solidFill>
                <a:latin typeface="Arial"/>
              </a:rPr>
              <a:t>s.jolly@ucl.ac.uk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University College London | Department of Physics &amp; Astronomy |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GB" sz="2800" b="1" strike="noStrike" spc="-1" dirty="0">
                <a:solidFill>
                  <a:srgbClr val="FFFFFF"/>
                </a:solidFill>
                <a:latin typeface="Arial"/>
              </a:rPr>
              <a:t>Gower Street | London | WC1E 6BT | UK</a:t>
            </a:r>
            <a:endParaRPr lang="en-GB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3" name="Picture 512"/>
          <p:cNvPicPr/>
          <p:nvPr/>
        </p:nvPicPr>
        <p:blipFill>
          <a:blip r:embed="rId3"/>
          <a:stretch/>
        </p:blipFill>
        <p:spPr>
          <a:xfrm>
            <a:off x="1151640" y="39740040"/>
            <a:ext cx="8128080" cy="2070000"/>
          </a:xfrm>
          <a:prstGeom prst="rect">
            <a:avLst/>
          </a:prstGeom>
          <a:ln>
            <a:noFill/>
          </a:ln>
        </p:spPr>
      </p:pic>
      <p:pic>
        <p:nvPicPr>
          <p:cNvPr id="514" name="Picture 513"/>
          <p:cNvPicPr/>
          <p:nvPr/>
        </p:nvPicPr>
        <p:blipFill>
          <a:blip r:embed="rId4"/>
          <a:stretch/>
        </p:blipFill>
        <p:spPr>
          <a:xfrm>
            <a:off x="9855720" y="39768480"/>
            <a:ext cx="4464360" cy="1987560"/>
          </a:xfrm>
          <a:prstGeom prst="rect">
            <a:avLst/>
          </a:prstGeom>
          <a:ln>
            <a:noFill/>
          </a:ln>
        </p:spPr>
      </p:pic>
      <p:sp>
        <p:nvSpPr>
          <p:cNvPr id="517" name="TextShape 7"/>
          <p:cNvSpPr txBox="1"/>
          <p:nvPr/>
        </p:nvSpPr>
        <p:spPr>
          <a:xfrm>
            <a:off x="15192000" y="39960000"/>
            <a:ext cx="13968000" cy="172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This project has received funding from the European Union’s Horizon 2020 research and innovation programme under the Marie Sklodowska-Curie grant agreement No 675265, OMA – Optimization of Medical Accelerators.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CustomShape 8"/>
          <p:cNvSpPr/>
          <p:nvPr/>
        </p:nvSpPr>
        <p:spPr>
          <a:xfrm>
            <a:off x="15590520" y="31320000"/>
            <a:ext cx="13677480" cy="7416000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FFFF99"/>
              </a:gs>
            </a:gsLst>
            <a:lin ang="5400000"/>
          </a:gradFill>
          <a:ln w="3600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360000" rIns="720000" bIns="360000"/>
          <a:lstStyle/>
          <a:p>
            <a:pPr>
              <a:lnSpc>
                <a:spcPct val="100000"/>
              </a:lnSpc>
            </a:pPr>
            <a:endParaRPr lang="en-GB" sz="7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Prototype range telescope developed and tested.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Able to do range reconstruction using a new model of a quenched Bragg curve.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Water-equivalent range reconstructed within 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±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0.15 mm.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Pixel sensor proves principal but is overkill.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Investigate readout solution with one photodiode per sheet and custom DAQ.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Data analysis currently offline in ROOT: develop online data analysis tool.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Build a working clinical prototype at 250 MeV.</a:t>
            </a:r>
          </a:p>
        </p:txBody>
      </p:sp>
      <p:sp>
        <p:nvSpPr>
          <p:cNvPr id="519" name="CustomShape 9"/>
          <p:cNvSpPr/>
          <p:nvPr/>
        </p:nvSpPr>
        <p:spPr>
          <a:xfrm>
            <a:off x="15552000" y="15840000"/>
            <a:ext cx="13677480" cy="1152000"/>
          </a:xfrm>
          <a:prstGeom prst="rect">
            <a:avLst/>
          </a:prstGeom>
          <a:solidFill>
            <a:srgbClr val="00285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5400" b="1" strike="noStrike" spc="-1">
                <a:solidFill>
                  <a:srgbClr val="FFFFFF"/>
                </a:solidFill>
                <a:latin typeface="Arial"/>
              </a:rPr>
              <a:t>Prototype Setup</a:t>
            </a:r>
            <a:endParaRPr lang="en-GB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CustomShape 10"/>
          <p:cNvSpPr/>
          <p:nvPr/>
        </p:nvSpPr>
        <p:spPr>
          <a:xfrm>
            <a:off x="15590520" y="31320000"/>
            <a:ext cx="13677480" cy="1152000"/>
          </a:xfrm>
          <a:prstGeom prst="rect">
            <a:avLst/>
          </a:prstGeom>
          <a:solidFill>
            <a:srgbClr val="00285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5400" b="1" strike="noStrike" spc="-1">
                <a:solidFill>
                  <a:srgbClr val="FFFFFF"/>
                </a:solidFill>
                <a:latin typeface="Arial"/>
              </a:rPr>
              <a:t>Conclusion &amp; Future Plans</a:t>
            </a:r>
            <a:endParaRPr lang="en-GB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CustomShape 11"/>
          <p:cNvSpPr/>
          <p:nvPr/>
        </p:nvSpPr>
        <p:spPr>
          <a:xfrm>
            <a:off x="938520" y="13789440"/>
            <a:ext cx="13677480" cy="1186560"/>
          </a:xfrm>
          <a:prstGeom prst="rect">
            <a:avLst/>
          </a:prstGeom>
          <a:solidFill>
            <a:srgbClr val="00285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5400" b="1" strike="noStrike" spc="-1">
                <a:solidFill>
                  <a:srgbClr val="FFFFFF"/>
                </a:solidFill>
                <a:latin typeface="Arial"/>
              </a:rPr>
              <a:t>MedAustron Beam Test Results</a:t>
            </a:r>
            <a:endParaRPr lang="en-GB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CustomShape 12"/>
          <p:cNvSpPr/>
          <p:nvPr/>
        </p:nvSpPr>
        <p:spPr>
          <a:xfrm>
            <a:off x="866520" y="6300000"/>
            <a:ext cx="13677480" cy="680400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CCCCCC"/>
              </a:gs>
            </a:gsLst>
            <a:lin ang="5400000"/>
          </a:gradFill>
          <a:ln w="3600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360000" rIns="720000" bIns="360000"/>
          <a:lstStyle/>
          <a:p>
            <a:pPr>
              <a:lnSpc>
                <a:spcPct val="100000"/>
              </a:lnSpc>
            </a:pPr>
            <a:endParaRPr lang="en-GB" sz="7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268"/>
              </a:spcAft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The precise knowledge of the range of a proton beam is crucial for an accurate treatment because of the steep fall-off at the end of a Bragg curve. Proton beam range measurements are carried out as part of the daily </a:t>
            </a:r>
            <a:r>
              <a:rPr lang="en-GB" sz="3600" b="1" strike="noStrike" spc="-1" dirty="0">
                <a:solidFill>
                  <a:srgbClr val="002855"/>
                </a:solidFill>
                <a:latin typeface="Arial"/>
              </a:rPr>
              <a:t>quality assurance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 in proton therapy centres. We are developing a range telescope based on </a:t>
            </a:r>
            <a:r>
              <a:rPr lang="en-GB" sz="3600" b="1" strike="noStrike" spc="-1" dirty="0">
                <a:solidFill>
                  <a:srgbClr val="002855"/>
                </a:solidFill>
                <a:latin typeface="Arial"/>
              </a:rPr>
              <a:t>water-equivalent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 plastic scintillator. The resulting detector aims to be as </a:t>
            </a:r>
            <a:r>
              <a:rPr lang="en-GB" sz="3600" b="1" strike="noStrike" spc="-1" dirty="0">
                <a:solidFill>
                  <a:srgbClr val="002855"/>
                </a:solidFill>
                <a:latin typeface="Arial"/>
              </a:rPr>
              <a:t>fast and precise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 as a Multi-Layer Ionisation Chamber at only a </a:t>
            </a:r>
            <a:r>
              <a:rPr lang="en-GB" sz="3600" b="1" strike="noStrike" spc="-1" dirty="0">
                <a:solidFill>
                  <a:srgbClr val="002855"/>
                </a:solidFill>
                <a:latin typeface="Arial"/>
              </a:rPr>
              <a:t>fraction of the cost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523" name="CustomShape 13"/>
          <p:cNvSpPr/>
          <p:nvPr/>
        </p:nvSpPr>
        <p:spPr>
          <a:xfrm>
            <a:off x="866520" y="6264000"/>
            <a:ext cx="13677480" cy="1152000"/>
          </a:xfrm>
          <a:prstGeom prst="rect">
            <a:avLst/>
          </a:prstGeom>
          <a:solidFill>
            <a:srgbClr val="00285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5400" b="1" strike="noStrike" spc="-1">
                <a:solidFill>
                  <a:srgbClr val="FFFFFF"/>
                </a:solidFill>
                <a:latin typeface="Arial"/>
              </a:rPr>
              <a:t>Motivation</a:t>
            </a:r>
            <a:endParaRPr lang="en-GB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CustomShape 14"/>
          <p:cNvSpPr/>
          <p:nvPr/>
        </p:nvSpPr>
        <p:spPr>
          <a:xfrm>
            <a:off x="15552000" y="6264000"/>
            <a:ext cx="13677480" cy="846504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CCCCCC"/>
              </a:gs>
            </a:gsLst>
            <a:lin ang="5400000"/>
          </a:gradFill>
          <a:ln w="36000">
            <a:solidFill>
              <a:srgbClr val="00285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0" tIns="360000" rIns="720000" bIns="360000"/>
          <a:lstStyle/>
          <a:p>
            <a:pPr>
              <a:lnSpc>
                <a:spcPct val="100000"/>
              </a:lnSpc>
            </a:pPr>
            <a:endParaRPr lang="en-GB" sz="72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The Proton beam is fully absorbed in the scintillator stack.</a:t>
            </a: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Each scintillator sheet is read out individually.</a:t>
            </a: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Light output is “quenched” (</a:t>
            </a:r>
            <a:r>
              <a:rPr lang="en-GB" sz="3600" b="0" strike="noStrike" spc="-1" dirty="0" err="1">
                <a:solidFill>
                  <a:srgbClr val="000000"/>
                </a:solidFill>
                <a:latin typeface="Arial"/>
              </a:rPr>
              <a:t>Birk's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 law).</a:t>
            </a:r>
          </a:p>
        </p:txBody>
      </p:sp>
      <p:sp>
        <p:nvSpPr>
          <p:cNvPr id="525" name="CustomShape 15"/>
          <p:cNvSpPr/>
          <p:nvPr/>
        </p:nvSpPr>
        <p:spPr>
          <a:xfrm>
            <a:off x="15552000" y="6269040"/>
            <a:ext cx="13677480" cy="1152000"/>
          </a:xfrm>
          <a:prstGeom prst="rect">
            <a:avLst/>
          </a:prstGeom>
          <a:solidFill>
            <a:srgbClr val="00285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5400" b="1" strike="noStrike" spc="-1">
                <a:solidFill>
                  <a:srgbClr val="FFFFFF"/>
                </a:solidFill>
                <a:latin typeface="Arial"/>
              </a:rPr>
              <a:t>Detector Principle</a:t>
            </a:r>
            <a:endParaRPr lang="en-GB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TextShape 16"/>
          <p:cNvSpPr txBox="1"/>
          <p:nvPr/>
        </p:nvSpPr>
        <p:spPr>
          <a:xfrm>
            <a:off x="18321480" y="13860000"/>
            <a:ext cx="950400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3600" b="0" strike="noStrike" spc="-1">
                <a:solidFill>
                  <a:srgbClr val="000000"/>
                </a:solidFill>
                <a:latin typeface="Arial"/>
              </a:rPr>
              <a:t>Figure 1: Principle of a range telescope.</a:t>
            </a:r>
          </a:p>
        </p:txBody>
      </p:sp>
      <p:sp>
        <p:nvSpPr>
          <p:cNvPr id="527" name="CustomShape 17"/>
          <p:cNvSpPr/>
          <p:nvPr/>
        </p:nvSpPr>
        <p:spPr>
          <a:xfrm>
            <a:off x="17327880" y="9864000"/>
            <a:ext cx="9849600" cy="3801600"/>
          </a:xfrm>
          <a:prstGeom prst="rect">
            <a:avLst/>
          </a:prstGeom>
          <a:solidFill>
            <a:srgbClr val="FFFFFF"/>
          </a:solidFill>
          <a:ln w="36000">
            <a:solidFill>
              <a:srgbClr val="002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CustomShape 18"/>
          <p:cNvSpPr/>
          <p:nvPr/>
        </p:nvSpPr>
        <p:spPr>
          <a:xfrm>
            <a:off x="18537840" y="10921320"/>
            <a:ext cx="563940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CustomShape 19"/>
          <p:cNvSpPr/>
          <p:nvPr/>
        </p:nvSpPr>
        <p:spPr>
          <a:xfrm>
            <a:off x="1897380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CustomShape 20"/>
          <p:cNvSpPr/>
          <p:nvPr/>
        </p:nvSpPr>
        <p:spPr>
          <a:xfrm>
            <a:off x="1912284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21"/>
          <p:cNvSpPr/>
          <p:nvPr/>
        </p:nvSpPr>
        <p:spPr>
          <a:xfrm>
            <a:off x="1867608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CustomShape 22"/>
          <p:cNvSpPr/>
          <p:nvPr/>
        </p:nvSpPr>
        <p:spPr>
          <a:xfrm>
            <a:off x="1882512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CustomShape 23"/>
          <p:cNvSpPr/>
          <p:nvPr/>
        </p:nvSpPr>
        <p:spPr>
          <a:xfrm>
            <a:off x="19569960" y="10921320"/>
            <a:ext cx="14760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CustomShape 24"/>
          <p:cNvSpPr/>
          <p:nvPr/>
        </p:nvSpPr>
        <p:spPr>
          <a:xfrm>
            <a:off x="1971936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CustomShape 25"/>
          <p:cNvSpPr/>
          <p:nvPr/>
        </p:nvSpPr>
        <p:spPr>
          <a:xfrm>
            <a:off x="1927224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CustomShape 26"/>
          <p:cNvSpPr/>
          <p:nvPr/>
        </p:nvSpPr>
        <p:spPr>
          <a:xfrm>
            <a:off x="1942128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CustomShape 27"/>
          <p:cNvSpPr/>
          <p:nvPr/>
        </p:nvSpPr>
        <p:spPr>
          <a:xfrm>
            <a:off x="2015568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CustomShape 28"/>
          <p:cNvSpPr/>
          <p:nvPr/>
        </p:nvSpPr>
        <p:spPr>
          <a:xfrm>
            <a:off x="2030508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CustomShape 29"/>
          <p:cNvSpPr/>
          <p:nvPr/>
        </p:nvSpPr>
        <p:spPr>
          <a:xfrm>
            <a:off x="1985724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0" name="CustomShape 30"/>
          <p:cNvSpPr/>
          <p:nvPr/>
        </p:nvSpPr>
        <p:spPr>
          <a:xfrm>
            <a:off x="2000664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CustomShape 31"/>
          <p:cNvSpPr/>
          <p:nvPr/>
        </p:nvSpPr>
        <p:spPr>
          <a:xfrm>
            <a:off x="2075148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CustomShape 32"/>
          <p:cNvSpPr/>
          <p:nvPr/>
        </p:nvSpPr>
        <p:spPr>
          <a:xfrm>
            <a:off x="2090088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CustomShape 33"/>
          <p:cNvSpPr/>
          <p:nvPr/>
        </p:nvSpPr>
        <p:spPr>
          <a:xfrm>
            <a:off x="2045376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CustomShape 34"/>
          <p:cNvSpPr/>
          <p:nvPr/>
        </p:nvSpPr>
        <p:spPr>
          <a:xfrm>
            <a:off x="2060316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5" name="CustomShape 35"/>
          <p:cNvSpPr/>
          <p:nvPr/>
        </p:nvSpPr>
        <p:spPr>
          <a:xfrm>
            <a:off x="2134800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CustomShape 36"/>
          <p:cNvSpPr/>
          <p:nvPr/>
        </p:nvSpPr>
        <p:spPr>
          <a:xfrm>
            <a:off x="2149740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7" name="CustomShape 37"/>
          <p:cNvSpPr/>
          <p:nvPr/>
        </p:nvSpPr>
        <p:spPr>
          <a:xfrm>
            <a:off x="2104992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8" name="CustomShape 38"/>
          <p:cNvSpPr/>
          <p:nvPr/>
        </p:nvSpPr>
        <p:spPr>
          <a:xfrm>
            <a:off x="2119932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" name="CustomShape 39"/>
          <p:cNvSpPr/>
          <p:nvPr/>
        </p:nvSpPr>
        <p:spPr>
          <a:xfrm>
            <a:off x="2194416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0" name="CustomShape 40"/>
          <p:cNvSpPr/>
          <p:nvPr/>
        </p:nvSpPr>
        <p:spPr>
          <a:xfrm>
            <a:off x="2209320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CustomShape 41"/>
          <p:cNvSpPr/>
          <p:nvPr/>
        </p:nvSpPr>
        <p:spPr>
          <a:xfrm>
            <a:off x="2164644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2" name="CustomShape 42"/>
          <p:cNvSpPr/>
          <p:nvPr/>
        </p:nvSpPr>
        <p:spPr>
          <a:xfrm>
            <a:off x="2179512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3" name="CustomShape 43"/>
          <p:cNvSpPr/>
          <p:nvPr/>
        </p:nvSpPr>
        <p:spPr>
          <a:xfrm>
            <a:off x="2254068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44"/>
          <p:cNvSpPr/>
          <p:nvPr/>
        </p:nvSpPr>
        <p:spPr>
          <a:xfrm>
            <a:off x="2268936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5" name="CustomShape 45"/>
          <p:cNvSpPr/>
          <p:nvPr/>
        </p:nvSpPr>
        <p:spPr>
          <a:xfrm>
            <a:off x="2224224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6" name="CustomShape 46"/>
          <p:cNvSpPr/>
          <p:nvPr/>
        </p:nvSpPr>
        <p:spPr>
          <a:xfrm>
            <a:off x="2239164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7" name="CustomShape 47"/>
          <p:cNvSpPr/>
          <p:nvPr/>
        </p:nvSpPr>
        <p:spPr>
          <a:xfrm>
            <a:off x="2313648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CustomShape 48"/>
          <p:cNvSpPr/>
          <p:nvPr/>
        </p:nvSpPr>
        <p:spPr>
          <a:xfrm>
            <a:off x="2328588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9" name="CustomShape 49"/>
          <p:cNvSpPr/>
          <p:nvPr/>
        </p:nvSpPr>
        <p:spPr>
          <a:xfrm>
            <a:off x="2283840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CustomShape 50"/>
          <p:cNvSpPr/>
          <p:nvPr/>
        </p:nvSpPr>
        <p:spPr>
          <a:xfrm>
            <a:off x="2298744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1" name="CustomShape 51"/>
          <p:cNvSpPr/>
          <p:nvPr/>
        </p:nvSpPr>
        <p:spPr>
          <a:xfrm>
            <a:off x="2373264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52"/>
          <p:cNvSpPr/>
          <p:nvPr/>
        </p:nvSpPr>
        <p:spPr>
          <a:xfrm>
            <a:off x="2388168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CustomShape 53"/>
          <p:cNvSpPr/>
          <p:nvPr/>
        </p:nvSpPr>
        <p:spPr>
          <a:xfrm>
            <a:off x="23434560" y="10921320"/>
            <a:ext cx="14724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CustomShape 54"/>
          <p:cNvSpPr/>
          <p:nvPr/>
        </p:nvSpPr>
        <p:spPr>
          <a:xfrm>
            <a:off x="23583960" y="10921320"/>
            <a:ext cx="146880" cy="2022120"/>
          </a:xfrm>
          <a:prstGeom prst="rect">
            <a:avLst/>
          </a:prstGeom>
          <a:solidFill>
            <a:srgbClr val="BBE0E3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5" name="Line 55"/>
          <p:cNvSpPr/>
          <p:nvPr/>
        </p:nvSpPr>
        <p:spPr>
          <a:xfrm>
            <a:off x="1874952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Line 56"/>
          <p:cNvSpPr/>
          <p:nvPr/>
        </p:nvSpPr>
        <p:spPr>
          <a:xfrm>
            <a:off x="1904796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7" name="Line 57"/>
          <p:cNvSpPr/>
          <p:nvPr/>
        </p:nvSpPr>
        <p:spPr>
          <a:xfrm>
            <a:off x="1934532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8" name="Line 58"/>
          <p:cNvSpPr/>
          <p:nvPr/>
        </p:nvSpPr>
        <p:spPr>
          <a:xfrm>
            <a:off x="1964376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9" name="Line 59"/>
          <p:cNvSpPr/>
          <p:nvPr/>
        </p:nvSpPr>
        <p:spPr>
          <a:xfrm>
            <a:off x="1993140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0" name="Line 60"/>
          <p:cNvSpPr/>
          <p:nvPr/>
        </p:nvSpPr>
        <p:spPr>
          <a:xfrm>
            <a:off x="2022876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Line 61"/>
          <p:cNvSpPr/>
          <p:nvPr/>
        </p:nvSpPr>
        <p:spPr>
          <a:xfrm>
            <a:off x="2052720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Line 62"/>
          <p:cNvSpPr/>
          <p:nvPr/>
        </p:nvSpPr>
        <p:spPr>
          <a:xfrm>
            <a:off x="2082564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3" name="Line 63"/>
          <p:cNvSpPr/>
          <p:nvPr/>
        </p:nvSpPr>
        <p:spPr>
          <a:xfrm>
            <a:off x="2112300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4" name="Line 64"/>
          <p:cNvSpPr/>
          <p:nvPr/>
        </p:nvSpPr>
        <p:spPr>
          <a:xfrm>
            <a:off x="2142144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5" name="Line 65"/>
          <p:cNvSpPr/>
          <p:nvPr/>
        </p:nvSpPr>
        <p:spPr>
          <a:xfrm>
            <a:off x="2171988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6" name="Line 66"/>
          <p:cNvSpPr/>
          <p:nvPr/>
        </p:nvSpPr>
        <p:spPr>
          <a:xfrm>
            <a:off x="2201724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7" name="Line 67"/>
          <p:cNvSpPr/>
          <p:nvPr/>
        </p:nvSpPr>
        <p:spPr>
          <a:xfrm>
            <a:off x="2231568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8" name="Line 68"/>
          <p:cNvSpPr/>
          <p:nvPr/>
        </p:nvSpPr>
        <p:spPr>
          <a:xfrm>
            <a:off x="2261376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9" name="Line 69"/>
          <p:cNvSpPr/>
          <p:nvPr/>
        </p:nvSpPr>
        <p:spPr>
          <a:xfrm>
            <a:off x="2291184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Line 70"/>
          <p:cNvSpPr/>
          <p:nvPr/>
        </p:nvSpPr>
        <p:spPr>
          <a:xfrm>
            <a:off x="2320956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Line 71"/>
          <p:cNvSpPr/>
          <p:nvPr/>
        </p:nvSpPr>
        <p:spPr>
          <a:xfrm>
            <a:off x="2350800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Line 72"/>
          <p:cNvSpPr/>
          <p:nvPr/>
        </p:nvSpPr>
        <p:spPr>
          <a:xfrm>
            <a:off x="2380608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Line 73"/>
          <p:cNvSpPr/>
          <p:nvPr/>
        </p:nvSpPr>
        <p:spPr>
          <a:xfrm>
            <a:off x="24114600" y="1294380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Line 74"/>
          <p:cNvSpPr/>
          <p:nvPr/>
        </p:nvSpPr>
        <p:spPr>
          <a:xfrm>
            <a:off x="1860048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Line 75"/>
          <p:cNvSpPr/>
          <p:nvPr/>
        </p:nvSpPr>
        <p:spPr>
          <a:xfrm>
            <a:off x="1889856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Line 76"/>
          <p:cNvSpPr/>
          <p:nvPr/>
        </p:nvSpPr>
        <p:spPr>
          <a:xfrm>
            <a:off x="1919664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Line 77"/>
          <p:cNvSpPr/>
          <p:nvPr/>
        </p:nvSpPr>
        <p:spPr>
          <a:xfrm>
            <a:off x="1949472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Line 78"/>
          <p:cNvSpPr/>
          <p:nvPr/>
        </p:nvSpPr>
        <p:spPr>
          <a:xfrm>
            <a:off x="1978236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Line 79"/>
          <p:cNvSpPr/>
          <p:nvPr/>
        </p:nvSpPr>
        <p:spPr>
          <a:xfrm>
            <a:off x="2008044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Line 80"/>
          <p:cNvSpPr/>
          <p:nvPr/>
        </p:nvSpPr>
        <p:spPr>
          <a:xfrm>
            <a:off x="2037852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Line 81"/>
          <p:cNvSpPr/>
          <p:nvPr/>
        </p:nvSpPr>
        <p:spPr>
          <a:xfrm>
            <a:off x="2067624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Line 82"/>
          <p:cNvSpPr/>
          <p:nvPr/>
        </p:nvSpPr>
        <p:spPr>
          <a:xfrm>
            <a:off x="2097468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Line 83"/>
          <p:cNvSpPr/>
          <p:nvPr/>
        </p:nvSpPr>
        <p:spPr>
          <a:xfrm>
            <a:off x="2127240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Line 84"/>
          <p:cNvSpPr/>
          <p:nvPr/>
        </p:nvSpPr>
        <p:spPr>
          <a:xfrm>
            <a:off x="2157048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Line 85"/>
          <p:cNvSpPr/>
          <p:nvPr/>
        </p:nvSpPr>
        <p:spPr>
          <a:xfrm>
            <a:off x="2186892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Line 86"/>
          <p:cNvSpPr/>
          <p:nvPr/>
        </p:nvSpPr>
        <p:spPr>
          <a:xfrm>
            <a:off x="2216664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Line 87"/>
          <p:cNvSpPr/>
          <p:nvPr/>
        </p:nvSpPr>
        <p:spPr>
          <a:xfrm>
            <a:off x="2246472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Line 88"/>
          <p:cNvSpPr/>
          <p:nvPr/>
        </p:nvSpPr>
        <p:spPr>
          <a:xfrm>
            <a:off x="2276316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Line 89"/>
          <p:cNvSpPr/>
          <p:nvPr/>
        </p:nvSpPr>
        <p:spPr>
          <a:xfrm>
            <a:off x="2306088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Line 90"/>
          <p:cNvSpPr/>
          <p:nvPr/>
        </p:nvSpPr>
        <p:spPr>
          <a:xfrm>
            <a:off x="2335896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Line 91"/>
          <p:cNvSpPr/>
          <p:nvPr/>
        </p:nvSpPr>
        <p:spPr>
          <a:xfrm>
            <a:off x="23657400" y="10505520"/>
            <a:ext cx="0" cy="4071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Line 92"/>
          <p:cNvSpPr/>
          <p:nvPr/>
        </p:nvSpPr>
        <p:spPr>
          <a:xfrm>
            <a:off x="23951160" y="10204920"/>
            <a:ext cx="14760" cy="680760"/>
          </a:xfrm>
          <a:prstGeom prst="line">
            <a:avLst/>
          </a:prstGeom>
          <a:ln w="763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93"/>
          <p:cNvSpPr/>
          <p:nvPr/>
        </p:nvSpPr>
        <p:spPr>
          <a:xfrm rot="21417000">
            <a:off x="18513720" y="11108520"/>
            <a:ext cx="4026960" cy="1904400"/>
          </a:xfrm>
          <a:custGeom>
            <a:avLst/>
            <a:gdLst/>
            <a:ahLst/>
            <a:cxnLst/>
            <a:rect l="l" t="t" r="r" b="b"/>
            <a:pathLst>
              <a:path w="8071556" h="3817110">
                <a:moveTo>
                  <a:pt x="0" y="2641184"/>
                </a:moveTo>
                <a:cubicBezTo>
                  <a:pt x="2405160" y="2761128"/>
                  <a:pt x="4810321" y="2881073"/>
                  <a:pt x="6096000" y="2443629"/>
                </a:cubicBezTo>
                <a:cubicBezTo>
                  <a:pt x="7381679" y="2006185"/>
                  <a:pt x="7384815" y="-212396"/>
                  <a:pt x="7714074" y="16518"/>
                </a:cubicBezTo>
                <a:cubicBezTo>
                  <a:pt x="8043333" y="245432"/>
                  <a:pt x="8071556" y="3817110"/>
                  <a:pt x="8071556" y="3817110"/>
                </a:cubicBezTo>
                <a:lnTo>
                  <a:pt x="8071556" y="3817110"/>
                </a:lnTo>
                <a:lnTo>
                  <a:pt x="8071556" y="3817110"/>
                </a:lnTo>
              </a:path>
            </a:pathLst>
          </a:custGeom>
          <a:noFill/>
          <a:ln w="50760">
            <a:solidFill>
              <a:srgbClr val="FF0000"/>
            </a:solidFill>
            <a:round/>
          </a:ln>
          <a:effectLst>
            <a:outerShdw dist="38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94"/>
          <p:cNvSpPr/>
          <p:nvPr/>
        </p:nvSpPr>
        <p:spPr>
          <a:xfrm>
            <a:off x="24732360" y="12450240"/>
            <a:ext cx="147240" cy="49320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95"/>
          <p:cNvSpPr/>
          <p:nvPr/>
        </p:nvSpPr>
        <p:spPr>
          <a:xfrm>
            <a:off x="24881400" y="12436200"/>
            <a:ext cx="147240" cy="5072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96"/>
          <p:cNvSpPr/>
          <p:nvPr/>
        </p:nvSpPr>
        <p:spPr>
          <a:xfrm>
            <a:off x="24434280" y="12464640"/>
            <a:ext cx="146880" cy="47880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97"/>
          <p:cNvSpPr/>
          <p:nvPr/>
        </p:nvSpPr>
        <p:spPr>
          <a:xfrm>
            <a:off x="24583320" y="12457440"/>
            <a:ext cx="146880" cy="48600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98"/>
          <p:cNvSpPr/>
          <p:nvPr/>
        </p:nvSpPr>
        <p:spPr>
          <a:xfrm>
            <a:off x="25328520" y="12371400"/>
            <a:ext cx="146520" cy="5720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99"/>
          <p:cNvSpPr/>
          <p:nvPr/>
        </p:nvSpPr>
        <p:spPr>
          <a:xfrm>
            <a:off x="25477560" y="12342600"/>
            <a:ext cx="146880" cy="6008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00"/>
          <p:cNvSpPr/>
          <p:nvPr/>
        </p:nvSpPr>
        <p:spPr>
          <a:xfrm>
            <a:off x="25030080" y="12417840"/>
            <a:ext cx="147240" cy="52560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01"/>
          <p:cNvSpPr/>
          <p:nvPr/>
        </p:nvSpPr>
        <p:spPr>
          <a:xfrm>
            <a:off x="25179480" y="12403800"/>
            <a:ext cx="146880" cy="5396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02"/>
          <p:cNvSpPr/>
          <p:nvPr/>
        </p:nvSpPr>
        <p:spPr>
          <a:xfrm>
            <a:off x="25913880" y="12224520"/>
            <a:ext cx="146880" cy="71892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03"/>
          <p:cNvSpPr/>
          <p:nvPr/>
        </p:nvSpPr>
        <p:spPr>
          <a:xfrm>
            <a:off x="26063280" y="12142800"/>
            <a:ext cx="146880" cy="8006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04"/>
          <p:cNvSpPr/>
          <p:nvPr/>
        </p:nvSpPr>
        <p:spPr>
          <a:xfrm>
            <a:off x="25616160" y="12306960"/>
            <a:ext cx="146880" cy="63648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05"/>
          <p:cNvSpPr/>
          <p:nvPr/>
        </p:nvSpPr>
        <p:spPr>
          <a:xfrm>
            <a:off x="25765200" y="12263760"/>
            <a:ext cx="147240" cy="67968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06"/>
          <p:cNvSpPr/>
          <p:nvPr/>
        </p:nvSpPr>
        <p:spPr>
          <a:xfrm>
            <a:off x="26510400" y="11610000"/>
            <a:ext cx="146880" cy="13334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07"/>
          <p:cNvSpPr/>
          <p:nvPr/>
        </p:nvSpPr>
        <p:spPr>
          <a:xfrm>
            <a:off x="26659440" y="11883600"/>
            <a:ext cx="146880" cy="10598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08"/>
          <p:cNvSpPr/>
          <p:nvPr/>
        </p:nvSpPr>
        <p:spPr>
          <a:xfrm>
            <a:off x="26211960" y="11980080"/>
            <a:ext cx="146880" cy="96336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09"/>
          <p:cNvSpPr/>
          <p:nvPr/>
        </p:nvSpPr>
        <p:spPr>
          <a:xfrm>
            <a:off x="26361000" y="11774160"/>
            <a:ext cx="147240" cy="116928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10"/>
          <p:cNvSpPr/>
          <p:nvPr/>
        </p:nvSpPr>
        <p:spPr>
          <a:xfrm>
            <a:off x="26808120" y="12758400"/>
            <a:ext cx="146880" cy="185040"/>
          </a:xfrm>
          <a:prstGeom prst="rect">
            <a:avLst/>
          </a:prstGeom>
          <a:solidFill>
            <a:srgbClr val="72BFC5"/>
          </a:solidFill>
          <a:ln w="19080">
            <a:solidFill>
              <a:srgbClr val="000000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11"/>
          <p:cNvSpPr/>
          <p:nvPr/>
        </p:nvSpPr>
        <p:spPr>
          <a:xfrm>
            <a:off x="24141240" y="10206360"/>
            <a:ext cx="203076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Quenched light output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Line 112"/>
          <p:cNvSpPr/>
          <p:nvPr/>
        </p:nvSpPr>
        <p:spPr>
          <a:xfrm>
            <a:off x="23965920" y="10232280"/>
            <a:ext cx="1734840" cy="0"/>
          </a:xfrm>
          <a:prstGeom prst="line">
            <a:avLst/>
          </a:prstGeom>
          <a:ln w="763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Line 113"/>
          <p:cNvSpPr/>
          <p:nvPr/>
        </p:nvSpPr>
        <p:spPr>
          <a:xfrm>
            <a:off x="25700760" y="10204920"/>
            <a:ext cx="0" cy="1394280"/>
          </a:xfrm>
          <a:prstGeom prst="line">
            <a:avLst/>
          </a:prstGeom>
          <a:ln w="763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TextShape 114"/>
          <p:cNvSpPr txBox="1"/>
          <p:nvPr/>
        </p:nvSpPr>
        <p:spPr>
          <a:xfrm>
            <a:off x="19206000" y="11189520"/>
            <a:ext cx="1279080" cy="981720"/>
          </a:xfrm>
          <a:prstGeom prst="rect">
            <a:avLst/>
          </a:prstGeom>
          <a:solidFill>
            <a:srgbClr val="FFFFFF"/>
          </a:solidFill>
          <a:ln w="38160">
            <a:solidFill>
              <a:srgbClr val="002855"/>
            </a:solidFill>
            <a:round/>
          </a:ln>
        </p:spPr>
        <p:txBody>
          <a:bodyPr lIns="109080" tIns="64080" rIns="109080" bIns="64080"/>
          <a:lstStyle/>
          <a:p>
            <a:r>
              <a:rPr lang="en-GB" sz="2800" b="0" strike="noStrike" spc="-1">
                <a:solidFill>
                  <a:srgbClr val="FF3333"/>
                </a:solidFill>
                <a:latin typeface="Arial"/>
              </a:rPr>
              <a:t>Bragg curve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CustomShape 115"/>
          <p:cNvSpPr/>
          <p:nvPr/>
        </p:nvSpPr>
        <p:spPr>
          <a:xfrm>
            <a:off x="16628658" y="12101976"/>
            <a:ext cx="1382400" cy="345600"/>
          </a:xfrm>
          <a:custGeom>
            <a:avLst/>
            <a:gdLst/>
            <a:ahLst/>
            <a:cxnLst/>
            <a:rect l="0" t="0" r="r" b="b"/>
            <a:pathLst>
              <a:path w="3842" h="962">
                <a:moveTo>
                  <a:pt x="0" y="721"/>
                </a:moveTo>
                <a:lnTo>
                  <a:pt x="2881" y="721"/>
                </a:lnTo>
                <a:lnTo>
                  <a:pt x="2881" y="961"/>
                </a:lnTo>
                <a:lnTo>
                  <a:pt x="3841" y="481"/>
                </a:lnTo>
                <a:lnTo>
                  <a:pt x="2881" y="0"/>
                </a:lnTo>
                <a:lnTo>
                  <a:pt x="2881" y="241"/>
                </a:lnTo>
                <a:lnTo>
                  <a:pt x="0" y="241"/>
                </a:lnTo>
                <a:lnTo>
                  <a:pt x="0" y="721"/>
                </a:lnTo>
              </a:path>
            </a:pathLst>
          </a:custGeom>
          <a:solidFill>
            <a:srgbClr val="FF3333"/>
          </a:solidFill>
          <a:ln w="360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TextShape 116"/>
          <p:cNvSpPr txBox="1"/>
          <p:nvPr/>
        </p:nvSpPr>
        <p:spPr>
          <a:xfrm>
            <a:off x="16518742" y="11040070"/>
            <a:ext cx="1267200" cy="9810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2855"/>
            </a:solidFill>
            <a:round/>
          </a:ln>
        </p:spPr>
        <p:txBody>
          <a:bodyPr lIns="108720" tIns="63720" rIns="108720" bIns="63720"/>
          <a:lstStyle/>
          <a:p>
            <a:r>
              <a:rPr lang="en-GB" sz="2800" b="0" strike="noStrike" spc="-1">
                <a:solidFill>
                  <a:srgbClr val="FF3333"/>
                </a:solidFill>
                <a:latin typeface="Arial"/>
              </a:rPr>
              <a:t>Proton beam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TextShape 117"/>
          <p:cNvSpPr txBox="1"/>
          <p:nvPr/>
        </p:nvSpPr>
        <p:spPr>
          <a:xfrm>
            <a:off x="1692000" y="37858680"/>
            <a:ext cx="1454400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3600" b="0" strike="noStrike" spc="-1">
                <a:solidFill>
                  <a:srgbClr val="000000"/>
                </a:solidFill>
                <a:latin typeface="Arial"/>
              </a:rPr>
              <a:t>Figure 5: Reconstructed vs. expected ranges and residuals.</a:t>
            </a:r>
          </a:p>
        </p:txBody>
      </p:sp>
      <p:sp>
        <p:nvSpPr>
          <p:cNvPr id="628" name="TextShape 118"/>
          <p:cNvSpPr txBox="1"/>
          <p:nvPr/>
        </p:nvSpPr>
        <p:spPr>
          <a:xfrm>
            <a:off x="1442520" y="27972000"/>
            <a:ext cx="12885480" cy="126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Figure 4: Fit of a quenched Bragg curve to the integrated light output and reconstruction of a pristine Bragg curve.</a:t>
            </a:r>
          </a:p>
        </p:txBody>
      </p:sp>
      <p:pic>
        <p:nvPicPr>
          <p:cNvPr id="629" name="Picture 628"/>
          <p:cNvPicPr/>
          <p:nvPr/>
        </p:nvPicPr>
        <p:blipFill>
          <a:blip r:embed="rId5"/>
          <a:stretch/>
        </p:blipFill>
        <p:spPr>
          <a:xfrm>
            <a:off x="3168000" y="22032000"/>
            <a:ext cx="9000000" cy="5814000"/>
          </a:xfrm>
          <a:prstGeom prst="rect">
            <a:avLst/>
          </a:prstGeom>
          <a:ln w="38160">
            <a:solidFill>
              <a:srgbClr val="002855"/>
            </a:solidFill>
            <a:round/>
          </a:ln>
        </p:spPr>
      </p:pic>
      <p:pic>
        <p:nvPicPr>
          <p:cNvPr id="630" name="Picture 629"/>
          <p:cNvPicPr/>
          <p:nvPr/>
        </p:nvPicPr>
        <p:blipFill>
          <a:blip r:embed="rId6"/>
          <a:stretch/>
        </p:blipFill>
        <p:spPr>
          <a:xfrm>
            <a:off x="3168000" y="29628000"/>
            <a:ext cx="9000000" cy="8074800"/>
          </a:xfrm>
          <a:prstGeom prst="rect">
            <a:avLst/>
          </a:prstGeom>
          <a:ln w="38160">
            <a:solidFill>
              <a:srgbClr val="002855"/>
            </a:solidFill>
            <a:round/>
          </a:ln>
        </p:spPr>
      </p:pic>
      <p:pic>
        <p:nvPicPr>
          <p:cNvPr id="631" name="Picture 630"/>
          <p:cNvPicPr/>
          <p:nvPr/>
        </p:nvPicPr>
        <p:blipFill>
          <a:blip r:embed="rId7"/>
          <a:stretch/>
        </p:blipFill>
        <p:spPr>
          <a:xfrm>
            <a:off x="16491960" y="17615160"/>
            <a:ext cx="6480000" cy="3906000"/>
          </a:xfrm>
          <a:prstGeom prst="rect">
            <a:avLst/>
          </a:prstGeom>
          <a:ln w="38160">
            <a:solidFill>
              <a:srgbClr val="002855"/>
            </a:solidFill>
            <a:round/>
          </a:ln>
        </p:spPr>
      </p:pic>
      <p:pic>
        <p:nvPicPr>
          <p:cNvPr id="632" name="Picture 631"/>
          <p:cNvPicPr/>
          <p:nvPr/>
        </p:nvPicPr>
        <p:blipFill>
          <a:blip r:embed="rId8"/>
          <a:stretch/>
        </p:blipFill>
        <p:spPr>
          <a:xfrm>
            <a:off x="23472000" y="17604000"/>
            <a:ext cx="4608000" cy="3927600"/>
          </a:xfrm>
          <a:prstGeom prst="rect">
            <a:avLst/>
          </a:prstGeom>
          <a:ln w="38160">
            <a:solidFill>
              <a:srgbClr val="002855"/>
            </a:solidFill>
            <a:round/>
          </a:ln>
        </p:spPr>
      </p:pic>
      <p:sp>
        <p:nvSpPr>
          <p:cNvPr id="633" name="Freeform 119"/>
          <p:cNvSpPr/>
          <p:nvPr/>
        </p:nvSpPr>
        <p:spPr>
          <a:xfrm>
            <a:off x="16452000" y="21816000"/>
            <a:ext cx="6480360" cy="4860360"/>
          </a:xfrm>
          <a:custGeom>
            <a:avLst/>
            <a:gdLst/>
            <a:ahLst/>
            <a:cxnLst/>
            <a:rect l="0" t="0" r="r" b="b"/>
            <a:pathLst>
              <a:path w="18001" h="13501">
                <a:moveTo>
                  <a:pt x="0" y="13500"/>
                </a:moveTo>
                <a:lnTo>
                  <a:pt x="0" y="0"/>
                </a:lnTo>
                <a:lnTo>
                  <a:pt x="18000" y="0"/>
                </a:lnTo>
                <a:lnTo>
                  <a:pt x="18000" y="13500"/>
                </a:lnTo>
                <a:lnTo>
                  <a:pt x="0" y="13500"/>
                </a:lnTo>
              </a:path>
            </a:pathLst>
          </a:custGeom>
          <a:blipFill>
            <a:blip r:embed="rId9"/>
            <a:stretch>
              <a:fillRect/>
            </a:stretch>
          </a:blipFill>
          <a:ln w="38160">
            <a:solidFill>
              <a:srgbClr val="002855"/>
            </a:solidFill>
            <a:round/>
          </a:ln>
        </p:spPr>
      </p:sp>
      <p:pic>
        <p:nvPicPr>
          <p:cNvPr id="634" name="Picture 633"/>
          <p:cNvPicPr/>
          <p:nvPr/>
        </p:nvPicPr>
        <p:blipFill>
          <a:blip r:embed="rId10"/>
          <a:stretch/>
        </p:blipFill>
        <p:spPr>
          <a:xfrm rot="5400000">
            <a:off x="23256000" y="21816000"/>
            <a:ext cx="4860000" cy="4860000"/>
          </a:xfrm>
          <a:prstGeom prst="rect">
            <a:avLst/>
          </a:prstGeom>
          <a:ln w="38160">
            <a:solidFill>
              <a:srgbClr val="002855"/>
            </a:solidFill>
            <a:round/>
          </a:ln>
        </p:spPr>
      </p:pic>
      <p:sp>
        <p:nvSpPr>
          <p:cNvPr id="635" name="CustomShape 120"/>
          <p:cNvSpPr/>
          <p:nvPr/>
        </p:nvSpPr>
        <p:spPr>
          <a:xfrm>
            <a:off x="23328000" y="21888000"/>
            <a:ext cx="720000" cy="72000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2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/>
            <a:r>
              <a:rPr lang="en-GB" sz="4000" b="0" strike="noStrike" spc="-1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636" name="CustomShape 121"/>
          <p:cNvSpPr/>
          <p:nvPr/>
        </p:nvSpPr>
        <p:spPr>
          <a:xfrm>
            <a:off x="16560000" y="21888000"/>
            <a:ext cx="720000" cy="72000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2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/>
            <a:r>
              <a:rPr lang="en-GB" sz="4000" b="0" strike="noStrike" spc="-1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637" name="CustomShape 122"/>
          <p:cNvSpPr/>
          <p:nvPr/>
        </p:nvSpPr>
        <p:spPr>
          <a:xfrm>
            <a:off x="23544000" y="17640000"/>
            <a:ext cx="720000" cy="72000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2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/>
            <a:r>
              <a:rPr lang="en-GB" sz="4000" b="0" strike="noStrike" spc="-1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638" name="CustomShape 123"/>
          <p:cNvSpPr/>
          <p:nvPr/>
        </p:nvSpPr>
        <p:spPr>
          <a:xfrm>
            <a:off x="16596000" y="17712000"/>
            <a:ext cx="720000" cy="720000"/>
          </a:xfrm>
          <a:prstGeom prst="ellipse">
            <a:avLst/>
          </a:prstGeom>
          <a:solidFill>
            <a:srgbClr val="FFFFFF"/>
          </a:solidFill>
          <a:ln w="38160">
            <a:solidFill>
              <a:srgbClr val="002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/>
            <a:r>
              <a:rPr lang="en-GB" sz="4000" b="0" strike="noStrike" spc="-1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pic>
        <p:nvPicPr>
          <p:cNvPr id="639" name="Picture 638"/>
          <p:cNvPicPr/>
          <p:nvPr/>
        </p:nvPicPr>
        <p:blipFill>
          <a:blip r:embed="rId11"/>
          <a:stretch/>
        </p:blipFill>
        <p:spPr>
          <a:xfrm>
            <a:off x="8100000" y="15156000"/>
            <a:ext cx="5400000" cy="5400000"/>
          </a:xfrm>
          <a:prstGeom prst="rect">
            <a:avLst/>
          </a:prstGeom>
          <a:ln w="38160">
            <a:solidFill>
              <a:srgbClr val="002855"/>
            </a:solidFill>
            <a:round/>
          </a:ln>
        </p:spPr>
      </p:pic>
      <p:pic>
        <p:nvPicPr>
          <p:cNvPr id="640" name="Picture 639"/>
          <p:cNvPicPr/>
          <p:nvPr/>
        </p:nvPicPr>
        <p:blipFill>
          <a:blip r:embed="rId12"/>
          <a:stretch/>
        </p:blipFill>
        <p:spPr>
          <a:xfrm>
            <a:off x="2160000" y="15156000"/>
            <a:ext cx="5400000" cy="5400000"/>
          </a:xfrm>
          <a:prstGeom prst="rect">
            <a:avLst/>
          </a:prstGeom>
          <a:ln w="38160">
            <a:solidFill>
              <a:srgbClr val="002855"/>
            </a:solidFill>
            <a:round/>
          </a:ln>
        </p:spPr>
      </p:pic>
      <p:sp>
        <p:nvSpPr>
          <p:cNvPr id="641" name="TextShape 124"/>
          <p:cNvSpPr txBox="1"/>
          <p:nvPr/>
        </p:nvSpPr>
        <p:spPr>
          <a:xfrm>
            <a:off x="1368000" y="20736000"/>
            <a:ext cx="1324800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3600" b="0" strike="noStrike" spc="-1">
                <a:solidFill>
                  <a:srgbClr val="000000"/>
                </a:solidFill>
                <a:latin typeface="Arial"/>
              </a:rPr>
              <a:t>Figure 3: Quenched light output for two different beam energies.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2" name="Formula 125"/>
              <p:cNvSpPr txBox="1"/>
              <p:nvPr/>
            </p:nvSpPr>
            <p:spPr>
              <a:xfrm>
                <a:off x="16556400" y="24084000"/>
                <a:ext cx="719640" cy="35964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:p15="http://schemas.microsoft.com/office/powerpoint/2012/main" xmlns:p14="http://schemas.microsoft.com/office/powerpoint/2010/main" xmlns=""/>
      </mc:AlternateContent>
      <p:sp>
        <p:nvSpPr>
          <p:cNvPr id="643" name="TextShape 126"/>
          <p:cNvSpPr txBox="1"/>
          <p:nvPr/>
        </p:nvSpPr>
        <p:spPr>
          <a:xfrm>
            <a:off x="15979924" y="26928000"/>
            <a:ext cx="12875516" cy="29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spcAft>
                <a:spcPts val="850"/>
              </a:spcAft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Figure 2:</a:t>
            </a:r>
          </a:p>
          <a:p>
            <a:pPr algn="just">
              <a:lnSpc>
                <a:spcPct val="100000"/>
              </a:lnSpc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1) 30x2mm and 20x3mm thick scintillator sheets (10 x 10cm</a:t>
            </a:r>
            <a:r>
              <a:rPr lang="en-GB" sz="3600" b="0" strike="noStrike" spc="-1" baseline="33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algn="just">
              <a:lnSpc>
                <a:spcPct val="100000"/>
              </a:lnSpc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2) 15 x 10cm</a:t>
            </a:r>
            <a:r>
              <a:rPr lang="en-GB" sz="3600" b="0" strike="noStrike" spc="-1" baseline="33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 Monolithic Active Pixel Sensor (CMOS).</a:t>
            </a:r>
          </a:p>
          <a:p>
            <a:pPr algn="just">
              <a:lnSpc>
                <a:spcPct val="100000"/>
              </a:lnSpc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3) Scintillator stack fixed in vice with pixel sensor on top.</a:t>
            </a:r>
          </a:p>
          <a:p>
            <a:pPr algn="just">
              <a:lnSpc>
                <a:spcPct val="100000"/>
              </a:lnSpc>
            </a:pPr>
            <a:r>
              <a:rPr lang="en-GB" sz="3600" b="0" strike="noStrike" spc="-1" dirty="0">
                <a:solidFill>
                  <a:srgbClr val="000000"/>
                </a:solidFill>
                <a:latin typeface="Arial"/>
              </a:rPr>
              <a:t>4) Prototype in light-tight enclosure on treatment couch.</a:t>
            </a:r>
          </a:p>
        </p:txBody>
      </p:sp>
      <p:sp>
        <p:nvSpPr>
          <p:cNvPr id="644" name="CustomShape 127"/>
          <p:cNvSpPr/>
          <p:nvPr/>
        </p:nvSpPr>
        <p:spPr>
          <a:xfrm>
            <a:off x="14544000" y="10008000"/>
            <a:ext cx="1008000" cy="576000"/>
          </a:xfrm>
          <a:custGeom>
            <a:avLst/>
            <a:gdLst/>
            <a:ahLst/>
            <a:cxnLst/>
            <a:rect l="0" t="0" r="r" b="b"/>
            <a:pathLst>
              <a:path w="2802" h="1601">
                <a:moveTo>
                  <a:pt x="0" y="400"/>
                </a:moveTo>
                <a:lnTo>
                  <a:pt x="2100" y="400"/>
                </a:lnTo>
                <a:lnTo>
                  <a:pt x="2100" y="0"/>
                </a:lnTo>
                <a:lnTo>
                  <a:pt x="2801" y="800"/>
                </a:lnTo>
                <a:lnTo>
                  <a:pt x="2100" y="1600"/>
                </a:lnTo>
                <a:lnTo>
                  <a:pt x="2100" y="1200"/>
                </a:lnTo>
                <a:lnTo>
                  <a:pt x="0" y="1200"/>
                </a:lnTo>
                <a:lnTo>
                  <a:pt x="0" y="400"/>
                </a:lnTo>
              </a:path>
            </a:pathLst>
          </a:custGeom>
          <a:solidFill>
            <a:srgbClr val="002855"/>
          </a:solidFill>
          <a:ln>
            <a:solidFill>
              <a:srgbClr val="00285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28"/>
          <p:cNvSpPr/>
          <p:nvPr/>
        </p:nvSpPr>
        <p:spPr>
          <a:xfrm rot="5400000">
            <a:off x="21976920" y="14993640"/>
            <a:ext cx="1116360" cy="576000"/>
          </a:xfrm>
          <a:custGeom>
            <a:avLst/>
            <a:gdLst/>
            <a:ahLst/>
            <a:cxnLst/>
            <a:rect l="0" t="0" r="r" b="b"/>
            <a:pathLst>
              <a:path w="3103" h="1601">
                <a:moveTo>
                  <a:pt x="0" y="400"/>
                </a:moveTo>
                <a:lnTo>
                  <a:pt x="2326" y="400"/>
                </a:lnTo>
                <a:lnTo>
                  <a:pt x="2326" y="0"/>
                </a:lnTo>
                <a:lnTo>
                  <a:pt x="3102" y="800"/>
                </a:lnTo>
                <a:lnTo>
                  <a:pt x="2326" y="1600"/>
                </a:lnTo>
                <a:lnTo>
                  <a:pt x="2326" y="1200"/>
                </a:lnTo>
                <a:lnTo>
                  <a:pt x="0" y="1200"/>
                </a:lnTo>
                <a:lnTo>
                  <a:pt x="0" y="400"/>
                </a:lnTo>
              </a:path>
            </a:pathLst>
          </a:custGeom>
          <a:solidFill>
            <a:srgbClr val="002855"/>
          </a:solidFill>
          <a:ln>
            <a:solidFill>
              <a:srgbClr val="00285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29"/>
          <p:cNvSpPr/>
          <p:nvPr/>
        </p:nvSpPr>
        <p:spPr>
          <a:xfrm rot="10756800">
            <a:off x="14616000" y="21312360"/>
            <a:ext cx="936000" cy="576000"/>
          </a:xfrm>
          <a:custGeom>
            <a:avLst/>
            <a:gdLst/>
            <a:ahLst/>
            <a:cxnLst/>
            <a:rect l="0" t="0" r="r" b="b"/>
            <a:pathLst>
              <a:path w="2602" h="1602">
                <a:moveTo>
                  <a:pt x="0" y="401"/>
                </a:moveTo>
                <a:lnTo>
                  <a:pt x="1950" y="400"/>
                </a:lnTo>
                <a:lnTo>
                  <a:pt x="1950" y="0"/>
                </a:lnTo>
                <a:lnTo>
                  <a:pt x="2601" y="800"/>
                </a:lnTo>
                <a:lnTo>
                  <a:pt x="1950" y="1601"/>
                </a:lnTo>
                <a:lnTo>
                  <a:pt x="1950" y="1201"/>
                </a:lnTo>
                <a:lnTo>
                  <a:pt x="0" y="1201"/>
                </a:lnTo>
                <a:lnTo>
                  <a:pt x="0" y="401"/>
                </a:lnTo>
              </a:path>
            </a:pathLst>
          </a:custGeom>
          <a:solidFill>
            <a:srgbClr val="002855"/>
          </a:solidFill>
          <a:ln>
            <a:solidFill>
              <a:srgbClr val="00285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30"/>
          <p:cNvSpPr/>
          <p:nvPr/>
        </p:nvSpPr>
        <p:spPr>
          <a:xfrm>
            <a:off x="14616000" y="34560000"/>
            <a:ext cx="974520" cy="576000"/>
          </a:xfrm>
          <a:custGeom>
            <a:avLst/>
            <a:gdLst/>
            <a:ahLst/>
            <a:cxnLst/>
            <a:rect l="0" t="0" r="r" b="b"/>
            <a:pathLst>
              <a:path w="2709" h="1601">
                <a:moveTo>
                  <a:pt x="0" y="400"/>
                </a:moveTo>
                <a:lnTo>
                  <a:pt x="2031" y="400"/>
                </a:lnTo>
                <a:lnTo>
                  <a:pt x="2031" y="0"/>
                </a:lnTo>
                <a:lnTo>
                  <a:pt x="2708" y="800"/>
                </a:lnTo>
                <a:lnTo>
                  <a:pt x="2031" y="1600"/>
                </a:lnTo>
                <a:lnTo>
                  <a:pt x="2031" y="1200"/>
                </a:lnTo>
                <a:lnTo>
                  <a:pt x="0" y="1200"/>
                </a:lnTo>
                <a:lnTo>
                  <a:pt x="0" y="400"/>
                </a:lnTo>
              </a:path>
            </a:pathLst>
          </a:custGeom>
          <a:solidFill>
            <a:srgbClr val="002855"/>
          </a:solidFill>
          <a:ln>
            <a:solidFill>
              <a:srgbClr val="00285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 descr="EU_flag_mca_EN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03" y="39885633"/>
            <a:ext cx="6390000" cy="1620000"/>
          </a:xfrm>
          <a:prstGeom prst="rect">
            <a:avLst/>
          </a:prstGeom>
        </p:spPr>
      </p:pic>
      <p:pic>
        <p:nvPicPr>
          <p:cNvPr id="3" name="Picture 2" descr="OMA,Logo,(CMYK-print)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85" y="39885633"/>
            <a:ext cx="5310000" cy="16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7754</TotalTime>
  <Words>416</Words>
  <Application>Microsoft Macintosh PowerPoint</Application>
  <PresentationFormat>Custom</PresentationFormat>
  <Paragraphs>59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Administrator</dc:creator>
  <dc:description/>
  <cp:lastModifiedBy>Laurent Kelleter</cp:lastModifiedBy>
  <cp:revision>202</cp:revision>
  <dcterms:created xsi:type="dcterms:W3CDTF">2014-11-18T13:03:22Z</dcterms:created>
  <dcterms:modified xsi:type="dcterms:W3CDTF">2018-06-07T12:10:22Z</dcterms:modified>
  <dc:language>en-GB</dc:language>
</cp:coreProperties>
</file>