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</p:sldMasterIdLst>
  <p:notesMasterIdLst>
    <p:notesMasterId r:id="rId14"/>
  </p:notesMasterIdLst>
  <p:sldIdLst>
    <p:sldId id="256" r:id="rId13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6635" autoAdjust="0"/>
  </p:normalViewPr>
  <p:slideViewPr>
    <p:cSldViewPr snapToGrid="0" snapToObjects="1">
      <p:cViewPr>
        <p:scale>
          <a:sx n="43" d="100"/>
          <a:sy n="43" d="100"/>
        </p:scale>
        <p:origin x="1128" y="-7040"/>
      </p:cViewPr>
      <p:guideLst>
        <p:guide orient="horz" pos="13481"/>
        <p:guide pos="95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502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r>
              <a:rPr lang="en-GB" sz="1200" b="0" strike="noStrike" spc="-1">
                <a:latin typeface="Calibri"/>
              </a:rPr>
              <a:t>&lt;date/time&gt;</a:t>
            </a:r>
            <a:endParaRPr lang="en-GB" sz="1200" b="0" strike="noStrike" spc="-1">
              <a:latin typeface="Times New Roman"/>
            </a:endParaRPr>
          </a:p>
        </p:txBody>
      </p:sp>
      <p:sp>
        <p:nvSpPr>
          <p:cNvPr id="504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5500" b="0" strike="noStrike" spc="-1">
                <a:solidFill>
                  <a:srgbClr val="000000"/>
                </a:solidFill>
                <a:latin typeface="Calibri"/>
              </a:rPr>
              <a:t>Click to edit the notes format</a:t>
            </a:r>
          </a:p>
        </p:txBody>
      </p:sp>
      <p:sp>
        <p:nvSpPr>
          <p:cNvPr id="505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06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053778BA-0007-4B57-9F15-FAFD7BD2C3E2}" type="slidenum">
              <a:rPr lang="en-GB" sz="1200" b="0" strike="noStrike" spc="-1">
                <a:latin typeface="Calibri"/>
              </a:rPr>
              <a:t>‹#›</a:t>
            </a:fld>
            <a:endParaRPr lang="en-GB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783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9" name="CustomShape 2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D2AC4897-AF8F-4E3F-88A6-62E2AE13BCA6}" type="slidenum">
              <a:rPr lang="en-GB" sz="1200" b="0" strike="noStrike" spc="-1">
                <a:solidFill>
                  <a:srgbClr val="000000"/>
                </a:solidFill>
                <a:latin typeface="Calibri"/>
              </a:rPr>
              <a:t>1</a:t>
            </a:fld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7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3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4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7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1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7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8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9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2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3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4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5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6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3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9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0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1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5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6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7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8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1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7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5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8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2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3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6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7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8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9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0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5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1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2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w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1.w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w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w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w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48040" cy="71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513800" y="10015920"/>
            <a:ext cx="27248040" cy="2482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8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7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5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3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376" name="PlaceHolder 1"/>
          <p:cNvSpPr>
            <a:spLocks noGrp="1"/>
          </p:cNvSpPr>
          <p:nvPr>
            <p:ph type="dt"/>
          </p:nvPr>
        </p:nvSpPr>
        <p:spPr>
          <a:xfrm>
            <a:off x="1567800" y="39655440"/>
            <a:ext cx="7063560" cy="2279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latin typeface="Calibri"/>
              </a:rPr>
              <a:t>&lt;date/time&gt;</a:t>
            </a:r>
            <a:endParaRPr lang="en-GB" sz="2400" b="0" strike="noStrike" spc="-1">
              <a:latin typeface="Times New Roman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ftr"/>
          </p:nvPr>
        </p:nvSpPr>
        <p:spPr>
          <a:xfrm>
            <a:off x="10343880" y="39672360"/>
            <a:ext cx="958752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sldNum"/>
          </p:nvPr>
        </p:nvSpPr>
        <p:spPr>
          <a:xfrm>
            <a:off x="21697920" y="39672360"/>
            <a:ext cx="706356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BEBDD18E-3214-4163-8000-E0ED0E0D5608}" type="slidenum">
              <a:rPr lang="en-GB" sz="2400" b="0" strike="noStrike" spc="-1">
                <a:latin typeface="Calibri"/>
              </a:rPr>
              <a:t>‹#›</a:t>
            </a:fld>
            <a:endParaRPr lang="en-GB" sz="2400" b="0" strike="noStrike" spc="-1">
              <a:latin typeface="Times New Roman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48040" cy="71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80" name="PlaceHolder 5"/>
          <p:cNvSpPr>
            <a:spLocks noGrp="1"/>
          </p:cNvSpPr>
          <p:nvPr>
            <p:ph type="body"/>
          </p:nvPr>
        </p:nvSpPr>
        <p:spPr>
          <a:xfrm>
            <a:off x="1513800" y="10015920"/>
            <a:ext cx="27248040" cy="2482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8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7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5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3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418" name="PlaceHolder 1"/>
          <p:cNvSpPr>
            <a:spLocks noGrp="1"/>
          </p:cNvSpPr>
          <p:nvPr>
            <p:ph type="dt"/>
          </p:nvPr>
        </p:nvSpPr>
        <p:spPr>
          <a:xfrm>
            <a:off x="1567800" y="39655440"/>
            <a:ext cx="7063560" cy="2279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latin typeface="Calibri"/>
              </a:rPr>
              <a:t>&lt;date/time&gt;</a:t>
            </a:r>
            <a:endParaRPr lang="en-GB" sz="2400" b="0" strike="noStrike" spc="-1">
              <a:latin typeface="Times New Roman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ftr"/>
          </p:nvPr>
        </p:nvSpPr>
        <p:spPr>
          <a:xfrm>
            <a:off x="10343880" y="39672360"/>
            <a:ext cx="958752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 type="sldNum"/>
          </p:nvPr>
        </p:nvSpPr>
        <p:spPr>
          <a:xfrm>
            <a:off x="21697920" y="39672360"/>
            <a:ext cx="706356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07FD8023-1A0C-449A-A921-0A768155CC70}" type="slidenum">
              <a:rPr lang="en-GB" sz="2400" b="0" strike="noStrike" spc="-1">
                <a:latin typeface="Calibri"/>
              </a:rPr>
              <a:t>‹#›</a:t>
            </a:fld>
            <a:endParaRPr lang="en-GB" sz="2400" b="0" strike="noStrike" spc="-1">
              <a:latin typeface="Times New Roman"/>
            </a:endParaRPr>
          </a:p>
        </p:txBody>
      </p:sp>
      <p:sp>
        <p:nvSpPr>
          <p:cNvPr id="421" name="PlaceHolder 4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48040" cy="71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22" name="PlaceHolder 5"/>
          <p:cNvSpPr>
            <a:spLocks noGrp="1"/>
          </p:cNvSpPr>
          <p:nvPr>
            <p:ph type="body"/>
          </p:nvPr>
        </p:nvSpPr>
        <p:spPr>
          <a:xfrm>
            <a:off x="1513800" y="10015920"/>
            <a:ext cx="27248040" cy="2482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8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7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5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3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460" name="PlaceHolder 1"/>
          <p:cNvSpPr>
            <a:spLocks noGrp="1"/>
          </p:cNvSpPr>
          <p:nvPr>
            <p:ph type="dt"/>
          </p:nvPr>
        </p:nvSpPr>
        <p:spPr>
          <a:xfrm>
            <a:off x="1567800" y="39655440"/>
            <a:ext cx="7063560" cy="2279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latin typeface="Calibri"/>
              </a:rPr>
              <a:t>&lt;date/time&gt;</a:t>
            </a:r>
            <a:endParaRPr lang="en-GB" sz="2400" b="0" strike="noStrike" spc="-1">
              <a:latin typeface="Times New Roman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 type="ftr"/>
          </p:nvPr>
        </p:nvSpPr>
        <p:spPr>
          <a:xfrm>
            <a:off x="10343880" y="39672360"/>
            <a:ext cx="958752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462" name="PlaceHolder 3"/>
          <p:cNvSpPr>
            <a:spLocks noGrp="1"/>
          </p:cNvSpPr>
          <p:nvPr>
            <p:ph type="sldNum"/>
          </p:nvPr>
        </p:nvSpPr>
        <p:spPr>
          <a:xfrm>
            <a:off x="21697920" y="39672360"/>
            <a:ext cx="706356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9CF83A4F-DF90-4F55-99AF-1B7B67F94E14}" type="slidenum">
              <a:rPr lang="en-GB" sz="2400" b="0" strike="noStrike" spc="-1">
                <a:latin typeface="Calibri"/>
              </a:rPr>
              <a:t>‹#›</a:t>
            </a:fld>
            <a:endParaRPr lang="en-GB" sz="2400" b="0" strike="noStrike" spc="-1">
              <a:latin typeface="Times New Roman"/>
            </a:endParaRPr>
          </a:p>
        </p:txBody>
      </p:sp>
      <p:sp>
        <p:nvSpPr>
          <p:cNvPr id="463" name="PlaceHolder 4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48040" cy="71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64" name="PlaceHolder 5"/>
          <p:cNvSpPr>
            <a:spLocks noGrp="1"/>
          </p:cNvSpPr>
          <p:nvPr>
            <p:ph type="body"/>
          </p:nvPr>
        </p:nvSpPr>
        <p:spPr>
          <a:xfrm>
            <a:off x="1513800" y="10015920"/>
            <a:ext cx="27248040" cy="2482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8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7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5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3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dt"/>
          </p:nvPr>
        </p:nvSpPr>
        <p:spPr>
          <a:xfrm>
            <a:off x="1567800" y="39655440"/>
            <a:ext cx="7063560" cy="2279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latin typeface="Calibri"/>
              </a:rPr>
              <a:t>&lt;date/time&gt;</a:t>
            </a:r>
            <a:endParaRPr lang="en-GB" sz="2400" b="0" strike="noStrike" spc="-1"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ftr"/>
          </p:nvPr>
        </p:nvSpPr>
        <p:spPr>
          <a:xfrm>
            <a:off x="10343880" y="39672360"/>
            <a:ext cx="958752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sldNum"/>
          </p:nvPr>
        </p:nvSpPr>
        <p:spPr>
          <a:xfrm>
            <a:off x="21697920" y="39672360"/>
            <a:ext cx="706356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E465CD3C-EEEE-45DF-8F97-A01022AAEDFB}" type="slidenum">
              <a:rPr lang="en-GB" sz="2400" b="0" strike="noStrike" spc="-1">
                <a:latin typeface="Calibri"/>
              </a:rPr>
              <a:t>‹#›</a:t>
            </a:fld>
            <a:endParaRPr lang="en-GB" sz="2400" b="0" strike="noStrike" spc="-1"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5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5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47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1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1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1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1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1567800" y="39655440"/>
            <a:ext cx="7063560" cy="2279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latin typeface="Calibri"/>
              </a:rPr>
              <a:t>&lt;date/time&gt;</a:t>
            </a:r>
            <a:endParaRPr lang="en-GB" sz="2400" b="0" strike="noStrike" spc="-1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10343880" y="39672360"/>
            <a:ext cx="958752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21697920" y="39672360"/>
            <a:ext cx="706356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1F777AEF-59CE-42EB-9BB1-509CE2F552E4}" type="slidenum">
              <a:rPr lang="en-GB" sz="2400" b="0" strike="noStrike" spc="-1">
                <a:latin typeface="Calibri"/>
              </a:rPr>
              <a:t>‹#›</a:t>
            </a:fld>
            <a:endParaRPr lang="en-GB" sz="24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48040" cy="71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1513800" y="10015920"/>
            <a:ext cx="27248040" cy="2482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8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7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5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3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124" name="PlaceHolder 1"/>
          <p:cNvSpPr>
            <a:spLocks noGrp="1"/>
          </p:cNvSpPr>
          <p:nvPr>
            <p:ph type="dt"/>
          </p:nvPr>
        </p:nvSpPr>
        <p:spPr>
          <a:xfrm>
            <a:off x="1567800" y="39655440"/>
            <a:ext cx="7063560" cy="2279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latin typeface="Calibri"/>
              </a:rPr>
              <a:t>&lt;date/time&gt;</a:t>
            </a:r>
            <a:endParaRPr lang="en-GB" sz="2400" b="0" strike="noStrike" spc="-1"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ftr"/>
          </p:nvPr>
        </p:nvSpPr>
        <p:spPr>
          <a:xfrm>
            <a:off x="10343880" y="39672360"/>
            <a:ext cx="958752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sldNum"/>
          </p:nvPr>
        </p:nvSpPr>
        <p:spPr>
          <a:xfrm>
            <a:off x="21697920" y="39672360"/>
            <a:ext cx="706356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ADC1C9E6-5FC8-49F3-A240-E4AB5B91C52E}" type="slidenum">
              <a:rPr lang="en-GB" sz="2400" b="0" strike="noStrike" spc="-1">
                <a:latin typeface="Calibri"/>
              </a:rPr>
              <a:t>‹#›</a:t>
            </a:fld>
            <a:endParaRPr lang="en-GB" sz="2400" b="0" strike="noStrike" spc="-1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48040" cy="71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1513800" y="10015920"/>
            <a:ext cx="27248040" cy="2482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8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7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5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3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166" name="PlaceHolder 1"/>
          <p:cNvSpPr>
            <a:spLocks noGrp="1"/>
          </p:cNvSpPr>
          <p:nvPr>
            <p:ph type="dt"/>
          </p:nvPr>
        </p:nvSpPr>
        <p:spPr>
          <a:xfrm>
            <a:off x="1567800" y="39655440"/>
            <a:ext cx="7063560" cy="2279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latin typeface="Calibri"/>
              </a:rPr>
              <a:t>&lt;date/time&gt;</a:t>
            </a:r>
            <a:endParaRPr lang="en-GB" sz="2400" b="0" strike="noStrike" spc="-1">
              <a:latin typeface="Times New Roman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ftr"/>
          </p:nvPr>
        </p:nvSpPr>
        <p:spPr>
          <a:xfrm>
            <a:off x="10343880" y="39672360"/>
            <a:ext cx="958752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sldNum"/>
          </p:nvPr>
        </p:nvSpPr>
        <p:spPr>
          <a:xfrm>
            <a:off x="21697920" y="39672360"/>
            <a:ext cx="706356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848CF902-849A-42AC-B8A7-D7B1C4342739}" type="slidenum">
              <a:rPr lang="en-GB" sz="2400" b="0" strike="noStrike" spc="-1">
                <a:latin typeface="Calibri"/>
              </a:rPr>
              <a:t>‹#›</a:t>
            </a:fld>
            <a:endParaRPr lang="en-GB" sz="2400" b="0" strike="noStrike" spc="-1">
              <a:latin typeface="Times New Roman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48040" cy="71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1513800" y="10015920"/>
            <a:ext cx="27248040" cy="2482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8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7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5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3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208" name="PlaceHolder 1"/>
          <p:cNvSpPr>
            <a:spLocks noGrp="1"/>
          </p:cNvSpPr>
          <p:nvPr>
            <p:ph type="dt"/>
          </p:nvPr>
        </p:nvSpPr>
        <p:spPr>
          <a:xfrm>
            <a:off x="1567800" y="39655440"/>
            <a:ext cx="7063560" cy="2279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latin typeface="Calibri"/>
              </a:rPr>
              <a:t>&lt;date/time&gt;</a:t>
            </a:r>
            <a:endParaRPr lang="en-GB" sz="2400" b="0" strike="noStrike" spc="-1">
              <a:latin typeface="Times New Roman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ftr"/>
          </p:nvPr>
        </p:nvSpPr>
        <p:spPr>
          <a:xfrm>
            <a:off x="10343880" y="39672360"/>
            <a:ext cx="958752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sldNum"/>
          </p:nvPr>
        </p:nvSpPr>
        <p:spPr>
          <a:xfrm>
            <a:off x="21697920" y="39672360"/>
            <a:ext cx="706356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B635610E-155A-42FD-94C9-A35F3B6B8B90}" type="slidenum">
              <a:rPr lang="en-GB" sz="2400" b="0" strike="noStrike" spc="-1">
                <a:latin typeface="Calibri"/>
              </a:rPr>
              <a:t>‹#›</a:t>
            </a:fld>
            <a:endParaRPr lang="en-GB" sz="2400" b="0" strike="noStrike" spc="-1">
              <a:latin typeface="Times New Roman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48040" cy="71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1513800" y="10015920"/>
            <a:ext cx="27248040" cy="2482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8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7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5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3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250" name="PlaceHolder 1"/>
          <p:cNvSpPr>
            <a:spLocks noGrp="1"/>
          </p:cNvSpPr>
          <p:nvPr>
            <p:ph type="dt"/>
          </p:nvPr>
        </p:nvSpPr>
        <p:spPr>
          <a:xfrm>
            <a:off x="1567800" y="39655440"/>
            <a:ext cx="7063560" cy="2279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latin typeface="Calibri"/>
              </a:rPr>
              <a:t>&lt;date/time&gt;</a:t>
            </a:r>
            <a:endParaRPr lang="en-GB" sz="2400" b="0" strike="noStrike" spc="-1">
              <a:latin typeface="Times New Roman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ftr"/>
          </p:nvPr>
        </p:nvSpPr>
        <p:spPr>
          <a:xfrm>
            <a:off x="10343880" y="39672360"/>
            <a:ext cx="958752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sldNum"/>
          </p:nvPr>
        </p:nvSpPr>
        <p:spPr>
          <a:xfrm>
            <a:off x="21697920" y="39672360"/>
            <a:ext cx="706356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A4B1E02E-AA9A-43FB-B901-83387E9600AC}" type="slidenum">
              <a:rPr lang="en-GB" sz="2400" b="0" strike="noStrike" spc="-1">
                <a:latin typeface="Calibri"/>
              </a:rPr>
              <a:t>‹#›</a:t>
            </a:fld>
            <a:endParaRPr lang="en-GB" sz="2400" b="0" strike="noStrike" spc="-1">
              <a:latin typeface="Times New Roman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48040" cy="71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54" name="PlaceHolder 5"/>
          <p:cNvSpPr>
            <a:spLocks noGrp="1"/>
          </p:cNvSpPr>
          <p:nvPr>
            <p:ph type="body"/>
          </p:nvPr>
        </p:nvSpPr>
        <p:spPr>
          <a:xfrm>
            <a:off x="1513800" y="10015920"/>
            <a:ext cx="27248040" cy="2482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8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7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5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3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292" name="PlaceHolder 1"/>
          <p:cNvSpPr>
            <a:spLocks noGrp="1"/>
          </p:cNvSpPr>
          <p:nvPr>
            <p:ph type="dt"/>
          </p:nvPr>
        </p:nvSpPr>
        <p:spPr>
          <a:xfrm>
            <a:off x="1567800" y="39655440"/>
            <a:ext cx="7063560" cy="2279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latin typeface="Calibri"/>
              </a:rPr>
              <a:t>&lt;date/time&gt;</a:t>
            </a:r>
            <a:endParaRPr lang="en-GB" sz="2400" b="0" strike="noStrike" spc="-1">
              <a:latin typeface="Times New Roman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ftr"/>
          </p:nvPr>
        </p:nvSpPr>
        <p:spPr>
          <a:xfrm>
            <a:off x="10343880" y="39672360"/>
            <a:ext cx="958752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sldNum"/>
          </p:nvPr>
        </p:nvSpPr>
        <p:spPr>
          <a:xfrm>
            <a:off x="21697920" y="39672360"/>
            <a:ext cx="706356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3843AB83-0CF8-4C56-B67A-2EA27CCCFD7F}" type="slidenum">
              <a:rPr lang="en-GB" sz="2400" b="0" strike="noStrike" spc="-1">
                <a:latin typeface="Calibri"/>
              </a:rPr>
              <a:t>‹#›</a:t>
            </a:fld>
            <a:endParaRPr lang="en-GB" sz="2400" b="0" strike="noStrike" spc="-1">
              <a:latin typeface="Times New Roman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48040" cy="71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1513800" y="10015920"/>
            <a:ext cx="27248040" cy="2482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8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7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5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3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334" name="PlaceHolder 1"/>
          <p:cNvSpPr>
            <a:spLocks noGrp="1"/>
          </p:cNvSpPr>
          <p:nvPr>
            <p:ph type="dt"/>
          </p:nvPr>
        </p:nvSpPr>
        <p:spPr>
          <a:xfrm>
            <a:off x="1567800" y="39655440"/>
            <a:ext cx="7063560" cy="2279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latin typeface="Calibri"/>
              </a:rPr>
              <a:t>&lt;date/time&gt;</a:t>
            </a:r>
            <a:endParaRPr lang="en-GB" sz="2400" b="0" strike="noStrike" spc="-1">
              <a:latin typeface="Times New Roman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ftr"/>
          </p:nvPr>
        </p:nvSpPr>
        <p:spPr>
          <a:xfrm>
            <a:off x="10343880" y="39672360"/>
            <a:ext cx="958752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sldNum"/>
          </p:nvPr>
        </p:nvSpPr>
        <p:spPr>
          <a:xfrm>
            <a:off x="21697920" y="39672360"/>
            <a:ext cx="706356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30DD34AF-FF3E-41AA-AF0E-12FAC60C0117}" type="slidenum">
              <a:rPr lang="en-GB" sz="2400" b="0" strike="noStrike" spc="-1">
                <a:latin typeface="Calibri"/>
              </a:rPr>
              <a:t>‹#›</a:t>
            </a:fld>
            <a:endParaRPr lang="en-GB" sz="2400" b="0" strike="noStrike" spc="-1">
              <a:latin typeface="Times New Roman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48040" cy="71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38" name="PlaceHolder 5"/>
          <p:cNvSpPr>
            <a:spLocks noGrp="1"/>
          </p:cNvSpPr>
          <p:nvPr>
            <p:ph type="body"/>
          </p:nvPr>
        </p:nvSpPr>
        <p:spPr>
          <a:xfrm>
            <a:off x="1513800" y="10015920"/>
            <a:ext cx="27248040" cy="2482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8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7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5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3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wmf"/><Relationship Id="rId21" Type="http://schemas.openxmlformats.org/officeDocument/2006/relationships/image" Target="../media/image20.em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24" Type="http://schemas.openxmlformats.org/officeDocument/2006/relationships/image" Target="../media/image23.emf"/><Relationship Id="rId5" Type="http://schemas.openxmlformats.org/officeDocument/2006/relationships/image" Target="../media/image4.jpeg"/><Relationship Id="rId15" Type="http://schemas.openxmlformats.org/officeDocument/2006/relationships/image" Target="../media/image14.jp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wmf"/><Relationship Id="rId9" Type="http://schemas.openxmlformats.org/officeDocument/2006/relationships/image" Target="../media/image8.png"/><Relationship Id="rId14" Type="http://schemas.openxmlformats.org/officeDocument/2006/relationships/image" Target="../media/image13.jpg"/><Relationship Id="rId22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CustomShape 1"/>
          <p:cNvSpPr/>
          <p:nvPr/>
        </p:nvSpPr>
        <p:spPr>
          <a:xfrm>
            <a:off x="888480" y="39528000"/>
            <a:ext cx="28409828" cy="2400480"/>
          </a:xfrm>
          <a:prstGeom prst="rect">
            <a:avLst/>
          </a:prstGeom>
          <a:solidFill>
            <a:srgbClr val="FFFFFF"/>
          </a:solidFill>
          <a:ln w="38160">
            <a:solidFill>
              <a:srgbClr val="00285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0" name="CustomShape 4"/>
          <p:cNvSpPr/>
          <p:nvPr/>
        </p:nvSpPr>
        <p:spPr>
          <a:xfrm>
            <a:off x="974520" y="676080"/>
            <a:ext cx="28041480" cy="1312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spcBef>
                <a:spcPts val="4623"/>
              </a:spcBef>
            </a:pPr>
            <a:r>
              <a:rPr lang="en-US" sz="7200" b="1" strike="noStrike" spc="-1" dirty="0">
                <a:solidFill>
                  <a:srgbClr val="FFFFFF"/>
                </a:solidFill>
                <a:latin typeface="Arial"/>
                <a:ea typeface="ＭＳ Ｐゴシック"/>
              </a:rPr>
              <a:t>Development of a Detector for Fast Treatment Plan Verification</a:t>
            </a:r>
            <a:endParaRPr lang="en-GB" sz="7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CustomShape 5"/>
          <p:cNvSpPr/>
          <p:nvPr/>
        </p:nvSpPr>
        <p:spPr>
          <a:xfrm>
            <a:off x="974520" y="2043239"/>
            <a:ext cx="28705680" cy="152527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GB" sz="4400" b="1" strike="noStrike" spc="-1" dirty="0">
                <a:solidFill>
                  <a:srgbClr val="FFFFFF"/>
                </a:solidFill>
                <a:latin typeface="Arial"/>
                <a:ea typeface="ＭＳ Ｐゴシック"/>
              </a:rPr>
              <a:t>Saad Shaikh</a:t>
            </a:r>
            <a:r>
              <a:rPr lang="en-GB" sz="4400" b="1" strike="noStrike" spc="-1" baseline="30000" dirty="0">
                <a:solidFill>
                  <a:srgbClr val="FFFFFF"/>
                </a:solidFill>
                <a:latin typeface="Arial"/>
                <a:ea typeface="ＭＳ Ｐゴシック"/>
              </a:rPr>
              <a:t>1</a:t>
            </a:r>
            <a:r>
              <a:rPr lang="en-GB" sz="4400" b="1" strike="noStrike" spc="-1" dirty="0">
                <a:solidFill>
                  <a:srgbClr val="FFFFFF"/>
                </a:solidFill>
                <a:latin typeface="Arial"/>
                <a:ea typeface="ＭＳ Ｐゴシック"/>
              </a:rPr>
              <a:t>, Raffaella Radogna</a:t>
            </a:r>
            <a:r>
              <a:rPr lang="en-GB" sz="4400" b="1" spc="-1" dirty="0">
                <a:solidFill>
                  <a:srgbClr val="FFFFFF"/>
                </a:solidFill>
                <a:latin typeface="Arial"/>
                <a:ea typeface="ＭＳ Ｐゴシック"/>
              </a:rPr>
              <a:t>, Laurent Kelleter, Simon Jolly (University College London)</a:t>
            </a:r>
          </a:p>
          <a:p>
            <a:r>
              <a:rPr lang="en-GB" sz="4400" b="1" spc="-1" dirty="0">
                <a:solidFill>
                  <a:srgbClr val="FFFFFF"/>
                </a:solidFill>
                <a:ea typeface="ＭＳ Ｐゴシック"/>
              </a:rPr>
              <a:t>Tony Price</a:t>
            </a:r>
            <a:r>
              <a:rPr lang="en-GB" sz="4400" b="1" spc="-1" baseline="30000" dirty="0">
                <a:solidFill>
                  <a:srgbClr val="FFFFFF"/>
                </a:solidFill>
                <a:ea typeface="ＭＳ Ｐゴシック"/>
              </a:rPr>
              <a:t>2</a:t>
            </a:r>
            <a:r>
              <a:rPr lang="en-GB" sz="4400" b="1" spc="-1" dirty="0">
                <a:solidFill>
                  <a:srgbClr val="FFFFFF"/>
                </a:solidFill>
                <a:ea typeface="ＭＳ Ｐゴシック"/>
              </a:rPr>
              <a:t> (University of Birmingham)</a:t>
            </a:r>
            <a:endParaRPr lang="en-GB" sz="4400" b="1" spc="-1" dirty="0">
              <a:solidFill>
                <a:srgbClr val="FFFFFF"/>
              </a:solidFill>
              <a:latin typeface="Arial"/>
              <a:ea typeface="ＭＳ Ｐゴシック"/>
            </a:endParaRPr>
          </a:p>
          <a:p>
            <a:endParaRPr lang="en-GB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CustomShape 6"/>
          <p:cNvSpPr/>
          <p:nvPr/>
        </p:nvSpPr>
        <p:spPr>
          <a:xfrm>
            <a:off x="995040" y="3787560"/>
            <a:ext cx="14595480" cy="1373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GB" sz="2800" b="1" strike="noStrike" spc="-1" dirty="0">
                <a:solidFill>
                  <a:srgbClr val="FFFFFF"/>
                </a:solidFill>
                <a:latin typeface="Arial"/>
              </a:rPr>
              <a:t>Email:</a:t>
            </a:r>
            <a:r>
              <a:rPr lang="en-GB" sz="2800" b="1" strike="noStrike" spc="-1" baseline="30000" dirty="0">
                <a:solidFill>
                  <a:srgbClr val="FFFFFF"/>
                </a:solidFill>
                <a:latin typeface="Arial"/>
              </a:rPr>
              <a:t>1</a:t>
            </a:r>
            <a:r>
              <a:rPr lang="en-GB" sz="2800" b="1" spc="-1" dirty="0">
                <a:solidFill>
                  <a:srgbClr val="FFFFFF"/>
                </a:solidFill>
              </a:rPr>
              <a:t>saad.shaikh.15@ucl.ac.uk,</a:t>
            </a:r>
            <a:r>
              <a:rPr lang="en-GB" sz="28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2800" b="1" strike="noStrike" spc="-1" baseline="30000" dirty="0">
                <a:solidFill>
                  <a:srgbClr val="FFFFFF"/>
                </a:solidFill>
                <a:latin typeface="Arial"/>
              </a:rPr>
              <a:t>2</a:t>
            </a:r>
            <a:r>
              <a:rPr lang="en-GB" sz="2800" b="1" strike="noStrike" spc="-1" dirty="0">
                <a:solidFill>
                  <a:srgbClr val="FFFFFF"/>
                </a:solidFill>
                <a:latin typeface="Arial"/>
              </a:rPr>
              <a:t>t.price</a:t>
            </a:r>
            <a:r>
              <a:rPr lang="en-GB" sz="2800" b="1" spc="-1" dirty="0">
                <a:solidFill>
                  <a:srgbClr val="FFFFFF"/>
                </a:solidFill>
                <a:latin typeface="Arial"/>
              </a:rPr>
              <a:t>@bham.ac.uk</a:t>
            </a:r>
            <a:r>
              <a:rPr lang="en-GB" sz="2800" b="1" strike="noStrike" spc="-1" dirty="0">
                <a:solidFill>
                  <a:srgbClr val="FFFFFF"/>
                </a:solidFill>
                <a:latin typeface="Arial"/>
              </a:rPr>
              <a:t> </a:t>
            </a:r>
          </a:p>
          <a:p>
            <a:r>
              <a:rPr lang="en-GB" sz="2800" b="1" strike="noStrike" spc="-1" dirty="0">
                <a:solidFill>
                  <a:srgbClr val="FFFFFF"/>
                </a:solidFill>
                <a:latin typeface="Arial"/>
              </a:rPr>
              <a:t>University College London | Department of Physics &amp; Astronomy |</a:t>
            </a:r>
            <a:endParaRPr lang="en-GB" sz="2800" b="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en-GB" sz="2800" b="1" strike="noStrike" spc="-1" dirty="0">
                <a:solidFill>
                  <a:srgbClr val="FFFFFF"/>
                </a:solidFill>
                <a:latin typeface="Arial"/>
              </a:rPr>
              <a:t>Gower Street | London | WC1E 6BT | UK</a:t>
            </a:r>
            <a:endParaRPr lang="en-GB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3" name="Picture 512"/>
          <p:cNvPicPr/>
          <p:nvPr/>
        </p:nvPicPr>
        <p:blipFill>
          <a:blip r:embed="rId3"/>
          <a:stretch/>
        </p:blipFill>
        <p:spPr>
          <a:xfrm>
            <a:off x="1151640" y="39740040"/>
            <a:ext cx="8128080" cy="2070000"/>
          </a:xfrm>
          <a:prstGeom prst="rect">
            <a:avLst/>
          </a:prstGeom>
          <a:ln>
            <a:noFill/>
          </a:ln>
        </p:spPr>
      </p:pic>
      <p:pic>
        <p:nvPicPr>
          <p:cNvPr id="514" name="Picture 513"/>
          <p:cNvPicPr/>
          <p:nvPr/>
        </p:nvPicPr>
        <p:blipFill>
          <a:blip r:embed="rId4"/>
          <a:stretch/>
        </p:blipFill>
        <p:spPr>
          <a:xfrm>
            <a:off x="9855720" y="39768480"/>
            <a:ext cx="4464360" cy="1987560"/>
          </a:xfrm>
          <a:prstGeom prst="rect">
            <a:avLst/>
          </a:prstGeom>
          <a:ln>
            <a:noFill/>
          </a:ln>
        </p:spPr>
      </p:pic>
      <p:sp>
        <p:nvSpPr>
          <p:cNvPr id="517" name="TextShape 7"/>
          <p:cNvSpPr txBox="1"/>
          <p:nvPr/>
        </p:nvSpPr>
        <p:spPr>
          <a:xfrm>
            <a:off x="3013747" y="39604536"/>
            <a:ext cx="15998521" cy="97262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en-GB" sz="2800" spc="-1" dirty="0">
                <a:solidFill>
                  <a:srgbClr val="000000"/>
                </a:solidFill>
              </a:rPr>
              <a:t>This work was supported by the STFC Global Challenge Network+ in Advanced Radiotherapy</a:t>
            </a:r>
          </a:p>
          <a:p>
            <a:pPr algn="just"/>
            <a:r>
              <a:rPr lang="en-GB" sz="2800" spc="-1" dirty="0">
                <a:solidFill>
                  <a:srgbClr val="000000"/>
                </a:solidFill>
                <a:ea typeface="ＭＳ Ｐゴシック"/>
              </a:rPr>
              <a:t>The silicon tracker development was supported by the </a:t>
            </a:r>
            <a:r>
              <a:rPr lang="en-GB" sz="2800" spc="-1" dirty="0" err="1">
                <a:solidFill>
                  <a:srgbClr val="000000"/>
                </a:solidFill>
                <a:ea typeface="ＭＳ Ｐゴシック"/>
              </a:rPr>
              <a:t>Wellcome</a:t>
            </a:r>
            <a:r>
              <a:rPr lang="en-GB" sz="2800" spc="-1" dirty="0">
                <a:solidFill>
                  <a:srgbClr val="000000"/>
                </a:solidFill>
                <a:ea typeface="ＭＳ Ｐゴシック"/>
              </a:rPr>
              <a:t> Trust Translational Award Scheme.</a:t>
            </a:r>
            <a:endParaRPr lang="en-GB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8" name="CustomShape 8"/>
          <p:cNvSpPr/>
          <p:nvPr/>
        </p:nvSpPr>
        <p:spPr>
          <a:xfrm>
            <a:off x="15620828" y="34205798"/>
            <a:ext cx="13677480" cy="5071375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rgbClr val="FFFF99"/>
              </a:gs>
            </a:gsLst>
            <a:lin ang="5400000"/>
          </a:gradFill>
          <a:ln w="36000">
            <a:solidFill>
              <a:srgbClr val="00285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360000" rIns="720000" bIns="360000"/>
          <a:lstStyle/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spc="-1" dirty="0">
                <a:solidFill>
                  <a:srgbClr val="000000"/>
                </a:solidFill>
              </a:rPr>
              <a:t>Single-proton measurements made by the tracker were successfully correlated with energy measurements made by the calorimeter, and position and energy distributions for a variety of collimator configurations were reconstructed.</a:t>
            </a: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spc="-1" dirty="0">
                <a:solidFill>
                  <a:srgbClr val="000000"/>
                </a:solidFill>
              </a:rPr>
              <a:t>Further measurements with higher beam rates and improved detector triggering are planned.</a:t>
            </a:r>
          </a:p>
        </p:txBody>
      </p:sp>
      <p:sp>
        <p:nvSpPr>
          <p:cNvPr id="520" name="CustomShape 10"/>
          <p:cNvSpPr/>
          <p:nvPr/>
        </p:nvSpPr>
        <p:spPr>
          <a:xfrm>
            <a:off x="15601565" y="33368166"/>
            <a:ext cx="13716000" cy="1052530"/>
          </a:xfrm>
          <a:prstGeom prst="rect">
            <a:avLst/>
          </a:prstGeom>
          <a:solidFill>
            <a:srgbClr val="002855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GB" sz="5400" b="1" strike="noStrike" spc="-1" dirty="0">
                <a:solidFill>
                  <a:srgbClr val="FFFFFF"/>
                </a:solidFill>
                <a:latin typeface="Arial"/>
              </a:rPr>
              <a:t>Conclusion &amp; Future Plans</a:t>
            </a:r>
            <a:endParaRPr lang="en-GB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91C80B-6717-CA47-8CE0-17E749347836}"/>
              </a:ext>
            </a:extLst>
          </p:cNvPr>
          <p:cNvGrpSpPr/>
          <p:nvPr/>
        </p:nvGrpSpPr>
        <p:grpSpPr>
          <a:xfrm>
            <a:off x="866520" y="6264000"/>
            <a:ext cx="13677480" cy="7096400"/>
            <a:chOff x="866520" y="6264000"/>
            <a:chExt cx="13677480" cy="7096400"/>
          </a:xfrm>
        </p:grpSpPr>
        <p:sp>
          <p:nvSpPr>
            <p:cNvPr id="522" name="CustomShape 12"/>
            <p:cNvSpPr/>
            <p:nvPr/>
          </p:nvSpPr>
          <p:spPr>
            <a:xfrm>
              <a:off x="866520" y="6300000"/>
              <a:ext cx="13677480" cy="7060400"/>
            </a:xfrm>
            <a:prstGeom prst="rect">
              <a:avLst/>
            </a:prstGeom>
            <a:gradFill>
              <a:gsLst>
                <a:gs pos="0">
                  <a:srgbClr val="EEEEEE"/>
                </a:gs>
                <a:gs pos="100000">
                  <a:srgbClr val="CCCCCC"/>
                </a:gs>
              </a:gsLst>
              <a:lin ang="5400000"/>
            </a:gradFill>
            <a:ln w="36000">
              <a:solidFill>
                <a:srgbClr val="00285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20000" tIns="360000" rIns="720000" bIns="360000"/>
            <a:lstStyle/>
            <a:p>
              <a:pPr>
                <a:lnSpc>
                  <a:spcPct val="100000"/>
                </a:lnSpc>
              </a:pPr>
              <a:endParaRPr lang="en-GB" sz="60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algn="just">
                <a:spcAft>
                  <a:spcPts val="2268"/>
                </a:spcAft>
              </a:pPr>
              <a:r>
                <a:rPr lang="en-GB" sz="3600" spc="-1" dirty="0">
                  <a:solidFill>
                    <a:srgbClr val="000000"/>
                  </a:solidFill>
                </a:rPr>
                <a:t>Treatment plan verification (TPV), or patient-specific quality assurance (patient QA), requires detailed information about the </a:t>
              </a:r>
              <a:r>
                <a:rPr lang="en-GB" sz="3600" spc="-1" dirty="0"/>
                <a:t>volumetric dose deposition </a:t>
              </a:r>
              <a:r>
                <a:rPr lang="en-GB" sz="3600" spc="-1" dirty="0">
                  <a:solidFill>
                    <a:srgbClr val="000000"/>
                  </a:solidFill>
                </a:rPr>
                <a:t>within an instrumented volume, to ensure the accurate delivery of dose for a given treatment plan. Current methods of patient QA are time-consuming, necessitating the repeated scanning of water phantoms. A collaboration between the High Energy Physics group at University College London and the Physics Dept. at the University of Birmingham is developing a prototype system for </a:t>
              </a:r>
              <a:r>
                <a:rPr lang="en-GB" sz="3600" b="1" spc="-1" dirty="0">
                  <a:solidFill>
                    <a:schemeClr val="tx2"/>
                  </a:solidFill>
                </a:rPr>
                <a:t>fast patient QA</a:t>
              </a:r>
              <a:r>
                <a:rPr lang="en-GB" sz="3600" spc="-1" dirty="0">
                  <a:solidFill>
                    <a:srgbClr val="000000"/>
                  </a:solidFill>
                </a:rPr>
                <a:t>. </a:t>
              </a:r>
            </a:p>
            <a:p>
              <a:pPr algn="just">
                <a:lnSpc>
                  <a:spcPct val="100000"/>
                </a:lnSpc>
                <a:spcAft>
                  <a:spcPts val="2268"/>
                </a:spcAft>
              </a:pPr>
              <a:endParaRPr lang="en-GB" sz="36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3" name="CustomShape 13"/>
            <p:cNvSpPr/>
            <p:nvPr/>
          </p:nvSpPr>
          <p:spPr>
            <a:xfrm>
              <a:off x="866520" y="6264000"/>
              <a:ext cx="13677480" cy="1052531"/>
            </a:xfrm>
            <a:prstGeom prst="rect">
              <a:avLst/>
            </a:prstGeom>
            <a:solidFill>
              <a:srgbClr val="002855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/>
              <a:r>
                <a:rPr lang="en-GB" sz="5400" b="1" strike="noStrike" spc="-1" dirty="0">
                  <a:solidFill>
                    <a:srgbClr val="FFFFFF"/>
                  </a:solidFill>
                  <a:latin typeface="Arial"/>
                </a:rPr>
                <a:t>Motivation</a:t>
              </a:r>
              <a:endParaRPr lang="en-GB" sz="54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C743926-B7FD-A246-801C-6DA2893554A4}"/>
              </a:ext>
            </a:extLst>
          </p:cNvPr>
          <p:cNvGrpSpPr/>
          <p:nvPr/>
        </p:nvGrpSpPr>
        <p:grpSpPr>
          <a:xfrm>
            <a:off x="866520" y="13360400"/>
            <a:ext cx="13677480" cy="7186427"/>
            <a:chOff x="15552000" y="6263999"/>
            <a:chExt cx="13677480" cy="8293923"/>
          </a:xfrm>
        </p:grpSpPr>
        <p:sp>
          <p:nvSpPr>
            <p:cNvPr id="524" name="CustomShape 14"/>
            <p:cNvSpPr/>
            <p:nvPr/>
          </p:nvSpPr>
          <p:spPr>
            <a:xfrm>
              <a:off x="15552000" y="6263999"/>
              <a:ext cx="13677480" cy="8293923"/>
            </a:xfrm>
            <a:prstGeom prst="rect">
              <a:avLst/>
            </a:prstGeom>
            <a:gradFill>
              <a:gsLst>
                <a:gs pos="0">
                  <a:srgbClr val="EEEEEE"/>
                </a:gs>
                <a:gs pos="100000">
                  <a:srgbClr val="CCCCCC"/>
                </a:gs>
              </a:gsLst>
              <a:lin ang="5400000"/>
            </a:gradFill>
            <a:ln w="36000">
              <a:solidFill>
                <a:srgbClr val="00285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20000" tIns="360000" rIns="720000" bIns="360000"/>
            <a:lstStyle/>
            <a:p>
              <a:pPr>
                <a:lnSpc>
                  <a:spcPct val="100000"/>
                </a:lnSpc>
              </a:pPr>
              <a:endParaRPr lang="en-GB" sz="60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215900" indent="-195263" algn="just">
                <a:lnSpc>
                  <a:spcPct val="10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en-GB" sz="3600" spc="-1" dirty="0">
                  <a:solidFill>
                    <a:srgbClr val="000000"/>
                  </a:solidFill>
                </a:rPr>
                <a:t>Single-module plastic scintillator-based calorimeters developed at UCL for the SuperNEMO high energy physics experiment to </a:t>
              </a:r>
              <a:r>
                <a:rPr lang="en-GB" sz="3600" b="1" spc="-1" dirty="0">
                  <a:solidFill>
                    <a:schemeClr val="tx2"/>
                  </a:solidFill>
                </a:rPr>
                <a:t>measure single proton energy</a:t>
              </a:r>
              <a:r>
                <a:rPr lang="en-GB" sz="3600" spc="-1" dirty="0">
                  <a:solidFill>
                    <a:srgbClr val="000000"/>
                  </a:solidFill>
                </a:rPr>
                <a:t>.</a:t>
              </a:r>
            </a:p>
            <a:p>
              <a:pPr marL="215900" indent="-195263" algn="just"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en-GB" sz="3600" spc="-1" dirty="0">
                  <a:solidFill>
                    <a:srgbClr val="000000"/>
                  </a:solidFill>
                </a:rPr>
                <a:t>Silicon trackers developed at Birmingham for the PRaVDA proton CT project to reconstruct </a:t>
              </a:r>
              <a:r>
                <a:rPr lang="en-GB" sz="3600" b="1" spc="-1" dirty="0">
                  <a:solidFill>
                    <a:schemeClr val="tx2"/>
                  </a:solidFill>
                </a:rPr>
                <a:t>2D proton position</a:t>
              </a:r>
              <a:r>
                <a:rPr lang="en-GB" sz="3600" spc="-1" dirty="0">
                  <a:solidFill>
                    <a:srgbClr val="000000"/>
                  </a:solidFill>
                </a:rPr>
                <a:t>.</a:t>
              </a:r>
            </a:p>
            <a:p>
              <a:pPr marL="215900" indent="-195263" algn="just"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en-GB" sz="3600" spc="-1" dirty="0">
                  <a:solidFill>
                    <a:srgbClr val="000000"/>
                  </a:solidFill>
                </a:rPr>
                <a:t>Potential for reconstructing the 3D dose deposition for individual protons and therefore build up the </a:t>
              </a:r>
              <a:r>
                <a:rPr lang="en-GB" sz="3600" b="1" spc="-1" dirty="0">
                  <a:solidFill>
                    <a:schemeClr val="tx2"/>
                  </a:solidFill>
                </a:rPr>
                <a:t>complete volumetric dose distribution</a:t>
              </a:r>
              <a:r>
                <a:rPr lang="en-GB" sz="3600" spc="-1" dirty="0">
                  <a:solidFill>
                    <a:srgbClr val="000000"/>
                  </a:solidFill>
                </a:rPr>
                <a:t> for a given treatment plan.</a:t>
              </a:r>
            </a:p>
            <a:p>
              <a:pPr marL="215900" indent="-195263" algn="just"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en-GB" sz="3600" spc="-1" dirty="0">
                  <a:solidFill>
                    <a:srgbClr val="000000"/>
                  </a:solidFill>
                  <a:latin typeface="Arial"/>
                </a:rPr>
                <a:t>S</a:t>
              </a:r>
              <a:r>
                <a:rPr lang="en-GB" sz="3600" b="0" strike="noStrike" spc="-1" dirty="0">
                  <a:solidFill>
                    <a:srgbClr val="000000"/>
                  </a:solidFill>
                  <a:latin typeface="Arial"/>
                </a:rPr>
                <a:t>impl</a:t>
              </a:r>
              <a:r>
                <a:rPr lang="en-GB" sz="3600" spc="-1" dirty="0">
                  <a:solidFill>
                    <a:srgbClr val="000000"/>
                  </a:solidFill>
                  <a:latin typeface="Arial"/>
                </a:rPr>
                <a:t>e prototype to provide proof-of-concept by correlating position and energy measurements across detectors.</a:t>
              </a:r>
              <a:endParaRPr lang="en-GB" sz="36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5" name="CustomShape 15"/>
            <p:cNvSpPr/>
            <p:nvPr/>
          </p:nvSpPr>
          <p:spPr>
            <a:xfrm>
              <a:off x="15552000" y="6269040"/>
              <a:ext cx="13677480" cy="1212949"/>
            </a:xfrm>
            <a:prstGeom prst="rect">
              <a:avLst/>
            </a:prstGeom>
            <a:solidFill>
              <a:srgbClr val="002855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/>
              <a:r>
                <a:rPr lang="en-GB" sz="5400" b="1" strike="noStrike" spc="-1" dirty="0">
                  <a:solidFill>
                    <a:srgbClr val="FFFFFF"/>
                  </a:solidFill>
                  <a:latin typeface="Arial"/>
                </a:rPr>
                <a:t>Detector Principle</a:t>
              </a:r>
              <a:endParaRPr lang="en-GB" sz="54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2" name="Formula 125"/>
              <p:cNvSpPr txBox="1"/>
              <p:nvPr/>
            </p:nvSpPr>
            <p:spPr>
              <a:xfrm>
                <a:off x="16556400" y="24084000"/>
                <a:ext cx="719640" cy="359640"/>
              </a:xfrm>
              <a:prstGeom prst="rect">
                <a:avLst/>
              </a:prstGeom>
            </p:spPr>
            <p:txBody>
              <a:bodyPr/>
              <a:lstStyle/>
              <a:p>
                <a:endParaRPr/>
              </a:p>
            </p:txBody>
          </p:sp>
        </mc:Choice>
        <mc:Fallback xmlns="" xmlns:p14="http://schemas.microsoft.com/office/powerpoint/2010/main" xmlns:p15="http://schemas.microsoft.com/office/powerpoint/2012/main"/>
      </mc:AlternateContent>
      <p:sp>
        <p:nvSpPr>
          <p:cNvPr id="508" name="CustomShape 2"/>
          <p:cNvSpPr/>
          <p:nvPr/>
        </p:nvSpPr>
        <p:spPr>
          <a:xfrm>
            <a:off x="866520" y="20603533"/>
            <a:ext cx="13677480" cy="18673641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CCCCCC"/>
              </a:gs>
            </a:gsLst>
            <a:lin ang="5400000"/>
          </a:gradFill>
          <a:ln w="36000">
            <a:solidFill>
              <a:srgbClr val="00285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360000" rIns="720000" bIns="360000"/>
          <a:lstStyle/>
          <a:p>
            <a:pPr>
              <a:lnSpc>
                <a:spcPct val="100000"/>
              </a:lnSpc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CustomShape 9"/>
          <p:cNvSpPr/>
          <p:nvPr/>
        </p:nvSpPr>
        <p:spPr>
          <a:xfrm>
            <a:off x="866520" y="20552733"/>
            <a:ext cx="13677480" cy="1049445"/>
          </a:xfrm>
          <a:prstGeom prst="rect">
            <a:avLst/>
          </a:prstGeom>
          <a:solidFill>
            <a:srgbClr val="002855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GB" sz="5400" b="1" strike="noStrike" spc="-1" dirty="0">
                <a:solidFill>
                  <a:srgbClr val="FFFFFF"/>
                </a:solidFill>
                <a:latin typeface="Arial"/>
              </a:rPr>
              <a:t>Simple Prototype Setup</a:t>
            </a:r>
            <a:endParaRPr lang="en-GB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569A60-B292-C946-9579-251C7073D0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4" b="2206"/>
          <a:stretch/>
        </p:blipFill>
        <p:spPr>
          <a:xfrm>
            <a:off x="1013613" y="21780325"/>
            <a:ext cx="6692404" cy="621139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F434D6B-0E99-DC4C-A798-952387ACEEEC}"/>
              </a:ext>
            </a:extLst>
          </p:cNvPr>
          <p:cNvGrpSpPr/>
          <p:nvPr/>
        </p:nvGrpSpPr>
        <p:grpSpPr>
          <a:xfrm>
            <a:off x="15620828" y="6263999"/>
            <a:ext cx="13677480" cy="27149811"/>
            <a:chOff x="938520" y="13789439"/>
            <a:chExt cx="13677480" cy="25478136"/>
          </a:xfrm>
        </p:grpSpPr>
        <p:sp>
          <p:nvSpPr>
            <p:cNvPr id="509" name="CustomShape 3"/>
            <p:cNvSpPr/>
            <p:nvPr/>
          </p:nvSpPr>
          <p:spPr>
            <a:xfrm>
              <a:off x="938520" y="13789439"/>
              <a:ext cx="13677480" cy="25478136"/>
            </a:xfrm>
            <a:prstGeom prst="rect">
              <a:avLst/>
            </a:prstGeom>
            <a:gradFill>
              <a:gsLst>
                <a:gs pos="0">
                  <a:srgbClr val="EEEEEE"/>
                </a:gs>
                <a:gs pos="100000">
                  <a:srgbClr val="CCCCCC"/>
                </a:gs>
              </a:gsLst>
              <a:lin ang="5400000"/>
            </a:gradFill>
            <a:ln w="36000">
              <a:solidFill>
                <a:srgbClr val="002855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20000" tIns="360000" rIns="720000" bIns="360000"/>
            <a:lstStyle/>
            <a:p>
              <a:pPr marL="216000" indent="-216000" algn="just">
                <a:lnSpc>
                  <a:spcPct val="10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endParaRPr lang="en-GB" sz="3600" spc="-1" dirty="0">
                <a:solidFill>
                  <a:srgbClr val="000000"/>
                </a:solidFill>
              </a:endParaRPr>
            </a:p>
            <a:p>
              <a:pPr marL="216000" indent="-216000" algn="just">
                <a:lnSpc>
                  <a:spcPct val="10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endParaRPr lang="en-GB" sz="3600" spc="-1" dirty="0">
                <a:solidFill>
                  <a:srgbClr val="000000"/>
                </a:solidFill>
              </a:endParaRPr>
            </a:p>
            <a:p>
              <a:pPr algn="just">
                <a:lnSpc>
                  <a:spcPct val="100000"/>
                </a:lnSpc>
                <a:buClr>
                  <a:srgbClr val="000000"/>
                </a:buClr>
                <a:buSzPct val="45000"/>
              </a:pPr>
              <a:endParaRPr lang="en-GB" sz="3600" spc="-1" dirty="0">
                <a:solidFill>
                  <a:srgbClr val="000000"/>
                </a:solidFill>
              </a:endParaRPr>
            </a:p>
          </p:txBody>
        </p:sp>
        <p:sp>
          <p:nvSpPr>
            <p:cNvPr id="521" name="CustomShape 11"/>
            <p:cNvSpPr/>
            <p:nvPr/>
          </p:nvSpPr>
          <p:spPr>
            <a:xfrm>
              <a:off x="938520" y="13789441"/>
              <a:ext cx="13677480" cy="987723"/>
            </a:xfrm>
            <a:prstGeom prst="rect">
              <a:avLst/>
            </a:prstGeom>
            <a:solidFill>
              <a:srgbClr val="002855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/>
              <a:r>
                <a:rPr lang="en-GB" sz="5400" b="1" strike="noStrike" spc="-1" dirty="0">
                  <a:solidFill>
                    <a:srgbClr val="FFFFFF"/>
                  </a:solidFill>
                  <a:latin typeface="Arial"/>
                </a:rPr>
                <a:t>Birmingham 36 MeV Beam Test Results</a:t>
              </a:r>
              <a:endParaRPr lang="en-GB" sz="54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7D4A621-0953-0649-A45E-FEE181B47393}"/>
              </a:ext>
            </a:extLst>
          </p:cNvPr>
          <p:cNvSpPr txBox="1"/>
          <p:nvPr/>
        </p:nvSpPr>
        <p:spPr>
          <a:xfrm>
            <a:off x="1013613" y="28062363"/>
            <a:ext cx="6692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/>
              <a:t>Fig 1</a:t>
            </a:r>
            <a:r>
              <a:rPr lang="en-GB" sz="3200" dirty="0"/>
              <a:t>. Single PRaVDA tracker module, located upstream of the single-module calorimeter.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E69A02-031F-3244-8C63-8AFAB7B0A0F0}"/>
              </a:ext>
            </a:extLst>
          </p:cNvPr>
          <p:cNvSpPr txBox="1"/>
          <p:nvPr/>
        </p:nvSpPr>
        <p:spPr>
          <a:xfrm>
            <a:off x="7768004" y="28042490"/>
            <a:ext cx="6692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/>
              <a:t>Fig 2</a:t>
            </a:r>
            <a:r>
              <a:rPr lang="en-GB" sz="3200" dirty="0"/>
              <a:t>. Calorimeter: 3 × 3 × 5 cm scintillator block wrapped in mylar foil and Hamamatsu R13089 PMT.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3FA0153-64A9-6044-8612-C40F37E333DA}"/>
              </a:ext>
            </a:extLst>
          </p:cNvPr>
          <p:cNvSpPr txBox="1"/>
          <p:nvPr/>
        </p:nvSpPr>
        <p:spPr>
          <a:xfrm>
            <a:off x="1057027" y="37023133"/>
            <a:ext cx="132630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/>
              <a:t>Fig 3</a:t>
            </a:r>
            <a:r>
              <a:rPr lang="en-GB" sz="3200" dirty="0"/>
              <a:t>. Schematic diagram of experimental set up. The LeCroy oscilloscope acquisition is triggered by a trigger pulse from the tracker module whenever a hit is recorded in 2 of the 3 (X,U,V) layers. The output of the PMT is also independently measured by the Caen digitiser.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3C58577-9B38-4E4A-AE48-F97A679F11A5}"/>
              </a:ext>
            </a:extLst>
          </p:cNvPr>
          <p:cNvSpPr txBox="1"/>
          <p:nvPr/>
        </p:nvSpPr>
        <p:spPr>
          <a:xfrm>
            <a:off x="15860520" y="30819559"/>
            <a:ext cx="132630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/>
              <a:t>Fig 5</a:t>
            </a:r>
            <a:r>
              <a:rPr lang="en-GB" sz="3200" dirty="0"/>
              <a:t>. Reconstructed deposition in 3D for the half-covered collimator pair configuration. The range is calculated from the average proton energy, by applying a power law. The superimposed 2D plot shows the XY intensity profile for each spot. Only bins with more than 20 protons are shown. Total number of matched protons was ~17000.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5FFC9E-EBDE-A345-A839-6F85812CA79C}"/>
              </a:ext>
            </a:extLst>
          </p:cNvPr>
          <p:cNvSpPr txBox="1"/>
          <p:nvPr/>
        </p:nvSpPr>
        <p:spPr>
          <a:xfrm>
            <a:off x="15828039" y="19311410"/>
            <a:ext cx="1326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/>
              <a:t>Fig 4</a:t>
            </a:r>
            <a:r>
              <a:rPr lang="en-GB" sz="3200" dirty="0"/>
              <a:t>. Reconstructed proton energy spectrum for half-covered collimator pair configuration. Black line shows spectrum as recorded by the Caen digitiser and the blue line shows spectrum from the LeCroy oscilloscope.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B2AFB7E-105C-1A42-8D8B-58DD7FD57CFD}"/>
              </a:ext>
            </a:extLst>
          </p:cNvPr>
          <p:cNvSpPr txBox="1"/>
          <p:nvPr/>
        </p:nvSpPr>
        <p:spPr>
          <a:xfrm>
            <a:off x="15828039" y="10737559"/>
            <a:ext cx="1326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/>
              <a:t>Fig 3</a:t>
            </a:r>
            <a:r>
              <a:rPr lang="en-GB" sz="3200" dirty="0"/>
              <a:t>. Different 2 mm collimator configurations tested with 0–6 mm thick sheets of PMMA absorber. Collimator pair (right) tested with one hole covered with 4 mm PMMA.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959F51-81E8-1E4F-8035-7593A19A15D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-274" r="9270" b="470"/>
          <a:stretch/>
        </p:blipFill>
        <p:spPr>
          <a:xfrm>
            <a:off x="7821039" y="21753527"/>
            <a:ext cx="6586333" cy="62374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BE80F03-ABD3-EA40-9A98-31F6018DB1F3}"/>
              </a:ext>
            </a:extLst>
          </p:cNvPr>
          <p:cNvGrpSpPr/>
          <p:nvPr/>
        </p:nvGrpSpPr>
        <p:grpSpPr>
          <a:xfrm>
            <a:off x="1039267" y="29773689"/>
            <a:ext cx="13413619" cy="7221108"/>
            <a:chOff x="1039267" y="29773689"/>
            <a:chExt cx="13413619" cy="7221108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C76467F-B9BA-0148-916B-93D8C6AB0AA1}"/>
                </a:ext>
              </a:extLst>
            </p:cNvPr>
            <p:cNvGrpSpPr/>
            <p:nvPr/>
          </p:nvGrpSpPr>
          <p:grpSpPr>
            <a:xfrm>
              <a:off x="1039267" y="29773689"/>
              <a:ext cx="13413619" cy="7221108"/>
              <a:chOff x="727306" y="551708"/>
              <a:chExt cx="11422626" cy="5537128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4C4C56CF-CFFC-E448-9654-8A50E117A21C}"/>
                  </a:ext>
                </a:extLst>
              </p:cNvPr>
              <p:cNvGrpSpPr/>
              <p:nvPr/>
            </p:nvGrpSpPr>
            <p:grpSpPr>
              <a:xfrm>
                <a:off x="727306" y="551708"/>
                <a:ext cx="11422626" cy="5537128"/>
                <a:chOff x="662325" y="543396"/>
                <a:chExt cx="11422626" cy="5537128"/>
              </a:xfrm>
            </p:grpSpPr>
            <p:pic>
              <p:nvPicPr>
                <p:cNvPr id="71" name="Graphic 70" descr="Laptop">
                  <a:extLst>
                    <a:ext uri="{FF2B5EF4-FFF2-40B4-BE49-F238E27FC236}">
                      <a16:creationId xmlns:a16="http://schemas.microsoft.com/office/drawing/2014/main" id="{40FABC72-B0E9-F641-BB19-3FD3E5800C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6617" y="957604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72" name="Graphic 71" descr="Laptop">
                  <a:extLst>
                    <a:ext uri="{FF2B5EF4-FFF2-40B4-BE49-F238E27FC236}">
                      <a16:creationId xmlns:a16="http://schemas.microsoft.com/office/drawing/2014/main" id="{ED1A7CE7-1BA6-714B-B8D9-7DA545EF19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6617" y="4903962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73" name="Graphic 72" descr="Wireless router">
                  <a:extLst>
                    <a:ext uri="{FF2B5EF4-FFF2-40B4-BE49-F238E27FC236}">
                      <a16:creationId xmlns:a16="http://schemas.microsoft.com/office/drawing/2014/main" id="{42EEECBD-4C91-D448-B9F9-FFDA33C629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1017" y="2994952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74" name="Graphic 73" descr="Wireless router">
                  <a:extLst>
                    <a:ext uri="{FF2B5EF4-FFF2-40B4-BE49-F238E27FC236}">
                      <a16:creationId xmlns:a16="http://schemas.microsoft.com/office/drawing/2014/main" id="{8C166DC9-97E6-1F48-B62F-768B6EFC02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71375" y="2994952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75" name="Graphic 74" descr="Laptop">
                  <a:extLst>
                    <a:ext uri="{FF2B5EF4-FFF2-40B4-BE49-F238E27FC236}">
                      <a16:creationId xmlns:a16="http://schemas.microsoft.com/office/drawing/2014/main" id="{C363CAE1-E0F0-9445-83B8-6A587A2529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85775" y="957604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76" name="Picture 2" descr="Image result for ac power">
                  <a:extLst>
                    <a:ext uri="{FF2B5EF4-FFF2-40B4-BE49-F238E27FC236}">
                      <a16:creationId xmlns:a16="http://schemas.microsoft.com/office/drawing/2014/main" id="{316B13AA-DB38-7847-A295-DEA48C187F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081" r="17273"/>
                <a:stretch/>
              </p:blipFill>
              <p:spPr bwMode="auto">
                <a:xfrm>
                  <a:off x="6228275" y="1143010"/>
                  <a:ext cx="633209" cy="5435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77" name="Connector: Elbow 21">
                  <a:extLst>
                    <a:ext uri="{FF2B5EF4-FFF2-40B4-BE49-F238E27FC236}">
                      <a16:creationId xmlns:a16="http://schemas.microsoft.com/office/drawing/2014/main" id="{CFB0087C-0147-E04C-965F-931F09CFBB94}"/>
                    </a:ext>
                  </a:extLst>
                </p:cNvPr>
                <p:cNvCxnSpPr>
                  <a:stCxn id="71" idx="3"/>
                  <a:endCxn id="73" idx="0"/>
                </p:cNvCxnSpPr>
                <p:nvPr/>
              </p:nvCxnSpPr>
              <p:spPr>
                <a:xfrm>
                  <a:off x="2011017" y="1414804"/>
                  <a:ext cx="457200" cy="1580148"/>
                </a:xfrm>
                <a:prstGeom prst="bentConnector2">
                  <a:avLst/>
                </a:prstGeom>
                <a:ln w="381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nector: Elbow 23">
                  <a:extLst>
                    <a:ext uri="{FF2B5EF4-FFF2-40B4-BE49-F238E27FC236}">
                      <a16:creationId xmlns:a16="http://schemas.microsoft.com/office/drawing/2014/main" id="{7E29059F-867B-074F-B400-EFA84F850B27}"/>
                    </a:ext>
                  </a:extLst>
                </p:cNvPr>
                <p:cNvCxnSpPr>
                  <a:stCxn id="72" idx="3"/>
                  <a:endCxn id="73" idx="2"/>
                </p:cNvCxnSpPr>
                <p:nvPr/>
              </p:nvCxnSpPr>
              <p:spPr>
                <a:xfrm flipV="1">
                  <a:off x="2011017" y="3909352"/>
                  <a:ext cx="457200" cy="1451810"/>
                </a:xfrm>
                <a:prstGeom prst="bentConnector2">
                  <a:avLst/>
                </a:prstGeom>
                <a:ln w="381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4F846A57-D348-9442-AAF1-B6B766D62355}"/>
                    </a:ext>
                  </a:extLst>
                </p:cNvPr>
                <p:cNvCxnSpPr>
                  <a:stCxn id="73" idx="3"/>
                  <a:endCxn id="74" idx="1"/>
                </p:cNvCxnSpPr>
                <p:nvPr/>
              </p:nvCxnSpPr>
              <p:spPr>
                <a:xfrm>
                  <a:off x="2925417" y="3452152"/>
                  <a:ext cx="745958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onnector: Elbow 1024">
                  <a:extLst>
                    <a:ext uri="{FF2B5EF4-FFF2-40B4-BE49-F238E27FC236}">
                      <a16:creationId xmlns:a16="http://schemas.microsoft.com/office/drawing/2014/main" id="{8AC04C3C-4F0D-7047-BD24-FB9246B14750}"/>
                    </a:ext>
                  </a:extLst>
                </p:cNvPr>
                <p:cNvCxnSpPr>
                  <a:stCxn id="74" idx="0"/>
                  <a:endCxn id="75" idx="1"/>
                </p:cNvCxnSpPr>
                <p:nvPr/>
              </p:nvCxnSpPr>
              <p:spPr>
                <a:xfrm rot="5400000" flipH="1" flipV="1">
                  <a:off x="3567101" y="1976278"/>
                  <a:ext cx="1580148" cy="457200"/>
                </a:xfrm>
                <a:prstGeom prst="bentConnector2">
                  <a:avLst/>
                </a:prstGeom>
                <a:ln w="381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81" name="Graphic 80" descr="Table">
                  <a:extLst>
                    <a:ext uri="{FF2B5EF4-FFF2-40B4-BE49-F238E27FC236}">
                      <a16:creationId xmlns:a16="http://schemas.microsoft.com/office/drawing/2014/main" id="{0A52D47F-AF8F-3D4D-875D-3EF3821868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61031" y="4773613"/>
                  <a:ext cx="914400" cy="914400"/>
                </a:xfrm>
                <a:prstGeom prst="rect">
                  <a:avLst/>
                </a:prstGeom>
              </p:spPr>
            </p:pic>
            <p:cxnSp>
              <p:nvCxnSpPr>
                <p:cNvPr id="82" name="Connector: Elbow 38">
                  <a:extLst>
                    <a:ext uri="{FF2B5EF4-FFF2-40B4-BE49-F238E27FC236}">
                      <a16:creationId xmlns:a16="http://schemas.microsoft.com/office/drawing/2014/main" id="{9F2FC762-04DC-9847-9EAB-55AA05D6892B}"/>
                    </a:ext>
                  </a:extLst>
                </p:cNvPr>
                <p:cNvCxnSpPr>
                  <a:cxnSpLocks/>
                  <a:stCxn id="96" idx="2"/>
                  <a:endCxn id="81" idx="1"/>
                </p:cNvCxnSpPr>
                <p:nvPr/>
              </p:nvCxnSpPr>
              <p:spPr>
                <a:xfrm rot="16200000" flipH="1">
                  <a:off x="4648302" y="3818084"/>
                  <a:ext cx="894506" cy="1930951"/>
                </a:xfrm>
                <a:prstGeom prst="bentConnector2">
                  <a:avLst/>
                </a:prstGeom>
                <a:ln w="381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Flowchart: Direct Access Storage 1032">
                  <a:extLst>
                    <a:ext uri="{FF2B5EF4-FFF2-40B4-BE49-F238E27FC236}">
                      <a16:creationId xmlns:a16="http://schemas.microsoft.com/office/drawing/2014/main" id="{E44296BA-8F58-6041-8833-E92F1C92CE21}"/>
                    </a:ext>
                  </a:extLst>
                </p:cNvPr>
                <p:cNvSpPr/>
                <p:nvPr/>
              </p:nvSpPr>
              <p:spPr>
                <a:xfrm>
                  <a:off x="6773404" y="3068276"/>
                  <a:ext cx="1654608" cy="767751"/>
                </a:xfrm>
                <a:prstGeom prst="flowChartMagneticDrum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84" name="Straight Arrow Connector 83">
                  <a:extLst>
                    <a:ext uri="{FF2B5EF4-FFF2-40B4-BE49-F238E27FC236}">
                      <a16:creationId xmlns:a16="http://schemas.microsoft.com/office/drawing/2014/main" id="{71037890-1039-7F4E-BA5E-BB7BA32FB270}"/>
                    </a:ext>
                  </a:extLst>
                </p:cNvPr>
                <p:cNvCxnSpPr>
                  <a:cxnSpLocks/>
                  <a:stCxn id="75" idx="3"/>
                </p:cNvCxnSpPr>
                <p:nvPr/>
              </p:nvCxnSpPr>
              <p:spPr>
                <a:xfrm>
                  <a:off x="5500175" y="1414804"/>
                  <a:ext cx="633209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Connector: Elbow 1044">
                  <a:extLst>
                    <a:ext uri="{FF2B5EF4-FFF2-40B4-BE49-F238E27FC236}">
                      <a16:creationId xmlns:a16="http://schemas.microsoft.com/office/drawing/2014/main" id="{08161D28-0D2A-A342-BF84-560BF2E87F45}"/>
                    </a:ext>
                  </a:extLst>
                </p:cNvPr>
                <p:cNvCxnSpPr>
                  <a:cxnSpLocks/>
                  <a:endCxn id="81" idx="0"/>
                </p:cNvCxnSpPr>
                <p:nvPr/>
              </p:nvCxnSpPr>
              <p:spPr>
                <a:xfrm rot="5400000">
                  <a:off x="5937311" y="4056411"/>
                  <a:ext cx="1298121" cy="136282"/>
                </a:xfrm>
                <a:prstGeom prst="bentConnector3">
                  <a:avLst>
                    <a:gd name="adj1" fmla="val -615"/>
                  </a:avLst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Connector: Elbow 1047">
                  <a:extLst>
                    <a:ext uri="{FF2B5EF4-FFF2-40B4-BE49-F238E27FC236}">
                      <a16:creationId xmlns:a16="http://schemas.microsoft.com/office/drawing/2014/main" id="{74074CDA-5276-B34F-B2D0-5D18074A8E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836561" y="2480273"/>
                  <a:ext cx="1531051" cy="202494"/>
                </a:xfrm>
                <a:prstGeom prst="bentConnector3">
                  <a:avLst>
                    <a:gd name="adj1" fmla="val 99582"/>
                  </a:avLst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AE15AB4D-C6F9-6A4F-BF80-7AE61B93AC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98396" y="1032976"/>
                  <a:ext cx="0" cy="479659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E2987E95-A0E3-FB4E-8851-4C30E7EB25B1}"/>
                    </a:ext>
                  </a:extLst>
                </p:cNvPr>
                <p:cNvSpPr/>
                <p:nvPr/>
              </p:nvSpPr>
              <p:spPr>
                <a:xfrm>
                  <a:off x="6305912" y="2809483"/>
                  <a:ext cx="3364302" cy="128533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Cube 88">
                  <a:extLst>
                    <a:ext uri="{FF2B5EF4-FFF2-40B4-BE49-F238E27FC236}">
                      <a16:creationId xmlns:a16="http://schemas.microsoft.com/office/drawing/2014/main" id="{753E2FA1-7205-754A-8CE7-73FE436941E4}"/>
                    </a:ext>
                  </a:extLst>
                </p:cNvPr>
                <p:cNvSpPr/>
                <p:nvPr/>
              </p:nvSpPr>
              <p:spPr>
                <a:xfrm>
                  <a:off x="8564294" y="2987685"/>
                  <a:ext cx="746032" cy="928931"/>
                </a:xfrm>
                <a:prstGeom prst="cube">
                  <a:avLst>
                    <a:gd name="adj" fmla="val 24198"/>
                  </a:avLst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Arrow: Right 45">
                  <a:extLst>
                    <a:ext uri="{FF2B5EF4-FFF2-40B4-BE49-F238E27FC236}">
                      <a16:creationId xmlns:a16="http://schemas.microsoft.com/office/drawing/2014/main" id="{5893B98F-56EB-7445-B66B-F2893CD8E6BB}"/>
                    </a:ext>
                  </a:extLst>
                </p:cNvPr>
                <p:cNvSpPr/>
                <p:nvPr/>
              </p:nvSpPr>
              <p:spPr>
                <a:xfrm rot="10800000">
                  <a:off x="10614215" y="3162446"/>
                  <a:ext cx="1319842" cy="570482"/>
                </a:xfrm>
                <a:prstGeom prst="rightArrow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2F7DF83A-77DB-4449-A576-519222827C34}"/>
                    </a:ext>
                  </a:extLst>
                </p:cNvPr>
                <p:cNvSpPr txBox="1"/>
                <p:nvPr/>
              </p:nvSpPr>
              <p:spPr>
                <a:xfrm>
                  <a:off x="662325" y="543396"/>
                  <a:ext cx="2309969" cy="4751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Control Room</a:t>
                  </a:r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AF49FB8B-15DF-7442-9452-6B7826D66020}"/>
                    </a:ext>
                  </a:extLst>
                </p:cNvPr>
                <p:cNvSpPr txBox="1"/>
                <p:nvPr/>
              </p:nvSpPr>
              <p:spPr>
                <a:xfrm>
                  <a:off x="7803396" y="1208598"/>
                  <a:ext cx="2950185" cy="4751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Experiment Room</a:t>
                  </a:r>
                </a:p>
              </p:txBody>
            </p: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D38304A3-637D-494D-BCAC-2A7DDDE97EA1}"/>
                    </a:ext>
                  </a:extLst>
                </p:cNvPr>
                <p:cNvSpPr txBox="1"/>
                <p:nvPr/>
              </p:nvSpPr>
              <p:spPr>
                <a:xfrm>
                  <a:off x="668432" y="1690853"/>
                  <a:ext cx="1770767" cy="3250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Control Laptop 1</a:t>
                  </a: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BBF33ADC-72BC-E242-8A6F-CF078408FE6E}"/>
                    </a:ext>
                  </a:extLst>
                </p:cNvPr>
                <p:cNvSpPr txBox="1"/>
                <p:nvPr/>
              </p:nvSpPr>
              <p:spPr>
                <a:xfrm>
                  <a:off x="668433" y="5625924"/>
                  <a:ext cx="1770767" cy="3250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Control Laptop 2</a:t>
                  </a: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F31E6ADC-7BC8-2A4F-8C0F-42733E85A493}"/>
                    </a:ext>
                  </a:extLst>
                </p:cNvPr>
                <p:cNvSpPr txBox="1"/>
                <p:nvPr/>
              </p:nvSpPr>
              <p:spPr>
                <a:xfrm>
                  <a:off x="716436" y="3230979"/>
                  <a:ext cx="1504577" cy="5751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Control Room</a:t>
                  </a:r>
                </a:p>
                <a:p>
                  <a:pPr algn="ctr"/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Wireless Hub</a:t>
                  </a:r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5DF5C168-83A4-4749-A378-80412AE7488C}"/>
                    </a:ext>
                  </a:extLst>
                </p:cNvPr>
                <p:cNvSpPr txBox="1"/>
                <p:nvPr/>
              </p:nvSpPr>
              <p:spPr>
                <a:xfrm>
                  <a:off x="3543920" y="3793501"/>
                  <a:ext cx="1172320" cy="542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Ethernet Switcher</a:t>
                  </a: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BA7F8639-88D8-1341-9573-BF51F8591C43}"/>
                    </a:ext>
                  </a:extLst>
                </p:cNvPr>
                <p:cNvSpPr txBox="1"/>
                <p:nvPr/>
              </p:nvSpPr>
              <p:spPr>
                <a:xfrm>
                  <a:off x="3872048" y="835038"/>
                  <a:ext cx="1953686" cy="3250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HV Control Laptop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13D14411-0844-0847-ADC6-87ACBF9B7C47}"/>
                    </a:ext>
                  </a:extLst>
                </p:cNvPr>
                <p:cNvSpPr txBox="1"/>
                <p:nvPr/>
              </p:nvSpPr>
              <p:spPr>
                <a:xfrm>
                  <a:off x="5787157" y="600683"/>
                  <a:ext cx="1676576" cy="5751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Caen NDT1470</a:t>
                  </a:r>
                </a:p>
                <a:p>
                  <a:pPr algn="ctr"/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HV Supply</a:t>
                  </a: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C687902E-4081-9347-82F6-30AEBDF6ED9F}"/>
                    </a:ext>
                  </a:extLst>
                </p:cNvPr>
                <p:cNvSpPr txBox="1"/>
                <p:nvPr/>
              </p:nvSpPr>
              <p:spPr>
                <a:xfrm>
                  <a:off x="5102385" y="5505354"/>
                  <a:ext cx="2829077" cy="5751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Teledyne LeCroy HDO6104</a:t>
                  </a:r>
                </a:p>
                <a:p>
                  <a:pPr algn="ctr"/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Oscilloscope</a:t>
                  </a: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7A90A9B6-3512-B94A-B1B2-3060EF9B034E}"/>
                    </a:ext>
                  </a:extLst>
                </p:cNvPr>
                <p:cNvSpPr txBox="1"/>
                <p:nvPr/>
              </p:nvSpPr>
              <p:spPr>
                <a:xfrm>
                  <a:off x="6526129" y="4362907"/>
                  <a:ext cx="1816177" cy="5751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Photomultiplier Tube</a:t>
                  </a:r>
                </a:p>
              </p:txBody>
            </p:sp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1804776E-F539-3D4C-8221-4D572187421C}"/>
                    </a:ext>
                  </a:extLst>
                </p:cNvPr>
                <p:cNvSpPr txBox="1"/>
                <p:nvPr/>
              </p:nvSpPr>
              <p:spPr>
                <a:xfrm>
                  <a:off x="7990159" y="4429783"/>
                  <a:ext cx="1816177" cy="542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 cm Plastic Scintillator</a:t>
                  </a:r>
                </a:p>
              </p:txBody>
            </p: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4421DE2F-56C3-4C4F-92C2-EAB8D50B54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66958" y="2204878"/>
                  <a:ext cx="233749" cy="60460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41919FBF-D204-E249-907A-4DEB6D10D1CA}"/>
                    </a:ext>
                  </a:extLst>
                </p:cNvPr>
                <p:cNvSpPr txBox="1"/>
                <p:nvPr/>
              </p:nvSpPr>
              <p:spPr>
                <a:xfrm>
                  <a:off x="7139406" y="1932335"/>
                  <a:ext cx="1129184" cy="3250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Enclosure</a:t>
                  </a:r>
                </a:p>
              </p:txBody>
            </p:sp>
            <p:cxnSp>
              <p:nvCxnSpPr>
                <p:cNvPr id="104" name="Connector: Elbow 51">
                  <a:extLst>
                    <a:ext uri="{FF2B5EF4-FFF2-40B4-BE49-F238E27FC236}">
                      <a16:creationId xmlns:a16="http://schemas.microsoft.com/office/drawing/2014/main" id="{81D51D7E-5C96-EA4F-96E5-0E857405C4B7}"/>
                    </a:ext>
                  </a:extLst>
                </p:cNvPr>
                <p:cNvCxnSpPr>
                  <a:stCxn id="88" idx="3"/>
                </p:cNvCxnSpPr>
                <p:nvPr/>
              </p:nvCxnSpPr>
              <p:spPr>
                <a:xfrm flipV="1">
                  <a:off x="9670214" y="2277374"/>
                  <a:ext cx="94888" cy="1174777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589619BE-4549-4943-A3B1-35549FF786D9}"/>
                    </a:ext>
                  </a:extLst>
                </p:cNvPr>
                <p:cNvSpPr txBox="1"/>
                <p:nvPr/>
              </p:nvSpPr>
              <p:spPr>
                <a:xfrm>
                  <a:off x="9000531" y="2007611"/>
                  <a:ext cx="1529149" cy="3250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Mylar Window</a:t>
                  </a:r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F559D6CB-D68F-8940-B28C-EE887BF63E10}"/>
                    </a:ext>
                  </a:extLst>
                </p:cNvPr>
                <p:cNvSpPr txBox="1"/>
                <p:nvPr/>
              </p:nvSpPr>
              <p:spPr>
                <a:xfrm>
                  <a:off x="10765109" y="3668562"/>
                  <a:ext cx="1319842" cy="542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Incoming Protons</a:t>
                  </a:r>
                </a:p>
              </p:txBody>
            </p: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47F47390-9485-5646-ABB2-A7689E631A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12891" y="3875136"/>
                  <a:ext cx="0" cy="4877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D2229DCE-2E07-3F41-80EC-B72CC644DC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838483" y="3920423"/>
                  <a:ext cx="0" cy="5414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Cube 63">
                <a:extLst>
                  <a:ext uri="{FF2B5EF4-FFF2-40B4-BE49-F238E27FC236}">
                    <a16:creationId xmlns:a16="http://schemas.microsoft.com/office/drawing/2014/main" id="{01B540F8-2809-864E-931B-C7655E409D1F}"/>
                  </a:ext>
                </a:extLst>
              </p:cNvPr>
              <p:cNvSpPr/>
              <p:nvPr/>
            </p:nvSpPr>
            <p:spPr>
              <a:xfrm>
                <a:off x="9978387" y="2616359"/>
                <a:ext cx="584113" cy="1625282"/>
              </a:xfrm>
              <a:prstGeom prst="cube">
                <a:avLst>
                  <a:gd name="adj" fmla="val 58353"/>
                </a:avLst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4FD9A6A-19A9-724F-B060-D633AAD80EE5}"/>
                  </a:ext>
                </a:extLst>
              </p:cNvPr>
              <p:cNvSpPr txBox="1"/>
              <p:nvPr/>
            </p:nvSpPr>
            <p:spPr>
              <a:xfrm>
                <a:off x="10113672" y="4403848"/>
                <a:ext cx="1689848" cy="575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PRaVDa Silicon Tracker</a:t>
                </a: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101405A3-418E-3346-A29B-6A6F8444F6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240915" y="4225378"/>
                <a:ext cx="198280" cy="3221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7" name="Graphic 66" descr="Table">
                <a:extLst>
                  <a:ext uri="{FF2B5EF4-FFF2-40B4-BE49-F238E27FC236}">
                    <a16:creationId xmlns:a16="http://schemas.microsoft.com/office/drawing/2014/main" id="{A470C401-90A5-7943-9D8A-C56360AFFC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003398" y="3610032"/>
                <a:ext cx="914400" cy="9144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410EAC0-8485-5E43-91AA-17165C1E8173}"/>
                  </a:ext>
                </a:extLst>
              </p:cNvPr>
              <p:cNvSpPr txBox="1"/>
              <p:nvPr/>
            </p:nvSpPr>
            <p:spPr>
              <a:xfrm>
                <a:off x="4672820" y="4319147"/>
                <a:ext cx="1580796" cy="575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Caen DT5751 Digitiser</a:t>
                </a:r>
              </a:p>
            </p:txBody>
          </p:sp>
          <p:cxnSp>
            <p:nvCxnSpPr>
              <p:cNvPr id="69" name="Connector: Elbow 1044">
                <a:extLst>
                  <a:ext uri="{FF2B5EF4-FFF2-40B4-BE49-F238E27FC236}">
                    <a16:creationId xmlns:a16="http://schemas.microsoft.com/office/drawing/2014/main" id="{AD8BCE2B-F9DC-D141-8D1B-2B113062F4B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828763" y="4103132"/>
                <a:ext cx="750345" cy="206448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or: Elbow 1044">
                <a:extLst>
                  <a:ext uri="{FF2B5EF4-FFF2-40B4-BE49-F238E27FC236}">
                    <a16:creationId xmlns:a16="http://schemas.microsoft.com/office/drawing/2014/main" id="{A1A0A937-CEF1-0F4C-A62A-31D1B0D7607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4257667" y="2592112"/>
                <a:ext cx="2073169" cy="372583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Connector: Elbow 1044">
              <a:extLst>
                <a:ext uri="{FF2B5EF4-FFF2-40B4-BE49-F238E27FC236}">
                  <a16:creationId xmlns:a16="http://schemas.microsoft.com/office/drawing/2014/main" id="{4059CF47-A247-5B4F-9E50-899C80A04739}"/>
                </a:ext>
              </a:extLst>
            </p:cNvPr>
            <p:cNvCxnSpPr>
              <a:cxnSpLocks/>
              <a:endCxn id="81" idx="3"/>
            </p:cNvCxnSpPr>
            <p:nvPr/>
          </p:nvCxnSpPr>
          <p:spPr>
            <a:xfrm rot="10800000" flipV="1">
              <a:off x="8452764" y="34595141"/>
              <a:ext cx="3562508" cy="1291526"/>
            </a:xfrm>
            <a:prstGeom prst="bentConnector3">
              <a:avLst>
                <a:gd name="adj1" fmla="val 58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F16A5E1-FC99-1A4A-9679-F35B1DD8CF0C}"/>
                </a:ext>
              </a:extLst>
            </p:cNvPr>
            <p:cNvSpPr txBox="1"/>
            <p:nvPr/>
          </p:nvSpPr>
          <p:spPr>
            <a:xfrm>
              <a:off x="10311566" y="35886667"/>
              <a:ext cx="18016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Square-Wave Trigger Pulse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CAB2B6A-D6D7-B64F-8B6E-25226C8375CE}"/>
              </a:ext>
            </a:extLst>
          </p:cNvPr>
          <p:cNvGrpSpPr/>
          <p:nvPr/>
        </p:nvGrpSpPr>
        <p:grpSpPr>
          <a:xfrm>
            <a:off x="17017123" y="7509825"/>
            <a:ext cx="10949845" cy="3281872"/>
            <a:chOff x="16998344" y="7509825"/>
            <a:chExt cx="10949845" cy="328187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558C94C-B675-B04D-A5A5-3F9B820A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8344" y="7509826"/>
              <a:ext cx="3281871" cy="328187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30F718-5105-8942-9716-E0A1F0194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6033" y="7509825"/>
              <a:ext cx="3281871" cy="328187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2EBC3E5-55A3-AD47-A17F-131112D8E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66318" y="7509825"/>
              <a:ext cx="3281871" cy="3281871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178443B-F630-B74A-8A55-F6140F1A364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6095" y="39573639"/>
            <a:ext cx="8311207" cy="235484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1C2DF83-6F26-D34E-AF0E-CBEAB9A913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9367892" y="39628864"/>
            <a:ext cx="1862570" cy="2230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C463215-F5F8-114F-B42E-155502AB75B4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100" y="40647463"/>
            <a:ext cx="4321051" cy="11512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5CD7E7E-276B-FC4C-BA59-4F85F80C073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00"/>
          <a:stretch/>
        </p:blipFill>
        <p:spPr>
          <a:xfrm>
            <a:off x="985573" y="40039669"/>
            <a:ext cx="8098331" cy="194808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BD39D65-FA1F-8441-90CD-23BA02D5FC7B}"/>
              </a:ext>
            </a:extLst>
          </p:cNvPr>
          <p:cNvGrpSpPr/>
          <p:nvPr/>
        </p:nvGrpSpPr>
        <p:grpSpPr>
          <a:xfrm>
            <a:off x="15946655" y="12295914"/>
            <a:ext cx="13038544" cy="7015496"/>
            <a:chOff x="15946655" y="12295914"/>
            <a:chExt cx="13038544" cy="701549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BE6E1BC-F1EC-6E4F-A176-C74D2AD7A4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43" t="7411" r="2407" b="3405"/>
            <a:stretch/>
          </p:blipFill>
          <p:spPr>
            <a:xfrm rot="5400000">
              <a:off x="18958179" y="9284390"/>
              <a:ext cx="7015496" cy="13038544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7B39FB5-D8EC-5D4E-8FD1-3918E5C2E4E2}"/>
                </a:ext>
              </a:extLst>
            </p:cNvPr>
            <p:cNvSpPr txBox="1"/>
            <p:nvPr/>
          </p:nvSpPr>
          <p:spPr>
            <a:xfrm>
              <a:off x="17276040" y="12529253"/>
              <a:ext cx="820154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3200" dirty="0"/>
                <a:t>Black: Caen digitiser ADC spectrum</a:t>
              </a:r>
            </a:p>
            <a:p>
              <a:pPr algn="just"/>
              <a:r>
                <a:rPr lang="en-GB" sz="3200" dirty="0">
                  <a:solidFill>
                    <a:srgbClr val="FF0000"/>
                  </a:solidFill>
                </a:rPr>
                <a:t>Red: Reconstructed oscilloscope spectrum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76788A6-807D-B84F-93A8-99FD3CF97E36}"/>
                </a:ext>
              </a:extLst>
            </p:cNvPr>
            <p:cNvSpPr/>
            <p:nvPr/>
          </p:nvSpPr>
          <p:spPr>
            <a:xfrm>
              <a:off x="19606437" y="13754684"/>
              <a:ext cx="1956391" cy="10837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3B07C0A-F7E3-7A46-BA20-6FAAD93466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6655" y="20926709"/>
            <a:ext cx="13038544" cy="98928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28091B-7749-004A-860B-B1BE0074107A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" b="6708"/>
          <a:stretch/>
        </p:blipFill>
        <p:spPr>
          <a:xfrm>
            <a:off x="9445907" y="40875903"/>
            <a:ext cx="4932053" cy="9992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9419</TotalTime>
  <Words>547</Words>
  <Application>Microsoft Macintosh PowerPoint</Application>
  <PresentationFormat>Custom</PresentationFormat>
  <Paragraphs>68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Administrator</dc:creator>
  <dc:description/>
  <cp:lastModifiedBy>Shaikh, Saad</cp:lastModifiedBy>
  <cp:revision>266</cp:revision>
  <cp:lastPrinted>2019-02-01T16:43:46Z</cp:lastPrinted>
  <dcterms:created xsi:type="dcterms:W3CDTF">2014-11-18T13:03:22Z</dcterms:created>
  <dcterms:modified xsi:type="dcterms:W3CDTF">2019-02-04T18:31:45Z</dcterms:modified>
  <dc:language>en-GB</dc:language>
</cp:coreProperties>
</file>