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</p:sldMasterIdLst>
  <p:notesMasterIdLst>
    <p:notesMasterId r:id="rId14"/>
  </p:notesMasterIdLst>
  <p:sldIdLst>
    <p:sldId id="256" r:id="rId13"/>
  </p:sldIdLst>
  <p:sldSz cx="30275213" cy="428037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7778"/>
    <p:restoredTop sz="94651"/>
  </p:normalViewPr>
  <p:slideViewPr>
    <p:cSldViewPr snapToGrid="0" snapToObjects="1">
      <p:cViewPr>
        <p:scale>
          <a:sx n="37" d="100"/>
          <a:sy n="37" d="100"/>
        </p:scale>
        <p:origin x="-2096" y="268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02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en-GB" sz="1200" b="0" strike="noStrike" spc="-1">
                <a:latin typeface="Calibri"/>
              </a:rPr>
              <a:t>&lt;date/time&gt;</a:t>
            </a:r>
            <a:endParaRPr lang="en-GB" sz="1200" b="0" strike="noStrike" spc="-1">
              <a:latin typeface="Times New Roman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55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505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06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160F2726-C501-4933-A4F2-AB73021540FB}" type="slidenum">
              <a:rPr lang="en-GB" sz="1200" b="0" strike="noStrike" spc="-1"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829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3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C8E56092-5D7A-4261-BB8E-819A5744BFF3}" type="slidenum">
              <a:rPr lang="en-GB" sz="1200" b="0" strike="noStrike" spc="-1">
                <a:solidFill>
                  <a:srgbClr val="000000"/>
                </a:solidFill>
                <a:latin typeface="Calibri"/>
              </a:rPr>
              <a:t>1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4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5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1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7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8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8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9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0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2.xml"/><Relationship Id="rId13" Type="http://schemas.openxmlformats.org/officeDocument/2006/relationships/theme" Target="../theme/theme11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4.xml"/><Relationship Id="rId13" Type="http://schemas.openxmlformats.org/officeDocument/2006/relationships/theme" Target="../theme/theme12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376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FD8B68FB-9872-49EA-ADB3-2BE0DCB060D2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80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418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DA7F97FB-295E-46C1-AAFA-72710D8C1110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22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460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A0E11E11-7DA5-41D5-83BD-8E9BA0C79353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463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64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17CA51CC-B591-4AA0-9660-D08D41C8D1F3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5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5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47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1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1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1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1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E5279BE0-C11B-4ED6-8A75-9274B5B178A9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C2DF1E95-8A47-401E-B85E-1F32195B49F4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CD8B076F-4398-4243-A02A-73DF70498A59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7DDC2211-8345-4BB6-9BDB-66D80B240A9F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250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40E96C85-624B-4B4C-B701-DF449EB45B60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292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A3E23BDE-9BFC-49F3-9E2E-FCD120A86CB3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334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AC5CADFF-583E-4D1A-A03C-FF64168C09F4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3" Type="http://schemas.openxmlformats.org/officeDocument/2006/relationships/image" Target="../media/image12.emf"/><Relationship Id="rId14" Type="http://schemas.openxmlformats.org/officeDocument/2006/relationships/image" Target="../media/image13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emf"/><Relationship Id="rId10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900000" y="39096000"/>
            <a:ext cx="28499040" cy="2832480"/>
          </a:xfrm>
          <a:prstGeom prst="rect">
            <a:avLst/>
          </a:prstGeom>
          <a:solidFill>
            <a:srgbClr val="FFFFFF"/>
          </a:solidFill>
          <a:ln w="38160">
            <a:solidFill>
              <a:srgbClr val="0028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CustomShape 2"/>
          <p:cNvSpPr/>
          <p:nvPr/>
        </p:nvSpPr>
        <p:spPr>
          <a:xfrm>
            <a:off x="15591757" y="17568000"/>
            <a:ext cx="13677480" cy="838800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CCCCCC"/>
              </a:gs>
            </a:gsLst>
            <a:lin ang="5400000"/>
          </a:gradFill>
          <a:ln w="36000">
            <a:solidFill>
              <a:srgbClr val="0028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360000" rIns="720000" bIns="360000"/>
          <a:lstStyle/>
          <a:p>
            <a:pPr>
              <a:lnSpc>
                <a:spcPct val="100000"/>
              </a:lnSpc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CustomShape 3"/>
          <p:cNvSpPr/>
          <p:nvPr/>
        </p:nvSpPr>
        <p:spPr>
          <a:xfrm>
            <a:off x="900000" y="13752000"/>
            <a:ext cx="13677480" cy="2437200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CCCCCC"/>
              </a:gs>
            </a:gsLst>
            <a:lin ang="5400000"/>
          </a:gradFill>
          <a:ln w="36000">
            <a:solidFill>
              <a:srgbClr val="0028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360000" rIns="720000" bIns="360000"/>
          <a:lstStyle/>
          <a:p>
            <a:pPr>
              <a:lnSpc>
                <a:spcPct val="100000"/>
              </a:lnSpc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CustomShape 4"/>
          <p:cNvSpPr/>
          <p:nvPr/>
        </p:nvSpPr>
        <p:spPr>
          <a:xfrm>
            <a:off x="974520" y="676080"/>
            <a:ext cx="28041480" cy="131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spcBef>
                <a:spcPts val="4623"/>
              </a:spcBef>
            </a:pPr>
            <a:r>
              <a:rPr lang="en-US" sz="8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A Scintillator-Based Range Telescope for Proton Therapy</a:t>
            </a:r>
            <a:endParaRPr lang="en-GB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CustomShape 5"/>
          <p:cNvSpPr/>
          <p:nvPr/>
        </p:nvSpPr>
        <p:spPr>
          <a:xfrm>
            <a:off x="974520" y="2469960"/>
            <a:ext cx="26566920" cy="70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GB" sz="4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Laurent Kelleter</a:t>
            </a:r>
            <a:r>
              <a:rPr lang="en-GB" sz="4000" b="1" strike="noStrike" spc="-1" baseline="33000">
                <a:solidFill>
                  <a:srgbClr val="FFFFFF"/>
                </a:solidFill>
                <a:latin typeface="Arial"/>
                <a:ea typeface="ＭＳ Ｐゴシック"/>
              </a:rPr>
              <a:t>a</a:t>
            </a:r>
            <a:r>
              <a:rPr lang="en-GB" sz="4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, Derek Attree</a:t>
            </a:r>
            <a:r>
              <a:rPr lang="en-GB" sz="4000" b="1" strike="noStrike" spc="-1" baseline="33000">
                <a:solidFill>
                  <a:srgbClr val="FFFFFF"/>
                </a:solidFill>
                <a:latin typeface="Arial"/>
                <a:ea typeface="ＭＳ Ｐゴシック"/>
              </a:rPr>
              <a:t>a</a:t>
            </a:r>
            <a:r>
              <a:rPr lang="en-GB" sz="4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, Raffaella Radogna</a:t>
            </a:r>
            <a:r>
              <a:rPr lang="en-GB" sz="4000" b="1" strike="noStrike" spc="-1" baseline="33000">
                <a:solidFill>
                  <a:srgbClr val="FFFFFF"/>
                </a:solidFill>
                <a:latin typeface="Arial"/>
                <a:ea typeface="ＭＳ Ｐゴシック"/>
              </a:rPr>
              <a:t>a</a:t>
            </a:r>
            <a:r>
              <a:rPr lang="en-GB" sz="4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, Ruben Saakyan</a:t>
            </a:r>
            <a:r>
              <a:rPr lang="en-GB" sz="4000" b="1" strike="noStrike" spc="-1" baseline="33000">
                <a:solidFill>
                  <a:srgbClr val="FFFFFF"/>
                </a:solidFill>
                <a:latin typeface="Arial"/>
                <a:ea typeface="ＭＳ Ｐゴシック"/>
              </a:rPr>
              <a:t>a</a:t>
            </a:r>
            <a:r>
              <a:rPr lang="en-GB" sz="4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, Joao Seco</a:t>
            </a:r>
            <a:r>
              <a:rPr lang="en-GB" sz="4000" b="1" strike="noStrike" spc="-1" baseline="33000">
                <a:solidFill>
                  <a:srgbClr val="FFFFFF"/>
                </a:solidFill>
                <a:latin typeface="Arial"/>
                <a:ea typeface="ＭＳ Ｐゴシック"/>
              </a:rPr>
              <a:t>b</a:t>
            </a:r>
            <a:r>
              <a:rPr lang="en-GB" sz="4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, Lennart Volz</a:t>
            </a:r>
            <a:r>
              <a:rPr lang="en-GB" sz="4000" b="1" strike="noStrike" spc="-1" baseline="33000">
                <a:solidFill>
                  <a:srgbClr val="FFFFFF"/>
                </a:solidFill>
                <a:latin typeface="Arial"/>
                <a:ea typeface="ＭＳ Ｐゴシック"/>
              </a:rPr>
              <a:t>b</a:t>
            </a:r>
            <a:r>
              <a:rPr lang="en-GB" sz="4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, Simon Jolly</a:t>
            </a:r>
            <a:r>
              <a:rPr lang="en-GB" sz="4000" b="1" strike="noStrike" spc="-1" baseline="33000">
                <a:solidFill>
                  <a:srgbClr val="FFFFFF"/>
                </a:solidFill>
                <a:latin typeface="Arial"/>
                <a:ea typeface="ＭＳ Ｐゴシック"/>
              </a:rPr>
              <a:t>a</a:t>
            </a:r>
            <a:endParaRPr lang="en-GB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CustomShape 6"/>
          <p:cNvSpPr/>
          <p:nvPr/>
        </p:nvSpPr>
        <p:spPr>
          <a:xfrm>
            <a:off x="995040" y="3787560"/>
            <a:ext cx="11472120" cy="137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GB" sz="2800" b="1" strike="noStrike" spc="-1" baseline="33000">
                <a:solidFill>
                  <a:srgbClr val="FFFFFF"/>
                </a:solidFill>
                <a:latin typeface="Arial"/>
              </a:rPr>
              <a:t>a</a:t>
            </a:r>
            <a:r>
              <a:rPr lang="en-GB" sz="2800" b="1" strike="noStrike" spc="-1">
                <a:solidFill>
                  <a:srgbClr val="FFFFFF"/>
                </a:solidFill>
                <a:latin typeface="Arial"/>
              </a:rPr>
              <a:t>University College London | Department of Physics &amp; Astronomy |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2800" b="1" strike="noStrike" spc="-1">
                <a:solidFill>
                  <a:srgbClr val="FFFFFF"/>
                </a:solidFill>
                <a:latin typeface="Arial"/>
              </a:rPr>
              <a:t>Gower Street | London | WC1E 6BT | UK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2800" b="1" strike="noStrike" spc="-1">
                <a:solidFill>
                  <a:srgbClr val="FFFFFF"/>
                </a:solidFill>
                <a:latin typeface="Arial"/>
              </a:rPr>
              <a:t>Contact: laurent.kelleter@ucl.ac.uk, s.jolly@ucl.ac.uk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3" name="Picture 512"/>
          <p:cNvPicPr/>
          <p:nvPr/>
        </p:nvPicPr>
        <p:blipFill>
          <a:blip r:embed="rId3"/>
          <a:stretch/>
        </p:blipFill>
        <p:spPr>
          <a:xfrm>
            <a:off x="1151640" y="39596040"/>
            <a:ext cx="8128080" cy="2070000"/>
          </a:xfrm>
          <a:prstGeom prst="rect">
            <a:avLst/>
          </a:prstGeom>
          <a:ln>
            <a:noFill/>
          </a:ln>
        </p:spPr>
      </p:pic>
      <p:pic>
        <p:nvPicPr>
          <p:cNvPr id="514" name="Picture 513"/>
          <p:cNvPicPr/>
          <p:nvPr/>
        </p:nvPicPr>
        <p:blipFill>
          <a:blip r:embed="rId4"/>
          <a:stretch/>
        </p:blipFill>
        <p:spPr>
          <a:xfrm>
            <a:off x="9855720" y="39624480"/>
            <a:ext cx="4464360" cy="1987560"/>
          </a:xfrm>
          <a:prstGeom prst="rect">
            <a:avLst/>
          </a:prstGeom>
          <a:ln>
            <a:noFill/>
          </a:ln>
        </p:spPr>
      </p:pic>
      <p:sp>
        <p:nvSpPr>
          <p:cNvPr id="517" name="TextShape 7"/>
          <p:cNvSpPr txBox="1"/>
          <p:nvPr/>
        </p:nvSpPr>
        <p:spPr>
          <a:xfrm>
            <a:off x="15192000" y="39276000"/>
            <a:ext cx="13968000" cy="252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This project has received funding from the European Union’s Horizon 2020 research and innovation programme under the Marie Sklodowska-Curie grant agreement No 675265, OMA – Optimization of Medical Accelerators. The authors would like to thank the Heidelberger Ionenstrahl-Therapie-zentrum (HIT) for the possibility to test the detector at the HIT facility.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CustomShape 8"/>
          <p:cNvSpPr/>
          <p:nvPr/>
        </p:nvSpPr>
        <p:spPr>
          <a:xfrm>
            <a:off x="15626520" y="27036000"/>
            <a:ext cx="13677480" cy="1112400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CCCCCC"/>
              </a:gs>
            </a:gsLst>
            <a:lin ang="5400000"/>
          </a:gradFill>
          <a:ln w="36000">
            <a:solidFill>
              <a:srgbClr val="0028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360000" rIns="720000" bIns="360000"/>
          <a:lstStyle/>
          <a:p>
            <a:pPr>
              <a:lnSpc>
                <a:spcPct val="100000"/>
              </a:lnSpc>
            </a:pPr>
            <a:endParaRPr lang="en-GB" sz="8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The detector performs fast and reliable proton range measurements with an estimated reconstruction uncertainty of </a:t>
            </a:r>
            <a:r>
              <a:rPr lang="en-GB" sz="36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±</a:t>
            </a: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0.04 mm which is competitive with commercial MLIC.</a:t>
            </a:r>
          </a:p>
          <a:p>
            <a:pPr marL="216000" indent="-2160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The CMOS pixel sensor proves principal but is overkill. We are therefore developing a readout solution with one photo diode per sheet and a custom data acquisition system.</a:t>
            </a:r>
          </a:p>
          <a:p>
            <a:pPr marL="216000" indent="-2160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The detector has also been tested with ion beams. An ion range reconstruction algorithm is under development.</a:t>
            </a:r>
          </a:p>
          <a:p>
            <a:pPr marL="216000" indent="-2160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Further possible applications include the measurement of the residual helium beam range in a proposed mixed-beam therapy in which a carbon beam is used for treatment and a simultaneously accelerated helium beam is used for on-line radiography of the patient. Mixed-beam measurements with this detector will be presented by Lennart </a:t>
            </a:r>
            <a:r>
              <a:rPr lang="en-GB" sz="3600" b="0" strike="noStrike" spc="-1" dirty="0" err="1">
                <a:solidFill>
                  <a:srgbClr val="000000"/>
                </a:solidFill>
                <a:latin typeface="Arial"/>
              </a:rPr>
              <a:t>Volz</a:t>
            </a: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 on Thursday in the session on 4D Treatment and Delivery.</a:t>
            </a:r>
          </a:p>
        </p:txBody>
      </p:sp>
      <p:sp>
        <p:nvSpPr>
          <p:cNvPr id="519" name="CustomShape 9"/>
          <p:cNvSpPr/>
          <p:nvPr/>
        </p:nvSpPr>
        <p:spPr>
          <a:xfrm>
            <a:off x="15591757" y="17568000"/>
            <a:ext cx="13677480" cy="1152000"/>
          </a:xfrm>
          <a:prstGeom prst="rect">
            <a:avLst/>
          </a:prstGeom>
          <a:solidFill>
            <a:srgbClr val="002855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5400" b="1" strike="noStrike" spc="-1">
                <a:solidFill>
                  <a:srgbClr val="FFFFFF"/>
                </a:solidFill>
                <a:latin typeface="Arial"/>
              </a:rPr>
              <a:t>Prototype Setup</a:t>
            </a:r>
            <a:endParaRPr lang="en-GB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CustomShape 10"/>
          <p:cNvSpPr/>
          <p:nvPr/>
        </p:nvSpPr>
        <p:spPr>
          <a:xfrm>
            <a:off x="15626520" y="27036000"/>
            <a:ext cx="13677480" cy="1152000"/>
          </a:xfrm>
          <a:prstGeom prst="rect">
            <a:avLst/>
          </a:prstGeom>
          <a:solidFill>
            <a:srgbClr val="002855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5400" b="1" strike="noStrike" spc="-1">
                <a:solidFill>
                  <a:srgbClr val="FFFFFF"/>
                </a:solidFill>
                <a:latin typeface="Arial"/>
              </a:rPr>
              <a:t>Conclusion &amp; Future Plans</a:t>
            </a:r>
            <a:endParaRPr lang="en-GB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CustomShape 11"/>
          <p:cNvSpPr/>
          <p:nvPr/>
        </p:nvSpPr>
        <p:spPr>
          <a:xfrm>
            <a:off x="902520" y="13717440"/>
            <a:ext cx="13677480" cy="1186560"/>
          </a:xfrm>
          <a:prstGeom prst="rect">
            <a:avLst/>
          </a:prstGeom>
          <a:solidFill>
            <a:srgbClr val="002855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5400" b="1" strike="noStrike" spc="-1">
                <a:solidFill>
                  <a:srgbClr val="FFFFFF"/>
                </a:solidFill>
                <a:latin typeface="Arial"/>
              </a:rPr>
              <a:t>HIT Beam Test Results</a:t>
            </a:r>
            <a:endParaRPr lang="en-GB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CustomShape 12"/>
          <p:cNvSpPr/>
          <p:nvPr/>
        </p:nvSpPr>
        <p:spPr>
          <a:xfrm>
            <a:off x="900000" y="6300000"/>
            <a:ext cx="13677480" cy="630000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CCCCCC"/>
              </a:gs>
            </a:gsLst>
            <a:lin ang="5400000"/>
          </a:gradFill>
          <a:ln w="36000">
            <a:solidFill>
              <a:srgbClr val="0028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360000" rIns="720000" bIns="360000"/>
          <a:lstStyle/>
          <a:p>
            <a:pPr>
              <a:lnSpc>
                <a:spcPct val="100000"/>
              </a:lnSpc>
            </a:pPr>
            <a:endParaRPr lang="en-GB" sz="82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268"/>
              </a:spcAft>
            </a:pPr>
            <a:r>
              <a:rPr lang="en-GB" sz="3600" b="0" strike="noStrike" spc="-1" dirty="0" smtClean="0">
                <a:solidFill>
                  <a:srgbClr val="000000"/>
                </a:solidFill>
                <a:latin typeface="Arial"/>
              </a:rPr>
              <a:t>Proton </a:t>
            </a: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range measurements are routinely carried out as part of the quality assurance in proton therapy centres. We are developing a range telescope based on thin water-equivalent plastic scintillator sheets, conceptually similar to a Multi-Layer Ionisation Chamber (MLIC). The resulting detector aims to perform range measurements of clinical proton beams within the time of beam delivery, independent of dose rate. </a:t>
            </a:r>
          </a:p>
        </p:txBody>
      </p:sp>
      <p:sp>
        <p:nvSpPr>
          <p:cNvPr id="523" name="CustomShape 13"/>
          <p:cNvSpPr/>
          <p:nvPr/>
        </p:nvSpPr>
        <p:spPr>
          <a:xfrm>
            <a:off x="902520" y="6264000"/>
            <a:ext cx="13677480" cy="1152000"/>
          </a:xfrm>
          <a:prstGeom prst="rect">
            <a:avLst/>
          </a:prstGeom>
          <a:solidFill>
            <a:srgbClr val="002855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5400" b="1" strike="noStrike" spc="-1">
                <a:solidFill>
                  <a:srgbClr val="FFFFFF"/>
                </a:solidFill>
                <a:latin typeface="Arial"/>
              </a:rPr>
              <a:t>Motivation</a:t>
            </a:r>
            <a:endParaRPr lang="en-GB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CustomShape 14"/>
          <p:cNvSpPr/>
          <p:nvPr/>
        </p:nvSpPr>
        <p:spPr>
          <a:xfrm>
            <a:off x="15595543" y="6264000"/>
            <a:ext cx="13677480" cy="1015200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CCCCCC"/>
              </a:gs>
            </a:gsLst>
            <a:lin ang="5400000"/>
          </a:gradFill>
          <a:ln w="36000">
            <a:solidFill>
              <a:srgbClr val="0028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360000" rIns="720000" bIns="360000"/>
          <a:lstStyle/>
          <a:p>
            <a:pPr>
              <a:lnSpc>
                <a:spcPct val="100000"/>
              </a:lnSpc>
            </a:pPr>
            <a:endParaRPr lang="en-GB" sz="8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The use of sheets instead of a single block of scintillator allows to remove parallax artefacts.</a:t>
            </a:r>
          </a:p>
          <a:p>
            <a:pPr marL="216000" indent="-216000" algn="just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The proton beam is fully absorbed in the scintillator stack.</a:t>
            </a:r>
          </a:p>
          <a:p>
            <a:pPr marL="216000" indent="-216000" algn="just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A snapshot of the quenched light output is taken.</a:t>
            </a:r>
          </a:p>
          <a:p>
            <a:pPr marL="216000" indent="-216000" algn="just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The range is reconstructed from the depth-light curve.</a:t>
            </a:r>
          </a:p>
        </p:txBody>
      </p:sp>
      <p:sp>
        <p:nvSpPr>
          <p:cNvPr id="525" name="CustomShape 15"/>
          <p:cNvSpPr/>
          <p:nvPr/>
        </p:nvSpPr>
        <p:spPr>
          <a:xfrm>
            <a:off x="15595543" y="6269040"/>
            <a:ext cx="13677480" cy="1152000"/>
          </a:xfrm>
          <a:prstGeom prst="rect">
            <a:avLst/>
          </a:prstGeom>
          <a:solidFill>
            <a:srgbClr val="002855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5400" b="1" strike="noStrike" spc="-1">
                <a:solidFill>
                  <a:srgbClr val="FFFFFF"/>
                </a:solidFill>
                <a:latin typeface="Arial"/>
              </a:rPr>
              <a:t>Detector Principle</a:t>
            </a:r>
            <a:endParaRPr lang="en-GB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TextShape 16"/>
          <p:cNvSpPr txBox="1"/>
          <p:nvPr/>
        </p:nvSpPr>
        <p:spPr>
          <a:xfrm>
            <a:off x="16133023" y="15480000"/>
            <a:ext cx="1213452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3600" b="0" strike="noStrike" spc="-1">
                <a:solidFill>
                  <a:srgbClr val="000000"/>
                </a:solidFill>
                <a:latin typeface="Arial"/>
              </a:rPr>
              <a:t>Figure 1: Principle of a scintillator-based range telescope.</a:t>
            </a:r>
          </a:p>
        </p:txBody>
      </p:sp>
      <p:sp>
        <p:nvSpPr>
          <p:cNvPr id="527" name="CustomShape 17"/>
          <p:cNvSpPr/>
          <p:nvPr/>
        </p:nvSpPr>
        <p:spPr>
          <a:xfrm>
            <a:off x="16819543" y="11484000"/>
            <a:ext cx="11088000" cy="3801600"/>
          </a:xfrm>
          <a:prstGeom prst="rect">
            <a:avLst/>
          </a:prstGeom>
          <a:solidFill>
            <a:srgbClr val="FFFFFF"/>
          </a:solidFill>
          <a:ln w="36000">
            <a:solidFill>
              <a:srgbClr val="002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8" name="CustomShape 18"/>
          <p:cNvSpPr/>
          <p:nvPr/>
        </p:nvSpPr>
        <p:spPr>
          <a:xfrm>
            <a:off x="18581383" y="12541320"/>
            <a:ext cx="563940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9" name="CustomShape 19"/>
          <p:cNvSpPr/>
          <p:nvPr/>
        </p:nvSpPr>
        <p:spPr>
          <a:xfrm>
            <a:off x="19017343" y="1254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0" name="CustomShape 20"/>
          <p:cNvSpPr/>
          <p:nvPr/>
        </p:nvSpPr>
        <p:spPr>
          <a:xfrm>
            <a:off x="19166383" y="1254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21"/>
          <p:cNvSpPr/>
          <p:nvPr/>
        </p:nvSpPr>
        <p:spPr>
          <a:xfrm>
            <a:off x="18719623" y="1254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2" name="CustomShape 22"/>
          <p:cNvSpPr/>
          <p:nvPr/>
        </p:nvSpPr>
        <p:spPr>
          <a:xfrm>
            <a:off x="1886866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CustomShape 23"/>
          <p:cNvSpPr/>
          <p:nvPr/>
        </p:nvSpPr>
        <p:spPr>
          <a:xfrm>
            <a:off x="19613503" y="12541320"/>
            <a:ext cx="14760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4" name="CustomShape 24"/>
          <p:cNvSpPr/>
          <p:nvPr/>
        </p:nvSpPr>
        <p:spPr>
          <a:xfrm>
            <a:off x="1976290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CustomShape 25"/>
          <p:cNvSpPr/>
          <p:nvPr/>
        </p:nvSpPr>
        <p:spPr>
          <a:xfrm>
            <a:off x="1931578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6" name="CustomShape 26"/>
          <p:cNvSpPr/>
          <p:nvPr/>
        </p:nvSpPr>
        <p:spPr>
          <a:xfrm>
            <a:off x="1946482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7" name="CustomShape 27"/>
          <p:cNvSpPr/>
          <p:nvPr/>
        </p:nvSpPr>
        <p:spPr>
          <a:xfrm>
            <a:off x="20199223" y="1254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8" name="CustomShape 28"/>
          <p:cNvSpPr/>
          <p:nvPr/>
        </p:nvSpPr>
        <p:spPr>
          <a:xfrm>
            <a:off x="2034862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9" name="CustomShape 29"/>
          <p:cNvSpPr/>
          <p:nvPr/>
        </p:nvSpPr>
        <p:spPr>
          <a:xfrm>
            <a:off x="19900783" y="1254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0" name="CustomShape 30"/>
          <p:cNvSpPr/>
          <p:nvPr/>
        </p:nvSpPr>
        <p:spPr>
          <a:xfrm>
            <a:off x="20050183" y="1254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1" name="CustomShape 31"/>
          <p:cNvSpPr/>
          <p:nvPr/>
        </p:nvSpPr>
        <p:spPr>
          <a:xfrm>
            <a:off x="20795023" y="1254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CustomShape 32"/>
          <p:cNvSpPr/>
          <p:nvPr/>
        </p:nvSpPr>
        <p:spPr>
          <a:xfrm>
            <a:off x="2094442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3" name="CustomShape 33"/>
          <p:cNvSpPr/>
          <p:nvPr/>
        </p:nvSpPr>
        <p:spPr>
          <a:xfrm>
            <a:off x="20497303" y="1254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4" name="CustomShape 34"/>
          <p:cNvSpPr/>
          <p:nvPr/>
        </p:nvSpPr>
        <p:spPr>
          <a:xfrm>
            <a:off x="2064670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5" name="CustomShape 35"/>
          <p:cNvSpPr/>
          <p:nvPr/>
        </p:nvSpPr>
        <p:spPr>
          <a:xfrm>
            <a:off x="2139154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6" name="CustomShape 36"/>
          <p:cNvSpPr/>
          <p:nvPr/>
        </p:nvSpPr>
        <p:spPr>
          <a:xfrm>
            <a:off x="2154094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7" name="CustomShape 37"/>
          <p:cNvSpPr/>
          <p:nvPr/>
        </p:nvSpPr>
        <p:spPr>
          <a:xfrm>
            <a:off x="21093463" y="1254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8" name="CustomShape 38"/>
          <p:cNvSpPr/>
          <p:nvPr/>
        </p:nvSpPr>
        <p:spPr>
          <a:xfrm>
            <a:off x="2124286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" name="CustomShape 39"/>
          <p:cNvSpPr/>
          <p:nvPr/>
        </p:nvSpPr>
        <p:spPr>
          <a:xfrm>
            <a:off x="21987703" y="1254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0" name="CustomShape 40"/>
          <p:cNvSpPr/>
          <p:nvPr/>
        </p:nvSpPr>
        <p:spPr>
          <a:xfrm>
            <a:off x="22136743" y="1254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1" name="CustomShape 41"/>
          <p:cNvSpPr/>
          <p:nvPr/>
        </p:nvSpPr>
        <p:spPr>
          <a:xfrm>
            <a:off x="2168998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2" name="CustomShape 42"/>
          <p:cNvSpPr/>
          <p:nvPr/>
        </p:nvSpPr>
        <p:spPr>
          <a:xfrm>
            <a:off x="2183866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3" name="CustomShape 43"/>
          <p:cNvSpPr/>
          <p:nvPr/>
        </p:nvSpPr>
        <p:spPr>
          <a:xfrm>
            <a:off x="2258422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4" name="CustomShape 44"/>
          <p:cNvSpPr/>
          <p:nvPr/>
        </p:nvSpPr>
        <p:spPr>
          <a:xfrm>
            <a:off x="2273290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5" name="CustomShape 45"/>
          <p:cNvSpPr/>
          <p:nvPr/>
        </p:nvSpPr>
        <p:spPr>
          <a:xfrm>
            <a:off x="2228578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6" name="CustomShape 46"/>
          <p:cNvSpPr/>
          <p:nvPr/>
        </p:nvSpPr>
        <p:spPr>
          <a:xfrm>
            <a:off x="2243518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7" name="CustomShape 47"/>
          <p:cNvSpPr/>
          <p:nvPr/>
        </p:nvSpPr>
        <p:spPr>
          <a:xfrm>
            <a:off x="2318002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8" name="CustomShape 48"/>
          <p:cNvSpPr/>
          <p:nvPr/>
        </p:nvSpPr>
        <p:spPr>
          <a:xfrm>
            <a:off x="2332942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9" name="CustomShape 49"/>
          <p:cNvSpPr/>
          <p:nvPr/>
        </p:nvSpPr>
        <p:spPr>
          <a:xfrm>
            <a:off x="2288194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" name="CustomShape 50"/>
          <p:cNvSpPr/>
          <p:nvPr/>
        </p:nvSpPr>
        <p:spPr>
          <a:xfrm>
            <a:off x="23030983" y="1254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1" name="CustomShape 51"/>
          <p:cNvSpPr/>
          <p:nvPr/>
        </p:nvSpPr>
        <p:spPr>
          <a:xfrm>
            <a:off x="2377618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CustomShape 52"/>
          <p:cNvSpPr/>
          <p:nvPr/>
        </p:nvSpPr>
        <p:spPr>
          <a:xfrm>
            <a:off x="2392522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3" name="CustomShape 53"/>
          <p:cNvSpPr/>
          <p:nvPr/>
        </p:nvSpPr>
        <p:spPr>
          <a:xfrm>
            <a:off x="23478103" y="1254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4" name="CustomShape 54"/>
          <p:cNvSpPr/>
          <p:nvPr/>
        </p:nvSpPr>
        <p:spPr>
          <a:xfrm>
            <a:off x="23627503" y="1254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5" name="Line 55"/>
          <p:cNvSpPr/>
          <p:nvPr/>
        </p:nvSpPr>
        <p:spPr>
          <a:xfrm>
            <a:off x="23994703" y="11824920"/>
            <a:ext cx="14760" cy="680760"/>
          </a:xfrm>
          <a:prstGeom prst="line">
            <a:avLst/>
          </a:prstGeom>
          <a:ln w="763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CustomShape 56"/>
          <p:cNvSpPr/>
          <p:nvPr/>
        </p:nvSpPr>
        <p:spPr>
          <a:xfrm rot="21417000">
            <a:off x="18557263" y="12728520"/>
            <a:ext cx="4026960" cy="1904400"/>
          </a:xfrm>
          <a:custGeom>
            <a:avLst/>
            <a:gdLst/>
            <a:ahLst/>
            <a:cxnLst/>
            <a:rect l="l" t="t" r="r" b="b"/>
            <a:pathLst>
              <a:path w="8071556" h="3817110">
                <a:moveTo>
                  <a:pt x="0" y="2641184"/>
                </a:moveTo>
                <a:cubicBezTo>
                  <a:pt x="2405160" y="2761128"/>
                  <a:pt x="4810321" y="2881073"/>
                  <a:pt x="6096000" y="2443629"/>
                </a:cubicBezTo>
                <a:cubicBezTo>
                  <a:pt x="7381679" y="2006185"/>
                  <a:pt x="7384815" y="-212396"/>
                  <a:pt x="7714074" y="16518"/>
                </a:cubicBezTo>
                <a:cubicBezTo>
                  <a:pt x="8043333" y="245432"/>
                  <a:pt x="8071556" y="3817110"/>
                  <a:pt x="8071556" y="3817110"/>
                </a:cubicBezTo>
                <a:lnTo>
                  <a:pt x="8071556" y="3817110"/>
                </a:lnTo>
                <a:lnTo>
                  <a:pt x="8071556" y="3817110"/>
                </a:lnTo>
              </a:path>
            </a:pathLst>
          </a:custGeom>
          <a:noFill/>
          <a:ln w="50760">
            <a:solidFill>
              <a:srgbClr val="FF0000"/>
            </a:solidFill>
            <a:round/>
          </a:ln>
          <a:effectLst>
            <a:outerShdw dist="38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7" name="CustomShape 57"/>
          <p:cNvSpPr/>
          <p:nvPr/>
        </p:nvSpPr>
        <p:spPr>
          <a:xfrm>
            <a:off x="24775903" y="14070240"/>
            <a:ext cx="147240" cy="49320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8" name="CustomShape 58"/>
          <p:cNvSpPr/>
          <p:nvPr/>
        </p:nvSpPr>
        <p:spPr>
          <a:xfrm>
            <a:off x="24924943" y="14056200"/>
            <a:ext cx="147240" cy="50724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9" name="CustomShape 59"/>
          <p:cNvSpPr/>
          <p:nvPr/>
        </p:nvSpPr>
        <p:spPr>
          <a:xfrm>
            <a:off x="24477823" y="14084640"/>
            <a:ext cx="146880" cy="47880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0" name="CustomShape 60"/>
          <p:cNvSpPr/>
          <p:nvPr/>
        </p:nvSpPr>
        <p:spPr>
          <a:xfrm>
            <a:off x="24626863" y="14077440"/>
            <a:ext cx="146880" cy="48600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CustomShape 61"/>
          <p:cNvSpPr/>
          <p:nvPr/>
        </p:nvSpPr>
        <p:spPr>
          <a:xfrm>
            <a:off x="25372063" y="13991400"/>
            <a:ext cx="146520" cy="57204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2" name="CustomShape 62"/>
          <p:cNvSpPr/>
          <p:nvPr/>
        </p:nvSpPr>
        <p:spPr>
          <a:xfrm>
            <a:off x="25521103" y="13962600"/>
            <a:ext cx="146880" cy="60084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3" name="CustomShape 63"/>
          <p:cNvSpPr/>
          <p:nvPr/>
        </p:nvSpPr>
        <p:spPr>
          <a:xfrm>
            <a:off x="25073623" y="14037840"/>
            <a:ext cx="147240" cy="52560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4" name="CustomShape 64"/>
          <p:cNvSpPr/>
          <p:nvPr/>
        </p:nvSpPr>
        <p:spPr>
          <a:xfrm>
            <a:off x="25223023" y="14023800"/>
            <a:ext cx="146880" cy="53964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5" name="CustomShape 65"/>
          <p:cNvSpPr/>
          <p:nvPr/>
        </p:nvSpPr>
        <p:spPr>
          <a:xfrm>
            <a:off x="25957423" y="13844520"/>
            <a:ext cx="146880" cy="71892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6" name="CustomShape 66"/>
          <p:cNvSpPr/>
          <p:nvPr/>
        </p:nvSpPr>
        <p:spPr>
          <a:xfrm>
            <a:off x="26106823" y="13762800"/>
            <a:ext cx="146880" cy="80064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7" name="CustomShape 67"/>
          <p:cNvSpPr/>
          <p:nvPr/>
        </p:nvSpPr>
        <p:spPr>
          <a:xfrm>
            <a:off x="25659703" y="13926960"/>
            <a:ext cx="146880" cy="63648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8" name="CustomShape 68"/>
          <p:cNvSpPr/>
          <p:nvPr/>
        </p:nvSpPr>
        <p:spPr>
          <a:xfrm>
            <a:off x="25808743" y="13883760"/>
            <a:ext cx="147240" cy="67968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9" name="CustomShape 69"/>
          <p:cNvSpPr/>
          <p:nvPr/>
        </p:nvSpPr>
        <p:spPr>
          <a:xfrm>
            <a:off x="26553943" y="13230000"/>
            <a:ext cx="146880" cy="133344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70"/>
          <p:cNvSpPr/>
          <p:nvPr/>
        </p:nvSpPr>
        <p:spPr>
          <a:xfrm>
            <a:off x="26702983" y="13503600"/>
            <a:ext cx="146880" cy="105984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71"/>
          <p:cNvSpPr/>
          <p:nvPr/>
        </p:nvSpPr>
        <p:spPr>
          <a:xfrm>
            <a:off x="26255503" y="13600080"/>
            <a:ext cx="146880" cy="96336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72"/>
          <p:cNvSpPr/>
          <p:nvPr/>
        </p:nvSpPr>
        <p:spPr>
          <a:xfrm>
            <a:off x="26404543" y="13394160"/>
            <a:ext cx="147240" cy="116928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73"/>
          <p:cNvSpPr/>
          <p:nvPr/>
        </p:nvSpPr>
        <p:spPr>
          <a:xfrm>
            <a:off x="26851663" y="14378400"/>
            <a:ext cx="146880" cy="18504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74"/>
          <p:cNvSpPr/>
          <p:nvPr/>
        </p:nvSpPr>
        <p:spPr>
          <a:xfrm>
            <a:off x="24184783" y="11826360"/>
            <a:ext cx="203076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Quenched light output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Line 75"/>
          <p:cNvSpPr/>
          <p:nvPr/>
        </p:nvSpPr>
        <p:spPr>
          <a:xfrm>
            <a:off x="24009463" y="11852280"/>
            <a:ext cx="1734840" cy="0"/>
          </a:xfrm>
          <a:prstGeom prst="line">
            <a:avLst/>
          </a:prstGeom>
          <a:ln w="763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Line 76"/>
          <p:cNvSpPr/>
          <p:nvPr/>
        </p:nvSpPr>
        <p:spPr>
          <a:xfrm>
            <a:off x="25744303" y="11824920"/>
            <a:ext cx="0" cy="1394280"/>
          </a:xfrm>
          <a:prstGeom prst="line">
            <a:avLst/>
          </a:prstGeom>
          <a:ln w="763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TextShape 77"/>
          <p:cNvSpPr txBox="1"/>
          <p:nvPr/>
        </p:nvSpPr>
        <p:spPr>
          <a:xfrm>
            <a:off x="19897543" y="12845520"/>
            <a:ext cx="1279080" cy="981720"/>
          </a:xfrm>
          <a:prstGeom prst="rect">
            <a:avLst/>
          </a:prstGeom>
          <a:solidFill>
            <a:srgbClr val="FFFFFF"/>
          </a:solidFill>
          <a:ln w="38160">
            <a:solidFill>
              <a:srgbClr val="FF0000"/>
            </a:solidFill>
            <a:round/>
          </a:ln>
        </p:spPr>
        <p:txBody>
          <a:bodyPr lIns="109080" tIns="64080" rIns="109080" bIns="64080"/>
          <a:lstStyle/>
          <a:p>
            <a:r>
              <a:rPr lang="en-GB" sz="2800" b="0" strike="noStrike" spc="-1">
                <a:solidFill>
                  <a:srgbClr val="FF3333"/>
                </a:solidFill>
                <a:latin typeface="Arial"/>
              </a:rPr>
              <a:t>Bragg curve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CustomShape 78"/>
          <p:cNvSpPr/>
          <p:nvPr/>
        </p:nvSpPr>
        <p:spPr>
          <a:xfrm>
            <a:off x="17178414" y="13618630"/>
            <a:ext cx="1382400" cy="345600"/>
          </a:xfrm>
          <a:custGeom>
            <a:avLst/>
            <a:gdLst/>
            <a:ahLst/>
            <a:cxnLst/>
            <a:rect l="0" t="0" r="r" b="b"/>
            <a:pathLst>
              <a:path w="3842" h="962">
                <a:moveTo>
                  <a:pt x="0" y="721"/>
                </a:moveTo>
                <a:lnTo>
                  <a:pt x="2881" y="721"/>
                </a:lnTo>
                <a:lnTo>
                  <a:pt x="2881" y="961"/>
                </a:lnTo>
                <a:lnTo>
                  <a:pt x="3841" y="481"/>
                </a:lnTo>
                <a:lnTo>
                  <a:pt x="2881" y="0"/>
                </a:lnTo>
                <a:lnTo>
                  <a:pt x="2881" y="241"/>
                </a:lnTo>
                <a:lnTo>
                  <a:pt x="0" y="241"/>
                </a:lnTo>
                <a:lnTo>
                  <a:pt x="0" y="721"/>
                </a:lnTo>
              </a:path>
            </a:pathLst>
          </a:custGeom>
          <a:solidFill>
            <a:srgbClr val="FF3333"/>
          </a:solidFill>
          <a:ln w="360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589" name="TextShape 79"/>
          <p:cNvSpPr txBox="1"/>
          <p:nvPr/>
        </p:nvSpPr>
        <p:spPr>
          <a:xfrm>
            <a:off x="17141023" y="12476880"/>
            <a:ext cx="1267200" cy="981000"/>
          </a:xfrm>
          <a:prstGeom prst="rect">
            <a:avLst/>
          </a:prstGeom>
          <a:solidFill>
            <a:srgbClr val="FFFFFF"/>
          </a:solidFill>
          <a:ln w="38160">
            <a:solidFill>
              <a:srgbClr val="FF0000"/>
            </a:solidFill>
            <a:round/>
          </a:ln>
        </p:spPr>
        <p:txBody>
          <a:bodyPr lIns="108720" tIns="63720" rIns="108720" bIns="63720"/>
          <a:lstStyle/>
          <a:p>
            <a:r>
              <a:rPr lang="en-GB" sz="2800" b="0" strike="noStrike" spc="-1">
                <a:solidFill>
                  <a:srgbClr val="FF3333"/>
                </a:solidFill>
                <a:latin typeface="Arial"/>
              </a:rPr>
              <a:t>Proton beam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TextShape 80"/>
          <p:cNvSpPr txBox="1"/>
          <p:nvPr/>
        </p:nvSpPr>
        <p:spPr>
          <a:xfrm>
            <a:off x="1656000" y="36454680"/>
            <a:ext cx="1292400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3600" b="0" strike="noStrike" spc="-1">
                <a:solidFill>
                  <a:srgbClr val="000000"/>
                </a:solidFill>
                <a:latin typeface="Arial"/>
              </a:rPr>
              <a:t>Figure 5: Difference between measured (fitted) and official range (80% fall-off). The average difference is 0.04mm.</a:t>
            </a:r>
          </a:p>
        </p:txBody>
      </p:sp>
      <p:sp>
        <p:nvSpPr>
          <p:cNvPr id="591" name="TextShape 81"/>
          <p:cNvSpPr txBox="1"/>
          <p:nvPr/>
        </p:nvSpPr>
        <p:spPr>
          <a:xfrm>
            <a:off x="1406520" y="28080000"/>
            <a:ext cx="12597480" cy="22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3600" b="0" strike="noStrike" spc="-1">
                <a:solidFill>
                  <a:srgbClr val="000000"/>
                </a:solidFill>
                <a:latin typeface="Arial"/>
              </a:rPr>
              <a:t>Figure 4: Novel quenched Bragg curve fit to the measured depth-light curve. The official Bragg curve is a data-validated Fluka simulation</a:t>
            </a:r>
            <a:r>
              <a:rPr lang="en-GB" sz="3600" b="0" strike="noStrike" spc="-1" baseline="33000">
                <a:solidFill>
                  <a:srgbClr val="000000"/>
                </a:solidFill>
                <a:latin typeface="Arial"/>
              </a:rPr>
              <a:t> </a:t>
            </a:r>
            <a:r>
              <a:rPr lang="en-GB" sz="3600" b="0" strike="noStrike" spc="-1">
                <a:solidFill>
                  <a:srgbClr val="000000"/>
                </a:solidFill>
                <a:latin typeface="Arial"/>
              </a:rPr>
              <a:t>performed by Andrea Mairani and Katia Parodi in 2008.</a:t>
            </a:r>
          </a:p>
        </p:txBody>
      </p:sp>
      <p:pic>
        <p:nvPicPr>
          <p:cNvPr id="592" name="Picture 591"/>
          <p:cNvPicPr/>
          <p:nvPr/>
        </p:nvPicPr>
        <p:blipFill>
          <a:blip r:embed="rId5"/>
          <a:stretch/>
        </p:blipFill>
        <p:spPr>
          <a:xfrm>
            <a:off x="16531717" y="19343160"/>
            <a:ext cx="6480000" cy="3906000"/>
          </a:xfrm>
          <a:prstGeom prst="rect">
            <a:avLst/>
          </a:prstGeom>
          <a:ln w="38160">
            <a:solidFill>
              <a:srgbClr val="002855"/>
            </a:solidFill>
            <a:round/>
          </a:ln>
        </p:spPr>
      </p:pic>
      <p:pic>
        <p:nvPicPr>
          <p:cNvPr id="593" name="Picture 592"/>
          <p:cNvPicPr/>
          <p:nvPr/>
        </p:nvPicPr>
        <p:blipFill>
          <a:blip r:embed="rId6"/>
          <a:stretch/>
        </p:blipFill>
        <p:spPr>
          <a:xfrm>
            <a:off x="23511757" y="19332000"/>
            <a:ext cx="4608000" cy="3927600"/>
          </a:xfrm>
          <a:prstGeom prst="rect">
            <a:avLst/>
          </a:prstGeom>
          <a:ln w="38160">
            <a:solidFill>
              <a:srgbClr val="002855"/>
            </a:solidFill>
            <a:round/>
          </a:ln>
        </p:spPr>
      </p:pic>
      <p:sp>
        <p:nvSpPr>
          <p:cNvPr id="594" name="CustomShape 82"/>
          <p:cNvSpPr/>
          <p:nvPr/>
        </p:nvSpPr>
        <p:spPr>
          <a:xfrm>
            <a:off x="23583757" y="19368000"/>
            <a:ext cx="720000" cy="72000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2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/>
            <a:r>
              <a:rPr lang="en-GB" sz="4000" b="0" strike="noStrike" spc="-1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595" name="CustomShape 83"/>
          <p:cNvSpPr/>
          <p:nvPr/>
        </p:nvSpPr>
        <p:spPr>
          <a:xfrm>
            <a:off x="16635757" y="19440000"/>
            <a:ext cx="720000" cy="72000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2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/>
            <a:r>
              <a:rPr lang="en-GB" sz="4000" b="0" strike="noStrike" spc="-1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pic>
        <p:nvPicPr>
          <p:cNvPr id="596" name="Picture 595"/>
          <p:cNvPicPr/>
          <p:nvPr/>
        </p:nvPicPr>
        <p:blipFill>
          <a:blip r:embed="rId7"/>
          <a:stretch/>
        </p:blipFill>
        <p:spPr>
          <a:xfrm>
            <a:off x="8028000" y="15516000"/>
            <a:ext cx="5040000" cy="5040000"/>
          </a:xfrm>
          <a:prstGeom prst="rect">
            <a:avLst/>
          </a:prstGeom>
          <a:ln w="38160">
            <a:solidFill>
              <a:srgbClr val="002855"/>
            </a:solidFill>
            <a:round/>
          </a:ln>
        </p:spPr>
      </p:pic>
      <p:pic>
        <p:nvPicPr>
          <p:cNvPr id="597" name="Picture 596"/>
          <p:cNvPicPr/>
          <p:nvPr/>
        </p:nvPicPr>
        <p:blipFill>
          <a:blip r:embed="rId8"/>
          <a:stretch/>
        </p:blipFill>
        <p:spPr>
          <a:xfrm>
            <a:off x="2700000" y="15516000"/>
            <a:ext cx="5040000" cy="5040000"/>
          </a:xfrm>
          <a:prstGeom prst="rect">
            <a:avLst/>
          </a:prstGeom>
          <a:ln w="38160">
            <a:solidFill>
              <a:srgbClr val="002060"/>
            </a:solidFill>
            <a:round/>
          </a:ln>
        </p:spPr>
      </p:pic>
      <p:sp>
        <p:nvSpPr>
          <p:cNvPr id="598" name="TextShape 84"/>
          <p:cNvSpPr txBox="1"/>
          <p:nvPr/>
        </p:nvSpPr>
        <p:spPr>
          <a:xfrm>
            <a:off x="1332000" y="20844000"/>
            <a:ext cx="1267200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3600" b="0" strike="noStrike" spc="-1">
                <a:solidFill>
                  <a:srgbClr val="000000"/>
                </a:solidFill>
                <a:latin typeface="Arial"/>
              </a:rPr>
              <a:t>Figure 3: Snapshot of the quenched light output for two different beam energies.</a:t>
            </a:r>
          </a:p>
        </p:txBody>
      </p:sp>
      <p:sp>
        <p:nvSpPr>
          <p:cNvPr id="599" name="TextShape 85"/>
          <p:cNvSpPr txBox="1"/>
          <p:nvPr/>
        </p:nvSpPr>
        <p:spPr>
          <a:xfrm>
            <a:off x="16059756" y="23544000"/>
            <a:ext cx="12750943" cy="20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spcAft>
                <a:spcPts val="850"/>
              </a:spcAft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Figure 2:</a:t>
            </a:r>
          </a:p>
          <a:p>
            <a:pPr algn="just">
              <a:lnSpc>
                <a:spcPct val="100000"/>
              </a:lnSpc>
            </a:pPr>
            <a:r>
              <a:rPr lang="en-GB" sz="3600" b="0" strike="noStrike" spc="-1" dirty="0" smtClean="0">
                <a:solidFill>
                  <a:srgbClr val="000000"/>
                </a:solidFill>
                <a:latin typeface="Arial"/>
              </a:rPr>
              <a:t>1) 30x2mm </a:t>
            </a: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and 20x3mm thick scintillator sheets (10x10cm</a:t>
            </a:r>
            <a:r>
              <a:rPr lang="en-GB" sz="3600" b="0" strike="noStrike" spc="-1" baseline="33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algn="just">
              <a:lnSpc>
                <a:spcPct val="100000"/>
              </a:lnSpc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2) 15x10cm</a:t>
            </a:r>
            <a:r>
              <a:rPr lang="en-GB" sz="3600" b="0" strike="noStrike" spc="-1" baseline="33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 CMOS sensor for light detection. </a:t>
            </a:r>
          </a:p>
        </p:txBody>
      </p:sp>
      <p:sp>
        <p:nvSpPr>
          <p:cNvPr id="600" name="CustomShape 86"/>
          <p:cNvSpPr/>
          <p:nvPr/>
        </p:nvSpPr>
        <p:spPr>
          <a:xfrm>
            <a:off x="14580000" y="10008000"/>
            <a:ext cx="1008000" cy="576000"/>
          </a:xfrm>
          <a:custGeom>
            <a:avLst/>
            <a:gdLst/>
            <a:ahLst/>
            <a:cxnLst/>
            <a:rect l="0" t="0" r="r" b="b"/>
            <a:pathLst>
              <a:path w="2802" h="1601">
                <a:moveTo>
                  <a:pt x="0" y="400"/>
                </a:moveTo>
                <a:lnTo>
                  <a:pt x="2100" y="400"/>
                </a:lnTo>
                <a:lnTo>
                  <a:pt x="2100" y="0"/>
                </a:lnTo>
                <a:lnTo>
                  <a:pt x="2801" y="800"/>
                </a:lnTo>
                <a:lnTo>
                  <a:pt x="2100" y="1600"/>
                </a:lnTo>
                <a:lnTo>
                  <a:pt x="2100" y="1200"/>
                </a:lnTo>
                <a:lnTo>
                  <a:pt x="0" y="1200"/>
                </a:lnTo>
                <a:lnTo>
                  <a:pt x="0" y="400"/>
                </a:lnTo>
              </a:path>
            </a:pathLst>
          </a:custGeom>
          <a:solidFill>
            <a:srgbClr val="002855"/>
          </a:solidFill>
          <a:ln>
            <a:solidFill>
              <a:srgbClr val="00285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87"/>
          <p:cNvSpPr/>
          <p:nvPr/>
        </p:nvSpPr>
        <p:spPr>
          <a:xfrm rot="5400000">
            <a:off x="21976920" y="16721640"/>
            <a:ext cx="1116360" cy="576000"/>
          </a:xfrm>
          <a:custGeom>
            <a:avLst/>
            <a:gdLst/>
            <a:ahLst/>
            <a:cxnLst/>
            <a:rect l="0" t="0" r="r" b="b"/>
            <a:pathLst>
              <a:path w="3103" h="1601">
                <a:moveTo>
                  <a:pt x="0" y="400"/>
                </a:moveTo>
                <a:lnTo>
                  <a:pt x="2326" y="400"/>
                </a:lnTo>
                <a:lnTo>
                  <a:pt x="2326" y="0"/>
                </a:lnTo>
                <a:lnTo>
                  <a:pt x="3102" y="800"/>
                </a:lnTo>
                <a:lnTo>
                  <a:pt x="2326" y="1600"/>
                </a:lnTo>
                <a:lnTo>
                  <a:pt x="2326" y="1200"/>
                </a:lnTo>
                <a:lnTo>
                  <a:pt x="0" y="1200"/>
                </a:lnTo>
                <a:lnTo>
                  <a:pt x="0" y="400"/>
                </a:lnTo>
              </a:path>
            </a:pathLst>
          </a:custGeom>
          <a:solidFill>
            <a:srgbClr val="002855"/>
          </a:solidFill>
          <a:ln>
            <a:solidFill>
              <a:srgbClr val="00285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88"/>
          <p:cNvSpPr/>
          <p:nvPr/>
        </p:nvSpPr>
        <p:spPr>
          <a:xfrm rot="10756800">
            <a:off x="14616000" y="23040360"/>
            <a:ext cx="936000" cy="576000"/>
          </a:xfrm>
          <a:custGeom>
            <a:avLst/>
            <a:gdLst/>
            <a:ahLst/>
            <a:cxnLst/>
            <a:rect l="0" t="0" r="r" b="b"/>
            <a:pathLst>
              <a:path w="2602" h="1601">
                <a:moveTo>
                  <a:pt x="0" y="400"/>
                </a:moveTo>
                <a:lnTo>
                  <a:pt x="1950" y="400"/>
                </a:lnTo>
                <a:lnTo>
                  <a:pt x="1950" y="0"/>
                </a:lnTo>
                <a:lnTo>
                  <a:pt x="2601" y="800"/>
                </a:lnTo>
                <a:lnTo>
                  <a:pt x="1950" y="1600"/>
                </a:lnTo>
                <a:lnTo>
                  <a:pt x="1950" y="1200"/>
                </a:lnTo>
                <a:lnTo>
                  <a:pt x="0" y="1200"/>
                </a:lnTo>
                <a:lnTo>
                  <a:pt x="0" y="400"/>
                </a:lnTo>
              </a:path>
            </a:pathLst>
          </a:custGeom>
          <a:solidFill>
            <a:srgbClr val="002855"/>
          </a:solidFill>
          <a:ln>
            <a:solidFill>
              <a:srgbClr val="00285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89"/>
          <p:cNvSpPr/>
          <p:nvPr/>
        </p:nvSpPr>
        <p:spPr>
          <a:xfrm>
            <a:off x="14616000" y="34560000"/>
            <a:ext cx="974520" cy="576000"/>
          </a:xfrm>
          <a:custGeom>
            <a:avLst/>
            <a:gdLst/>
            <a:ahLst/>
            <a:cxnLst/>
            <a:rect l="0" t="0" r="r" b="b"/>
            <a:pathLst>
              <a:path w="2709" h="1601">
                <a:moveTo>
                  <a:pt x="0" y="400"/>
                </a:moveTo>
                <a:lnTo>
                  <a:pt x="2031" y="400"/>
                </a:lnTo>
                <a:lnTo>
                  <a:pt x="2031" y="0"/>
                </a:lnTo>
                <a:lnTo>
                  <a:pt x="2708" y="800"/>
                </a:lnTo>
                <a:lnTo>
                  <a:pt x="2031" y="1600"/>
                </a:lnTo>
                <a:lnTo>
                  <a:pt x="2031" y="1200"/>
                </a:lnTo>
                <a:lnTo>
                  <a:pt x="0" y="1200"/>
                </a:lnTo>
                <a:lnTo>
                  <a:pt x="0" y="400"/>
                </a:lnTo>
              </a:path>
            </a:pathLst>
          </a:custGeom>
          <a:solidFill>
            <a:srgbClr val="002855"/>
          </a:solidFill>
          <a:ln>
            <a:solidFill>
              <a:srgbClr val="00285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Line 90"/>
          <p:cNvSpPr/>
          <p:nvPr/>
        </p:nvSpPr>
        <p:spPr>
          <a:xfrm>
            <a:off x="2917080" y="168840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91"/>
          <p:cNvSpPr/>
          <p:nvPr/>
        </p:nvSpPr>
        <p:spPr>
          <a:xfrm>
            <a:off x="1414648" y="17923335"/>
            <a:ext cx="1382400" cy="345600"/>
          </a:xfrm>
          <a:custGeom>
            <a:avLst/>
            <a:gdLst/>
            <a:ahLst/>
            <a:cxnLst/>
            <a:rect l="0" t="0" r="r" b="b"/>
            <a:pathLst>
              <a:path w="3842" h="962">
                <a:moveTo>
                  <a:pt x="0" y="721"/>
                </a:moveTo>
                <a:lnTo>
                  <a:pt x="2881" y="721"/>
                </a:lnTo>
                <a:lnTo>
                  <a:pt x="2881" y="961"/>
                </a:lnTo>
                <a:lnTo>
                  <a:pt x="3841" y="481"/>
                </a:lnTo>
                <a:lnTo>
                  <a:pt x="2881" y="0"/>
                </a:lnTo>
                <a:lnTo>
                  <a:pt x="2881" y="241"/>
                </a:lnTo>
                <a:lnTo>
                  <a:pt x="0" y="241"/>
                </a:lnTo>
                <a:lnTo>
                  <a:pt x="0" y="721"/>
                </a:lnTo>
              </a:path>
            </a:pathLst>
          </a:custGeom>
          <a:solidFill>
            <a:srgbClr val="FF3333"/>
          </a:solidFill>
          <a:ln w="360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607" name="TextShape 92"/>
          <p:cNvSpPr txBox="1"/>
          <p:nvPr/>
        </p:nvSpPr>
        <p:spPr>
          <a:xfrm>
            <a:off x="1260000" y="16767360"/>
            <a:ext cx="1267200" cy="981000"/>
          </a:xfrm>
          <a:prstGeom prst="rect">
            <a:avLst/>
          </a:prstGeom>
          <a:solidFill>
            <a:srgbClr val="FFFFFF"/>
          </a:solidFill>
          <a:ln w="38160">
            <a:solidFill>
              <a:srgbClr val="FF0000"/>
            </a:solidFill>
            <a:round/>
          </a:ln>
        </p:spPr>
        <p:txBody>
          <a:bodyPr lIns="108720" tIns="63720" rIns="108720" bIns="63720"/>
          <a:lstStyle/>
          <a:p>
            <a:r>
              <a:rPr lang="en-GB" sz="2800" b="0" strike="noStrike" spc="-1">
                <a:solidFill>
                  <a:srgbClr val="FF3333"/>
                </a:solidFill>
                <a:latin typeface="Arial"/>
              </a:rPr>
              <a:t>Proton beam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CustomShape 93"/>
          <p:cNvSpPr/>
          <p:nvPr/>
        </p:nvSpPr>
        <p:spPr>
          <a:xfrm>
            <a:off x="13644000" y="3787200"/>
            <a:ext cx="9528840" cy="94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GB" sz="2800" b="1" strike="noStrike" spc="-1" baseline="33000">
                <a:solidFill>
                  <a:srgbClr val="FFFFFF"/>
                </a:solidFill>
                <a:latin typeface="Arial"/>
              </a:rPr>
              <a:t>b</a:t>
            </a:r>
            <a:r>
              <a:rPr lang="en-GB" sz="2800" b="1" strike="noStrike" spc="-1">
                <a:solidFill>
                  <a:srgbClr val="FFFFFF"/>
                </a:solidFill>
                <a:latin typeface="Arial"/>
              </a:rPr>
              <a:t>German Cancer Research Centre (DKFZ) | 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2800" b="1" strike="noStrike" spc="-1">
                <a:solidFill>
                  <a:srgbClr val="FFFFFF"/>
                </a:solidFill>
                <a:latin typeface="Arial"/>
              </a:rPr>
              <a:t>Im Neuenheimer Feld 280 | 69120 Heidelberg | Germany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TextShape 94"/>
          <p:cNvSpPr txBox="1"/>
          <p:nvPr/>
        </p:nvSpPr>
        <p:spPr>
          <a:xfrm>
            <a:off x="5896800" y="15984000"/>
            <a:ext cx="1483200" cy="5544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2855"/>
            </a:solidFill>
            <a:round/>
          </a:ln>
        </p:spPr>
        <p:txBody>
          <a:bodyPr lIns="108720" tIns="63720" rIns="108720" bIns="63720"/>
          <a:lstStyle/>
          <a:p>
            <a:r>
              <a:rPr lang="en-GB" sz="2800" b="0" strike="noStrike" spc="-1">
                <a:solidFill>
                  <a:srgbClr val="002855"/>
                </a:solidFill>
                <a:latin typeface="Arial"/>
              </a:rPr>
              <a:t>60 MeV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TextShape 95"/>
          <p:cNvSpPr txBox="1"/>
          <p:nvPr/>
        </p:nvSpPr>
        <p:spPr>
          <a:xfrm>
            <a:off x="11980800" y="15992229"/>
            <a:ext cx="1699200" cy="5544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2855"/>
            </a:solidFill>
            <a:round/>
          </a:ln>
        </p:spPr>
        <p:txBody>
          <a:bodyPr lIns="108720" tIns="63720" rIns="108720" bIns="63720"/>
          <a:lstStyle/>
          <a:p>
            <a:r>
              <a:rPr lang="en-GB" sz="2800" b="0" strike="noStrike" spc="-1">
                <a:solidFill>
                  <a:srgbClr val="002855"/>
                </a:solidFill>
                <a:latin typeface="Arial"/>
              </a:rPr>
              <a:t>100 MeV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5" name="Picture 514"/>
          <p:cNvPicPr/>
          <p:nvPr/>
        </p:nvPicPr>
        <p:blipFill>
          <a:blip r:embed="rId9"/>
          <a:stretch/>
        </p:blipFill>
        <p:spPr>
          <a:xfrm>
            <a:off x="1251000" y="39603960"/>
            <a:ext cx="7070400" cy="1800000"/>
          </a:xfrm>
          <a:prstGeom prst="rect">
            <a:avLst/>
          </a:prstGeom>
          <a:ln>
            <a:noFill/>
          </a:ln>
        </p:spPr>
      </p:pic>
      <p:pic>
        <p:nvPicPr>
          <p:cNvPr id="516" name="Picture 515"/>
          <p:cNvPicPr/>
          <p:nvPr/>
        </p:nvPicPr>
        <p:blipFill>
          <a:blip r:embed="rId10"/>
          <a:stretch/>
        </p:blipFill>
        <p:spPr>
          <a:xfrm>
            <a:off x="8825400" y="39621240"/>
            <a:ext cx="5846400" cy="180000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49" y="31084302"/>
            <a:ext cx="9000000" cy="5174604"/>
          </a:xfrm>
          <a:prstGeom prst="rect">
            <a:avLst/>
          </a:prstGeom>
          <a:ln w="38100">
            <a:solidFill>
              <a:srgbClr val="002855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49" y="22747142"/>
            <a:ext cx="9000000" cy="5174603"/>
          </a:xfrm>
          <a:prstGeom prst="rect">
            <a:avLst/>
          </a:prstGeom>
          <a:ln w="38100">
            <a:solidFill>
              <a:srgbClr val="002855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20" y="39576394"/>
            <a:ext cx="7450740" cy="188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14773" y="39759993"/>
            <a:ext cx="5287921" cy="1613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7866</TotalTime>
  <Words>541</Words>
  <Application>Microsoft Macintosh PowerPoint</Application>
  <PresentationFormat>Custom</PresentationFormat>
  <Paragraphs>58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Administrator</dc:creator>
  <dc:description/>
  <cp:lastModifiedBy>Laurent Kelleter</cp:lastModifiedBy>
  <cp:revision>220</cp:revision>
  <dcterms:created xsi:type="dcterms:W3CDTF">2014-11-18T13:03:22Z</dcterms:created>
  <dcterms:modified xsi:type="dcterms:W3CDTF">2019-05-18T14:55:33Z</dcterms:modified>
  <dc:language>en-GB</dc:language>
</cp:coreProperties>
</file>