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8" r:id="rId3"/>
    <p:sldId id="269" r:id="rId4"/>
    <p:sldId id="26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6" r:id="rId15"/>
    <p:sldId id="284" r:id="rId16"/>
    <p:sldId id="270" r:id="rId17"/>
    <p:sldId id="271" r:id="rId18"/>
    <p:sldId id="272" r:id="rId19"/>
    <p:sldId id="274" r:id="rId20"/>
    <p:sldId id="273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142D-3519-5343-892F-1257F4D21223}" type="datetimeFigureOut">
              <a:rPr lang="en-US" smtClean="0"/>
              <a:t>01/04/2016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A68B-D686-0547-873F-EDE5ED0A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296D-2D7B-6341-94A2-7712C412EAEB}" type="datetimeFigureOut">
              <a:rPr lang="en-US" smtClean="0"/>
              <a:t>01/04/2016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BA77-7874-434D-87FE-44CE5519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6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72EA-D874-C745-957D-A0A861F75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E3AF-6A09-754D-AE63-6010CCA941E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3A10-77CC-E649-BE55-CFB71365906D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220-7C9A-D247-9B9C-6006EC8B9FB4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6D3E-6866-524C-8880-B3A968BF5236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6012-4AC2-8745-912C-BD2DCB0933FF}" type="datetime1">
              <a:rPr lang="en-GB" smtClean="0"/>
              <a:t>01/04/2016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2724-882E-5840-A87E-E8315FCA1500}" type="datetime1">
              <a:rPr lang="en-GB" smtClean="0"/>
              <a:t>01/04/2016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FE6E-C341-814A-B8E9-B59616774DFB}" type="datetime1">
              <a:rPr lang="en-GB" smtClean="0"/>
              <a:t>01/04/2016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847-0781-7F43-8D80-397BBAD173FC}" type="datetime1">
              <a:rPr lang="en-GB" smtClean="0"/>
              <a:t>01/04/2016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241D-2EC5-444C-80BF-497A1D54355D}" type="datetime1">
              <a:rPr lang="en-GB" smtClean="0"/>
              <a:t>01/04/2016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53D1-CAB9-6745-B8D0-08A7B19DBE24}" type="datetime1">
              <a:rPr lang="en-GB" smtClean="0"/>
              <a:t>01/04/2016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10C7-7161-DF46-B4A2-7FC0C154991A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ystals.saint-gobain.com/uploadedFiles/SG-Crystals/Documents/Organic%20Product%20Accessories%20Data%20Sheet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17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Clatterbridge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- 22</a:t>
            </a:r>
            <a:r>
              <a:rPr lang="en-US" baseline="30000" dirty="0" smtClean="0"/>
              <a:t>nd</a:t>
            </a:r>
            <a:r>
              <a:rPr lang="en-US" dirty="0" smtClean="0"/>
              <a:t> December 2015 ADC Data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836" y="4160707"/>
            <a:ext cx="6400800" cy="1038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Anastasia Basharina-Freshville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(University College London)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F544-15BA-E749-A979-67F063031DC7}" type="datetime1">
              <a:rPr lang="en-GB" smtClean="0"/>
              <a:t>01/04/2016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8559-C4EA-D048-8D2C-6452A6C6BAA4}" type="slidenum">
              <a:rPr lang="en-US" smtClean="0"/>
              <a:t>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4111"/>
            <a:ext cx="9158111" cy="842121"/>
            <a:chOff x="0" y="0"/>
            <a:chExt cx="9158111" cy="842121"/>
          </a:xfrm>
        </p:grpSpPr>
        <p:pic>
          <p:nvPicPr>
            <p:cNvPr id="11" name="Picture 10" descr="mid-r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0"/>
              <a:ext cx="2935111" cy="842121"/>
            </a:xfrm>
            <a:prstGeom prst="rect">
              <a:avLst/>
            </a:prstGeom>
          </p:spPr>
        </p:pic>
        <p:pic>
          <p:nvPicPr>
            <p:cNvPr id="14" name="Picture 13" descr="ucl_banner_cro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37112" cy="842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ea typeface="Arial" charset="0"/>
                <a:cs typeface="Arial" charset="0"/>
              </a:rPr>
              <a:t>6</a:t>
            </a:r>
            <a:r>
              <a:rPr lang="en-GB" sz="1800" dirty="0" smtClean="0">
                <a:ea typeface="Arial" charset="0"/>
                <a:cs typeface="Arial" charset="0"/>
              </a:rPr>
              <a:t> points (excluding the 49.09 MeV/9.8 mm PMMA point)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First three points (32.1 – 38.28 MeV): 1</a:t>
            </a:r>
            <a:r>
              <a:rPr lang="en-GB" sz="1400" baseline="30000" dirty="0" smtClean="0">
                <a:ea typeface="Arial" charset="0"/>
                <a:cs typeface="Arial" charset="0"/>
              </a:rPr>
              <a:t>st</a:t>
            </a:r>
            <a:r>
              <a:rPr lang="en-GB" sz="1400" dirty="0" smtClean="0">
                <a:ea typeface="Arial" charset="0"/>
                <a:cs typeface="Arial" charset="0"/>
              </a:rPr>
              <a:t> degree polynomial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Then extrapolate fit over the rest of the range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673397" y="2006211"/>
            <a:ext cx="83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-9.72 %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9501" y="1992843"/>
            <a:ext cx="87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-9.92 %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5" y="1438439"/>
            <a:ext cx="7837882" cy="48934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83419" y="3771355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81158" y="4526637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78271" y="2313886"/>
            <a:ext cx="83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 17.73 %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5085" y="1864515"/>
            <a:ext cx="87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19.51 %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74109" y="2172292"/>
            <a:ext cx="1430417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02685" y="2350016"/>
            <a:ext cx="1408909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7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" y="1397930"/>
            <a:ext cx="6033099" cy="49584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Quenching Estimate: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80702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ea typeface="Arial" charset="0"/>
                <a:cs typeface="Arial" charset="0"/>
              </a:rPr>
              <a:t>6</a:t>
            </a:r>
            <a:r>
              <a:rPr lang="en-GB" sz="1800" dirty="0" smtClean="0">
                <a:ea typeface="Arial" charset="0"/>
                <a:cs typeface="Arial" charset="0"/>
              </a:rPr>
              <a:t> points (excluding the 49.09 MeV/9.8 mm PMMA point)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“Combined” 1</a:t>
            </a:r>
            <a:r>
              <a:rPr lang="en-GB" sz="1400" baseline="30000" dirty="0" smtClean="0">
                <a:ea typeface="Arial" charset="0"/>
                <a:cs typeface="Arial" charset="0"/>
              </a:rPr>
              <a:t>st</a:t>
            </a:r>
            <a:r>
              <a:rPr lang="en-GB" sz="1400" dirty="0" smtClean="0">
                <a:ea typeface="Arial" charset="0"/>
                <a:cs typeface="Arial" charset="0"/>
              </a:rPr>
              <a:t> + 2</a:t>
            </a:r>
            <a:r>
              <a:rPr lang="en-GB" sz="1400" baseline="30000" dirty="0" smtClean="0">
                <a:ea typeface="Arial" charset="0"/>
                <a:cs typeface="Arial" charset="0"/>
              </a:rPr>
              <a:t>nd</a:t>
            </a:r>
            <a:r>
              <a:rPr lang="en-GB" sz="1400" dirty="0" smtClean="0">
                <a:ea typeface="Arial" charset="0"/>
                <a:cs typeface="Arial" charset="0"/>
              </a:rPr>
              <a:t> degree polynomial fit</a:t>
            </a:r>
            <a:endParaRPr lang="en-US" sz="1400" dirty="0"/>
          </a:p>
          <a:p>
            <a:pPr lvl="1">
              <a:buClr>
                <a:srgbClr val="FF0000"/>
              </a:buClr>
            </a:pPr>
            <a:endParaRPr lang="en-GB" sz="14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4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5671931" y="1549245"/>
            <a:ext cx="3372556" cy="4739760"/>
            <a:chOff x="5912555" y="1636889"/>
            <a:chExt cx="3372556" cy="4739760"/>
          </a:xfrm>
        </p:grpSpPr>
        <p:sp>
          <p:nvSpPr>
            <p:cNvPr id="22" name="TextBox 21"/>
            <p:cNvSpPr txBox="1"/>
            <p:nvPr/>
          </p:nvSpPr>
          <p:spPr>
            <a:xfrm>
              <a:off x="5912555" y="1636889"/>
              <a:ext cx="3372556" cy="4739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Fitting procedure:</a:t>
              </a:r>
            </a:p>
            <a:p>
              <a:pPr algn="ctr"/>
              <a:endParaRPr lang="en-US" sz="1600" dirty="0" smtClean="0"/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dirty="0" smtClean="0"/>
                <a:t>: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degree polynomial (32-44 MeV)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r>
                <a:rPr lang="en-US" sz="1600" dirty="0" smtClean="0"/>
                <a:t>: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degree polynomial (44-60 MeV)</a:t>
              </a:r>
            </a:p>
            <a:p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>
                  <a:solidFill>
                    <a:srgbClr val="660066"/>
                  </a:solidFill>
                </a:rPr>
                <a:t>3</a:t>
              </a:r>
              <a:r>
                <a:rPr lang="en-US" sz="1600" dirty="0" smtClean="0"/>
                <a:t>. Parameters extracted from 1 and 2 put into “</a:t>
              </a:r>
              <a:r>
                <a:rPr lang="en-US" sz="1600" dirty="0" smtClean="0">
                  <a:solidFill>
                    <a:srgbClr val="660066"/>
                  </a:solidFill>
                </a:rPr>
                <a:t>combined</a:t>
              </a:r>
              <a:r>
                <a:rPr lang="en-US" sz="1600" dirty="0" smtClean="0"/>
                <a:t>”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degree and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degree polynomial over entire range</a:t>
              </a:r>
            </a:p>
            <a:p>
              <a:endParaRPr lang="en-US" sz="1600" dirty="0"/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Quenching = pol1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const</a:t>
              </a:r>
              <a:r>
                <a:rPr lang="en-US" sz="1600" dirty="0" smtClean="0">
                  <a:solidFill>
                    <a:srgbClr val="008000"/>
                  </a:solidFill>
                </a:rPr>
                <a:t> + pol2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const</a:t>
              </a:r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en-US" sz="1400" dirty="0" smtClean="0"/>
                <a:t>(Remember: </a:t>
              </a:r>
              <a:r>
                <a:rPr lang="en-US" sz="1400" dirty="0" smtClean="0">
                  <a:solidFill>
                    <a:srgbClr val="FF0000"/>
                  </a:solidFill>
                </a:rPr>
                <a:t>20.57 MeV </a:t>
              </a:r>
              <a:r>
                <a:rPr lang="en-US" sz="1400" dirty="0" smtClean="0"/>
                <a:t>from </a:t>
              </a:r>
              <a:r>
                <a:rPr lang="en-US" sz="1400" dirty="0" smtClean="0">
                  <a:solidFill>
                    <a:srgbClr val="FF0000"/>
                  </a:solidFill>
                </a:rPr>
                <a:t>simulations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436564" y="2742548"/>
              <a:ext cx="0" cy="432453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436564" y="3943481"/>
              <a:ext cx="0" cy="432453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0597"/>
              </p:ext>
            </p:extLst>
          </p:nvPr>
        </p:nvGraphicFramePr>
        <p:xfrm>
          <a:off x="5925933" y="4786357"/>
          <a:ext cx="2709333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22"/>
                <a:gridCol w="1665111"/>
              </a:tblGrid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Gate (ns)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Quenching (MeV)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24.49 ± 0.21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26.56 ± 0.22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Left Brace 26"/>
          <p:cNvSpPr/>
          <p:nvPr/>
        </p:nvSpPr>
        <p:spPr>
          <a:xfrm rot="3859807">
            <a:off x="1406194" y="2603123"/>
            <a:ext cx="343906" cy="1912131"/>
          </a:xfrm>
          <a:prstGeom prst="leftBrace">
            <a:avLst>
              <a:gd name="adj1" fmla="val 8333"/>
              <a:gd name="adj2" fmla="val 51908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3280904">
            <a:off x="3086529" y="1449881"/>
            <a:ext cx="414897" cy="2127277"/>
          </a:xfrm>
          <a:prstGeom prst="leftBrace">
            <a:avLst>
              <a:gd name="adj1" fmla="val 8333"/>
              <a:gd name="adj2" fmla="val 51908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809724" y="1977926"/>
            <a:ext cx="395112" cy="366889"/>
            <a:chOff x="2607724" y="1521185"/>
            <a:chExt cx="395112" cy="366889"/>
          </a:xfrm>
        </p:grpSpPr>
        <p:sp>
          <p:nvSpPr>
            <p:cNvPr id="30" name="Oval 29"/>
            <p:cNvSpPr/>
            <p:nvPr/>
          </p:nvSpPr>
          <p:spPr>
            <a:xfrm>
              <a:off x="2607724" y="1521185"/>
              <a:ext cx="395112" cy="36688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4170" y="1521187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08651" y="2985896"/>
            <a:ext cx="395112" cy="366889"/>
            <a:chOff x="1222025" y="2435579"/>
            <a:chExt cx="395112" cy="366889"/>
          </a:xfrm>
        </p:grpSpPr>
        <p:sp>
          <p:nvSpPr>
            <p:cNvPr id="33" name="Oval 32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8471" y="2435581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12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Best Results Achieved at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57074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/>
              <a:t>2 mm collimator, 200 kHz rate (maximum rate at which we get a “</a:t>
            </a:r>
            <a:r>
              <a:rPr lang="en-US" sz="1600" dirty="0" err="1" smtClean="0"/>
              <a:t>fittable</a:t>
            </a:r>
            <a:r>
              <a:rPr lang="en-US" sz="1600" dirty="0" smtClean="0"/>
              <a:t>” ADC spectrum),  100 ns gate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FF0000"/>
                </a:solidFill>
              </a:rPr>
              <a:t>BUT</a:t>
            </a:r>
            <a:r>
              <a:rPr lang="en-US" sz="1600" dirty="0"/>
              <a:t> </a:t>
            </a:r>
            <a:r>
              <a:rPr lang="en-US" sz="1600" dirty="0" smtClean="0"/>
              <a:t>remember it looks like we’re </a:t>
            </a:r>
            <a:r>
              <a:rPr lang="en-US" sz="1600" dirty="0" smtClean="0">
                <a:solidFill>
                  <a:srgbClr val="FF0000"/>
                </a:solidFill>
              </a:rPr>
              <a:t>saturating</a:t>
            </a:r>
            <a:r>
              <a:rPr lang="en-US" sz="1600" dirty="0" smtClean="0"/>
              <a:t> the PMT!</a:t>
            </a:r>
          </a:p>
        </p:txBody>
      </p:sp>
      <p:pic>
        <p:nvPicPr>
          <p:cNvPr id="9" name="Picture 8" descr="ST_1100V_100ns_200kHz_046_eh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" y="1430858"/>
            <a:ext cx="6870024" cy="4635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0" y="1907759"/>
            <a:ext cx="26736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ΔE/E</a:t>
            </a:r>
            <a:r>
              <a:rPr lang="en-US" dirty="0" smtClean="0"/>
              <a:t>: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0.833 </a:t>
            </a:r>
            <a:r>
              <a:rPr lang="en-US" sz="1500" dirty="0" smtClean="0"/>
              <a:t>± 0.003</a:t>
            </a:r>
            <a:r>
              <a:rPr lang="en-US" sz="1500" baseline="-25000" dirty="0" smtClean="0"/>
              <a:t>stat</a:t>
            </a:r>
            <a:r>
              <a:rPr lang="en-US" sz="1500" dirty="0" smtClean="0"/>
              <a:t> ± 0.041</a:t>
            </a:r>
            <a:r>
              <a:rPr lang="en-US" sz="1500" baseline="-25000" dirty="0" smtClean="0"/>
              <a:t>syst</a:t>
            </a:r>
            <a:r>
              <a:rPr lang="en-US" sz="1500" dirty="0" smtClean="0"/>
              <a:t> % FWHM</a:t>
            </a:r>
          </a:p>
          <a:p>
            <a:pPr algn="ctr"/>
            <a:endParaRPr lang="en-US" sz="1500" dirty="0">
              <a:solidFill>
                <a:srgbClr val="0000FF"/>
              </a:solidFill>
            </a:endParaRPr>
          </a:p>
          <a:p>
            <a:pPr algn="ctr"/>
            <a:endParaRPr lang="en-US" sz="1500" dirty="0" smtClean="0">
              <a:solidFill>
                <a:srgbClr val="0000FF"/>
              </a:solidFill>
            </a:endParaRPr>
          </a:p>
          <a:p>
            <a:pPr algn="ctr"/>
            <a:endParaRPr lang="en-US" sz="1500" dirty="0">
              <a:solidFill>
                <a:srgbClr val="FF0000"/>
              </a:solidFill>
            </a:endParaRP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0.83 ± 0.04 % FWHM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29681" y="1491912"/>
            <a:ext cx="2914320" cy="47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We have three measurements at various points during this day for this “setting” (gate, collimator and stable beam), although for different rates:</a:t>
            </a:r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Systematic error from these measurements: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± 0.04 %</a:t>
            </a:r>
          </a:p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Also need to get systematic error due to the fit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6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1600" dirty="0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41289"/>
              </p:ext>
            </p:extLst>
          </p:nvPr>
        </p:nvGraphicFramePr>
        <p:xfrm>
          <a:off x="6341091" y="2865799"/>
          <a:ext cx="2709333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22"/>
                <a:gridCol w="1665111"/>
              </a:tblGrid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 (kHz)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ΔE/E (FWHM)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0.860 ± 0.003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0.914</a:t>
                      </a:r>
                      <a:r>
                        <a:rPr lang="en-US" sz="1400" baseline="0" dirty="0" smtClean="0"/>
                        <a:t> ± 0.002 %</a:t>
                      </a:r>
                      <a:endParaRPr lang="en-US" sz="1400" dirty="0" smtClean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0.833 ±</a:t>
                      </a:r>
                      <a:r>
                        <a:rPr lang="en-US" sz="1400" baseline="0" dirty="0" smtClean="0"/>
                        <a:t> 0.002 %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7677188" y="4261121"/>
            <a:ext cx="0" cy="43245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75162" y="2808083"/>
            <a:ext cx="0" cy="43245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51684" y="4662594"/>
            <a:ext cx="688774" cy="80509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9999" y="3882563"/>
            <a:ext cx="2459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 New features/bumps appearing in tails (see next slide for low rate comparison)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299368" y="4662594"/>
            <a:ext cx="2841090" cy="71151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8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Low Rate Run Spectrum at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10547"/>
            <a:ext cx="9144000" cy="51292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/>
              <a:t>2 mm collimator, 14 kHz (low) rate,  100 ns gate</a:t>
            </a:r>
          </a:p>
        </p:txBody>
      </p:sp>
      <p:pic>
        <p:nvPicPr>
          <p:cNvPr id="9" name="Picture 8" descr="ST_1100V_100ns_011_eh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212466"/>
            <a:ext cx="7557025" cy="5098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4900" y="1781466"/>
            <a:ext cx="18849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ΔE/E</a:t>
            </a:r>
            <a:r>
              <a:rPr lang="en-US" dirty="0" smtClean="0"/>
              <a:t>: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0.86 + 0.04 % FWHM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5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324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0000"/>
                </a:solidFill>
              </a:rPr>
              <a:t>“</a:t>
            </a:r>
            <a:r>
              <a:rPr lang="en-US" sz="3500" dirty="0" err="1" smtClean="0">
                <a:solidFill>
                  <a:srgbClr val="FF0000"/>
                </a:solidFill>
              </a:rPr>
              <a:t>Unfittable</a:t>
            </a:r>
            <a:r>
              <a:rPr lang="en-US" sz="3500" dirty="0" smtClean="0">
                <a:solidFill>
                  <a:srgbClr val="FF0000"/>
                </a:solidFill>
              </a:rPr>
              <a:t>” Spectra at Highest Rates for -1100 V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4325"/>
            <a:ext cx="9144000" cy="6214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/>
              <a:t>2 mm collimator,  100 ns gate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824" y="1874251"/>
            <a:ext cx="2743942" cy="62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400 kHz:</a:t>
            </a:r>
          </a:p>
        </p:txBody>
      </p:sp>
      <p:pic>
        <p:nvPicPr>
          <p:cNvPr id="10" name="Picture 9" descr="ST_1100V_100ns_400kHz_051_eh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" y="2247413"/>
            <a:ext cx="4692318" cy="3165901"/>
          </a:xfrm>
          <a:prstGeom prst="rect">
            <a:avLst/>
          </a:prstGeom>
        </p:spPr>
      </p:pic>
      <p:pic>
        <p:nvPicPr>
          <p:cNvPr id="11" name="Picture 10" descr="ST_1100V_100ns_550kHz_060_eh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32" y="2247413"/>
            <a:ext cx="4479568" cy="323468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38529" y="1871853"/>
            <a:ext cx="2743942" cy="62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450 - 550 kHz:</a:t>
            </a:r>
          </a:p>
        </p:txBody>
      </p:sp>
    </p:spTree>
    <p:extLst>
      <p:ext uri="{BB962C8B-B14F-4D97-AF65-F5344CB8AC3E}">
        <p14:creationId xmlns:p14="http://schemas.microsoft.com/office/powerpoint/2010/main" val="33145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43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as a Function of Energy Resolution: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8" name="Picture 7" descr="eResolution_MeV_950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" y="1118027"/>
            <a:ext cx="7559422" cy="5092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45955" y="3048003"/>
            <a:ext cx="1159934" cy="2154491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60523"/>
              </p:ext>
            </p:extLst>
          </p:nvPr>
        </p:nvGraphicFramePr>
        <p:xfrm>
          <a:off x="6884988" y="2597150"/>
          <a:ext cx="22431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597150"/>
                        <a:ext cx="22431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109216" y="4089257"/>
            <a:ext cx="1812140" cy="168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NOTE:</a:t>
            </a:r>
          </a:p>
          <a:p>
            <a:pPr marL="182563" indent="-182563">
              <a:buClr>
                <a:srgbClr val="FF0000"/>
              </a:buClr>
            </a:pPr>
            <a:r>
              <a:rPr lang="en-US" sz="1300" dirty="0" smtClean="0"/>
              <a:t>Systematic errors taken from previous data</a:t>
            </a:r>
          </a:p>
          <a:p>
            <a:pPr marL="182563" indent="-182563">
              <a:buClr>
                <a:srgbClr val="FF0000"/>
              </a:buClr>
            </a:pPr>
            <a:r>
              <a:rPr lang="en-US" sz="1300" dirty="0" smtClean="0"/>
              <a:t>Still need to be properly estimated for this data set</a:t>
            </a:r>
          </a:p>
          <a:p>
            <a:pPr marL="182563" indent="-182563">
              <a:buClr>
                <a:srgbClr val="FF0000"/>
              </a:buClr>
            </a:pPr>
            <a:endParaRPr lang="en-US" sz="11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7831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9734"/>
            <a:ext cx="7542882" cy="47093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Linearity/Energy Scan: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6068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</a:t>
            </a:r>
            <a:r>
              <a:rPr lang="en-GB" sz="1800" baseline="30000" dirty="0" smtClean="0">
                <a:ea typeface="Arial" charset="0"/>
                <a:cs typeface="Arial" charset="0"/>
              </a:rPr>
              <a:t>st</a:t>
            </a:r>
            <a:r>
              <a:rPr lang="en-GB" sz="1800" dirty="0" smtClean="0">
                <a:ea typeface="Arial" charset="0"/>
                <a:cs typeface="Arial" charset="0"/>
              </a:rPr>
              <a:t> degree polynomial fit over all points</a:t>
            </a:r>
            <a:endParaRPr lang="en-GB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30412" y="1101463"/>
            <a:ext cx="2226927" cy="533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>
                <a:solidFill>
                  <a:srgbClr val="FF0000"/>
                </a:solidFill>
              </a:rPr>
              <a:t>p0</a:t>
            </a:r>
            <a:r>
              <a:rPr lang="en-US" sz="1500" dirty="0" smtClean="0"/>
              <a:t> looks slightly better for estimation of the </a:t>
            </a:r>
            <a:r>
              <a:rPr lang="en-US" sz="1500" dirty="0" smtClean="0">
                <a:solidFill>
                  <a:srgbClr val="FF0000"/>
                </a:solidFill>
              </a:rPr>
              <a:t>quenching</a:t>
            </a:r>
            <a:r>
              <a:rPr lang="en-US" sz="1500" dirty="0" smtClean="0"/>
              <a:t> in the scintillator (</a:t>
            </a:r>
            <a:r>
              <a:rPr lang="en-US" sz="1500" dirty="0" err="1" smtClean="0"/>
              <a:t>cf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660066"/>
                </a:solidFill>
              </a:rPr>
              <a:t>20.6 MeV </a:t>
            </a:r>
            <a:r>
              <a:rPr lang="en-US" sz="1500" dirty="0" smtClean="0"/>
              <a:t>from </a:t>
            </a:r>
            <a:r>
              <a:rPr lang="en-US" sz="1500" dirty="0" smtClean="0">
                <a:solidFill>
                  <a:srgbClr val="660066"/>
                </a:solidFill>
              </a:rPr>
              <a:t>simulations</a:t>
            </a:r>
            <a:r>
              <a:rPr lang="en-US" sz="1500" dirty="0" smtClean="0"/>
              <a:t> and </a:t>
            </a:r>
            <a:r>
              <a:rPr lang="en-US" sz="1500" dirty="0" smtClean="0">
                <a:solidFill>
                  <a:srgbClr val="0000FF"/>
                </a:solidFill>
              </a:rPr>
              <a:t>19.7 Me</a:t>
            </a:r>
            <a:r>
              <a:rPr lang="en-US" sz="1500" dirty="0" smtClean="0"/>
              <a:t>V from</a:t>
            </a:r>
            <a:r>
              <a:rPr lang="en-US" sz="1500" dirty="0" smtClean="0">
                <a:solidFill>
                  <a:srgbClr val="0000FF"/>
                </a:solidFill>
              </a:rPr>
              <a:t> Dec 2014 data</a:t>
            </a:r>
            <a:r>
              <a:rPr lang="en-US" sz="1500" dirty="0" smtClean="0"/>
              <a:t>)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Linearity looks better</a:t>
            </a:r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Can we declare this a “linear”?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Have a look at the same plots as for -1100 V for completeness.</a:t>
            </a:r>
          </a:p>
        </p:txBody>
      </p:sp>
      <p:sp>
        <p:nvSpPr>
          <p:cNvPr id="13" name="Oval 12"/>
          <p:cNvSpPr/>
          <p:nvPr/>
        </p:nvSpPr>
        <p:spPr>
          <a:xfrm>
            <a:off x="1011771" y="2950385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9510" y="3705667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99006"/>
              </p:ext>
            </p:extLst>
          </p:nvPr>
        </p:nvGraphicFramePr>
        <p:xfrm>
          <a:off x="6861388" y="3137384"/>
          <a:ext cx="2193052" cy="173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097"/>
                <a:gridCol w="610097"/>
                <a:gridCol w="972858"/>
              </a:tblGrid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HV (V)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Gate,</a:t>
                      </a:r>
                    </a:p>
                    <a:p>
                      <a:pPr algn="ctr"/>
                      <a:r>
                        <a:rPr lang="en-US" sz="1400" dirty="0" smtClean="0"/>
                        <a:t>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/NDF</a:t>
                      </a:r>
                      <a:endParaRPr lang="en-US" sz="1400" dirty="0"/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-1100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303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267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30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3" y="1180795"/>
            <a:ext cx="8001134" cy="49954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2</a:t>
            </a:r>
            <a:r>
              <a:rPr lang="en-GB" sz="1600" baseline="30000" dirty="0" smtClean="0">
                <a:ea typeface="Arial" charset="0"/>
                <a:cs typeface="Arial" charset="0"/>
              </a:rPr>
              <a:t>nd</a:t>
            </a:r>
            <a:r>
              <a:rPr lang="en-GB" sz="1600" dirty="0" smtClean="0">
                <a:ea typeface="Arial" charset="0"/>
                <a:cs typeface="Arial" charset="0"/>
              </a:rPr>
              <a:t> degree polynomial fit over all points</a:t>
            </a:r>
            <a:endParaRPr lang="en-GB" sz="16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>
          <a:xfrm>
            <a:off x="1850128" y="2773420"/>
            <a:ext cx="1874081" cy="28396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50128" y="3541717"/>
            <a:ext cx="1874081" cy="28396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" y="1463988"/>
            <a:ext cx="7540515" cy="47078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First four points (32.1 – 43.62 MeV): 1</a:t>
            </a:r>
            <a:r>
              <a:rPr lang="en-GB" sz="1800" baseline="30000" dirty="0" smtClean="0">
                <a:ea typeface="Arial" charset="0"/>
                <a:cs typeface="Arial" charset="0"/>
              </a:rPr>
              <a:t>st</a:t>
            </a:r>
            <a:r>
              <a:rPr lang="en-GB" sz="1800" dirty="0" smtClean="0">
                <a:ea typeface="Arial" charset="0"/>
                <a:cs typeface="Arial" charset="0"/>
              </a:rPr>
              <a:t> degree polynomial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Then extrapolate fit over the rest of the range</a:t>
            </a:r>
            <a:endParaRPr lang="en-GB" sz="22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>
          <a:xfrm>
            <a:off x="5054139" y="3709395"/>
            <a:ext cx="1796071" cy="271007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51878" y="4433697"/>
            <a:ext cx="1796071" cy="271007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59442"/>
              </p:ext>
            </p:extLst>
          </p:nvPr>
        </p:nvGraphicFramePr>
        <p:xfrm>
          <a:off x="6865698" y="698724"/>
          <a:ext cx="2193052" cy="295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58"/>
                <a:gridCol w="650515"/>
                <a:gridCol w="814579"/>
              </a:tblGrid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Energy,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Gate,</a:t>
                      </a:r>
                    </a:p>
                    <a:p>
                      <a:pPr algn="ctr"/>
                      <a:r>
                        <a:rPr lang="en-US" sz="1400" dirty="0" smtClean="0"/>
                        <a:t>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Devia-tion</a:t>
                      </a:r>
                      <a:endParaRPr lang="en-US" sz="1400" dirty="0"/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0.92 %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 smtClean="0"/>
                        <a:t>-1.61 % 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-2.15 %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-1.58 %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0.51 %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-1.91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-2.27 %</a:t>
                      </a:r>
                    </a:p>
                  </a:txBody>
                  <a:tcPr/>
                </a:tc>
              </a:tr>
              <a:tr h="2874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-1.61 %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6839633" y="3920076"/>
            <a:ext cx="2226927" cy="293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>
                <a:solidFill>
                  <a:srgbClr val="FF0000"/>
                </a:solidFill>
              </a:rPr>
              <a:t>Deviation</a:t>
            </a:r>
            <a:r>
              <a:rPr lang="en-US" sz="1500" dirty="0" smtClean="0">
                <a:solidFill>
                  <a:srgbClr val="000000"/>
                </a:solidFill>
              </a:rPr>
              <a:t> from linearity mostly </a:t>
            </a:r>
            <a:r>
              <a:rPr lang="en-US" sz="1500" dirty="0" smtClean="0">
                <a:solidFill>
                  <a:srgbClr val="FF0000"/>
                </a:solidFill>
              </a:rPr>
              <a:t>&lt; 2%</a:t>
            </a:r>
            <a:r>
              <a:rPr lang="en-US" sz="1500" dirty="0" smtClean="0">
                <a:solidFill>
                  <a:srgbClr val="000000"/>
                </a:solidFill>
              </a:rPr>
              <a:t> - can we use this to say we’re linear as well as the χ</a:t>
            </a:r>
            <a:r>
              <a:rPr lang="en-US" sz="1500" baseline="30000" dirty="0" smtClean="0">
                <a:solidFill>
                  <a:srgbClr val="000000"/>
                </a:solidFill>
              </a:rPr>
              <a:t>2</a:t>
            </a:r>
            <a:r>
              <a:rPr lang="en-US" sz="1500" dirty="0" smtClean="0">
                <a:solidFill>
                  <a:srgbClr val="000000"/>
                </a:solidFill>
              </a:rPr>
              <a:t>/NDF value from the pol1 fit?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Still need to </a:t>
            </a:r>
            <a:r>
              <a:rPr lang="en-US" sz="1500" dirty="0" smtClean="0">
                <a:solidFill>
                  <a:srgbClr val="FF0000"/>
                </a:solidFill>
              </a:rPr>
              <a:t>estimate</a:t>
            </a:r>
            <a:r>
              <a:rPr lang="en-US" sz="1500" dirty="0" smtClean="0"/>
              <a:t> an accurate </a:t>
            </a:r>
            <a:r>
              <a:rPr lang="en-US" sz="1500" dirty="0" smtClean="0">
                <a:solidFill>
                  <a:srgbClr val="FF0000"/>
                </a:solidFill>
              </a:rPr>
              <a:t>systematic  error</a:t>
            </a:r>
            <a:r>
              <a:rPr lang="en-US" sz="1500" dirty="0" smtClean="0"/>
              <a:t> for the mean! We could be within systematics.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953097" y="3701753"/>
            <a:ext cx="2883" cy="26479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2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344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Systematic Error for the Mean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9397" y="842741"/>
            <a:ext cx="8803256" cy="553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mean</a:t>
            </a:r>
            <a:r>
              <a:rPr lang="en-US" sz="1800" dirty="0" smtClean="0"/>
              <a:t>, “</a:t>
            </a:r>
            <a:r>
              <a:rPr lang="en-US" sz="1800" dirty="0" smtClean="0">
                <a:solidFill>
                  <a:srgbClr val="FF0000"/>
                </a:solidFill>
              </a:rPr>
              <a:t>repeat</a:t>
            </a:r>
            <a:r>
              <a:rPr lang="en-US" sz="1800" dirty="0" smtClean="0"/>
              <a:t>” measurements dominate the systematic error (rather than obtaining an error due to the fit)</a:t>
            </a:r>
          </a:p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We don</a:t>
            </a:r>
            <a:r>
              <a:rPr lang="fr-FR" sz="1800" dirty="0" smtClean="0"/>
              <a:t>’</a:t>
            </a:r>
            <a:r>
              <a:rPr lang="en-US" sz="1800" dirty="0" smtClean="0"/>
              <a:t>t have any “repeat” measurements at -950 V, except for when the beam dropped during running</a:t>
            </a:r>
          </a:p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Use the three repeat runs from -1100 V to get a rough idea </a:t>
            </a:r>
          </a:p>
          <a:p>
            <a:pPr marL="582613" lvl="1" indent="-182563">
              <a:buClr>
                <a:srgbClr val="FF0000"/>
              </a:buClr>
            </a:pPr>
            <a:r>
              <a:rPr lang="en-US" sz="1600" dirty="0" smtClean="0"/>
              <a:t>2 mm collimator, 100 ns gate, 60 MeV point (no PMMA)</a:t>
            </a:r>
          </a:p>
          <a:p>
            <a:pPr marL="582613" lvl="1" indent="-182563">
              <a:buClr>
                <a:srgbClr val="FF0000"/>
              </a:buClr>
            </a:pPr>
            <a:endParaRPr lang="en-US" sz="1600" dirty="0"/>
          </a:p>
          <a:p>
            <a:pPr marL="582613" lvl="1" indent="-182563">
              <a:buClr>
                <a:srgbClr val="FF0000"/>
              </a:buClr>
            </a:pPr>
            <a:endParaRPr lang="en-US" sz="1600" dirty="0" smtClean="0"/>
          </a:p>
          <a:p>
            <a:pPr marL="582613" lvl="1" indent="-182563">
              <a:buClr>
                <a:srgbClr val="FF0000"/>
              </a:buClr>
            </a:pPr>
            <a:endParaRPr lang="en-US" sz="1600" dirty="0"/>
          </a:p>
          <a:p>
            <a:pPr marL="582613" lvl="1" indent="-182563">
              <a:buClr>
                <a:srgbClr val="FF0000"/>
              </a:buClr>
            </a:pPr>
            <a:endParaRPr lang="en-US" sz="1600" dirty="0" smtClean="0"/>
          </a:p>
          <a:p>
            <a:pPr marL="582613" lvl="1" indent="-182563">
              <a:buClr>
                <a:srgbClr val="FF0000"/>
              </a:buClr>
            </a:pPr>
            <a:endParaRPr lang="en-US" sz="1600" dirty="0"/>
          </a:p>
          <a:p>
            <a:pPr marL="582613" lvl="1" indent="-182563">
              <a:buClr>
                <a:srgbClr val="FF0000"/>
              </a:buClr>
            </a:pPr>
            <a:endParaRPr lang="en-US" sz="1600" dirty="0" smtClean="0"/>
          </a:p>
          <a:p>
            <a:pPr marL="582613" lvl="1" indent="-182563">
              <a:buClr>
                <a:srgbClr val="FF0000"/>
              </a:buClr>
            </a:pPr>
            <a:endParaRPr lang="en-US" sz="1600" dirty="0"/>
          </a:p>
          <a:p>
            <a:pPr marL="582613" lvl="1" indent="-182563">
              <a:buClr>
                <a:srgbClr val="FF0000"/>
              </a:buClr>
            </a:pPr>
            <a:endParaRPr lang="en-US" sz="1600" dirty="0" smtClean="0"/>
          </a:p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Systematic error from these measurements: </a:t>
            </a:r>
            <a:r>
              <a:rPr lang="en-US" sz="1800" dirty="0" smtClean="0">
                <a:solidFill>
                  <a:srgbClr val="FF0000"/>
                </a:solidFill>
              </a:rPr>
              <a:t>± 205 ADC counts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We are within (this rough estimate) of the systematic!</a:t>
            </a:r>
          </a:p>
          <a:p>
            <a:pPr marL="182563" indent="-182563">
              <a:buClr>
                <a:srgbClr val="FF0000"/>
              </a:buClr>
            </a:pPr>
            <a:r>
              <a:rPr lang="en-US" sz="1800" dirty="0" smtClean="0"/>
              <a:t>Currently, mean error in fit macros used is ± 20</a:t>
            </a:r>
          </a:p>
          <a:p>
            <a:pPr marL="582613" lvl="1" indent="-182563">
              <a:buClr>
                <a:srgbClr val="FF0000"/>
              </a:buClr>
            </a:pPr>
            <a:r>
              <a:rPr lang="en-US" sz="1600" dirty="0" smtClean="0"/>
              <a:t>Redo plots/fits with a larger systematic error</a:t>
            </a:r>
          </a:p>
          <a:p>
            <a:pPr marL="582613" lvl="1" indent="-182563">
              <a:buClr>
                <a:srgbClr val="FF0000"/>
              </a:buClr>
            </a:pPr>
            <a:endParaRPr lang="en-US" sz="1400" dirty="0" smtClean="0"/>
          </a:p>
          <a:p>
            <a:pPr marL="182563" indent="-182563">
              <a:buClr>
                <a:srgbClr val="FF0000"/>
              </a:buClr>
            </a:pPr>
            <a:endParaRPr lang="en-US" sz="18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90930"/>
              </p:ext>
            </p:extLst>
          </p:nvPr>
        </p:nvGraphicFramePr>
        <p:xfrm>
          <a:off x="3243387" y="2830290"/>
          <a:ext cx="2709333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22"/>
                <a:gridCol w="1665111"/>
              </a:tblGrid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 (kHz)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ΔE/E (FWHM)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15069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14699</a:t>
                      </a:r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14659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594980" y="4228642"/>
            <a:ext cx="1" cy="728259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867422"/>
            <a:ext cx="9144000" cy="557623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Optical module setup used: 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2” Hamamatsu R13089-100-11 PMT with negative HV active divider base (made by Hamamatsu)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3 cm x 3 cm x 5 cm cuboid ENVINET enhanced scintillator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Coupled with BC-630 Saint </a:t>
            </a:r>
            <a:r>
              <a:rPr lang="en-GB" sz="1800" dirty="0" err="1" smtClean="0">
                <a:ea typeface="Arial" charset="0"/>
                <a:cs typeface="Arial" charset="0"/>
              </a:rPr>
              <a:t>Gobain</a:t>
            </a:r>
            <a:r>
              <a:rPr lang="en-GB" sz="1800" dirty="0" smtClean="0">
                <a:ea typeface="Arial" charset="0"/>
                <a:cs typeface="Arial" charset="0"/>
              </a:rPr>
              <a:t> silicone optical gel (refractive index = 1.465) </a:t>
            </a:r>
            <a:br>
              <a:rPr lang="en-GB" sz="1800" dirty="0" smtClean="0">
                <a:ea typeface="Arial" charset="0"/>
                <a:cs typeface="Arial" charset="0"/>
              </a:rPr>
            </a:br>
            <a:r>
              <a:rPr lang="en-GB" sz="1200" dirty="0" smtClean="0">
                <a:ea typeface="Arial" charset="0"/>
                <a:cs typeface="Arial" charset="0"/>
                <a:hlinkClick r:id="rId2"/>
              </a:rPr>
              <a:t>http://www.crystals.saint-gobain.com/uploadedFiles/SG-Crystals/Documents/Organic%20Product%20Accessories%20Data%20Sheet.pdf</a:t>
            </a:r>
            <a:endParaRPr lang="en-GB" sz="1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2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000" dirty="0" smtClean="0"/>
              <a:t>Monday the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December 2015: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Most measurements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-1100 V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Energy scan with PMMA plates of various thicknesses carried out at rates of 14 kHz – 150 kHz (beam current upped in order to increase rates for thick PMMA plates) for gates of 100 ns and 200 ns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Measurements with different gates (</a:t>
            </a:r>
            <a:r>
              <a:rPr lang="en-GB" sz="1800" dirty="0" smtClean="0">
                <a:solidFill>
                  <a:srgbClr val="FF0000"/>
                </a:solidFill>
              </a:rPr>
              <a:t>20 – 250 ns</a:t>
            </a:r>
            <a:r>
              <a:rPr lang="en-GB" sz="1800" dirty="0" smtClean="0"/>
              <a:t>) at various rates (with </a:t>
            </a:r>
            <a:r>
              <a:rPr lang="en-GB" sz="1800" dirty="0" smtClean="0">
                <a:solidFill>
                  <a:srgbClr val="FF0000"/>
                </a:solidFill>
              </a:rPr>
              <a:t>~550 kHz </a:t>
            </a:r>
            <a:r>
              <a:rPr lang="en-GB" sz="1800" dirty="0" smtClean="0"/>
              <a:t>being the highest)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Lots of waveform data collected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Peak current estimate at -1100 V (for an amplitude of 2.2 V and a width of ~20 ns):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44 mA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305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" y="1397930"/>
            <a:ext cx="6033097" cy="49584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Quenching Estimate: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60682"/>
            <a:ext cx="9144000" cy="80702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“Combined” 1</a:t>
            </a:r>
            <a:r>
              <a:rPr lang="en-GB" sz="1800" baseline="30000" dirty="0" smtClean="0">
                <a:ea typeface="Arial" charset="0"/>
                <a:cs typeface="Arial" charset="0"/>
              </a:rPr>
              <a:t>st</a:t>
            </a:r>
            <a:r>
              <a:rPr lang="en-GB" sz="1800" dirty="0" smtClean="0">
                <a:ea typeface="Arial" charset="0"/>
                <a:cs typeface="Arial" charset="0"/>
              </a:rPr>
              <a:t> + 2</a:t>
            </a:r>
            <a:r>
              <a:rPr lang="en-GB" sz="1800" baseline="30000" dirty="0" smtClean="0">
                <a:ea typeface="Arial" charset="0"/>
                <a:cs typeface="Arial" charset="0"/>
              </a:rPr>
              <a:t>nd</a:t>
            </a:r>
            <a:r>
              <a:rPr lang="en-GB" sz="1800" dirty="0" smtClean="0">
                <a:ea typeface="Arial" charset="0"/>
                <a:cs typeface="Arial" charset="0"/>
              </a:rPr>
              <a:t> degree polynomial fit</a:t>
            </a:r>
            <a:endParaRPr lang="en-US" sz="1800" dirty="0"/>
          </a:p>
          <a:p>
            <a:pPr lvl="1">
              <a:buClr>
                <a:srgbClr val="FF0000"/>
              </a:buClr>
            </a:pPr>
            <a:endParaRPr lang="en-GB" sz="14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4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5671931" y="650825"/>
            <a:ext cx="3372556" cy="4493538"/>
            <a:chOff x="5912555" y="1636889"/>
            <a:chExt cx="3372556" cy="4493538"/>
          </a:xfrm>
        </p:grpSpPr>
        <p:sp>
          <p:nvSpPr>
            <p:cNvPr id="22" name="TextBox 21"/>
            <p:cNvSpPr txBox="1"/>
            <p:nvPr/>
          </p:nvSpPr>
          <p:spPr>
            <a:xfrm>
              <a:off x="5912555" y="1636889"/>
              <a:ext cx="3372556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Fitting procedure:</a:t>
              </a:r>
            </a:p>
            <a:p>
              <a:pPr algn="ctr"/>
              <a:endParaRPr lang="en-US" sz="1600" dirty="0" smtClean="0"/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dirty="0" smtClean="0"/>
                <a:t>: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degree polynomial (32-44 MeV)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r>
                <a:rPr lang="en-US" sz="1600" dirty="0" smtClean="0"/>
                <a:t>: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degree polynomial (44-60 MeV)</a:t>
              </a:r>
            </a:p>
            <a:p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>
                  <a:solidFill>
                    <a:srgbClr val="660066"/>
                  </a:solidFill>
                </a:rPr>
                <a:t>3</a:t>
              </a:r>
              <a:r>
                <a:rPr lang="en-US" sz="1600" dirty="0" smtClean="0"/>
                <a:t>. Parameters extracted from 1 and 2 put into “</a:t>
              </a:r>
              <a:r>
                <a:rPr lang="en-US" sz="1600" dirty="0" smtClean="0">
                  <a:solidFill>
                    <a:srgbClr val="660066"/>
                  </a:solidFill>
                </a:rPr>
                <a:t>combined</a:t>
              </a:r>
              <a:r>
                <a:rPr lang="en-US" sz="1600" dirty="0" smtClean="0"/>
                <a:t>”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degree and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degree polynomial over entire range</a:t>
              </a:r>
            </a:p>
            <a:p>
              <a:endParaRPr lang="en-US" sz="1600" dirty="0"/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Quenching = pol1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const</a:t>
              </a:r>
              <a:r>
                <a:rPr lang="en-US" sz="1600" dirty="0" smtClean="0">
                  <a:solidFill>
                    <a:srgbClr val="008000"/>
                  </a:solidFill>
                </a:rPr>
                <a:t> + pol2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const</a:t>
              </a:r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endParaRPr lang="en-US" sz="1600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en-US" sz="1400" dirty="0" smtClean="0"/>
                <a:t>(Remember: </a:t>
              </a:r>
              <a:r>
                <a:rPr lang="en-US" sz="1400" dirty="0" smtClean="0">
                  <a:solidFill>
                    <a:srgbClr val="FF0000"/>
                  </a:solidFill>
                </a:rPr>
                <a:t>20.57 MeV </a:t>
              </a:r>
              <a:r>
                <a:rPr lang="en-US" sz="1400" dirty="0" smtClean="0"/>
                <a:t>from </a:t>
              </a:r>
              <a:r>
                <a:rPr lang="en-US" sz="1400" dirty="0" smtClean="0">
                  <a:solidFill>
                    <a:srgbClr val="FF0000"/>
                  </a:solidFill>
                </a:rPr>
                <a:t>simulations</a:t>
              </a:r>
              <a:r>
                <a:rPr lang="en-US" sz="1400" dirty="0" smtClean="0"/>
                <a:t>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436564" y="2742548"/>
              <a:ext cx="0" cy="432453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436564" y="3943481"/>
              <a:ext cx="0" cy="432453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46381"/>
              </p:ext>
            </p:extLst>
          </p:nvPr>
        </p:nvGraphicFramePr>
        <p:xfrm>
          <a:off x="5925933" y="3764017"/>
          <a:ext cx="2709333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22"/>
                <a:gridCol w="1665111"/>
              </a:tblGrid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Gate (ns)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Quenching (MeV)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14.28 ± 0.28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13.06 ± 0.29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Left Brace 26"/>
          <p:cNvSpPr/>
          <p:nvPr/>
        </p:nvSpPr>
        <p:spPr>
          <a:xfrm rot="3752986">
            <a:off x="1418425" y="2652199"/>
            <a:ext cx="343906" cy="1823583"/>
          </a:xfrm>
          <a:prstGeom prst="leftBrace">
            <a:avLst>
              <a:gd name="adj1" fmla="val 8333"/>
              <a:gd name="adj2" fmla="val 51908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3729229">
            <a:off x="3266911" y="1318142"/>
            <a:ext cx="395445" cy="2445560"/>
          </a:xfrm>
          <a:prstGeom prst="leftBrace">
            <a:avLst>
              <a:gd name="adj1" fmla="val 8333"/>
              <a:gd name="adj2" fmla="val 51908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12932" y="1986393"/>
            <a:ext cx="395112" cy="366889"/>
            <a:chOff x="2607724" y="1521185"/>
            <a:chExt cx="395112" cy="366889"/>
          </a:xfrm>
        </p:grpSpPr>
        <p:sp>
          <p:nvSpPr>
            <p:cNvPr id="30" name="Oval 29"/>
            <p:cNvSpPr/>
            <p:nvPr/>
          </p:nvSpPr>
          <p:spPr>
            <a:xfrm>
              <a:off x="2607724" y="1521185"/>
              <a:ext cx="395112" cy="36688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4170" y="1521187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66316" y="3002830"/>
            <a:ext cx="395112" cy="366889"/>
            <a:chOff x="1222025" y="2435579"/>
            <a:chExt cx="395112" cy="366889"/>
          </a:xfrm>
        </p:grpSpPr>
        <p:sp>
          <p:nvSpPr>
            <p:cNvPr id="33" name="Oval 32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8471" y="2435581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5649858" y="5105460"/>
            <a:ext cx="3394629" cy="17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We seem to be linear, but we’re not getting as accurate an estimate of quenching compared to measurements with the hexagonal OM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>
                <a:solidFill>
                  <a:srgbClr val="FF0000"/>
                </a:solidFill>
              </a:rPr>
              <a:t>p0</a:t>
            </a:r>
            <a:r>
              <a:rPr lang="en-US" sz="1500" dirty="0" smtClean="0"/>
              <a:t>/</a:t>
            </a:r>
            <a:r>
              <a:rPr lang="en-US" sz="1500" dirty="0" smtClean="0">
                <a:solidFill>
                  <a:srgbClr val="FF0000"/>
                </a:solidFill>
              </a:rPr>
              <a:t>quenching</a:t>
            </a:r>
            <a:r>
              <a:rPr lang="en-US" sz="1500" dirty="0" smtClean="0"/>
              <a:t> from </a:t>
            </a:r>
            <a:r>
              <a:rPr lang="en-US" sz="1500" dirty="0" smtClean="0">
                <a:solidFill>
                  <a:srgbClr val="FF0000"/>
                </a:solidFill>
              </a:rPr>
              <a:t>pol1</a:t>
            </a:r>
            <a:r>
              <a:rPr lang="en-US" sz="1500" dirty="0" smtClean="0"/>
              <a:t> fit: ~ 13 MeV</a:t>
            </a:r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65760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Best Results Achieved at -950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57074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/>
              <a:t>2 mm collimator, 70 kHz rate,  100 ns gate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1430858"/>
            <a:ext cx="6870021" cy="4635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194" y="3696595"/>
            <a:ext cx="26736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ΔE/E</a:t>
            </a:r>
            <a:r>
              <a:rPr lang="en-US" dirty="0" smtClean="0"/>
              <a:t>: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1.168 </a:t>
            </a:r>
            <a:r>
              <a:rPr lang="en-US" sz="1500" dirty="0" smtClean="0"/>
              <a:t>± 0.003</a:t>
            </a:r>
            <a:r>
              <a:rPr lang="en-US" sz="1500" baseline="-25000" dirty="0" smtClean="0"/>
              <a:t>stat</a:t>
            </a:r>
            <a:r>
              <a:rPr lang="en-US" sz="1500" dirty="0" smtClean="0"/>
              <a:t> ± 0.015</a:t>
            </a:r>
            <a:r>
              <a:rPr lang="en-US" sz="1500" baseline="-25000" dirty="0" smtClean="0"/>
              <a:t>syst</a:t>
            </a:r>
            <a:r>
              <a:rPr lang="en-US" sz="1500" dirty="0" smtClean="0"/>
              <a:t> % FWHM</a:t>
            </a:r>
          </a:p>
          <a:p>
            <a:pPr algn="ctr"/>
            <a:endParaRPr lang="en-US" sz="1500" dirty="0">
              <a:solidFill>
                <a:srgbClr val="0000FF"/>
              </a:solidFill>
            </a:endParaRPr>
          </a:p>
          <a:p>
            <a:pPr algn="ctr"/>
            <a:endParaRPr lang="en-US" sz="1500" dirty="0" smtClean="0">
              <a:solidFill>
                <a:srgbClr val="0000FF"/>
              </a:solidFill>
            </a:endParaRPr>
          </a:p>
          <a:p>
            <a:pPr algn="ctr"/>
            <a:endParaRPr lang="en-US" sz="1500" dirty="0">
              <a:solidFill>
                <a:srgbClr val="FF0000"/>
              </a:solidFill>
            </a:endParaRP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1.17 ± 0.02 % FWHM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29681" y="1491912"/>
            <a:ext cx="2914320" cy="47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We have three measurements with a 100 ns gate and 0 mm PMMA at -950 V for similar rates:</a:t>
            </a:r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endParaRPr lang="en-US" sz="1600" dirty="0" smtClean="0"/>
          </a:p>
          <a:p>
            <a:pPr marL="173038" indent="-173038">
              <a:buClr>
                <a:srgbClr val="FF0000"/>
              </a:buClr>
            </a:pPr>
            <a:endParaRPr lang="en-US" sz="1600" dirty="0"/>
          </a:p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Systematic error from these measurements: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± 0.01 %</a:t>
            </a:r>
          </a:p>
          <a:p>
            <a:pPr marL="173038" indent="-173038">
              <a:buClr>
                <a:srgbClr val="FF0000"/>
              </a:buClr>
            </a:pPr>
            <a:r>
              <a:rPr lang="en-US" sz="1600" dirty="0" smtClean="0"/>
              <a:t>Also need to get systematic error due to the fit!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6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1600" dirty="0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56412"/>
              </p:ext>
            </p:extLst>
          </p:nvPr>
        </p:nvGraphicFramePr>
        <p:xfrm>
          <a:off x="6341091" y="2802299"/>
          <a:ext cx="2709333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22"/>
                <a:gridCol w="1665111"/>
              </a:tblGrid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 (kHz)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ΔE/E (FWHM)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1.197 ± 0.002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1.175 ± 0.003 %</a:t>
                      </a:r>
                      <a:endParaRPr lang="en-US" sz="1400" dirty="0" smtClean="0"/>
                    </a:p>
                  </a:txBody>
                  <a:tcPr/>
                </a:tc>
              </a:tr>
              <a:tr h="283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1.168 ±</a:t>
                      </a:r>
                      <a:r>
                        <a:rPr lang="en-US" sz="1400" baseline="0" dirty="0" smtClean="0"/>
                        <a:t> 0.003 %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7677188" y="4261121"/>
            <a:ext cx="0" cy="43245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85912" y="4596532"/>
            <a:ext cx="0" cy="43245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8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74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To Do (Part 1)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882" y="758991"/>
            <a:ext cx="8803256" cy="5467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400" dirty="0" smtClean="0"/>
              <a:t>Check </a:t>
            </a:r>
            <a:r>
              <a:rPr lang="en-US" sz="2400" dirty="0" smtClean="0"/>
              <a:t>linearity of the module with an LED at UCL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Design test bench </a:t>
            </a:r>
            <a:endParaRPr lang="en-US" sz="2000" dirty="0"/>
          </a:p>
          <a:p>
            <a:pPr lvl="2">
              <a:buClr>
                <a:srgbClr val="FF0000"/>
              </a:buClr>
            </a:pPr>
            <a:r>
              <a:rPr lang="en-US" sz="1800" dirty="0" smtClean="0"/>
              <a:t>We don</a:t>
            </a:r>
            <a:r>
              <a:rPr lang="fr-FR" sz="1800" dirty="0" smtClean="0"/>
              <a:t>’</a:t>
            </a:r>
            <a:r>
              <a:rPr lang="en-US" sz="1800" dirty="0" smtClean="0"/>
              <a:t>t have a </a:t>
            </a:r>
            <a:r>
              <a:rPr lang="en-US" sz="1800" dirty="0" err="1" smtClean="0"/>
              <a:t>fibre</a:t>
            </a:r>
            <a:r>
              <a:rPr lang="en-US" sz="1800" dirty="0" smtClean="0"/>
              <a:t> going into the scintillator. </a:t>
            </a:r>
          </a:p>
          <a:p>
            <a:pPr lvl="2">
              <a:buClr>
                <a:srgbClr val="FF0000"/>
              </a:buClr>
            </a:pPr>
            <a:r>
              <a:rPr lang="en-US" sz="1800" dirty="0" smtClean="0"/>
              <a:t>Would it be sufficient to shine the LED right “onto” the block?</a:t>
            </a:r>
          </a:p>
          <a:p>
            <a:pPr lvl="2">
              <a:buClr>
                <a:srgbClr val="FF0000"/>
              </a:buClr>
            </a:pPr>
            <a:r>
              <a:rPr lang="en-US" sz="1800" dirty="0" smtClean="0"/>
              <a:t>Find the right LED to buy:</a:t>
            </a:r>
          </a:p>
          <a:p>
            <a:pPr lvl="3">
              <a:buClr>
                <a:srgbClr val="FF0000"/>
              </a:buClr>
            </a:pPr>
            <a:r>
              <a:rPr lang="en-US" sz="1600" dirty="0" smtClean="0"/>
              <a:t>~ 350 nm and also the lowest available wavelength</a:t>
            </a:r>
          </a:p>
          <a:p>
            <a:pPr lvl="3">
              <a:buClr>
                <a:srgbClr val="FF0000"/>
              </a:buClr>
            </a:pPr>
            <a:r>
              <a:rPr lang="en-US" sz="1600" dirty="0" smtClean="0"/>
              <a:t>Needs to be uniform, stable and have no time drift </a:t>
            </a:r>
          </a:p>
          <a:p>
            <a:pPr lvl="2">
              <a:buClr>
                <a:srgbClr val="FF0000"/>
              </a:buClr>
            </a:pPr>
            <a:r>
              <a:rPr lang="en-US" sz="1800" dirty="0" smtClean="0"/>
              <a:t>Make some alterations to our black box to get the LED inside it in order to have a self contained system? Although the </a:t>
            </a:r>
            <a:r>
              <a:rPr lang="en-US" sz="1800" dirty="0" err="1" smtClean="0"/>
              <a:t>SuperNEMO</a:t>
            </a:r>
            <a:r>
              <a:rPr lang="en-US" sz="1800" dirty="0" smtClean="0"/>
              <a:t> dark cupboard in D27 is currently available.</a:t>
            </a:r>
          </a:p>
          <a:p>
            <a:pPr lvl="2"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Look at ways of “unfolding” the data to be able to compensate for any non-linear effects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Measure the rise times of the two 2” PMTs with the different bases to see which is fastest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Would it be worth testing the second 2” PMT (with the UCL made base) at </a:t>
            </a:r>
            <a:r>
              <a:rPr lang="en-US" sz="2000" dirty="0" err="1" smtClean="0"/>
              <a:t>Clatterbirdge</a:t>
            </a:r>
            <a:r>
              <a:rPr lang="en-US" sz="2000" dirty="0" smtClean="0"/>
              <a:t>?</a:t>
            </a:r>
          </a:p>
          <a:p>
            <a:pPr lvl="1"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For the next measurement at </a:t>
            </a:r>
            <a:r>
              <a:rPr lang="en-US" sz="2400" dirty="0" err="1" smtClean="0"/>
              <a:t>Clatterbridge</a:t>
            </a:r>
            <a:r>
              <a:rPr lang="en-US" sz="2400" dirty="0" smtClean="0"/>
              <a:t>:</a:t>
            </a:r>
          </a:p>
          <a:p>
            <a:pPr lvl="1">
              <a:buClr>
                <a:srgbClr val="FF0000"/>
              </a:buClr>
            </a:pPr>
            <a:r>
              <a:rPr lang="en-US" sz="2000" dirty="0" smtClean="0"/>
              <a:t>Go up to higher rates with “normal” beam operating conditions at an HV of -950 V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51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054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Rate Measurement Extrapolation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837" y="740123"/>
            <a:ext cx="8803256" cy="454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1800" dirty="0" smtClean="0"/>
              <a:t>We discovered that we could use the scattering foil current (displayed on a monitor in the control room) to monitor the rate of the beam without having to use the scope for measurements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Someone else did these “extrapolations” (so I’m not sure how they were being done at the time), but we also confirmed a correlation between the rate measured on the scope and the scattering foil current</a:t>
            </a:r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  <p:pic>
        <p:nvPicPr>
          <p:cNvPr id="2" name="Picture 1" descr="rate_extrapol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" y="2552172"/>
            <a:ext cx="6082050" cy="379725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27995" y="3028469"/>
            <a:ext cx="2892098" cy="2672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600" dirty="0" smtClean="0">
                <a:solidFill>
                  <a:srgbClr val="FF0000"/>
                </a:solidFill>
              </a:rPr>
              <a:t>pol2 fit</a:t>
            </a:r>
          </a:p>
          <a:p>
            <a:pPr marL="182563" indent="-182563">
              <a:buClr>
                <a:srgbClr val="FF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Due to parasitic capacitance of the PMT?</a:t>
            </a:r>
          </a:p>
          <a:p>
            <a:pPr marL="182563" indent="-182563">
              <a:buClr>
                <a:srgbClr val="FF0000"/>
              </a:buClr>
            </a:pPr>
            <a:r>
              <a:rPr lang="en-US" sz="1600" dirty="0" smtClean="0"/>
              <a:t>Did we use a linear relationship to estimate the rate from the scattering foil current?</a:t>
            </a:r>
          </a:p>
          <a:p>
            <a:pPr marL="442913" lvl="1" indent="-265113">
              <a:buClr>
                <a:srgbClr val="FF0000"/>
              </a:buClr>
            </a:pPr>
            <a:r>
              <a:rPr lang="en-US" sz="1500" dirty="0" smtClean="0"/>
              <a:t>Should be sufficient for a rough rate measurement</a:t>
            </a:r>
          </a:p>
          <a:p>
            <a:pPr marL="442913" lvl="1" indent="-265113">
              <a:buClr>
                <a:srgbClr val="FF0000"/>
              </a:buClr>
            </a:pPr>
            <a:r>
              <a:rPr lang="en-US" sz="1500" dirty="0" smtClean="0"/>
              <a:t>Very useful for future </a:t>
            </a:r>
            <a:r>
              <a:rPr lang="en-US" sz="1500" dirty="0" err="1" smtClean="0"/>
              <a:t>Clatterbridge</a:t>
            </a:r>
            <a:r>
              <a:rPr lang="en-US" sz="1500" dirty="0"/>
              <a:t> </a:t>
            </a:r>
            <a:r>
              <a:rPr lang="en-US" sz="1500" dirty="0" smtClean="0"/>
              <a:t>visits!</a:t>
            </a:r>
          </a:p>
          <a:p>
            <a:pPr marL="442913" lvl="1" indent="-265113">
              <a:buClr>
                <a:srgbClr val="FF0000"/>
              </a:buClr>
            </a:pPr>
            <a:endParaRPr lang="en-US" sz="15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09902" y="3263781"/>
            <a:ext cx="636222" cy="1772188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054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Rate Measurement Extrapolation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837" y="1094555"/>
            <a:ext cx="8803256" cy="151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000" dirty="0" smtClean="0"/>
              <a:t>Similar relationship between: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rate measured on scope and dose rate</a:t>
            </a:r>
          </a:p>
          <a:p>
            <a:pPr lvl="1">
              <a:buClr>
                <a:srgbClr val="FF0000"/>
              </a:buClr>
            </a:pPr>
            <a:r>
              <a:rPr lang="en-US" sz="1600" dirty="0"/>
              <a:t>r</a:t>
            </a:r>
            <a:r>
              <a:rPr lang="en-US" sz="1600" dirty="0" smtClean="0"/>
              <a:t>ate measured on scope and arc current (which is how the beam was controlled for these tests)</a:t>
            </a:r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  <p:pic>
        <p:nvPicPr>
          <p:cNvPr id="3" name="Picture 2" descr="rate_extrapolation_doseR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8" y="2594415"/>
            <a:ext cx="4471193" cy="2791538"/>
          </a:xfrm>
          <a:prstGeom prst="rect">
            <a:avLst/>
          </a:prstGeom>
        </p:spPr>
      </p:pic>
      <p:pic>
        <p:nvPicPr>
          <p:cNvPr id="11" name="Picture 10" descr="rate_extrapolation_arcCurr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92" y="2594415"/>
            <a:ext cx="4471193" cy="27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4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1655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Summary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15723"/>
              </p:ext>
            </p:extLst>
          </p:nvPr>
        </p:nvGraphicFramePr>
        <p:xfrm>
          <a:off x="367700" y="771763"/>
          <a:ext cx="8730906" cy="45394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7128"/>
                <a:gridCol w="1062975"/>
                <a:gridCol w="1394292"/>
                <a:gridCol w="2863131"/>
                <a:gridCol w="1108229"/>
                <a:gridCol w="1455151"/>
              </a:tblGrid>
              <a:tr h="4557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Run</a:t>
                      </a:r>
                      <a:r>
                        <a:rPr lang="en-US" sz="1200" baseline="0" dirty="0" smtClean="0"/>
                        <a:t> Number</a:t>
                      </a:r>
                      <a:endParaRPr lang="en-US" sz="1200" b="1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Rate</a:t>
                      </a:r>
                      <a:endParaRPr lang="en-US" sz="1200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Beam Focusing Angle (°C)</a:t>
                      </a:r>
                      <a:endParaRPr lang="en-US" sz="1200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 (ADC Counts)</a:t>
                      </a:r>
                      <a:endParaRPr lang="en-US" sz="1200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ΔE/E</a:t>
                      </a:r>
                      <a:r>
                        <a:rPr lang="en-US" sz="1200" baseline="0" dirty="0" smtClean="0"/>
                        <a:t> at FWHM</a:t>
                      </a:r>
                      <a:endParaRPr lang="en-US" sz="1200" dirty="0"/>
                    </a:p>
                  </a:txBody>
                  <a:tcPr marT="3600" marB="36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26 - 31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600 – 700 kHz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64.1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0.2 cc/min gas,</a:t>
                      </a:r>
                      <a:r>
                        <a:rPr lang="en-US" sz="1200" baseline="0" dirty="0" smtClean="0"/>
                        <a:t> 1.01 – 1.3 mA arc current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Unable to fit spectra</a:t>
                      </a:r>
                      <a:endParaRPr lang="en-US" sz="1200" dirty="0"/>
                    </a:p>
                  </a:txBody>
                  <a:tcPr marT="3600" marB="360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98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34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700 kHz E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64.1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0.2</a:t>
                      </a:r>
                      <a:r>
                        <a:rPr lang="en-US" sz="1200" baseline="0" dirty="0" smtClean="0"/>
                        <a:t> cc/min gas, 1.04 mA arc current, c</a:t>
                      </a:r>
                      <a:r>
                        <a:rPr lang="en-US" sz="1200" dirty="0" smtClean="0"/>
                        <a:t>hosen</a:t>
                      </a:r>
                      <a:r>
                        <a:rPr lang="en-US" sz="1200" baseline="0" dirty="0" smtClean="0"/>
                        <a:t> as “standard” run to compare focusing angle tests to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Unable</a:t>
                      </a:r>
                      <a:r>
                        <a:rPr lang="en-US" sz="1200" baseline="0" dirty="0" smtClean="0"/>
                        <a:t> to fit spectra</a:t>
                      </a:r>
                      <a:endParaRPr lang="en-US" sz="1200" dirty="0"/>
                    </a:p>
                  </a:txBody>
                  <a:tcPr marT="3600" marB="3600" anchor="ctr"/>
                </a:tc>
              </a:tr>
              <a:tr h="21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500 kHz 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65.4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7593 ± 0.4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4.312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± 0.024 %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</a:tr>
              <a:tr h="21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400 kHz E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66.5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run that doesn’t follow the focusing angle/mean trend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12182 ± 0.19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1.752 ± 0.004 %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0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200 kHz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67.6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8888 ± 0.1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1.127</a:t>
                      </a:r>
                      <a:r>
                        <a:rPr lang="en-US" sz="1200" baseline="0" dirty="0" smtClean="0">
                          <a:solidFill>
                            <a:srgbClr val="660066"/>
                          </a:solidFill>
                        </a:rPr>
                        <a:t> ± 0.004 %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</a:tr>
              <a:tr h="216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kHz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68.5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8940 ± 0.1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1.146 ± 0.004 %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" marB="3600" anchor="ctr"/>
                </a:tc>
              </a:tr>
              <a:tr h="202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39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69.5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9029</a:t>
                      </a:r>
                      <a:r>
                        <a:rPr lang="en-US" sz="1200" baseline="0" dirty="0" smtClean="0"/>
                        <a:t> ± 0.1</a:t>
                      </a:r>
                      <a:endParaRPr lang="en-US" sz="1200" dirty="0"/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1.158 ± 0.003 %</a:t>
                      </a:r>
                      <a:endParaRPr lang="en-US" sz="1200" dirty="0"/>
                    </a:p>
                  </a:txBody>
                  <a:tcPr marT="3600" marB="3600" anchor="ctr"/>
                </a:tc>
              </a:tr>
              <a:tr h="216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40</a:t>
                      </a: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71.5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9303 ± 0.1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1.271 ± 0.004 %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</a:tr>
              <a:tr h="245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41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73.5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10694 ± 0.3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1.085 ± 0.008 %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>
                    <a:solidFill>
                      <a:srgbClr val="CCFFCC">
                        <a:alpha val="40000"/>
                      </a:srgbClr>
                    </a:solidFill>
                  </a:tcPr>
                </a:tc>
              </a:tr>
              <a:tr h="245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20 kHz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71.5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9281 ± 0.2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1.172 ± 0.006 %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T="3600" marB="3600" anchor="ctr"/>
                </a:tc>
              </a:tr>
              <a:tr h="21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43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73.5</a:t>
                      </a:r>
                      <a:r>
                        <a:rPr lang="en-US" sz="1200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10690 ± 0.4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1.160 ± 0.010 %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</a:tr>
              <a:tr h="230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66.5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Also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not quite “on trend”. Does something strange happen at 66.5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°C focusing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angle?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8822 ± 0.3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1.047 ± 0.016 %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T="3600" marB="3600" anchor="ctr"/>
                </a:tc>
              </a:tr>
              <a:tr h="230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65.4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7324 ± 0.5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4.136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± 0.020 %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3600" marB="3600" anchor="ctr"/>
                </a:tc>
              </a:tr>
              <a:tr h="245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46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67.6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8874</a:t>
                      </a:r>
                      <a:r>
                        <a:rPr lang="en-US" sz="1200" baseline="0" dirty="0" smtClean="0">
                          <a:solidFill>
                            <a:srgbClr val="660066"/>
                          </a:solidFill>
                        </a:rPr>
                        <a:t> ± 0.2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1.104 ± 0.006 %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 marT="3600" marB="3600" anchor="ctr"/>
                </a:tc>
              </a:tr>
              <a:tr h="21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47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1.2</a:t>
                      </a:r>
                      <a:r>
                        <a:rPr lang="en-US" sz="1200" baseline="0" dirty="0" smtClean="0">
                          <a:solidFill>
                            <a:srgbClr val="FF00FF"/>
                          </a:solidFill>
                        </a:rPr>
                        <a:t> kHz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73.5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10562 ± 0.5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FF00FF"/>
                          </a:solidFill>
                        </a:rPr>
                        <a:t>1.225 ± 0.013 %</a:t>
                      </a:r>
                      <a:endParaRPr lang="en-US" sz="1200" dirty="0">
                        <a:solidFill>
                          <a:srgbClr val="FF00FF"/>
                        </a:solidFill>
                      </a:endParaRPr>
                    </a:p>
                  </a:txBody>
                  <a:tcPr marT="3600" marB="360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1618" y="5345356"/>
            <a:ext cx="8803256" cy="1121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1800" dirty="0" smtClean="0"/>
              <a:t>For the most, it looks like there is </a:t>
            </a:r>
            <a:r>
              <a:rPr lang="en-US" sz="1800" dirty="0" smtClean="0">
                <a:solidFill>
                  <a:srgbClr val="FF0000"/>
                </a:solidFill>
              </a:rPr>
              <a:t>a relationship </a:t>
            </a:r>
            <a:r>
              <a:rPr lang="en-US" sz="1800" dirty="0" smtClean="0"/>
              <a:t>between the </a:t>
            </a:r>
            <a:r>
              <a:rPr lang="en-US" sz="1800" dirty="0" smtClean="0">
                <a:solidFill>
                  <a:srgbClr val="FF0000"/>
                </a:solidFill>
              </a:rPr>
              <a:t>focusing angle </a:t>
            </a:r>
            <a:r>
              <a:rPr lang="en-US" sz="1800" dirty="0" smtClean="0"/>
              <a:t>and the </a:t>
            </a:r>
            <a:r>
              <a:rPr lang="en-US" sz="1800" dirty="0" smtClean="0">
                <a:solidFill>
                  <a:srgbClr val="FF0000"/>
                </a:solidFill>
              </a:rPr>
              <a:t>mean</a:t>
            </a:r>
          </a:p>
          <a:p>
            <a:pPr lvl="1">
              <a:buClr>
                <a:srgbClr val="FF0000"/>
              </a:buClr>
            </a:pPr>
            <a:r>
              <a:rPr lang="en-US" sz="1700" dirty="0" smtClean="0"/>
              <a:t>As the focusing angle increases, the ADC mean increases</a:t>
            </a:r>
          </a:p>
          <a:p>
            <a:pPr lvl="1">
              <a:buClr>
                <a:srgbClr val="FF0000"/>
              </a:buClr>
            </a:pPr>
            <a:endParaRPr lang="en-US" sz="1400" dirty="0" smtClean="0"/>
          </a:p>
          <a:p>
            <a:pPr>
              <a:buClr>
                <a:srgbClr val="FF0000"/>
              </a:buClr>
            </a:pPr>
            <a:r>
              <a:rPr lang="en-US" sz="1800" dirty="0" smtClean="0"/>
              <a:t>We are still able to get a good ΔE/E when increasing the focusing angle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172972"/>
            <a:ext cx="395112" cy="366889"/>
            <a:chOff x="1222025" y="2435579"/>
            <a:chExt cx="395112" cy="366889"/>
          </a:xfrm>
        </p:grpSpPr>
        <p:sp>
          <p:nvSpPr>
            <p:cNvPr id="12" name="Oval 11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78469" y="2435584"/>
              <a:ext cx="28866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6" y="1612191"/>
            <a:ext cx="395112" cy="366889"/>
            <a:chOff x="1222025" y="2435579"/>
            <a:chExt cx="395112" cy="366889"/>
          </a:xfrm>
        </p:grpSpPr>
        <p:sp>
          <p:nvSpPr>
            <p:cNvPr id="15" name="Oval 14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78469" y="2435584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2" y="3456927"/>
            <a:ext cx="395112" cy="366889"/>
            <a:chOff x="1222025" y="2435579"/>
            <a:chExt cx="395112" cy="366889"/>
          </a:xfrm>
        </p:grpSpPr>
        <p:sp>
          <p:nvSpPr>
            <p:cNvPr id="18" name="Oval 17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8469" y="2435584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67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_950V_100ns_700kHz_026_eh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599396"/>
            <a:ext cx="6870023" cy="49608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054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Run 26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837" y="659081"/>
            <a:ext cx="8803256" cy="151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000" dirty="0" smtClean="0"/>
              <a:t>Run 26:</a:t>
            </a:r>
          </a:p>
          <a:p>
            <a:pPr lvl="1">
              <a:buClr>
                <a:srgbClr val="FF0000"/>
              </a:buClr>
            </a:pPr>
            <a:r>
              <a:rPr lang="en-US" sz="1600" dirty="0"/>
              <a:t>1.3 mA </a:t>
            </a:r>
            <a:r>
              <a:rPr lang="en-US" sz="1600" dirty="0" smtClean="0"/>
              <a:t>arc current</a:t>
            </a:r>
            <a:r>
              <a:rPr lang="en-US" sz="1600" dirty="0"/>
              <a:t>, 0.2 cc/min gas, 64.1 </a:t>
            </a:r>
            <a:r>
              <a:rPr lang="en-US" sz="1600" dirty="0" smtClean="0"/>
              <a:t>°C focusing </a:t>
            </a:r>
            <a:r>
              <a:rPr lang="en-US" sz="1600" dirty="0"/>
              <a:t>angle, </a:t>
            </a:r>
            <a:r>
              <a:rPr lang="en-US" sz="1600" dirty="0" smtClean="0"/>
              <a:t>700 kHz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Unable to fit </a:t>
            </a:r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001705" y="2213999"/>
            <a:ext cx="395112" cy="366889"/>
            <a:chOff x="1222025" y="2435579"/>
            <a:chExt cx="395112" cy="366889"/>
          </a:xfrm>
        </p:grpSpPr>
        <p:sp>
          <p:nvSpPr>
            <p:cNvPr id="12" name="Oval 11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78469" y="2435584"/>
              <a:ext cx="28866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9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584966"/>
            <a:ext cx="6870022" cy="49608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054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Run 34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837" y="659081"/>
            <a:ext cx="8803256" cy="151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000" dirty="0" smtClean="0"/>
              <a:t>Run 34: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1.04 </a:t>
            </a:r>
            <a:r>
              <a:rPr lang="en-US" sz="1600" dirty="0"/>
              <a:t>mA </a:t>
            </a:r>
            <a:r>
              <a:rPr lang="en-US" sz="1600" dirty="0" smtClean="0"/>
              <a:t>arc current</a:t>
            </a:r>
            <a:r>
              <a:rPr lang="en-US" sz="1600" dirty="0"/>
              <a:t>, 0.2 cc/min gas, 64.1 </a:t>
            </a:r>
            <a:r>
              <a:rPr lang="en-US" sz="1600" dirty="0" smtClean="0"/>
              <a:t>°C focusing </a:t>
            </a:r>
            <a:r>
              <a:rPr lang="en-US" sz="1600" dirty="0"/>
              <a:t>angle, </a:t>
            </a:r>
            <a:r>
              <a:rPr lang="en-US" sz="1600" dirty="0" smtClean="0"/>
              <a:t>700 kHz 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Unable to fit</a:t>
            </a:r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001705" y="2170709"/>
            <a:ext cx="395112" cy="366889"/>
            <a:chOff x="1222025" y="2435579"/>
            <a:chExt cx="395112" cy="366889"/>
          </a:xfrm>
        </p:grpSpPr>
        <p:sp>
          <p:nvSpPr>
            <p:cNvPr id="12" name="Oval 11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78469" y="2435584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0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0" y="1415013"/>
            <a:ext cx="7557025" cy="50987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054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Simon’s Beam Tests: Run 41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837" y="716801"/>
            <a:ext cx="8803256" cy="151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000" dirty="0" smtClean="0"/>
              <a:t>Run 41: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73.5 °C focusing angle </a:t>
            </a:r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297964" y="2123273"/>
            <a:ext cx="395112" cy="366889"/>
            <a:chOff x="1222025" y="2435579"/>
            <a:chExt cx="395112" cy="366889"/>
          </a:xfrm>
        </p:grpSpPr>
        <p:sp>
          <p:nvSpPr>
            <p:cNvPr id="12" name="Oval 11"/>
            <p:cNvSpPr/>
            <p:nvPr/>
          </p:nvSpPr>
          <p:spPr>
            <a:xfrm>
              <a:off x="1222025" y="2435579"/>
              <a:ext cx="395112" cy="366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78469" y="2435584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27032" y="4754106"/>
            <a:ext cx="2306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ΔE/E</a:t>
            </a:r>
            <a:r>
              <a:rPr lang="en-US" dirty="0" smtClean="0"/>
              <a:t>: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1.085 + 0.008 % FWHM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74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To Do (Part 2)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882" y="1239180"/>
            <a:ext cx="8803256" cy="4496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GB" sz="2400" dirty="0" smtClean="0"/>
              <a:t>For the next measurement at </a:t>
            </a:r>
            <a:r>
              <a:rPr lang="en-GB" sz="2400" dirty="0" err="1" smtClean="0"/>
              <a:t>Clatterbridge</a:t>
            </a:r>
            <a:r>
              <a:rPr lang="en-GB" sz="2400" dirty="0" smtClean="0"/>
              <a:t>:</a:t>
            </a:r>
          </a:p>
          <a:p>
            <a:pPr lvl="1">
              <a:buClr>
                <a:srgbClr val="FF0000"/>
              </a:buClr>
            </a:pPr>
            <a:r>
              <a:rPr lang="en-GB" sz="2000" dirty="0" smtClean="0"/>
              <a:t>Go down from standard focusing angle (</a:t>
            </a:r>
            <a:r>
              <a:rPr lang="en-GB" sz="2000" dirty="0" smtClean="0"/>
              <a:t>during the December 2015 test beam we only went up)</a:t>
            </a: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sz="2400" dirty="0"/>
          </a:p>
          <a:p>
            <a:pPr>
              <a:buClr>
                <a:srgbClr val="FF0000"/>
              </a:buClr>
            </a:pPr>
            <a:r>
              <a:rPr lang="en-GB" sz="2400" dirty="0" smtClean="0"/>
              <a:t>Waveform </a:t>
            </a:r>
            <a:r>
              <a:rPr lang="en-GB" sz="2400" dirty="0" smtClean="0"/>
              <a:t>analysis!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Try to get the same ADC spectrum from the “ADC mode” and from the “wavelength mode” for runs taken next to each other</a:t>
            </a:r>
          </a:p>
          <a:p>
            <a:pPr lvl="2">
              <a:buClr>
                <a:srgbClr val="FF0000"/>
              </a:buClr>
            </a:pPr>
            <a:r>
              <a:rPr lang="en-GB" sz="1600" dirty="0" smtClean="0"/>
              <a:t>Understand how the baseline is calculated etc.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Once that is understood use software to select single pulse wavelengths for higher rate runs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Think about which other criteria we can use for the cuts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Compare with </a:t>
            </a:r>
            <a:r>
              <a:rPr lang="en-GB" sz="1800" dirty="0" err="1" smtClean="0"/>
              <a:t>Hiu’s</a:t>
            </a:r>
            <a:r>
              <a:rPr lang="en-GB" sz="1800" dirty="0" smtClean="0"/>
              <a:t> analysis</a:t>
            </a:r>
            <a:endParaRPr lang="en-US" sz="1800" dirty="0" smtClean="0"/>
          </a:p>
          <a:p>
            <a:pPr lvl="2"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Complete </a:t>
            </a:r>
            <a:r>
              <a:rPr lang="en-US" sz="2400" baseline="30000" dirty="0" smtClean="0"/>
              <a:t>252</a:t>
            </a:r>
            <a:r>
              <a:rPr lang="en-US" sz="2400" dirty="0" smtClean="0"/>
              <a:t>Cf neutron measurements with lead shielding</a:t>
            </a:r>
            <a:endParaRPr lang="en-US" sz="2000" dirty="0" smtClean="0"/>
          </a:p>
          <a:p>
            <a:pPr lvl="2">
              <a:buClr>
                <a:srgbClr val="FF0000"/>
              </a:buClr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5586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1781333"/>
            <a:ext cx="9144000" cy="382591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/>
              <a:t>Tuesday the 22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December 2015: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M</a:t>
            </a:r>
            <a:r>
              <a:rPr lang="en-GB" sz="1800" dirty="0" smtClean="0"/>
              <a:t>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-950 V </a:t>
            </a:r>
            <a:r>
              <a:rPr lang="en-GB" sz="1800" dirty="0" smtClean="0"/>
              <a:t>after indications of PMT saturation from data collected on the 21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of December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Energy scan with PMMA plates of various thicknesses carried out at rates of ~70 kHz (as measured with 0 mm of PMMA) for gates of 100 ns and 200 ns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Some waveform data collected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Beam tests carried out (rates up to 600 – 700 kHz), with the following parameters studied:</a:t>
            </a:r>
          </a:p>
          <a:p>
            <a:pPr lvl="2">
              <a:buClr>
                <a:srgbClr val="FF0000"/>
              </a:buClr>
            </a:pPr>
            <a:r>
              <a:rPr lang="en-GB" sz="1800" dirty="0" smtClean="0"/>
              <a:t>Arc current</a:t>
            </a:r>
          </a:p>
          <a:p>
            <a:pPr lvl="2">
              <a:buClr>
                <a:srgbClr val="FF0000"/>
              </a:buClr>
            </a:pPr>
            <a:r>
              <a:rPr lang="en-GB" sz="1800" dirty="0" smtClean="0"/>
              <a:t>Dose rate</a:t>
            </a:r>
          </a:p>
          <a:p>
            <a:pPr lvl="2">
              <a:buClr>
                <a:srgbClr val="FF0000"/>
              </a:buClr>
            </a:pPr>
            <a:r>
              <a:rPr lang="en-GB" sz="1800" dirty="0" smtClean="0"/>
              <a:t>Focusing angle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725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2” PMT with Hamamatsu Base + 3 cm x 3 cm Enhanced Cuboid Scintillator: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45266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2 mm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Rates: ~14 kHz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9" name="Picture 8" descr="1100V_gat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" y="2380908"/>
            <a:ext cx="4557806" cy="3086768"/>
          </a:xfrm>
          <a:prstGeom prst="rect">
            <a:avLst/>
          </a:prstGeom>
        </p:spPr>
      </p:pic>
      <p:pic>
        <p:nvPicPr>
          <p:cNvPr id="10" name="Picture 9" descr="1100V_gates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01" y="2380907"/>
            <a:ext cx="4518526" cy="30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43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as a Function of Energy Resolution: </a:t>
            </a:r>
            <a:r>
              <a:rPr lang="en-US" sz="3800" dirty="0" smtClean="0">
                <a:solidFill>
                  <a:srgbClr val="FF0000"/>
                </a:solidFill>
              </a:rPr>
              <a:t>-1100 </a:t>
            </a:r>
            <a:r>
              <a:rPr lang="en-US" sz="3800" dirty="0" smtClean="0">
                <a:solidFill>
                  <a:srgbClr val="FF0000"/>
                </a:solidFill>
              </a:rPr>
              <a:t>V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0" y="1066555"/>
            <a:ext cx="8013792" cy="53990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40227" y="3048003"/>
            <a:ext cx="1159934" cy="2154491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84038"/>
              </p:ext>
            </p:extLst>
          </p:nvPr>
        </p:nvGraphicFramePr>
        <p:xfrm>
          <a:off x="7703909" y="2535190"/>
          <a:ext cx="11303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909" y="2535190"/>
                        <a:ext cx="11303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558368" y="4135727"/>
            <a:ext cx="1585632" cy="216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1300" b="1" dirty="0" smtClean="0">
                <a:solidFill>
                  <a:srgbClr val="FF0000"/>
                </a:solidFill>
              </a:rPr>
              <a:t>NOTE:</a:t>
            </a:r>
          </a:p>
          <a:p>
            <a:pPr marL="182563" indent="-182563">
              <a:buClr>
                <a:srgbClr val="FF0000"/>
              </a:buClr>
            </a:pPr>
            <a:r>
              <a:rPr lang="en-US" sz="1300" dirty="0" smtClean="0"/>
              <a:t>Systematic errors taken from previous data</a:t>
            </a:r>
          </a:p>
          <a:p>
            <a:pPr marL="182563" indent="-182563">
              <a:buClr>
                <a:srgbClr val="FF0000"/>
              </a:buClr>
            </a:pPr>
            <a:r>
              <a:rPr lang="en-US" sz="1300" dirty="0" smtClean="0"/>
              <a:t>Still need to be properly estimated for this data set</a:t>
            </a:r>
          </a:p>
          <a:p>
            <a:pPr marL="182563" indent="-182563">
              <a:buClr>
                <a:srgbClr val="FF0000"/>
              </a:buClr>
            </a:pPr>
            <a:endParaRPr lang="en-US" sz="11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102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Linearity/Energy Scan: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35099"/>
            <a:ext cx="7721599" cy="482089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All 7 points (1 with 0 PMMA and 6 with various (standard) PMMA thicknesses)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1</a:t>
            </a:r>
            <a:r>
              <a:rPr lang="en-GB" sz="1400" baseline="30000" dirty="0" smtClean="0">
                <a:ea typeface="Arial" charset="0"/>
                <a:cs typeface="Arial" charset="0"/>
              </a:rPr>
              <a:t>st</a:t>
            </a:r>
            <a:r>
              <a:rPr lang="en-GB" sz="1400" dirty="0" smtClean="0">
                <a:ea typeface="Arial" charset="0"/>
                <a:cs typeface="Arial" charset="0"/>
              </a:rPr>
              <a:t> degree polynomial fit over all points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1" name="Oval 10"/>
          <p:cNvSpPr/>
          <p:nvPr/>
        </p:nvSpPr>
        <p:spPr>
          <a:xfrm>
            <a:off x="5284726" y="3360693"/>
            <a:ext cx="271268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0086" y="3360693"/>
            <a:ext cx="271268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5516268" y="3590039"/>
            <a:ext cx="1870052" cy="4841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5"/>
          </p:cNvCxnSpPr>
          <p:nvPr/>
        </p:nvCxnSpPr>
        <p:spPr>
          <a:xfrm>
            <a:off x="6491628" y="3590039"/>
            <a:ext cx="854052" cy="48412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7222490" y="2772850"/>
            <a:ext cx="1859280" cy="302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/>
              <a:t>1</a:t>
            </a:r>
            <a:r>
              <a:rPr lang="en-US" sz="1200" dirty="0" smtClean="0"/>
              <a:t> rogue point for the 49.09 MeV (</a:t>
            </a:r>
            <a:r>
              <a:rPr lang="en-US" sz="1200" dirty="0" smtClean="0">
                <a:solidFill>
                  <a:srgbClr val="FF0000"/>
                </a:solidFill>
              </a:rPr>
              <a:t>9.8 mm</a:t>
            </a:r>
            <a:r>
              <a:rPr lang="en-US" sz="1200" dirty="0" smtClean="0"/>
              <a:t> single PMMA plate) energy for each gate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200" dirty="0" smtClean="0"/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It looks as though we inserted the wrong PMMA plate for this particular point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200" dirty="0" smtClean="0"/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Exclude this point from further analysis for the -1100 V energy scan</a:t>
            </a:r>
          </a:p>
          <a:p>
            <a:pPr marL="355600" lvl="1" indent="-173038">
              <a:buClr>
                <a:srgbClr val="FF0000"/>
              </a:buClr>
            </a:pPr>
            <a:r>
              <a:rPr lang="en-US" sz="1100" dirty="0" smtClean="0"/>
              <a:t>6 point analysis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46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92" y="1390716"/>
            <a:ext cx="7579252" cy="47320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ea typeface="Arial" charset="0"/>
                <a:cs typeface="Arial" charset="0"/>
              </a:rPr>
              <a:t>6</a:t>
            </a:r>
            <a:r>
              <a:rPr lang="en-GB" sz="1800" dirty="0" smtClean="0">
                <a:ea typeface="Arial" charset="0"/>
                <a:cs typeface="Arial" charset="0"/>
              </a:rPr>
              <a:t> points (excluding the 49.09 MeV/9.8 mm PMMA point)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1</a:t>
            </a:r>
            <a:r>
              <a:rPr lang="en-GB" sz="1400" baseline="30000" dirty="0" smtClean="0">
                <a:ea typeface="Arial" charset="0"/>
                <a:cs typeface="Arial" charset="0"/>
              </a:rPr>
              <a:t>st</a:t>
            </a:r>
            <a:r>
              <a:rPr lang="en-GB" sz="1400" dirty="0" smtClean="0">
                <a:ea typeface="Arial" charset="0"/>
                <a:cs typeface="Arial" charset="0"/>
              </a:rPr>
              <a:t> degree polynomial fit over all points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>
          <a:xfrm>
            <a:off x="3089168" y="2990062"/>
            <a:ext cx="1763561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2056556" y="3124410"/>
            <a:ext cx="1032612" cy="12336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89168" y="3711889"/>
            <a:ext cx="1763561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2165666" y="3846237"/>
            <a:ext cx="923502" cy="391552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-26735" y="2137566"/>
            <a:ext cx="2083291" cy="3822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</a:rPr>
              <a:t>p0</a:t>
            </a:r>
            <a:r>
              <a:rPr lang="en-US" sz="1200" dirty="0" smtClean="0"/>
              <a:t> (the intercept) should give us an estimate of </a:t>
            </a:r>
            <a:r>
              <a:rPr lang="en-US" sz="1200" dirty="0" smtClean="0">
                <a:solidFill>
                  <a:srgbClr val="FF0000"/>
                </a:solidFill>
              </a:rPr>
              <a:t>quenching</a:t>
            </a:r>
            <a:r>
              <a:rPr lang="en-US" sz="1200" dirty="0" smtClean="0"/>
              <a:t> in the scintillator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From </a:t>
            </a:r>
            <a:r>
              <a:rPr lang="en-US" sz="1200" dirty="0" smtClean="0">
                <a:solidFill>
                  <a:srgbClr val="660066"/>
                </a:solidFill>
              </a:rPr>
              <a:t>simulations</a:t>
            </a:r>
            <a:r>
              <a:rPr lang="en-US" sz="1200" dirty="0" smtClean="0"/>
              <a:t> we expect: ~</a:t>
            </a:r>
            <a:r>
              <a:rPr lang="en-US" sz="1200" dirty="0" smtClean="0">
                <a:solidFill>
                  <a:srgbClr val="660066"/>
                </a:solidFill>
              </a:rPr>
              <a:t>20.6 MeV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From previous </a:t>
            </a:r>
            <a:r>
              <a:rPr lang="en-US" sz="1200" dirty="0" smtClean="0">
                <a:solidFill>
                  <a:srgbClr val="660066"/>
                </a:solidFill>
              </a:rPr>
              <a:t>measurements</a:t>
            </a:r>
            <a:r>
              <a:rPr lang="en-US" sz="1200" dirty="0" smtClean="0"/>
              <a:t> (Dec 2014) we expect: </a:t>
            </a:r>
            <a:r>
              <a:rPr lang="en-US" sz="1200" dirty="0" smtClean="0">
                <a:solidFill>
                  <a:srgbClr val="660066"/>
                </a:solidFill>
              </a:rPr>
              <a:t>~19.7 MeV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Previous measurements also show p0 to be roughly consistent for different gates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Indication of a problem</a:t>
            </a:r>
            <a:r>
              <a:rPr lang="en-US" sz="1200" dirty="0" smtClean="0"/>
              <a:t>?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</a:rPr>
              <a:t>BUT! </a:t>
            </a:r>
            <a:r>
              <a:rPr lang="en-US" sz="1200" dirty="0" smtClean="0"/>
              <a:t>This is a different scintillator (ENVINET </a:t>
            </a:r>
            <a:r>
              <a:rPr lang="en-US" sz="1200" dirty="0" err="1" smtClean="0"/>
              <a:t>vs</a:t>
            </a:r>
            <a:r>
              <a:rPr lang="en-US" sz="1200" dirty="0" smtClean="0"/>
              <a:t> EJ-200) so quenching could be different!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4828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69" y="1475389"/>
            <a:ext cx="7529285" cy="47008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ea typeface="Arial" charset="0"/>
                <a:cs typeface="Arial" charset="0"/>
              </a:rPr>
              <a:t>6</a:t>
            </a:r>
            <a:r>
              <a:rPr lang="en-GB" sz="1800" dirty="0" smtClean="0">
                <a:ea typeface="Arial" charset="0"/>
                <a:cs typeface="Arial" charset="0"/>
              </a:rPr>
              <a:t> points (excluding the 49.09 MeV/9.8 mm PMMA point)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2</a:t>
            </a:r>
            <a:r>
              <a:rPr lang="en-GB" sz="1400" baseline="30000" dirty="0" smtClean="0">
                <a:ea typeface="Arial" charset="0"/>
                <a:cs typeface="Arial" charset="0"/>
              </a:rPr>
              <a:t>nd</a:t>
            </a:r>
            <a:r>
              <a:rPr lang="en-GB" sz="1400" dirty="0" smtClean="0">
                <a:ea typeface="Arial" charset="0"/>
                <a:cs typeface="Arial" charset="0"/>
              </a:rPr>
              <a:t> degree polynomial fit over all points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>
          <a:xfrm>
            <a:off x="3089168" y="2990062"/>
            <a:ext cx="1763561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2056556" y="3124410"/>
            <a:ext cx="1032612" cy="12336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89168" y="3711889"/>
            <a:ext cx="1763561" cy="268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2165666" y="3846237"/>
            <a:ext cx="923502" cy="391552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227257" y="4087596"/>
            <a:ext cx="2083291" cy="7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</a:rPr>
              <a:t>p0 </a:t>
            </a:r>
            <a:r>
              <a:rPr lang="en-US" sz="1200" dirty="0" smtClean="0"/>
              <a:t>more reasonable but slightly overestimated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7904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1" y="1463988"/>
            <a:ext cx="7729012" cy="48255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873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Linearity: -1100 V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636762"/>
            <a:ext cx="9144000" cy="73483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GB" sz="1800" dirty="0">
                <a:ea typeface="Arial" charset="0"/>
                <a:cs typeface="Arial" charset="0"/>
              </a:rPr>
              <a:t>6</a:t>
            </a:r>
            <a:r>
              <a:rPr lang="en-GB" sz="1800" dirty="0" smtClean="0">
                <a:ea typeface="Arial" charset="0"/>
                <a:cs typeface="Arial" charset="0"/>
              </a:rPr>
              <a:t> points (excluding the 49.09 MeV/9.8 mm PMMA point)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First four points (32.1 – 43.62 MeV): 1</a:t>
            </a:r>
            <a:r>
              <a:rPr lang="en-GB" sz="1400" baseline="30000" dirty="0" smtClean="0">
                <a:ea typeface="Arial" charset="0"/>
                <a:cs typeface="Arial" charset="0"/>
              </a:rPr>
              <a:t>st</a:t>
            </a:r>
            <a:r>
              <a:rPr lang="en-GB" sz="1400" dirty="0" smtClean="0">
                <a:ea typeface="Arial" charset="0"/>
                <a:cs typeface="Arial" charset="0"/>
              </a:rPr>
              <a:t> degree polynomial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Then extrapolate fit over the rest of the range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626933" y="2327043"/>
            <a:ext cx="83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11.74 %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9773" y="1885899"/>
            <a:ext cx="87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12.28 %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94947" y="2185660"/>
            <a:ext cx="1042533" cy="801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99728" y="2376745"/>
            <a:ext cx="1043152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83419" y="3771355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81158" y="4526637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2417</Words>
  <Application>Microsoft Macintosh PowerPoint</Application>
  <PresentationFormat>On-screen Show (4:3)</PresentationFormat>
  <Paragraphs>517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Microsoft Equation</vt:lpstr>
      <vt:lpstr>Clatterbridge 21st - 22nd December 2015 ADC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Clatterbridge December 2015 Analysis</dc:title>
  <dc:creator>Anastasia Basharina-Freshville</dc:creator>
  <cp:lastModifiedBy>Anastasia Basharina-Freshville</cp:lastModifiedBy>
  <cp:revision>162</cp:revision>
  <dcterms:created xsi:type="dcterms:W3CDTF">2016-03-16T17:17:44Z</dcterms:created>
  <dcterms:modified xsi:type="dcterms:W3CDTF">2016-04-01T11:27:01Z</dcterms:modified>
</cp:coreProperties>
</file>