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3619D-BC9F-D54A-A83D-E0EE0F57FF7B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01F73-15A9-4349-A9E9-CA18A2925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1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B72EA-D874-C745-957D-A0A861F758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16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2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8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7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8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3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3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5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7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5831-63FC-9D41-AC7C-B1559AAED9D6}" type="datetimeFigureOut">
              <a:rPr lang="en-US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BA37-E191-314E-BE8A-5B8708DC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5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17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UCL Proton Therapy </a:t>
            </a:r>
            <a:r>
              <a:rPr lang="en-US" dirty="0" err="1" smtClean="0"/>
              <a:t>Calorimetry</a:t>
            </a:r>
            <a:r>
              <a:rPr lang="en-US" dirty="0" smtClean="0"/>
              <a:t> Group Meeting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17.06.2016</a:t>
            </a:r>
            <a:endParaRPr lang="en-US" sz="2700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836" y="4160707"/>
            <a:ext cx="6400800" cy="103857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Anastasia Basharina-Freshville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(University College London)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F544-15BA-E749-A979-67F063031DC7}" type="datetime1">
              <a:rPr lang="en-GB" smtClean="0"/>
              <a:t>17/06/2016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8559-C4EA-D048-8D2C-6452A6C6BAA4}" type="slidenum">
              <a:rPr lang="en-US" smtClean="0"/>
              <a:t>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-14111"/>
            <a:ext cx="9158111" cy="842121"/>
            <a:chOff x="0" y="0"/>
            <a:chExt cx="9158111" cy="842121"/>
          </a:xfrm>
        </p:grpSpPr>
        <p:pic>
          <p:nvPicPr>
            <p:cNvPr id="11" name="Picture 10" descr="mid-red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4" name="Picture 13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83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General Updates (1)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672354"/>
            <a:ext cx="9144000" cy="591670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Work on-going to write a waveform reader and fitter: </a:t>
            </a:r>
            <a:endParaRPr lang="en-GB" sz="20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r>
              <a:rPr lang="en-GB" sz="1800" dirty="0" smtClean="0">
                <a:ea typeface="Arial" charset="0"/>
                <a:cs typeface="Arial" charset="0"/>
              </a:rPr>
              <a:t>Reader: complete </a:t>
            </a: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Automatically calculates the number of points per event (this is a setting on the digitiser and can vary for runs)</a:t>
            </a:r>
            <a:endParaRPr lang="en-GB" sz="1600" dirty="0" smtClean="0">
              <a:ea typeface="Arial" charset="0"/>
              <a:cs typeface="Arial" charset="0"/>
            </a:endParaRP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Creates a tree with a histogram for each waveform</a:t>
            </a:r>
          </a:p>
          <a:p>
            <a:pPr lvl="1">
              <a:buClr>
                <a:srgbClr val="FF0000"/>
              </a:buClr>
            </a:pPr>
            <a:r>
              <a:rPr lang="en-GB" sz="1800" dirty="0" smtClean="0">
                <a:ea typeface="Arial" charset="0"/>
                <a:cs typeface="Arial" charset="0"/>
              </a:rPr>
              <a:t>Fitter: in progress</a:t>
            </a:r>
          </a:p>
          <a:p>
            <a:pPr lvl="1">
              <a:buClr>
                <a:srgbClr val="FF0000"/>
              </a:buClr>
            </a:pPr>
            <a:endParaRPr lang="en-GB" sz="18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>
              <a:ea typeface="Arial" charset="0"/>
              <a:cs typeface="Arial" charset="0"/>
            </a:endParaRPr>
          </a:p>
          <a:p>
            <a:pPr lvl="2">
              <a:buClr>
                <a:srgbClr val="FF0000"/>
              </a:buClr>
            </a:pPr>
            <a:endParaRPr lang="en-GB" sz="1400" dirty="0" smtClean="0">
              <a:ea typeface="Arial" charset="0"/>
              <a:cs typeface="Arial" charset="0"/>
            </a:endParaRP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Next steps: Fit the decay time with an exponential, extract parameters and combine all three parts</a:t>
            </a: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Create a tree with variables such as the chi^2 of the overall fit and values of the rise and decay times etc.</a:t>
            </a:r>
            <a:endParaRPr lang="en-GB" sz="1600" dirty="0" smtClean="0"/>
          </a:p>
          <a:p>
            <a:pPr marL="0" indent="0">
              <a:buClr>
                <a:srgbClr val="FF0000"/>
              </a:buClr>
              <a:buNone/>
            </a:pPr>
            <a:endParaRPr lang="en-GB" sz="22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  <p:pic>
        <p:nvPicPr>
          <p:cNvPr id="2" name="Picture 1" descr="fit_part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" y="2561669"/>
            <a:ext cx="3007409" cy="2471697"/>
          </a:xfrm>
          <a:prstGeom prst="rect">
            <a:avLst/>
          </a:prstGeom>
        </p:spPr>
      </p:pic>
      <p:pic>
        <p:nvPicPr>
          <p:cNvPr id="3" name="Picture 2" descr="fit_part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553" y="2561669"/>
            <a:ext cx="3059951" cy="2514880"/>
          </a:xfrm>
          <a:prstGeom prst="rect">
            <a:avLst/>
          </a:prstGeom>
        </p:spPr>
      </p:pic>
      <p:pic>
        <p:nvPicPr>
          <p:cNvPr id="9" name="Picture 8" descr="fit_combined_part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829" y="2576610"/>
            <a:ext cx="2989230" cy="245675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18143" y="4971962"/>
            <a:ext cx="248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</a:t>
            </a:r>
            <a:r>
              <a:rPr lang="en-US" dirty="0" smtClean="0"/>
              <a:t>pol0 + </a:t>
            </a:r>
            <a:r>
              <a:rPr lang="en-US" dirty="0" err="1" smtClean="0"/>
              <a:t>gaus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rise time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24275" y="497495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. </a:t>
            </a:r>
            <a:r>
              <a:rPr lang="en-US" dirty="0" smtClean="0"/>
              <a:t>1/</a:t>
            </a:r>
            <a:r>
              <a:rPr lang="en-US" dirty="0" err="1" smtClean="0"/>
              <a:t>gaus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00FF"/>
                </a:solidFill>
              </a:rPr>
              <a:t>peak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79815" y="4873355"/>
            <a:ext cx="26297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2F9FF"/>
                </a:solidFill>
              </a:rPr>
              <a:t>3. </a:t>
            </a:r>
            <a:r>
              <a:rPr lang="en-US" sz="1600" dirty="0" smtClean="0"/>
              <a:t>Extract parameters from </a:t>
            </a:r>
            <a:r>
              <a:rPr lang="en-US" sz="1600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/>
              <a:t> and </a:t>
            </a:r>
            <a:r>
              <a:rPr lang="en-US" sz="1600" dirty="0" smtClean="0">
                <a:solidFill>
                  <a:srgbClr val="0000FF"/>
                </a:solidFill>
              </a:rPr>
              <a:t>2</a:t>
            </a:r>
            <a:r>
              <a:rPr lang="en-US" sz="1600" dirty="0" smtClean="0"/>
              <a:t> and combine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6394756" y="2764120"/>
            <a:ext cx="448303" cy="40341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813177" y="2749180"/>
            <a:ext cx="41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2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General Updates (2)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732118"/>
            <a:ext cx="9144000" cy="5737413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Next </a:t>
            </a:r>
            <a:r>
              <a:rPr lang="en-GB" sz="2000" dirty="0" err="1" smtClean="0">
                <a:ea typeface="Arial" charset="0"/>
                <a:cs typeface="Arial" charset="0"/>
              </a:rPr>
              <a:t>Clatterbridge</a:t>
            </a:r>
            <a:r>
              <a:rPr lang="en-GB" sz="2000" dirty="0" smtClean="0">
                <a:ea typeface="Arial" charset="0"/>
                <a:cs typeface="Arial" charset="0"/>
              </a:rPr>
              <a:t> test beam: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2</a:t>
            </a:r>
            <a:r>
              <a:rPr lang="en-GB" sz="1600" baseline="30000" dirty="0" smtClean="0">
                <a:ea typeface="Arial" charset="0"/>
                <a:cs typeface="Arial" charset="0"/>
              </a:rPr>
              <a:t>nd</a:t>
            </a:r>
            <a:r>
              <a:rPr lang="en-GB" sz="1600" dirty="0" smtClean="0">
                <a:ea typeface="Arial" charset="0"/>
                <a:cs typeface="Arial" charset="0"/>
              </a:rPr>
              <a:t> and 3</a:t>
            </a:r>
            <a:r>
              <a:rPr lang="en-GB" sz="1600" baseline="30000" dirty="0" smtClean="0">
                <a:ea typeface="Arial" charset="0"/>
                <a:cs typeface="Arial" charset="0"/>
              </a:rPr>
              <a:t>rd</a:t>
            </a:r>
            <a:r>
              <a:rPr lang="en-GB" sz="1600" dirty="0" smtClean="0">
                <a:ea typeface="Arial" charset="0"/>
                <a:cs typeface="Arial" charset="0"/>
              </a:rPr>
              <a:t> of August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Prepare for energy-range calibration measurement (coordinate with </a:t>
            </a:r>
            <a:r>
              <a:rPr lang="en-GB" sz="1600" dirty="0" err="1" smtClean="0">
                <a:ea typeface="Arial" charset="0"/>
                <a:cs typeface="Arial" charset="0"/>
              </a:rPr>
              <a:t>Adnrzej</a:t>
            </a:r>
            <a:r>
              <a:rPr lang="en-GB" sz="1600" dirty="0" smtClean="0">
                <a:ea typeface="Arial" charset="0"/>
                <a:cs typeface="Arial" charset="0"/>
              </a:rPr>
              <a:t> and the </a:t>
            </a:r>
            <a:r>
              <a:rPr lang="en-GB" sz="1600" dirty="0" err="1" smtClean="0">
                <a:ea typeface="Arial" charset="0"/>
                <a:cs typeface="Arial" charset="0"/>
              </a:rPr>
              <a:t>Clatterbridge</a:t>
            </a:r>
            <a:r>
              <a:rPr lang="en-GB" sz="1600" dirty="0" smtClean="0">
                <a:ea typeface="Arial" charset="0"/>
                <a:cs typeface="Arial" charset="0"/>
              </a:rPr>
              <a:t> team)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Acquire more low and high rate waveform data to train our waveform fitters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Acquire data with new oscilloscope 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During all measurements monitor the dose “delivered” to the scintillator to monitor any radiation damage to the scintillator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Other tests to consider:</a:t>
            </a: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Use a fresh scintillator for radiation hardness tests (MUST be done at some point)</a:t>
            </a:r>
          </a:p>
          <a:p>
            <a:pPr lvl="2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Look at the spatial uniformity of the beam with a collimator with an off-axis hole</a:t>
            </a:r>
          </a:p>
          <a:p>
            <a:pPr lvl="2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LED light injection system ready to be tested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Currently uses </a:t>
            </a:r>
            <a:r>
              <a:rPr lang="en-GB" sz="1600" dirty="0" err="1" smtClean="0">
                <a:ea typeface="Arial" charset="0"/>
                <a:cs typeface="Arial" charset="0"/>
              </a:rPr>
              <a:t>SuperNEMO</a:t>
            </a:r>
            <a:r>
              <a:rPr lang="en-GB" sz="1600" dirty="0" smtClean="0">
                <a:ea typeface="Arial" charset="0"/>
                <a:cs typeface="Arial" charset="0"/>
              </a:rPr>
              <a:t> BIVAR 400 nm LED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Order </a:t>
            </a:r>
            <a:r>
              <a:rPr lang="en-US" sz="1600" dirty="0" smtClean="0"/>
              <a:t>VAOL</a:t>
            </a:r>
            <a:r>
              <a:rPr lang="en-US" sz="1600" dirty="0"/>
              <a:t>-5GUV8T4 </a:t>
            </a:r>
            <a:r>
              <a:rPr lang="en-US" sz="1600" dirty="0" smtClean="0"/>
              <a:t>380 nm LEDs made by VCC</a:t>
            </a:r>
          </a:p>
          <a:p>
            <a:pPr lvl="2">
              <a:buClr>
                <a:srgbClr val="FF0000"/>
              </a:buClr>
            </a:pPr>
            <a:r>
              <a:rPr lang="en-US" sz="1600" dirty="0" smtClean="0">
                <a:ea typeface="Arial" charset="0"/>
                <a:cs typeface="Arial" charset="0"/>
              </a:rPr>
              <a:t>Tested by </a:t>
            </a:r>
            <a:r>
              <a:rPr lang="en-US" sz="1600" dirty="0" err="1" smtClean="0">
                <a:ea typeface="Arial" charset="0"/>
                <a:cs typeface="Arial" charset="0"/>
              </a:rPr>
              <a:t>SuperNEMO</a:t>
            </a:r>
            <a:r>
              <a:rPr lang="en-US" sz="1600" dirty="0" smtClean="0">
                <a:ea typeface="Arial" charset="0"/>
                <a:cs typeface="Arial" charset="0"/>
              </a:rPr>
              <a:t> colleagues in Texas: </a:t>
            </a:r>
            <a:r>
              <a:rPr lang="en-US" sz="1600" dirty="0"/>
              <a:t>good illumination </a:t>
            </a:r>
            <a:r>
              <a:rPr lang="en-US" sz="1600" dirty="0" smtClean="0"/>
              <a:t>uniformity</a:t>
            </a:r>
            <a:r>
              <a:rPr lang="en-US" sz="1600" dirty="0"/>
              <a:t> </a:t>
            </a:r>
            <a:r>
              <a:rPr lang="en-US" sz="1600" dirty="0" smtClean="0"/>
              <a:t>and consistent </a:t>
            </a:r>
            <a:r>
              <a:rPr lang="en-US" sz="1600" dirty="0"/>
              <a:t>from one LED to the </a:t>
            </a:r>
            <a:r>
              <a:rPr lang="en-US" sz="1600" dirty="0" smtClean="0"/>
              <a:t>next</a:t>
            </a:r>
          </a:p>
          <a:p>
            <a:pPr lvl="2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Proton Therapy </a:t>
            </a:r>
            <a:r>
              <a:rPr lang="en-GB" sz="2000" dirty="0" err="1" smtClean="0">
                <a:ea typeface="Arial" charset="0"/>
                <a:cs typeface="Arial" charset="0"/>
              </a:rPr>
              <a:t>Calorimetry</a:t>
            </a:r>
            <a:r>
              <a:rPr lang="en-GB" sz="2000" dirty="0" smtClean="0">
                <a:ea typeface="Arial" charset="0"/>
                <a:cs typeface="Arial" charset="0"/>
              </a:rPr>
              <a:t> seminar at University of Sussex on the 17</a:t>
            </a:r>
            <a:r>
              <a:rPr lang="en-GB" sz="2000" baseline="30000" dirty="0" smtClean="0">
                <a:ea typeface="Arial" charset="0"/>
                <a:cs typeface="Arial" charset="0"/>
              </a:rPr>
              <a:t>th</a:t>
            </a:r>
            <a:r>
              <a:rPr lang="en-GB" sz="2000" dirty="0" smtClean="0">
                <a:ea typeface="Arial" charset="0"/>
                <a:cs typeface="Arial" charset="0"/>
              </a:rPr>
              <a:t> of November 2016</a:t>
            </a:r>
            <a:endParaRPr lang="en-GB" sz="16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55542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Portable HV Unit Pedestal (1)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627531"/>
            <a:ext cx="9144000" cy="573741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During </a:t>
            </a:r>
            <a:r>
              <a:rPr lang="en-GB" sz="2000" baseline="30000" dirty="0" smtClean="0">
                <a:ea typeface="Arial" charset="0"/>
                <a:cs typeface="Arial" charset="0"/>
              </a:rPr>
              <a:t>207</a:t>
            </a:r>
            <a:r>
              <a:rPr lang="en-GB" sz="2000" dirty="0" smtClean="0">
                <a:ea typeface="Arial" charset="0"/>
                <a:cs typeface="Arial" charset="0"/>
              </a:rPr>
              <a:t>Bi measurements I noticed a wider than usual non-Gaussian pedestal when using the portable HV unit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It contributes to the width of the energy resolution measurement with </a:t>
            </a:r>
            <a:r>
              <a:rPr lang="en-GB" sz="1600" baseline="30000" dirty="0" smtClean="0">
                <a:ea typeface="Arial" charset="0"/>
                <a:cs typeface="Arial" charset="0"/>
              </a:rPr>
              <a:t>207</a:t>
            </a:r>
            <a:r>
              <a:rPr lang="en-GB" sz="1600" dirty="0" smtClean="0">
                <a:ea typeface="Arial" charset="0"/>
                <a:cs typeface="Arial" charset="0"/>
              </a:rPr>
              <a:t>Bi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Currently we only </a:t>
            </a:r>
            <a:r>
              <a:rPr lang="en-GB" sz="1600" dirty="0" err="1" smtClean="0">
                <a:ea typeface="Arial" charset="0"/>
                <a:cs typeface="Arial" charset="0"/>
              </a:rPr>
              <a:t>subtratct</a:t>
            </a:r>
            <a:r>
              <a:rPr lang="en-GB" sz="1600" dirty="0" smtClean="0">
                <a:ea typeface="Arial" charset="0"/>
                <a:cs typeface="Arial" charset="0"/>
              </a:rPr>
              <a:t> the mean of the pedestal but not its width</a:t>
            </a:r>
            <a:endParaRPr lang="en-GB" sz="1600" dirty="0" smtClean="0">
              <a:ea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“Healthy” looking pedestal when using UCL HV crate:</a:t>
            </a:r>
            <a:endParaRPr lang="en-GB" sz="12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  <p:pic>
        <p:nvPicPr>
          <p:cNvPr id="2" name="Picture 1" descr="UCL_HV_pedesta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1" y="2292546"/>
            <a:ext cx="6140823" cy="415886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006290" y="2614710"/>
            <a:ext cx="1509126" cy="253998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024221" y="3125694"/>
            <a:ext cx="1509126" cy="253998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0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Portable HV Unit Pedestal (2)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7871"/>
            <a:ext cx="8358094" cy="337671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Already tried: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Swapping HV cable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Swapping channels on portable HV unit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Swapping the power cable for the HV unit (just in case!)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To no avail…</a:t>
            </a:r>
          </a:p>
          <a:p>
            <a:pPr lvl="1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Now: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“Filtering” plug in D29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3 m long grounding braid: copper braid surrounded by steel, from the portable HV unit to the DAQ used to acquire the </a:t>
            </a:r>
            <a:r>
              <a:rPr lang="en-GB" sz="1600" baseline="30000" dirty="0" smtClean="0">
                <a:ea typeface="Arial" charset="0"/>
                <a:cs typeface="Arial" charset="0"/>
              </a:rPr>
              <a:t>207</a:t>
            </a:r>
            <a:r>
              <a:rPr lang="en-GB" sz="1600" dirty="0" smtClean="0">
                <a:ea typeface="Arial" charset="0"/>
                <a:cs typeface="Arial" charset="0"/>
              </a:rPr>
              <a:t>Bi data</a:t>
            </a:r>
          </a:p>
          <a:p>
            <a:pPr lvl="1">
              <a:buClr>
                <a:srgbClr val="FF0000"/>
              </a:buClr>
            </a:pPr>
            <a:endParaRPr lang="en-GB" sz="8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6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2638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Portable HV Unit Pedestal (3)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3" name="Picture 2" descr="portable_HV_pedesta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1125069"/>
            <a:ext cx="7200900" cy="4876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87059" y="3638149"/>
            <a:ext cx="418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7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766485"/>
            <a:ext cx="7200900" cy="4876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4C8D-8451-EC47-9816-3DCFF4176D68}" type="datetime1">
              <a:rPr lang="en-GB" smtClean="0"/>
              <a:t>17/06/2016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PT Calorimetry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47E1-273B-5E4D-BE52-AF3C05C5154A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5941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Portable HV Unit Pedestal (4)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488" y="5378828"/>
            <a:ext cx="9144000" cy="977522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GB" sz="2000" dirty="0" smtClean="0">
                <a:ea typeface="Arial" charset="0"/>
                <a:cs typeface="Arial" charset="0"/>
              </a:rPr>
              <a:t>Next:</a:t>
            </a:r>
            <a:endParaRPr lang="en-GB" sz="800" dirty="0" smtClean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Ensure grounding is set up correctly</a:t>
            </a:r>
          </a:p>
          <a:p>
            <a:pPr lvl="1">
              <a:buClr>
                <a:srgbClr val="FF0000"/>
              </a:buClr>
            </a:pPr>
            <a:r>
              <a:rPr lang="en-GB" sz="1600" dirty="0" smtClean="0">
                <a:ea typeface="Arial" charset="0"/>
                <a:cs typeface="Arial" charset="0"/>
              </a:rPr>
              <a:t>Acquire data with our digitiser to see whether the widening in the distribution is still there</a:t>
            </a:r>
            <a:endParaRPr lang="en-GB" sz="1600" dirty="0">
              <a:ea typeface="Arial" charset="0"/>
              <a:cs typeface="Arial" charset="0"/>
            </a:endParaRPr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 lvl="1">
              <a:buClr>
                <a:srgbClr val="FF0000"/>
              </a:buClr>
            </a:pPr>
            <a:endParaRPr lang="en-GB" sz="1800" dirty="0" smtClean="0"/>
          </a:p>
          <a:p>
            <a:pPr>
              <a:buClr>
                <a:srgbClr val="FF0000"/>
              </a:buClr>
            </a:pP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287059" y="3309447"/>
            <a:ext cx="418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4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508</Words>
  <Application>Microsoft Macintosh PowerPoint</Application>
  <PresentationFormat>On-screen Show (4:3)</PresentationFormat>
  <Paragraphs>96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UCL Proton Therapy Calorimetry Group Meeting 17.06.2016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 Proton Therapy Calorimetry Group Meeting 17.06.2016</dc:title>
  <dc:creator>Anastasia Basharina-Freshville</dc:creator>
  <cp:lastModifiedBy>Anastasia Basharina-Freshville</cp:lastModifiedBy>
  <cp:revision>17</cp:revision>
  <dcterms:created xsi:type="dcterms:W3CDTF">2016-06-17T10:34:02Z</dcterms:created>
  <dcterms:modified xsi:type="dcterms:W3CDTF">2016-06-17T11:55:47Z</dcterms:modified>
</cp:coreProperties>
</file>