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92D5-368E-4417-A3B9-BFD70AF5FA90}" type="datetimeFigureOut">
              <a:rPr lang="en-GB" smtClean="0"/>
              <a:t>06/24/2016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D7A3-38FC-4A75-8021-C1E8720FEA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740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92D5-368E-4417-A3B9-BFD70AF5FA90}" type="datetimeFigureOut">
              <a:rPr lang="en-GB" smtClean="0"/>
              <a:t>06/24/2016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D7A3-38FC-4A75-8021-C1E8720FEA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69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92D5-368E-4417-A3B9-BFD70AF5FA90}" type="datetimeFigureOut">
              <a:rPr lang="en-GB" smtClean="0"/>
              <a:t>06/24/2016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D7A3-38FC-4A75-8021-C1E8720FEA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556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92D5-368E-4417-A3B9-BFD70AF5FA90}" type="datetimeFigureOut">
              <a:rPr lang="en-GB" smtClean="0"/>
              <a:t>06/24/2016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D7A3-38FC-4A75-8021-C1E8720FEA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096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92D5-368E-4417-A3B9-BFD70AF5FA90}" type="datetimeFigureOut">
              <a:rPr lang="en-GB" smtClean="0"/>
              <a:t>06/24/2016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D7A3-38FC-4A75-8021-C1E8720FEA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266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92D5-368E-4417-A3B9-BFD70AF5FA90}" type="datetimeFigureOut">
              <a:rPr lang="en-GB" smtClean="0"/>
              <a:t>06/24/2016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D7A3-38FC-4A75-8021-C1E8720FEA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503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92D5-368E-4417-A3B9-BFD70AF5FA90}" type="datetimeFigureOut">
              <a:rPr lang="en-GB" smtClean="0"/>
              <a:t>06/24/2016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D7A3-38FC-4A75-8021-C1E8720FEA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080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92D5-368E-4417-A3B9-BFD70AF5FA90}" type="datetimeFigureOut">
              <a:rPr lang="en-GB" smtClean="0"/>
              <a:t>06/24/2016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D7A3-38FC-4A75-8021-C1E8720FEA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73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92D5-368E-4417-A3B9-BFD70AF5FA90}" type="datetimeFigureOut">
              <a:rPr lang="en-GB" smtClean="0"/>
              <a:t>06/24/2016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D7A3-38FC-4A75-8021-C1E8720FEA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0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92D5-368E-4417-A3B9-BFD70AF5FA90}" type="datetimeFigureOut">
              <a:rPr lang="en-GB" smtClean="0"/>
              <a:t>06/24/2016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D7A3-38FC-4A75-8021-C1E8720FEA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319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92D5-368E-4417-A3B9-BFD70AF5FA90}" type="datetimeFigureOut">
              <a:rPr lang="en-GB" smtClean="0"/>
              <a:t>06/24/2016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D7A3-38FC-4A75-8021-C1E8720FEA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654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692D5-368E-4417-A3B9-BFD70AF5FA90}" type="datetimeFigureOut">
              <a:rPr lang="en-GB" smtClean="0"/>
              <a:t>06/24/2016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9D7A3-38FC-4A75-8021-C1E8720FEA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365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212" y="250454"/>
            <a:ext cx="8783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Energy deposition of </a:t>
            </a:r>
            <a:r>
              <a:rPr lang="en-GB" sz="3200" dirty="0" smtClean="0">
                <a:solidFill>
                  <a:srgbClr val="FF0000"/>
                </a:solidFill>
              </a:rPr>
              <a:t>62.5 MeV protons </a:t>
            </a:r>
            <a:r>
              <a:rPr lang="en-GB" sz="3200" dirty="0" smtClean="0">
                <a:solidFill>
                  <a:srgbClr val="FF0000"/>
                </a:solidFill>
              </a:rPr>
              <a:t>in water</a:t>
            </a:r>
            <a:endParaRPr lang="en-GB" sz="3200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6216" t="28345" r="40927" b="8671"/>
          <a:stretch/>
        </p:blipFill>
        <p:spPr>
          <a:xfrm>
            <a:off x="446697" y="1518189"/>
            <a:ext cx="5602310" cy="37532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24726" t="22272" r="22911" b="25044"/>
          <a:stretch/>
        </p:blipFill>
        <p:spPr>
          <a:xfrm>
            <a:off x="6049007" y="1702227"/>
            <a:ext cx="6142993" cy="347497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35617" y="5157675"/>
            <a:ext cx="3116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Energy deposited in water (MeV)</a:t>
            </a:r>
            <a:endParaRPr lang="en-GB" sz="1600" b="1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-239800" y="2966925"/>
            <a:ext cx="10720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/>
              <a:t>Frequency</a:t>
            </a:r>
            <a:endParaRPr lang="en-GB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2580" y="2569225"/>
            <a:ext cx="432854" cy="113395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52282" y="1055896"/>
            <a:ext cx="3400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Beamline components omitted from simulation</a:t>
            </a:r>
            <a:endParaRPr lang="en-GB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980547" y="1260204"/>
            <a:ext cx="4279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All beamline components included in simulation</a:t>
            </a:r>
            <a:endParaRPr lang="en-GB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45414" y="5619229"/>
            <a:ext cx="112400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Very few events - approx. 1000 protons deposited for 1 million starting events (when beamline components are omitted)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Plots with and without beamline components compared.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Possible causes: Over scatter of protons? Nozzle too small? Beamline axis alignment?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7562160" y="5055037"/>
            <a:ext cx="3116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Energy deposited in water (MeV)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310948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6213" y="193182"/>
            <a:ext cx="8680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Energy deposition of secondary particles in water</a:t>
            </a:r>
            <a:endParaRPr lang="en-GB" sz="3200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2944" t="23388" r="22813" b="13776"/>
          <a:stretch/>
        </p:blipFill>
        <p:spPr>
          <a:xfrm>
            <a:off x="319091" y="1519706"/>
            <a:ext cx="5466402" cy="35602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26013" t="22571" r="22615" b="24164"/>
          <a:stretch/>
        </p:blipFill>
        <p:spPr>
          <a:xfrm>
            <a:off x="5884611" y="1519706"/>
            <a:ext cx="6056200" cy="353040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52282" y="1055896"/>
            <a:ext cx="3400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Beamline components omitted from simulation</a:t>
            </a:r>
            <a:endParaRPr lang="en-GB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52953" y="1055896"/>
            <a:ext cx="4279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All beamline components included in simulation</a:t>
            </a:r>
            <a:endParaRPr lang="en-GB" b="1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-239800" y="2966925"/>
            <a:ext cx="10720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/>
              <a:t>Frequency</a:t>
            </a:r>
            <a:endParaRPr lang="en-GB" b="1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5189320" y="2966926"/>
            <a:ext cx="10720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/>
              <a:t>Frequency</a:t>
            </a:r>
            <a:endParaRPr lang="en-GB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493949" y="4914425"/>
            <a:ext cx="3116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Energy deposited in water (MeV)</a:t>
            </a:r>
            <a:endParaRPr lang="en-GB" sz="1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134566" y="4910638"/>
            <a:ext cx="3116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Energy deposited in water (MeV)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281143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5155" y="244699"/>
            <a:ext cx="69389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Increasing </a:t>
            </a:r>
            <a:r>
              <a:rPr lang="en-GB" sz="3200" dirty="0" smtClean="0">
                <a:solidFill>
                  <a:srgbClr val="FF0000"/>
                </a:solidFill>
              </a:rPr>
              <a:t>the number </a:t>
            </a:r>
            <a:r>
              <a:rPr lang="en-GB" sz="3200" dirty="0" smtClean="0">
                <a:solidFill>
                  <a:srgbClr val="FF0000"/>
                </a:solidFill>
              </a:rPr>
              <a:t>of </a:t>
            </a:r>
            <a:r>
              <a:rPr lang="en-GB" sz="3200" dirty="0" smtClean="0">
                <a:solidFill>
                  <a:srgbClr val="FF0000"/>
                </a:solidFill>
              </a:rPr>
              <a:t>starting events</a:t>
            </a:r>
            <a:endParaRPr lang="en-GB" sz="3200" dirty="0" smtClean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26013" t="22139" r="23110" b="24692"/>
          <a:stretch/>
        </p:blipFill>
        <p:spPr>
          <a:xfrm>
            <a:off x="6141511" y="1411867"/>
            <a:ext cx="5945266" cy="349313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5155" y="5615290"/>
            <a:ext cx="7549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No increase in frequency, just increase in number of different energy values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24726" t="22272" r="22911" b="25044"/>
          <a:stretch/>
        </p:blipFill>
        <p:spPr>
          <a:xfrm>
            <a:off x="197394" y="1414008"/>
            <a:ext cx="5892557" cy="333331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 rot="16200000">
            <a:off x="-328151" y="2911387"/>
            <a:ext cx="10720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/>
              <a:t>Frequency</a:t>
            </a:r>
            <a:endParaRPr lang="en-GB" b="1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5502328" y="2860367"/>
            <a:ext cx="10720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/>
              <a:t>Frequency</a:t>
            </a:r>
            <a:endParaRPr lang="en-GB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585329" y="4735722"/>
            <a:ext cx="3116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Energy deposited in water (MeV)</a:t>
            </a:r>
            <a:endParaRPr lang="en-GB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690817" y="4791888"/>
            <a:ext cx="3116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Energy deposited in water (MeV)</a:t>
            </a:r>
            <a:endParaRPr lang="en-GB" sz="1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974188" y="960573"/>
            <a:ext cx="4279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All beamline components included in simulation</a:t>
            </a:r>
            <a:endParaRPr lang="en-GB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815203" y="962054"/>
            <a:ext cx="4279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All beamline components included in simulation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32380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1820" y="252371"/>
            <a:ext cx="117326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Changing type of </a:t>
            </a:r>
            <a:r>
              <a:rPr lang="en-GB" sz="3200" dirty="0" smtClean="0">
                <a:solidFill>
                  <a:srgbClr val="FF0000"/>
                </a:solidFill>
              </a:rPr>
              <a:t>concrete – energy deposition of secondary particles</a:t>
            </a:r>
            <a:endParaRPr lang="en-GB" sz="3200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22944" t="23149" r="22813" b="13776"/>
          <a:stretch/>
        </p:blipFill>
        <p:spPr>
          <a:xfrm>
            <a:off x="541945" y="1674254"/>
            <a:ext cx="5476467" cy="358032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23339" t="23219" r="23506" b="14657"/>
          <a:stretch/>
        </p:blipFill>
        <p:spPr>
          <a:xfrm>
            <a:off x="6137700" y="1584100"/>
            <a:ext cx="5585852" cy="367048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37101" y="1027923"/>
            <a:ext cx="42103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Conventional concrete walls </a:t>
            </a:r>
            <a:r>
              <a:rPr lang="en-GB" dirty="0" smtClean="0"/>
              <a:t>(beamline components omitted from simulation)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509826" y="1027922"/>
            <a:ext cx="42103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Marble concrete walls </a:t>
            </a:r>
            <a:r>
              <a:rPr lang="en-GB" dirty="0" smtClean="0"/>
              <a:t>(beamline components omitted from simulation)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9573" y="2862023"/>
            <a:ext cx="432854" cy="113395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2657" y="2852363"/>
            <a:ext cx="432854" cy="113395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721835" y="5085303"/>
            <a:ext cx="3116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Energy deposited in water (MeV)</a:t>
            </a:r>
            <a:endParaRPr lang="en-GB" sz="1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372283" y="5125791"/>
            <a:ext cx="3116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Energy deposited in water (MeV)</a:t>
            </a:r>
            <a:endParaRPr lang="en-GB" sz="1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31821" y="5810758"/>
            <a:ext cx="117326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Marble concrete used for treatment room walls to reduce neutron production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Plots do not display a large difference in energy deposition of secondary particles, however density values of the marble concrete vary – 2.7g/cm</a:t>
            </a:r>
            <a:r>
              <a:rPr lang="en-GB" sz="1600" baseline="30000" dirty="0" smtClean="0"/>
              <a:t>3</a:t>
            </a:r>
            <a:r>
              <a:rPr lang="en-GB" sz="1600" dirty="0" smtClean="0"/>
              <a:t> was used in the above simulations.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8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1820" y="252371"/>
            <a:ext cx="273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Going forward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7583" y="1700012"/>
            <a:ext cx="972354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Add in depth/dose plots </a:t>
            </a:r>
          </a:p>
          <a:p>
            <a:endParaRPr lang="en-GB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Investigate physics processes necessary to include in simulation</a:t>
            </a:r>
          </a:p>
          <a:p>
            <a:endParaRPr lang="en-GB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Very few protons reaching water box – does the simulation over-scatter the protons? Should the simulations be run at &gt; 1 million events?</a:t>
            </a:r>
          </a:p>
          <a:p>
            <a:endParaRPr lang="en-GB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Add in beamline components further upstream</a:t>
            </a:r>
          </a:p>
        </p:txBody>
      </p:sp>
    </p:spTree>
    <p:extLst>
      <p:ext uri="{BB962C8B-B14F-4D97-AF65-F5344CB8AC3E}">
        <p14:creationId xmlns:p14="http://schemas.microsoft.com/office/powerpoint/2010/main" val="327986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291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Roisin Stephens</dc:creator>
  <cp:lastModifiedBy>Roisin Stephens</cp:lastModifiedBy>
  <cp:revision>18</cp:revision>
  <dcterms:created xsi:type="dcterms:W3CDTF">2016-06-23T21:16:50Z</dcterms:created>
  <dcterms:modified xsi:type="dcterms:W3CDTF">2016-06-24T12:51:53Z</dcterms:modified>
</cp:coreProperties>
</file>