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90" r:id="rId3"/>
    <p:sldId id="292" r:id="rId4"/>
    <p:sldId id="293" r:id="rId5"/>
    <p:sldId id="294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96" r:id="rId21"/>
    <p:sldId id="297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F76"/>
    <a:srgbClr val="F017FF"/>
    <a:srgbClr val="22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5EDAD-803E-964C-A340-09AC77B33922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A1859-64F8-D144-B572-5D1D0950F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3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72EA-D874-C745-957D-A0A861F758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EB93-348B-5245-B1A0-207BF3C117EA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2ADD-14FB-4A4E-A59D-56AF316A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6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EB93-348B-5245-B1A0-207BF3C117EA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2ADD-14FB-4A4E-A59D-56AF316A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2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EB93-348B-5245-B1A0-207BF3C117EA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2ADD-14FB-4A4E-A59D-56AF316A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EB93-348B-5245-B1A0-207BF3C117EA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2ADD-14FB-4A4E-A59D-56AF316A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EB93-348B-5245-B1A0-207BF3C117EA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2ADD-14FB-4A4E-A59D-56AF316A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2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EB93-348B-5245-B1A0-207BF3C117EA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2ADD-14FB-4A4E-A59D-56AF316A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EB93-348B-5245-B1A0-207BF3C117EA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2ADD-14FB-4A4E-A59D-56AF316A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9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EB93-348B-5245-B1A0-207BF3C117EA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2ADD-14FB-4A4E-A59D-56AF316A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EB93-348B-5245-B1A0-207BF3C117EA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2ADD-14FB-4A4E-A59D-56AF316A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1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EB93-348B-5245-B1A0-207BF3C117EA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2ADD-14FB-4A4E-A59D-56AF316A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4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EB93-348B-5245-B1A0-207BF3C117EA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2ADD-14FB-4A4E-A59D-56AF316A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EB93-348B-5245-B1A0-207BF3C117EA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2ADD-14FB-4A4E-A59D-56AF316A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8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2176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Clatterbridge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– 3</a:t>
            </a:r>
            <a:r>
              <a:rPr lang="en-US" baseline="30000" dirty="0" smtClean="0"/>
              <a:t>rd</a:t>
            </a:r>
            <a:r>
              <a:rPr lang="en-US" dirty="0" smtClean="0"/>
              <a:t> August 2016 Waveform Data Analysis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836" y="4160707"/>
            <a:ext cx="6400800" cy="103857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Anastasia Basharina-Freshville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(University College London)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F544-15BA-E749-A979-67F063031DC7}" type="datetime1">
              <a:rPr lang="en-GB" smtClean="0"/>
              <a:t>21/09/2016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8559-C4EA-D048-8D2C-6452A6C6BAA4}" type="slidenum">
              <a:rPr lang="en-US" smtClean="0"/>
              <a:t>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14111"/>
            <a:ext cx="9158111" cy="842121"/>
            <a:chOff x="0" y="0"/>
            <a:chExt cx="9158111" cy="842121"/>
          </a:xfrm>
        </p:grpSpPr>
        <p:pic>
          <p:nvPicPr>
            <p:cNvPr id="11" name="Picture 10" descr="mid-r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0" y="0"/>
              <a:ext cx="2935111" cy="842121"/>
            </a:xfrm>
            <a:prstGeom prst="rect">
              <a:avLst/>
            </a:prstGeom>
          </p:spPr>
        </p:pic>
        <p:pic>
          <p:nvPicPr>
            <p:cNvPr id="14" name="Picture 13" descr="ucl_banner_crop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37112" cy="842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91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>
                <a:solidFill>
                  <a:srgbClr val="FF0000"/>
                </a:solidFill>
              </a:rPr>
              <a:t>Run 034: Rate - 25 kHz, 7.2 mm PMMA Plate (placed in same position as wheel), equivalent to wheel position 40/8.4 mm WE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3" y="745808"/>
            <a:ext cx="4264619" cy="2888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19" y="747752"/>
            <a:ext cx="4258883" cy="2884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2" y="3587393"/>
            <a:ext cx="4269258" cy="2891349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62563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95293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5286 ± 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2.862 ± 0.042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61349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5283 ± 1.3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2.938 ± 0.058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032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2023737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5405 ± 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3.037 ± 0.008</a:t>
                      </a:r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69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>
                <a:solidFill>
                  <a:srgbClr val="FF0000"/>
                </a:solidFill>
              </a:rPr>
              <a:t>Run 036: Rate - 12 kHz, 7.2 mm PMMA Plate (placed upstream of the beam), equivalent to wheel position 40/8.4 mm WE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3" y="745808"/>
            <a:ext cx="4264619" cy="2888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19" y="747752"/>
            <a:ext cx="4258883" cy="2884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2" y="3602692"/>
            <a:ext cx="4269257" cy="2891349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87441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96997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5372 ± 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2.869 ± 0.045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62426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5371 ± 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2.933 ± 0.058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035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1953740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5484 ±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2.922 ± 0.008</a:t>
                      </a:r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10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>
                <a:solidFill>
                  <a:srgbClr val="FF0000"/>
                </a:solidFill>
              </a:rPr>
              <a:t>Run 038: Rate - 20 kHz, 13.4 mm PMMA Plate (placed in same position as wheel), equivalent to wheel position 80/15.4 mm WE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3" y="745808"/>
            <a:ext cx="4264618" cy="2888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0" y="747752"/>
            <a:ext cx="4258881" cy="2884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2" y="3602692"/>
            <a:ext cx="4269257" cy="2891348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00694"/>
              </p:ext>
            </p:extLst>
          </p:nvPr>
        </p:nvGraphicFramePr>
        <p:xfrm>
          <a:off x="4743181" y="3807055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97729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4240 ± 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4.196 ± 0.054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66985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4237 ± 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4.180 ± 0.068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ADC equivalent: run 037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2111164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4344 ±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4.397 ± 0.009</a:t>
                      </a:r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743180" y="5753326"/>
            <a:ext cx="4184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Note: </a:t>
            </a:r>
            <a:r>
              <a:rPr lang="en-US" sz="1400" dirty="0" smtClean="0"/>
              <a:t>There was a “beam drop” during the waveform acquisition, use event number &lt; 50000 </a:t>
            </a:r>
          </a:p>
        </p:txBody>
      </p:sp>
    </p:spTree>
    <p:extLst>
      <p:ext uri="{BB962C8B-B14F-4D97-AF65-F5344CB8AC3E}">
        <p14:creationId xmlns:p14="http://schemas.microsoft.com/office/powerpoint/2010/main" val="377685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>
                <a:solidFill>
                  <a:srgbClr val="FF0000"/>
                </a:solidFill>
              </a:rPr>
              <a:t>Run 040: Rate - 7 kHz, 13.4 mm PMMA Plate (placed upstream of the beam), equivalent to wheel position 80/15.4 mm WE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3" y="745808"/>
            <a:ext cx="4264618" cy="2888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0" y="747752"/>
            <a:ext cx="4258881" cy="2884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2" y="3602692"/>
            <a:ext cx="4269257" cy="2891348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33225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4810 ± 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3.836 ± 0.073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32606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4810 ± 1.8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3.742 ± 0.091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039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1615642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4911 ±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3.927 ± 0.010</a:t>
                      </a:r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21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3" y="745808"/>
            <a:ext cx="4264618" cy="2888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0" y="747752"/>
            <a:ext cx="4258881" cy="2884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2" y="3602692"/>
            <a:ext cx="4269257" cy="2891348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89999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95632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6558 ± 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2.318</a:t>
                      </a:r>
                      <a:r>
                        <a:rPr lang="en-US" sz="1400" baseline="0" dirty="0" smtClean="0"/>
                        <a:t> ± 0.030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48059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6556 ± 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1.997 ± 0.028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041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1814614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6644 ±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2.101 ± 0.007</a:t>
                      </a:r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Run 042: Rate - 20 kHz, No Absorbers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5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3" y="745808"/>
            <a:ext cx="4264618" cy="2888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0" y="747752"/>
            <a:ext cx="4258881" cy="288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2" y="3602692"/>
            <a:ext cx="4269256" cy="2891348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09543"/>
              </p:ext>
            </p:extLst>
          </p:nvPr>
        </p:nvGraphicFramePr>
        <p:xfrm>
          <a:off x="4743181" y="3776457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6439 ± 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2.555 ± 0.062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51406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6437 ± 1.6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2.247 ± 0.058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043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2327671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6517 ±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2.067 ± 0.007</a:t>
                      </a:r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Run 044: Rate - 50 kHz, No Absorbers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3180" y="5753326"/>
            <a:ext cx="41846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Note: </a:t>
            </a:r>
            <a:r>
              <a:rPr lang="en-US" sz="1400" dirty="0" smtClean="0"/>
              <a:t>Beam drops to 0 during waveform run acquisition. This is also reflected in the ADC spectrum, but is zoomed here.</a:t>
            </a:r>
          </a:p>
        </p:txBody>
      </p:sp>
    </p:spTree>
    <p:extLst>
      <p:ext uri="{BB962C8B-B14F-4D97-AF65-F5344CB8AC3E}">
        <p14:creationId xmlns:p14="http://schemas.microsoft.com/office/powerpoint/2010/main" val="57914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3" y="745808"/>
            <a:ext cx="4264618" cy="2888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0" y="747752"/>
            <a:ext cx="4258881" cy="288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2" y="3602692"/>
            <a:ext cx="4269256" cy="2891348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46354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141313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6320 ± 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2.227 ± 0.030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78347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6301 ± 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2.228 ± 0.025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045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2777435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6406 ±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2.003 ± 0.007</a:t>
                      </a:r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Run 046 Rate - 85 kHz, No Absorbers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0860" y="6256866"/>
            <a:ext cx="628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x</a:t>
            </a:r>
            <a:r>
              <a:rPr lang="en-US" sz="1000" b="1" dirty="0" smtClean="0"/>
              <a:t> 10</a:t>
            </a:r>
            <a:r>
              <a:rPr lang="en-US" sz="1000" b="1" baseline="30000" dirty="0" smtClean="0"/>
              <a:t>3</a:t>
            </a:r>
            <a:endParaRPr lang="en-US" sz="1000" b="1" baseline="30000" dirty="0"/>
          </a:p>
        </p:txBody>
      </p:sp>
    </p:spTree>
    <p:extLst>
      <p:ext uri="{BB962C8B-B14F-4D97-AF65-F5344CB8AC3E}">
        <p14:creationId xmlns:p14="http://schemas.microsoft.com/office/powerpoint/2010/main" val="226620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3" y="745808"/>
            <a:ext cx="4264618" cy="2888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0" y="747752"/>
            <a:ext cx="4258881" cy="288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2" y="3602692"/>
            <a:ext cx="4269256" cy="2891348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103173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141313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6291 ± 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2.488 ± 0.025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76064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6292 ± 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2.289</a:t>
                      </a:r>
                      <a:r>
                        <a:rPr lang="en-US" sz="1400" baseline="0" dirty="0" smtClean="0"/>
                        <a:t> ± 0.028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047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4491099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6373 ±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1.963 ± 0.006</a:t>
                      </a:r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Run 048: Rate - 140 kHz, No Absorbers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3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4" y="745808"/>
            <a:ext cx="4264616" cy="2888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0" y="747752"/>
            <a:ext cx="4258880" cy="288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2" y="3602692"/>
            <a:ext cx="4269256" cy="2891347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01047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184321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6254 ± 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2.246 ± 0.022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6252 ± 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2.455 ± 0.027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049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5654307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6335 ±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1.917 ± 0.006</a:t>
                      </a:r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Run 050: Rate - 250 kHz, No Absorbers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4" y="745808"/>
            <a:ext cx="4264616" cy="28882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0" y="747752"/>
            <a:ext cx="4258880" cy="288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3" y="3602692"/>
            <a:ext cx="4269254" cy="2891347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21413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273409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Unable to fit spectrum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118449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Unable to fit spectrum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049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2011560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Unable to fit spectrum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Run 053: Rate - 500 kHz / 0.2 – 0.27 </a:t>
            </a:r>
            <a:r>
              <a:rPr lang="en-US" sz="2400" dirty="0" err="1" smtClean="0">
                <a:solidFill>
                  <a:srgbClr val="FF0000"/>
                </a:solidFill>
              </a:rPr>
              <a:t>nA</a:t>
            </a:r>
            <a:r>
              <a:rPr lang="en-US" sz="2400" dirty="0" smtClean="0">
                <a:solidFill>
                  <a:srgbClr val="FF0000"/>
                </a:solidFill>
              </a:rPr>
              <a:t> Scattering Foil Current, No Absorbers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6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941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The Waveform Fitter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488" y="672354"/>
            <a:ext cx="9144000" cy="591670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2000" dirty="0" smtClean="0">
                <a:ea typeface="Arial" charset="0"/>
                <a:cs typeface="Arial" charset="0"/>
              </a:rPr>
              <a:t>Reader:</a:t>
            </a:r>
          </a:p>
          <a:p>
            <a:pPr lvl="1">
              <a:buClr>
                <a:srgbClr val="FF0000"/>
              </a:buClr>
            </a:pPr>
            <a:r>
              <a:rPr lang="en-GB" sz="1600" dirty="0" smtClean="0">
                <a:ea typeface="Arial" charset="0"/>
                <a:cs typeface="Arial" charset="0"/>
              </a:rPr>
              <a:t>Automatically calculates the number of points per event (this is a setting on the digitiser and can vary for runs)</a:t>
            </a:r>
          </a:p>
          <a:p>
            <a:pPr lvl="1">
              <a:buClr>
                <a:srgbClr val="FF0000"/>
              </a:buClr>
            </a:pPr>
            <a:r>
              <a:rPr lang="en-GB" sz="1600" dirty="0" smtClean="0">
                <a:ea typeface="Arial" charset="0"/>
                <a:cs typeface="Arial" charset="0"/>
              </a:rPr>
              <a:t>Creates a tree with a histogram for each waveform</a:t>
            </a:r>
          </a:p>
          <a:p>
            <a:pPr lvl="1">
              <a:buClr>
                <a:srgbClr val="FF0000"/>
              </a:buClr>
            </a:pPr>
            <a:endParaRPr lang="en-GB" sz="16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z="2000" dirty="0" smtClean="0">
                <a:ea typeface="Arial" charset="0"/>
                <a:cs typeface="Arial" charset="0"/>
              </a:rPr>
              <a:t>Fitter:</a:t>
            </a:r>
            <a:endParaRPr lang="en-GB" sz="20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  <a:buFont typeface="+mj-lt"/>
              <a:buAutoNum type="arabicPeriod"/>
            </a:pPr>
            <a:r>
              <a:rPr lang="en-GB" sz="1600" dirty="0" smtClean="0">
                <a:ea typeface="Arial" charset="0"/>
                <a:cs typeface="Arial" charset="0"/>
              </a:rPr>
              <a:t>Fit the first part of the wavelength with a “pol0 + </a:t>
            </a:r>
            <a:r>
              <a:rPr lang="en-GB" sz="1600" dirty="0" err="1" smtClean="0">
                <a:ea typeface="Arial" charset="0"/>
                <a:cs typeface="Arial" charset="0"/>
              </a:rPr>
              <a:t>gaus</a:t>
            </a:r>
            <a:r>
              <a:rPr lang="en-GB" sz="1600" dirty="0" smtClean="0">
                <a:ea typeface="Arial" charset="0"/>
                <a:cs typeface="Arial" charset="0"/>
              </a:rPr>
              <a:t>” fit to obtain the baseline</a:t>
            </a:r>
            <a:endParaRPr lang="en-GB" sz="16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pic>
        <p:nvPicPr>
          <p:cNvPr id="10" name="Picture 9" descr="run079_baseline_fi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16" y="3079790"/>
            <a:ext cx="4271141" cy="28926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922788" y="3904297"/>
            <a:ext cx="1709369" cy="172479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1" idx="6"/>
          </p:cNvCxnSpPr>
          <p:nvPr/>
        </p:nvCxnSpPr>
        <p:spPr>
          <a:xfrm>
            <a:off x="6632157" y="3990537"/>
            <a:ext cx="7520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52822" y="3778859"/>
            <a:ext cx="111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0390" y="5894685"/>
            <a:ext cx="320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Note: waveform example taken from file 079 from July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904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20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Validation of the Χ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/NDF Method for Run 053 Using Visual Scanning 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488" y="1177034"/>
            <a:ext cx="9144000" cy="591670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2000" dirty="0" smtClean="0">
                <a:ea typeface="Arial" charset="0"/>
                <a:cs typeface="Arial" charset="0"/>
              </a:rPr>
              <a:t>Method:</a:t>
            </a:r>
          </a:p>
          <a:p>
            <a:pPr lvl="1">
              <a:buClr>
                <a:srgbClr val="FF0000"/>
              </a:buClr>
            </a:pPr>
            <a:r>
              <a:rPr lang="en-GB" sz="1600" dirty="0" smtClean="0">
                <a:ea typeface="Arial" charset="0"/>
                <a:cs typeface="Arial" charset="0"/>
              </a:rPr>
              <a:t>Look at every 100</a:t>
            </a:r>
            <a:r>
              <a:rPr lang="en-GB" sz="1600" baseline="30000" dirty="0" smtClean="0">
                <a:ea typeface="Arial" charset="0"/>
                <a:cs typeface="Arial" charset="0"/>
              </a:rPr>
              <a:t>th</a:t>
            </a:r>
            <a:r>
              <a:rPr lang="en-GB" sz="1600" dirty="0" smtClean="0">
                <a:ea typeface="Arial" charset="0"/>
                <a:cs typeface="Arial" charset="0"/>
              </a:rPr>
              <a:t> event and if </a:t>
            </a:r>
            <a:r>
              <a:rPr lang="en-GB" sz="1600" dirty="0" smtClean="0">
                <a:ea typeface="Arial" charset="0"/>
                <a:cs typeface="Arial" charset="0"/>
              </a:rPr>
              <a:t>the </a:t>
            </a:r>
            <a:r>
              <a:rPr lang="en-US" sz="1600" dirty="0" smtClean="0"/>
              <a:t>Χ</a:t>
            </a:r>
            <a:r>
              <a:rPr lang="en-US" sz="1600" baseline="30000" dirty="0" smtClean="0"/>
              <a:t>2</a:t>
            </a:r>
            <a:r>
              <a:rPr lang="en-US" sz="1600" dirty="0"/>
              <a:t>/</a:t>
            </a:r>
            <a:r>
              <a:rPr lang="en-US" sz="1600" dirty="0" smtClean="0"/>
              <a:t>NDF</a:t>
            </a:r>
            <a:r>
              <a:rPr lang="en-GB" sz="1600" dirty="0" smtClean="0">
                <a:ea typeface="Arial" charset="0"/>
                <a:cs typeface="Arial" charset="0"/>
              </a:rPr>
              <a:t> is &lt; 33 then save the waveform histogram</a:t>
            </a:r>
          </a:p>
          <a:p>
            <a:pPr lvl="1">
              <a:buClr>
                <a:srgbClr val="FF0000"/>
              </a:buClr>
            </a:pPr>
            <a:r>
              <a:rPr lang="en-GB" sz="1600" dirty="0" smtClean="0">
                <a:ea typeface="Arial" charset="0"/>
                <a:cs typeface="Arial" charset="0"/>
              </a:rPr>
              <a:t>1,224 out of 273,409 events saved and scanned by eye</a:t>
            </a:r>
          </a:p>
          <a:p>
            <a:pPr marL="0" indent="0">
              <a:buClr>
                <a:srgbClr val="FF0000"/>
              </a:buClr>
              <a:buNone/>
            </a:pPr>
            <a:endParaRPr lang="en-GB" sz="1600" dirty="0" smtClean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pic>
        <p:nvPicPr>
          <p:cNvPr id="2" name="Picture 1" descr="run053_500kHz_single_wavefor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" y="2976166"/>
            <a:ext cx="4327228" cy="293061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420151" y="2132693"/>
            <a:ext cx="4609881" cy="118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F0000"/>
              </a:buClr>
            </a:pPr>
            <a:r>
              <a:rPr lang="en-GB" sz="1600" dirty="0" smtClean="0">
                <a:ea typeface="Arial" charset="0"/>
                <a:cs typeface="Arial" charset="0"/>
              </a:rPr>
              <a:t>0.9 % of events were not perfect, but in the majority of cases the second peak is small and outside of the integration gate:</a:t>
            </a: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9531" y="2360613"/>
            <a:ext cx="40190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Clr>
                <a:srgbClr val="FF0000"/>
              </a:buClr>
              <a:buFont typeface="Lucida Grande"/>
              <a:buChar char="-"/>
            </a:pPr>
            <a:r>
              <a:rPr lang="en-GB" sz="1600" dirty="0">
                <a:ea typeface="Arial" charset="0"/>
                <a:cs typeface="Arial" charset="0"/>
              </a:rPr>
              <a:t>99.1 % of events were found to be “good”:</a:t>
            </a:r>
          </a:p>
          <a:p>
            <a:endParaRPr lang="en-US" dirty="0"/>
          </a:p>
        </p:txBody>
      </p:sp>
      <p:pic>
        <p:nvPicPr>
          <p:cNvPr id="8" name="Picture 7" descr="run053_500kHz_double_wavefor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65" y="2976166"/>
            <a:ext cx="4364407" cy="295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21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Validation of the Χ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/NDF Method for Run 053 Using Visual Scanning (2)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488" y="1380230"/>
            <a:ext cx="9144000" cy="591670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2000" dirty="0" smtClean="0">
                <a:ea typeface="Arial" charset="0"/>
                <a:cs typeface="Arial" charset="0"/>
              </a:rPr>
              <a:t>The </a:t>
            </a:r>
            <a:r>
              <a:rPr lang="en-GB" sz="2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resulting </a:t>
            </a:r>
            <a:r>
              <a:rPr lang="en-US" sz="2000" dirty="0">
                <a:solidFill>
                  <a:srgbClr val="000000"/>
                </a:solidFill>
              </a:rPr>
              <a:t>Χ</a:t>
            </a:r>
            <a:r>
              <a:rPr lang="en-US" sz="2000" baseline="30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/NDF </a:t>
            </a:r>
            <a:r>
              <a:rPr lang="en-US" sz="2000" dirty="0" smtClean="0">
                <a:solidFill>
                  <a:srgbClr val="000000"/>
                </a:solidFill>
              </a:rPr>
              <a:t>distribution:</a:t>
            </a: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US" sz="20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US" sz="20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US" sz="20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US" sz="20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The distribution is very similar to that of Slide 19 even with such low statistics</a:t>
            </a:r>
          </a:p>
          <a:p>
            <a:pPr lvl="1">
              <a:buClr>
                <a:srgbClr val="FF0000"/>
              </a:buClr>
            </a:pPr>
            <a:r>
              <a:rPr lang="en-US" sz="16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Is this indication of a gain shifting with rate problem?</a:t>
            </a:r>
            <a:endParaRPr lang="en-GB" sz="16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1600" dirty="0" smtClean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" y="2023482"/>
            <a:ext cx="4327228" cy="2930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65" y="2023482"/>
            <a:ext cx="4364407" cy="295578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085956" y="3424701"/>
            <a:ext cx="928035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0936" y="3420522"/>
            <a:ext cx="992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660066"/>
                </a:solidFill>
              </a:rPr>
              <a:t>Rebinned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5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58082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Wednesday 3</a:t>
            </a:r>
            <a:r>
              <a:rPr lang="en-US" sz="3200" baseline="30000" dirty="0" smtClean="0">
                <a:solidFill>
                  <a:srgbClr val="FF0000"/>
                </a:solidFill>
              </a:rPr>
              <a:t>rd</a:t>
            </a:r>
            <a:r>
              <a:rPr lang="en-US" sz="3200" dirty="0" smtClean="0">
                <a:solidFill>
                  <a:srgbClr val="FF0000"/>
                </a:solidFill>
              </a:rPr>
              <a:t> of August 2016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5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4" y="745808"/>
            <a:ext cx="4264615" cy="28882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1" y="747752"/>
            <a:ext cx="4258878" cy="288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3" y="3602692"/>
            <a:ext cx="4269254" cy="289134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Run 055: Rate – 8 kHz, No Absorbers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56782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96376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6689 ± 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2.495 ± 0.031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41124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6676 ± 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1.607 ± 0.032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054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1330743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6767 ±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2.111 ± 0.008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32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4" y="745808"/>
            <a:ext cx="4264615" cy="2888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1" y="747752"/>
            <a:ext cx="4258878" cy="2884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3" y="3602692"/>
            <a:ext cx="4269253" cy="289134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Run 057: Rate – 170 kHz, No Absorbers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845496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129025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6185 ± 0.5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2.807 ±</a:t>
                      </a:r>
                      <a:r>
                        <a:rPr lang="en-US" sz="1400" baseline="0" dirty="0" smtClean="0"/>
                        <a:t> 0.028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69310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6183 ± 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2.391 ± 0.031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056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2133455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6249 ±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1.987</a:t>
                      </a:r>
                      <a:r>
                        <a:rPr lang="en-US" sz="1400" baseline="0" dirty="0" smtClean="0"/>
                        <a:t> ± 0.008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00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5" y="745808"/>
            <a:ext cx="4264613" cy="2888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1" y="747752"/>
            <a:ext cx="4258877" cy="2884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3" y="3602692"/>
            <a:ext cx="4269253" cy="289134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Run 059: Rate – 125 kHz, No Absorbers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39232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95233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6201 ± 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2.745 ± 0.032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52553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6202 ± 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2.361</a:t>
                      </a:r>
                      <a:r>
                        <a:rPr lang="en-US" sz="1400" baseline="0" dirty="0" smtClean="0"/>
                        <a:t> ± 0.033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058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2160452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6276 ±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2.146 ± 0.009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15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5" y="745808"/>
            <a:ext cx="4264613" cy="2888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1" y="747752"/>
            <a:ext cx="4258877" cy="28843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4" y="3602692"/>
            <a:ext cx="4269251" cy="289134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Run 061: Rate – 250 kHz, No Absorbers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89424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178177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6157</a:t>
                      </a:r>
                      <a:r>
                        <a:rPr lang="en-US" sz="1400" baseline="0" dirty="0" smtClean="0"/>
                        <a:t> ± 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2.092 ± 0.030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87775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6141 ± 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2.554 ± 0.029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060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3705478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6218 ±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1.849 ± 0.009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85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5" y="745808"/>
            <a:ext cx="4264612" cy="2888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2" y="747752"/>
            <a:ext cx="4258875" cy="28843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4" y="3602692"/>
            <a:ext cx="4269251" cy="289134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</a:rPr>
              <a:t>Run </a:t>
            </a:r>
            <a:r>
              <a:rPr lang="en-US" sz="2400" dirty="0" smtClean="0">
                <a:solidFill>
                  <a:srgbClr val="FF0000"/>
                </a:solidFill>
              </a:rPr>
              <a:t>063</a:t>
            </a:r>
            <a:r>
              <a:rPr lang="en-US" sz="2400" dirty="0">
                <a:solidFill>
                  <a:srgbClr val="FF0000"/>
                </a:solidFill>
              </a:rPr>
              <a:t>: Rate </a:t>
            </a:r>
            <a:r>
              <a:rPr lang="en-US" sz="2400" dirty="0" smtClean="0">
                <a:solidFill>
                  <a:srgbClr val="FF0000"/>
                </a:solidFill>
              </a:rPr>
              <a:t>– 300 - 500 </a:t>
            </a:r>
            <a:r>
              <a:rPr lang="en-US" sz="2400" dirty="0">
                <a:solidFill>
                  <a:srgbClr val="FF0000"/>
                </a:solidFill>
              </a:rPr>
              <a:t>kHz / </a:t>
            </a:r>
            <a:r>
              <a:rPr lang="en-US" sz="2400" dirty="0" smtClean="0">
                <a:solidFill>
                  <a:srgbClr val="FF0000"/>
                </a:solidFill>
              </a:rPr>
              <a:t>0.2 </a:t>
            </a:r>
            <a:r>
              <a:rPr lang="en-US" sz="2400" dirty="0" err="1">
                <a:solidFill>
                  <a:srgbClr val="FF0000"/>
                </a:solidFill>
              </a:rPr>
              <a:t>nA</a:t>
            </a:r>
            <a:r>
              <a:rPr lang="en-US" sz="2400" dirty="0">
                <a:solidFill>
                  <a:srgbClr val="FF0000"/>
                </a:solidFill>
              </a:rPr>
              <a:t> Scattering Foil Current, No Absorbers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38398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184321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6158 ± 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2.137 ± 0.031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76969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6157 ± 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2.651 ± 0.035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062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5180357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6210 ±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1.597 ± 0.012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05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5" y="745808"/>
            <a:ext cx="4264612" cy="2888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2" y="747752"/>
            <a:ext cx="4258875" cy="2884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4" y="3602692"/>
            <a:ext cx="4269250" cy="289134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Run </a:t>
            </a:r>
            <a:r>
              <a:rPr lang="en-US" sz="2800" dirty="0" smtClean="0">
                <a:solidFill>
                  <a:srgbClr val="FF0000"/>
                </a:solidFill>
              </a:rPr>
              <a:t>065: </a:t>
            </a:r>
            <a:r>
              <a:rPr lang="en-US" sz="2800" dirty="0">
                <a:solidFill>
                  <a:srgbClr val="FF0000"/>
                </a:solidFill>
              </a:rPr>
              <a:t>Rate </a:t>
            </a:r>
            <a:r>
              <a:rPr lang="en-US" sz="2800" dirty="0" smtClean="0">
                <a:solidFill>
                  <a:srgbClr val="FF0000"/>
                </a:solidFill>
              </a:rPr>
              <a:t>– 0.35 </a:t>
            </a:r>
            <a:r>
              <a:rPr lang="en-US" sz="2800" dirty="0" err="1">
                <a:solidFill>
                  <a:srgbClr val="FF0000"/>
                </a:solidFill>
              </a:rPr>
              <a:t>nA</a:t>
            </a:r>
            <a:r>
              <a:rPr lang="en-US" sz="2800" dirty="0">
                <a:solidFill>
                  <a:srgbClr val="FF0000"/>
                </a:solidFill>
              </a:rPr>
              <a:t> Scattering Foil Current, No Absorbers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92789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187393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4460 ± 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10.588 ± 0.105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87150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4435 ± 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11.821 ± 0.174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064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2774077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4741 ±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8.896 ± 0.039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84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6" y="745808"/>
            <a:ext cx="4264610" cy="2888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2" y="747752"/>
            <a:ext cx="4258874" cy="2884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4" y="3602692"/>
            <a:ext cx="4269250" cy="289134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Run </a:t>
            </a:r>
            <a:r>
              <a:rPr lang="en-US" sz="2800" dirty="0" smtClean="0">
                <a:solidFill>
                  <a:srgbClr val="FF0000"/>
                </a:solidFill>
              </a:rPr>
              <a:t>067: </a:t>
            </a:r>
            <a:r>
              <a:rPr lang="en-US" sz="2800" dirty="0">
                <a:solidFill>
                  <a:srgbClr val="FF0000"/>
                </a:solidFill>
              </a:rPr>
              <a:t>Rate </a:t>
            </a:r>
            <a:r>
              <a:rPr lang="en-US" sz="2800" dirty="0" smtClean="0">
                <a:solidFill>
                  <a:srgbClr val="FF0000"/>
                </a:solidFill>
              </a:rPr>
              <a:t>– 230 kHz, 0.55 </a:t>
            </a:r>
            <a:r>
              <a:rPr lang="en-US" sz="2800" dirty="0" err="1" smtClean="0">
                <a:solidFill>
                  <a:srgbClr val="FF0000"/>
                </a:solidFill>
              </a:rPr>
              <a:t>Ø</a:t>
            </a:r>
            <a:r>
              <a:rPr lang="en-US" sz="2800" dirty="0" smtClean="0">
                <a:solidFill>
                  <a:srgbClr val="FF0000"/>
                </a:solidFill>
              </a:rPr>
              <a:t> Collimator, </a:t>
            </a:r>
            <a:r>
              <a:rPr lang="en-US" sz="2800" dirty="0">
                <a:solidFill>
                  <a:srgbClr val="FF0000"/>
                </a:solidFill>
              </a:rPr>
              <a:t>No Absorbers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477816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141313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6086 ± 1.7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1.866 ± 0.125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78335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6103 ± 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2.715 ± 0.077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066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3730863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6153</a:t>
                      </a:r>
                      <a:r>
                        <a:rPr lang="en-US" sz="1400" baseline="0" dirty="0" smtClean="0"/>
                        <a:t> ± 0.3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2.169 ± 0.019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86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488" y="672354"/>
            <a:ext cx="9144000" cy="5916706"/>
          </a:xfrm>
        </p:spPr>
        <p:txBody>
          <a:bodyPr>
            <a:normAutofit/>
          </a:bodyPr>
          <a:lstStyle/>
          <a:p>
            <a:pPr marL="800100" lvl="1" indent="-342900">
              <a:buClr>
                <a:srgbClr val="FF0000"/>
              </a:buClr>
              <a:buFont typeface="+mj-lt"/>
              <a:buAutoNum type="arabicPeriod" startAt="2"/>
            </a:pPr>
            <a:r>
              <a:rPr lang="en-GB" sz="1600" dirty="0" smtClean="0">
                <a:ea typeface="Arial" charset="0"/>
                <a:cs typeface="Arial" charset="0"/>
              </a:rPr>
              <a:t>Carry out a baseline subtraction on the waveform using p0 = baseline</a:t>
            </a:r>
            <a:endParaRPr lang="en-GB" sz="16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en-GB" sz="1800" dirty="0" smtClean="0">
              <a:ea typeface="Arial" charset="0"/>
              <a:cs typeface="Arial" charset="0"/>
            </a:endParaRPr>
          </a:p>
          <a:p>
            <a:pPr marL="800100" lvl="1" indent="-342900">
              <a:buClr>
                <a:srgbClr val="FF0000"/>
              </a:buClr>
              <a:buFont typeface="+mj-lt"/>
              <a:buAutoNum type="arabicPeriod" startAt="3"/>
            </a:pPr>
            <a:r>
              <a:rPr lang="en-GB" sz="1600" dirty="0" smtClean="0">
                <a:ea typeface="Arial" charset="0"/>
                <a:cs typeface="Arial" charset="0"/>
              </a:rPr>
              <a:t>Fit the baseline subtracted waveform in three parts/regions:</a:t>
            </a: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31" y="947310"/>
            <a:ext cx="3580816" cy="24251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941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The Waveform Fitter (2)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2" name="Picture 1" descr="run079_baseline_sub_three_fit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77" y="3750116"/>
            <a:ext cx="3631057" cy="245912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838775" y="4981137"/>
            <a:ext cx="1285425" cy="403663"/>
          </a:xfrm>
          <a:prstGeom prst="straightConnector1">
            <a:avLst/>
          </a:prstGeom>
          <a:ln w="19050">
            <a:solidFill>
              <a:srgbClr val="22FD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4012138"/>
            <a:ext cx="2074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2FDFF"/>
                </a:solidFill>
              </a:rPr>
              <a:t>Part 1:</a:t>
            </a:r>
          </a:p>
          <a:p>
            <a:pPr algn="ctr"/>
            <a:r>
              <a:rPr lang="en-US" sz="1400" dirty="0" smtClean="0"/>
              <a:t>Fit the rise time with a Gaussian </a:t>
            </a:r>
          </a:p>
          <a:p>
            <a:pPr algn="ctr"/>
            <a:r>
              <a:rPr lang="en-US" sz="1400" dirty="0" smtClean="0"/>
              <a:t>(3 parameters)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83001" y="4658525"/>
            <a:ext cx="1885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017FF"/>
                </a:solidFill>
              </a:rPr>
              <a:t>Part 2:</a:t>
            </a:r>
          </a:p>
          <a:p>
            <a:pPr algn="ctr"/>
            <a:r>
              <a:rPr lang="en-US" sz="1400" dirty="0" smtClean="0"/>
              <a:t>Fit a Gaussian around the peak</a:t>
            </a:r>
          </a:p>
          <a:p>
            <a:pPr algn="ctr"/>
            <a:r>
              <a:rPr lang="en-US" sz="1400" dirty="0" smtClean="0"/>
              <a:t>(3 parameters)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378200" y="4385733"/>
            <a:ext cx="1032933" cy="430922"/>
          </a:xfrm>
          <a:prstGeom prst="straightConnector1">
            <a:avLst/>
          </a:prstGeom>
          <a:ln w="19050">
            <a:solidFill>
              <a:srgbClr val="F017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24738" y="4816655"/>
            <a:ext cx="1832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9FFF76"/>
                </a:solidFill>
              </a:rPr>
              <a:t>Part 3:</a:t>
            </a:r>
          </a:p>
          <a:p>
            <a:pPr algn="ctr"/>
            <a:r>
              <a:rPr lang="en-US" sz="1400" dirty="0" smtClean="0"/>
              <a:t>Fit the decay time with an exponential </a:t>
            </a:r>
          </a:p>
          <a:p>
            <a:pPr algn="ctr"/>
            <a:r>
              <a:rPr lang="en-US" sz="1400" dirty="0" smtClean="0"/>
              <a:t>(2 parameters)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920068" y="5444067"/>
            <a:ext cx="2480732" cy="296333"/>
          </a:xfrm>
          <a:prstGeom prst="straightConnector1">
            <a:avLst/>
          </a:prstGeom>
          <a:ln w="19050">
            <a:solidFill>
              <a:srgbClr val="9FFF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81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6" y="745808"/>
            <a:ext cx="4264610" cy="2888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2" y="747752"/>
            <a:ext cx="4258874" cy="2884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5" y="3602692"/>
            <a:ext cx="4269248" cy="289134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</a:rPr>
              <a:t>Run </a:t>
            </a:r>
            <a:r>
              <a:rPr lang="en-US" sz="2400" dirty="0" smtClean="0">
                <a:solidFill>
                  <a:srgbClr val="FF0000"/>
                </a:solidFill>
              </a:rPr>
              <a:t>069: </a:t>
            </a:r>
            <a:r>
              <a:rPr lang="en-US" sz="2400" dirty="0">
                <a:solidFill>
                  <a:srgbClr val="FF0000"/>
                </a:solidFill>
              </a:rPr>
              <a:t>Rate </a:t>
            </a:r>
            <a:r>
              <a:rPr lang="en-US" sz="2400" dirty="0" smtClean="0">
                <a:solidFill>
                  <a:srgbClr val="FF0000"/>
                </a:solidFill>
              </a:rPr>
              <a:t>– 250 kHz, 0.55 </a:t>
            </a:r>
            <a:r>
              <a:rPr lang="en-US" sz="2400" dirty="0" err="1" smtClean="0">
                <a:solidFill>
                  <a:srgbClr val="FF0000"/>
                </a:solidFill>
              </a:rPr>
              <a:t>Ø</a:t>
            </a:r>
            <a:r>
              <a:rPr lang="en-US" sz="2400" dirty="0" smtClean="0">
                <a:solidFill>
                  <a:srgbClr val="FF0000"/>
                </a:solidFill>
              </a:rPr>
              <a:t> Collimator, 8 mm Off-axis, Left of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entre, </a:t>
            </a:r>
            <a:r>
              <a:rPr lang="en-US" sz="2400" dirty="0">
                <a:solidFill>
                  <a:srgbClr val="FF0000"/>
                </a:solidFill>
              </a:rPr>
              <a:t>No Absorbers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063258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138241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6086 ± 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2.110 ± 0.065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71453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6078 ± 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2.497 ± 0.057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068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4107566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6154 ±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2.160 ± 0.014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90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6" y="745808"/>
            <a:ext cx="4264609" cy="2888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3" y="747752"/>
            <a:ext cx="4258872" cy="2884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5" y="3602692"/>
            <a:ext cx="4269248" cy="289134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</a:rPr>
              <a:t>Run </a:t>
            </a:r>
            <a:r>
              <a:rPr lang="en-US" sz="2400" dirty="0" smtClean="0">
                <a:solidFill>
                  <a:srgbClr val="FF0000"/>
                </a:solidFill>
              </a:rPr>
              <a:t>071: </a:t>
            </a:r>
            <a:r>
              <a:rPr lang="en-US" sz="2400" dirty="0">
                <a:solidFill>
                  <a:srgbClr val="FF0000"/>
                </a:solidFill>
              </a:rPr>
              <a:t>Rate </a:t>
            </a:r>
            <a:r>
              <a:rPr lang="en-US" sz="2400" dirty="0" smtClean="0">
                <a:solidFill>
                  <a:srgbClr val="FF0000"/>
                </a:solidFill>
              </a:rPr>
              <a:t>– 250 kHz, 0.55 </a:t>
            </a:r>
            <a:r>
              <a:rPr lang="en-US" sz="2400" dirty="0" err="1" smtClean="0">
                <a:solidFill>
                  <a:srgbClr val="FF0000"/>
                </a:solidFill>
              </a:rPr>
              <a:t>Ø</a:t>
            </a:r>
            <a:r>
              <a:rPr lang="en-US" sz="2400" dirty="0" smtClean="0">
                <a:solidFill>
                  <a:srgbClr val="FF0000"/>
                </a:solidFill>
              </a:rPr>
              <a:t> Collimator, 8 mm Off-axis, Top of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entre, </a:t>
            </a:r>
            <a:r>
              <a:rPr lang="en-US" sz="2400" dirty="0">
                <a:solidFill>
                  <a:srgbClr val="FF0000"/>
                </a:solidFill>
              </a:rPr>
              <a:t>No Absorbers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79054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141313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6107 ± 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2.119 ± 0.054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75536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6110 ± 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2.578 ± 0.052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070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38851999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6171 ±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2.557</a:t>
                      </a:r>
                      <a:r>
                        <a:rPr lang="en-US" sz="1400" baseline="0" dirty="0" smtClean="0"/>
                        <a:t> ± 0.012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6" y="745808"/>
            <a:ext cx="4264609" cy="288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3" y="747752"/>
            <a:ext cx="4258872" cy="28843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5" y="3617991"/>
            <a:ext cx="4269247" cy="289134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</a:rPr>
              <a:t>Run </a:t>
            </a:r>
            <a:r>
              <a:rPr lang="en-US" sz="2400" dirty="0" smtClean="0">
                <a:solidFill>
                  <a:srgbClr val="FF0000"/>
                </a:solidFill>
              </a:rPr>
              <a:t>073: </a:t>
            </a:r>
            <a:r>
              <a:rPr lang="en-US" sz="2400" dirty="0">
                <a:solidFill>
                  <a:srgbClr val="FF0000"/>
                </a:solidFill>
              </a:rPr>
              <a:t>Rate </a:t>
            </a:r>
            <a:r>
              <a:rPr lang="en-US" sz="2400" dirty="0" smtClean="0">
                <a:solidFill>
                  <a:srgbClr val="FF0000"/>
                </a:solidFill>
              </a:rPr>
              <a:t>– 250 kHz, 0.55 </a:t>
            </a:r>
            <a:r>
              <a:rPr lang="en-US" sz="2400" dirty="0" err="1" smtClean="0">
                <a:solidFill>
                  <a:srgbClr val="FF0000"/>
                </a:solidFill>
              </a:rPr>
              <a:t>Ø</a:t>
            </a:r>
            <a:r>
              <a:rPr lang="en-US" sz="2400" dirty="0" smtClean="0">
                <a:solidFill>
                  <a:srgbClr val="FF0000"/>
                </a:solidFill>
              </a:rPr>
              <a:t> Collimator, 8 mm Off-axis, Bottom of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entre, </a:t>
            </a:r>
            <a:r>
              <a:rPr lang="en-US" sz="2400" dirty="0">
                <a:solidFill>
                  <a:srgbClr val="FF0000"/>
                </a:solidFill>
              </a:rPr>
              <a:t>No Absorbers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843031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153601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6096 ± 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1.875 ± 0.041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84435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6096 ± 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2.500 ± 0.052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072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4052432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6159 ±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2.366 ± 0.011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12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7" y="745808"/>
            <a:ext cx="4264607" cy="288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3" y="747752"/>
            <a:ext cx="4258871" cy="28843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5" y="3617991"/>
            <a:ext cx="4269247" cy="289134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</a:rPr>
              <a:t>Run </a:t>
            </a:r>
            <a:r>
              <a:rPr lang="en-US" sz="2400" dirty="0" smtClean="0">
                <a:solidFill>
                  <a:srgbClr val="FF0000"/>
                </a:solidFill>
              </a:rPr>
              <a:t>075: </a:t>
            </a:r>
            <a:r>
              <a:rPr lang="en-US" sz="2400" dirty="0">
                <a:solidFill>
                  <a:srgbClr val="FF0000"/>
                </a:solidFill>
              </a:rPr>
              <a:t>Rate </a:t>
            </a:r>
            <a:r>
              <a:rPr lang="en-US" sz="2400" dirty="0" smtClean="0">
                <a:solidFill>
                  <a:srgbClr val="FF0000"/>
                </a:solidFill>
              </a:rPr>
              <a:t>– 110 kHz, 0.55 </a:t>
            </a:r>
            <a:r>
              <a:rPr lang="en-US" sz="2400" dirty="0" err="1" smtClean="0">
                <a:solidFill>
                  <a:srgbClr val="FF0000"/>
                </a:solidFill>
              </a:rPr>
              <a:t>Ø</a:t>
            </a:r>
            <a:r>
              <a:rPr lang="en-US" sz="2400" dirty="0" smtClean="0">
                <a:solidFill>
                  <a:srgbClr val="FF0000"/>
                </a:solidFill>
              </a:rPr>
              <a:t> Collimator, 16 mm Off-axis, Bottom of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entre, </a:t>
            </a:r>
            <a:r>
              <a:rPr lang="en-US" sz="2400" dirty="0">
                <a:solidFill>
                  <a:srgbClr val="FF0000"/>
                </a:solidFill>
              </a:rPr>
              <a:t>No Absorbers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81694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98305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2335 ± 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11.495</a:t>
                      </a:r>
                      <a:r>
                        <a:rPr lang="en-US" sz="1400" baseline="0" dirty="0" smtClean="0"/>
                        <a:t> ± 0.077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89590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2332 ± 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11.352</a:t>
                      </a:r>
                      <a:r>
                        <a:rPr lang="en-US" sz="1400" baseline="0" dirty="0" smtClean="0"/>
                        <a:t> ± 0.078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074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4639029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2431 ±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9.417 ±</a:t>
                      </a:r>
                      <a:r>
                        <a:rPr lang="en-US" sz="1400" baseline="0" dirty="0" smtClean="0"/>
                        <a:t> 0.018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8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7" y="745808"/>
            <a:ext cx="4264607" cy="2888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3" y="747752"/>
            <a:ext cx="4258871" cy="2884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6" y="3617991"/>
            <a:ext cx="4269245" cy="289134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</a:rPr>
              <a:t>Run </a:t>
            </a:r>
            <a:r>
              <a:rPr lang="en-US" sz="2400" dirty="0" smtClean="0">
                <a:solidFill>
                  <a:srgbClr val="FF0000"/>
                </a:solidFill>
              </a:rPr>
              <a:t>078: </a:t>
            </a:r>
            <a:r>
              <a:rPr lang="en-US" sz="2400" dirty="0">
                <a:solidFill>
                  <a:srgbClr val="FF0000"/>
                </a:solidFill>
              </a:rPr>
              <a:t>Rate </a:t>
            </a:r>
            <a:r>
              <a:rPr lang="en-US" sz="2400" dirty="0" smtClean="0">
                <a:solidFill>
                  <a:srgbClr val="FF0000"/>
                </a:solidFill>
              </a:rPr>
              <a:t>– 100 kHz, 0.55 </a:t>
            </a:r>
            <a:r>
              <a:rPr lang="en-US" sz="2400" dirty="0" err="1" smtClean="0">
                <a:solidFill>
                  <a:srgbClr val="FF0000"/>
                </a:solidFill>
              </a:rPr>
              <a:t>Ø</a:t>
            </a:r>
            <a:r>
              <a:rPr lang="en-US" sz="2400" dirty="0" smtClean="0">
                <a:solidFill>
                  <a:srgbClr val="FF0000"/>
                </a:solidFill>
              </a:rPr>
              <a:t> Collimator, 16 mm Off-axis, Left of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entre, </a:t>
            </a:r>
            <a:r>
              <a:rPr lang="en-US" sz="2400" dirty="0">
                <a:solidFill>
                  <a:srgbClr val="FF0000"/>
                </a:solidFill>
              </a:rPr>
              <a:t>No Absorbers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36809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159745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2349 ± 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10.624 ± 0.139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147988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2350 ± 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10.823 ± 0.135</a:t>
                      </a: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077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4862886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2469 ±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9.309 ± 0.018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67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58082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Hexagonal Module + 8” PMT (with –VE Base)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5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7" y="745808"/>
            <a:ext cx="4264606" cy="2888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4" y="747752"/>
            <a:ext cx="4258869" cy="2884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6" y="3617991"/>
            <a:ext cx="4269245" cy="28913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</a:rPr>
              <a:t>Run </a:t>
            </a:r>
            <a:r>
              <a:rPr lang="en-US" sz="2400" dirty="0" smtClean="0">
                <a:solidFill>
                  <a:srgbClr val="FF0000"/>
                </a:solidFill>
              </a:rPr>
              <a:t>104: Rate – 170 kHz, Brass Absorbers to Fully Stop Protons: Neutron and Gamma Spectrum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4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7" y="745808"/>
            <a:ext cx="4264606" cy="2888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4" y="747752"/>
            <a:ext cx="4258869" cy="2884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6" y="3617991"/>
            <a:ext cx="4269244" cy="28913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Run 106: Rate – 18 kHz, Brass Absorbers to Fully Stop Protons: Neutron and Gamma Spectrum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7" y="745808"/>
            <a:ext cx="4264606" cy="2888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4" y="747752"/>
            <a:ext cx="4258869" cy="2884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6" y="3617991"/>
            <a:ext cx="4269245" cy="28913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FF0000"/>
                </a:solidFill>
              </a:rPr>
              <a:t>Run </a:t>
            </a:r>
            <a:r>
              <a:rPr lang="en-US" sz="3000" dirty="0" smtClean="0">
                <a:solidFill>
                  <a:srgbClr val="FF0000"/>
                </a:solidFill>
              </a:rPr>
              <a:t>109: </a:t>
            </a:r>
            <a:r>
              <a:rPr lang="en-US" sz="3000" dirty="0">
                <a:solidFill>
                  <a:srgbClr val="FF0000"/>
                </a:solidFill>
              </a:rPr>
              <a:t>Rate </a:t>
            </a:r>
            <a:r>
              <a:rPr lang="en-US" sz="3000" dirty="0" smtClean="0">
                <a:solidFill>
                  <a:srgbClr val="FF0000"/>
                </a:solidFill>
              </a:rPr>
              <a:t>– 130 kHz, 1.98 </a:t>
            </a:r>
            <a:r>
              <a:rPr lang="en-US" sz="3000" dirty="0" err="1" smtClean="0">
                <a:solidFill>
                  <a:srgbClr val="FF0000"/>
                </a:solidFill>
              </a:rPr>
              <a:t>Ø</a:t>
            </a:r>
            <a:r>
              <a:rPr lang="en-US" sz="3000" dirty="0" smtClean="0">
                <a:solidFill>
                  <a:srgbClr val="FF0000"/>
                </a:solidFill>
              </a:rPr>
              <a:t> Collimator, No </a:t>
            </a:r>
            <a:r>
              <a:rPr lang="en-US" sz="3000" dirty="0">
                <a:solidFill>
                  <a:srgbClr val="FF0000"/>
                </a:solidFill>
              </a:rPr>
              <a:t>Absorbers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37885"/>
              </p:ext>
            </p:extLst>
          </p:nvPr>
        </p:nvGraphicFramePr>
        <p:xfrm>
          <a:off x="4666678" y="3638766"/>
          <a:ext cx="4429460" cy="227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049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98305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Unable to fit</a:t>
                      </a:r>
                      <a:r>
                        <a:rPr lang="en-US" sz="1400" baseline="0" dirty="0" smtClean="0"/>
                        <a:t> spectrum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&gt;</a:t>
                      </a:r>
                      <a:r>
                        <a:rPr lang="en-US" sz="1200" baseline="0" dirty="0" smtClean="0"/>
                        <a:t> 100 &amp; event number &gt; 50000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28390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15968 ± 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5.580 ± 0.068</a:t>
                      </a:r>
                    </a:p>
                  </a:txBody>
                  <a:tcPr anchor="ctr"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108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3056216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17835 ±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2.239</a:t>
                      </a:r>
                      <a:r>
                        <a:rPr lang="en-US" sz="1400" baseline="0" dirty="0" smtClean="0"/>
                        <a:t> ± 0.040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655524" y="5829821"/>
            <a:ext cx="44406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Note: </a:t>
            </a:r>
            <a:r>
              <a:rPr lang="en-US" sz="1400" dirty="0" smtClean="0"/>
              <a:t>ADC mean appears to have been shifting during the waveform acquisition, therefore it’s difficult to get a spectrum to fit</a:t>
            </a:r>
          </a:p>
        </p:txBody>
      </p:sp>
    </p:spTree>
    <p:extLst>
      <p:ext uri="{BB962C8B-B14F-4D97-AF65-F5344CB8AC3E}">
        <p14:creationId xmlns:p14="http://schemas.microsoft.com/office/powerpoint/2010/main" val="385569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488" y="672354"/>
            <a:ext cx="9144000" cy="5916706"/>
          </a:xfrm>
        </p:spPr>
        <p:txBody>
          <a:bodyPr>
            <a:normAutofit/>
          </a:bodyPr>
          <a:lstStyle/>
          <a:p>
            <a:pPr marL="800100" lvl="1" indent="-342900">
              <a:buClr>
                <a:srgbClr val="FF0000"/>
              </a:buClr>
              <a:buFont typeface="+mj-lt"/>
              <a:buAutoNum type="arabicPeriod" startAt="4"/>
            </a:pPr>
            <a:r>
              <a:rPr lang="en-GB" sz="1600" dirty="0" smtClean="0">
                <a:ea typeface="Arial" charset="0"/>
                <a:cs typeface="Arial" charset="0"/>
              </a:rPr>
              <a:t>Combine step 3 into one fit, with each part of the fit corresponding to a defined region of the waveform:</a:t>
            </a:r>
          </a:p>
          <a:p>
            <a:pPr marL="1200150" lvl="2" indent="-342900">
              <a:buClr>
                <a:srgbClr val="FF0000"/>
              </a:buClr>
            </a:pPr>
            <a:r>
              <a:rPr lang="en-GB" sz="1500" dirty="0" smtClean="0">
                <a:ea typeface="Arial" charset="0"/>
                <a:cs typeface="Arial" charset="0"/>
              </a:rPr>
              <a:t>8 free parameters </a:t>
            </a:r>
          </a:p>
          <a:p>
            <a:pPr marL="1200150" lvl="2" indent="-342900">
              <a:buClr>
                <a:srgbClr val="FF0000"/>
              </a:buClr>
            </a:pPr>
            <a:r>
              <a:rPr lang="en-GB" sz="1500" dirty="0" smtClean="0">
                <a:ea typeface="Arial" charset="0"/>
                <a:cs typeface="Arial" charset="0"/>
              </a:rPr>
              <a:t>4 fixed parameters to define regions</a:t>
            </a:r>
          </a:p>
          <a:p>
            <a:pPr marL="1200150" lvl="2" indent="-342900">
              <a:buClr>
                <a:srgbClr val="FF0000"/>
              </a:buClr>
            </a:pPr>
            <a:endParaRPr lang="en-GB" sz="1600" dirty="0">
              <a:ea typeface="Arial" charset="0"/>
              <a:cs typeface="Arial" charset="0"/>
            </a:endParaRPr>
          </a:p>
          <a:p>
            <a:pPr marL="1200150" lvl="2" indent="-342900">
              <a:buClr>
                <a:srgbClr val="FF0000"/>
              </a:buClr>
            </a:pPr>
            <a:endParaRPr lang="en-GB" sz="1600" dirty="0" smtClean="0">
              <a:ea typeface="Arial" charset="0"/>
              <a:cs typeface="Arial" charset="0"/>
            </a:endParaRPr>
          </a:p>
          <a:p>
            <a:pPr marL="1200150" lvl="2" indent="-342900">
              <a:buClr>
                <a:srgbClr val="FF0000"/>
              </a:buClr>
            </a:pPr>
            <a:endParaRPr lang="en-GB" sz="1600" dirty="0">
              <a:ea typeface="Arial" charset="0"/>
              <a:cs typeface="Arial" charset="0"/>
            </a:endParaRPr>
          </a:p>
          <a:p>
            <a:pPr marL="1200150" lvl="2" indent="-342900">
              <a:buClr>
                <a:srgbClr val="FF0000"/>
              </a:buClr>
            </a:pPr>
            <a:endParaRPr lang="en-GB" sz="1600" dirty="0" smtClean="0">
              <a:ea typeface="Arial" charset="0"/>
              <a:cs typeface="Arial" charset="0"/>
            </a:endParaRPr>
          </a:p>
          <a:p>
            <a:pPr marL="1200150" lvl="2" indent="-342900">
              <a:buClr>
                <a:srgbClr val="FF0000"/>
              </a:buClr>
            </a:pPr>
            <a:endParaRPr lang="en-GB" sz="1600" dirty="0">
              <a:ea typeface="Arial" charset="0"/>
              <a:cs typeface="Arial" charset="0"/>
            </a:endParaRPr>
          </a:p>
          <a:p>
            <a:pPr marL="1200150" lvl="2" indent="-342900">
              <a:buClr>
                <a:srgbClr val="FF0000"/>
              </a:buClr>
            </a:pPr>
            <a:endParaRPr lang="en-GB" sz="1600" dirty="0" smtClean="0">
              <a:ea typeface="Arial" charset="0"/>
              <a:cs typeface="Arial" charset="0"/>
            </a:endParaRPr>
          </a:p>
          <a:p>
            <a:pPr marL="1200150" lvl="2" indent="-342900">
              <a:buClr>
                <a:srgbClr val="FF0000"/>
              </a:buClr>
            </a:pPr>
            <a:endParaRPr lang="en-GB" sz="1600" dirty="0">
              <a:ea typeface="Arial" charset="0"/>
              <a:cs typeface="Arial" charset="0"/>
            </a:endParaRPr>
          </a:p>
          <a:p>
            <a:pPr marL="1200150" lvl="2" indent="-342900">
              <a:buClr>
                <a:srgbClr val="FF0000"/>
              </a:buClr>
            </a:pPr>
            <a:endParaRPr lang="en-GB" sz="1600" dirty="0" smtClean="0">
              <a:ea typeface="Arial" charset="0"/>
              <a:cs typeface="Arial" charset="0"/>
            </a:endParaRPr>
          </a:p>
          <a:p>
            <a:pPr marL="1200150" lvl="2" indent="-342900">
              <a:buClr>
                <a:srgbClr val="FF0000"/>
              </a:buClr>
            </a:pPr>
            <a:endParaRPr lang="en-GB" sz="1600" dirty="0">
              <a:ea typeface="Arial" charset="0"/>
              <a:cs typeface="Arial" charset="0"/>
            </a:endParaRPr>
          </a:p>
          <a:p>
            <a:pPr marL="1200150" lvl="2" indent="-342900">
              <a:buClr>
                <a:srgbClr val="FF0000"/>
              </a:buClr>
            </a:pPr>
            <a:endParaRPr lang="en-GB" sz="1600" dirty="0" smtClean="0">
              <a:ea typeface="Arial" charset="0"/>
              <a:cs typeface="Arial" charset="0"/>
            </a:endParaRPr>
          </a:p>
          <a:p>
            <a:pPr marL="1200150" lvl="2" indent="-342900">
              <a:buClr>
                <a:srgbClr val="FF0000"/>
              </a:buClr>
            </a:pPr>
            <a:endParaRPr lang="en-GB" sz="1600" dirty="0">
              <a:ea typeface="Arial" charset="0"/>
              <a:cs typeface="Arial" charset="0"/>
            </a:endParaRPr>
          </a:p>
          <a:p>
            <a:pPr marL="1200150" lvl="2" indent="-342900">
              <a:buClr>
                <a:srgbClr val="FF0000"/>
              </a:buClr>
            </a:pPr>
            <a:endParaRPr lang="en-GB" sz="1600" dirty="0" smtClean="0">
              <a:ea typeface="Arial" charset="0"/>
              <a:cs typeface="Arial" charset="0"/>
            </a:endParaRPr>
          </a:p>
          <a:p>
            <a:pPr marL="1200150" lvl="2" indent="-342900">
              <a:buClr>
                <a:srgbClr val="FF0000"/>
              </a:buClr>
            </a:pPr>
            <a:endParaRPr lang="en-GB" sz="1600" dirty="0">
              <a:ea typeface="Arial" charset="0"/>
              <a:cs typeface="Arial" charset="0"/>
            </a:endParaRPr>
          </a:p>
          <a:p>
            <a:pPr marL="914400" lvl="1" indent="-457200">
              <a:buClr>
                <a:srgbClr val="FF0000"/>
              </a:buClr>
              <a:buFont typeface="+mj-lt"/>
              <a:buAutoNum type="arabicPeriod" startAt="5"/>
            </a:pPr>
            <a:r>
              <a:rPr lang="en-GB" sz="1600" dirty="0" smtClean="0">
                <a:ea typeface="Arial" charset="0"/>
                <a:cs typeface="Arial" charset="0"/>
              </a:rPr>
              <a:t>Take the integral of the waveform histogram for a defined gate length (x-axis) starting from a position along the x-axis defined by the digitiser settings during each run</a:t>
            </a:r>
          </a:p>
          <a:p>
            <a:pPr marL="1160463" lvl="2" indent="-303213">
              <a:buClr>
                <a:srgbClr val="FF0000"/>
              </a:buClr>
            </a:pPr>
            <a:r>
              <a:rPr lang="en-GB" sz="1500" dirty="0" smtClean="0">
                <a:ea typeface="Arial" charset="0"/>
                <a:cs typeface="Arial" charset="0"/>
              </a:rPr>
              <a:t>Cut on </a:t>
            </a:r>
            <a:r>
              <a:rPr lang="en-US" sz="1500" dirty="0"/>
              <a:t>a</a:t>
            </a:r>
            <a:r>
              <a:rPr lang="en-US" sz="1500" dirty="0" smtClean="0"/>
              <a:t> </a:t>
            </a:r>
            <a:r>
              <a:rPr lang="en-US" sz="1500" dirty="0"/>
              <a:t>Χ</a:t>
            </a:r>
            <a:r>
              <a:rPr lang="en-US" sz="1500" baseline="30000" dirty="0"/>
              <a:t>2</a:t>
            </a:r>
            <a:r>
              <a:rPr lang="en-US" sz="1500" dirty="0"/>
              <a:t>/</a:t>
            </a:r>
            <a:r>
              <a:rPr lang="en-US" sz="1500" dirty="0" smtClean="0"/>
              <a:t>NDF value to remove pile up from the “integral” histogram </a:t>
            </a:r>
            <a:endParaRPr lang="en-GB" sz="15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en-GB" sz="1800" dirty="0" smtClean="0">
              <a:ea typeface="Arial" charset="0"/>
              <a:cs typeface="Arial" charset="0"/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57" y="1888109"/>
            <a:ext cx="5338563" cy="36155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941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The Waveform Fitter (3)</a:t>
            </a:r>
            <a:endParaRPr lang="en-US" sz="3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endCxn id="18" idx="1"/>
          </p:cNvCxnSpPr>
          <p:nvPr/>
        </p:nvCxnSpPr>
        <p:spPr>
          <a:xfrm flipV="1">
            <a:off x="3699930" y="4094163"/>
            <a:ext cx="3245277" cy="75092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45207" y="3355499"/>
            <a:ext cx="2214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This region could use improvement, but for now the Χ</a:t>
            </a:r>
            <a:r>
              <a:rPr lang="en-US" sz="1500" baseline="30000" dirty="0" smtClean="0"/>
              <a:t>2</a:t>
            </a:r>
            <a:r>
              <a:rPr lang="en-US" sz="1500" dirty="0" smtClean="0"/>
              <a:t>/NDF for single </a:t>
            </a:r>
            <a:r>
              <a:rPr lang="en-US" sz="1500" dirty="0" err="1" smtClean="0"/>
              <a:t>vs</a:t>
            </a:r>
            <a:r>
              <a:rPr lang="en-US" sz="1500" dirty="0" smtClean="0"/>
              <a:t> double/pile up waveforms is a good way to identify pile up.</a:t>
            </a:r>
            <a:endParaRPr lang="en-US" sz="1500" dirty="0"/>
          </a:p>
        </p:txBody>
      </p:sp>
      <p:sp>
        <p:nvSpPr>
          <p:cNvPr id="22" name="TextBox 21"/>
          <p:cNvSpPr txBox="1"/>
          <p:nvPr/>
        </p:nvSpPr>
        <p:spPr>
          <a:xfrm>
            <a:off x="5814062" y="5207439"/>
            <a:ext cx="13506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Time, ns</a:t>
            </a:r>
            <a:endParaRPr lang="en-US" sz="15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174662" y="2741294"/>
            <a:ext cx="13506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Amplitude, mV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1957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941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Single </a:t>
            </a:r>
            <a:r>
              <a:rPr lang="en-US" sz="3800" dirty="0" err="1" smtClean="0">
                <a:solidFill>
                  <a:srgbClr val="FF0000"/>
                </a:solidFill>
              </a:rPr>
              <a:t>vs</a:t>
            </a:r>
            <a:r>
              <a:rPr lang="en-US" sz="3800" dirty="0" smtClean="0">
                <a:solidFill>
                  <a:srgbClr val="FF0000"/>
                </a:solidFill>
              </a:rPr>
              <a:t> Pile Up Waveforms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88" y="672354"/>
            <a:ext cx="9144000" cy="591670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2100" dirty="0" smtClean="0">
                <a:ea typeface="Arial" charset="0"/>
                <a:cs typeface="Arial" charset="0"/>
              </a:rPr>
              <a:t>Example waveforms taken from run 053, August 2016: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 mm collimator, no absorbers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300 – 500 kHz / 0.2 – 0.27 </a:t>
            </a:r>
            <a:r>
              <a:rPr lang="en-GB" sz="1800" dirty="0" err="1" smtClean="0">
                <a:ea typeface="Arial" charset="0"/>
                <a:cs typeface="Arial" charset="0"/>
              </a:rPr>
              <a:t>nA</a:t>
            </a:r>
            <a:r>
              <a:rPr lang="en-GB" sz="1800" dirty="0" smtClean="0">
                <a:ea typeface="Arial" charset="0"/>
                <a:cs typeface="Arial" charset="0"/>
              </a:rPr>
              <a:t> scattering foil current rate</a:t>
            </a: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US" sz="2100" dirty="0"/>
              <a:t>Χ</a:t>
            </a:r>
            <a:r>
              <a:rPr lang="en-US" sz="2100" baseline="30000" dirty="0"/>
              <a:t>2</a:t>
            </a:r>
            <a:r>
              <a:rPr lang="en-US" sz="2100" dirty="0"/>
              <a:t>/NDF </a:t>
            </a:r>
            <a:r>
              <a:rPr lang="en-US" sz="2100" dirty="0" smtClean="0"/>
              <a:t> looks to be a good way to distinguish between single events and pile up (checked for many waveforms!)</a:t>
            </a:r>
          </a:p>
          <a:p>
            <a:pPr>
              <a:buClr>
                <a:srgbClr val="FF0000"/>
              </a:buClr>
            </a:pPr>
            <a:r>
              <a:rPr lang="en-US" sz="2100" dirty="0" smtClean="0">
                <a:ea typeface="Arial" charset="0"/>
                <a:cs typeface="Arial" charset="0"/>
              </a:rPr>
              <a:t>See slide 19 for resulting zoomed in </a:t>
            </a:r>
            <a:r>
              <a:rPr lang="en-US" sz="2100" dirty="0" smtClean="0"/>
              <a:t>Χ</a:t>
            </a:r>
            <a:r>
              <a:rPr lang="en-US" sz="2100" baseline="30000" dirty="0" smtClean="0"/>
              <a:t>2</a:t>
            </a:r>
            <a:r>
              <a:rPr lang="en-US" sz="2100" dirty="0"/>
              <a:t>/NDF </a:t>
            </a:r>
            <a:r>
              <a:rPr lang="en-US" sz="2100" dirty="0" smtClean="0"/>
              <a:t>distribution for run 053</a:t>
            </a:r>
            <a:endParaRPr lang="en-GB" sz="21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  <p:pic>
        <p:nvPicPr>
          <p:cNvPr id="3" name="Picture 2" descr="single_waveform_05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" y="2088195"/>
            <a:ext cx="4418019" cy="2992097"/>
          </a:xfrm>
          <a:prstGeom prst="rect">
            <a:avLst/>
          </a:prstGeom>
        </p:spPr>
      </p:pic>
      <p:pic>
        <p:nvPicPr>
          <p:cNvPr id="9" name="Picture 8" descr="double_waveform_05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35" y="2092855"/>
            <a:ext cx="4428843" cy="2999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8277" y="1693429"/>
            <a:ext cx="195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waveform: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59161" y="1689029"/>
            <a:ext cx="195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waveform: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33719" y="3899897"/>
            <a:ext cx="14624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</a:rPr>
              <a:t>Χ</a:t>
            </a:r>
            <a:r>
              <a:rPr lang="en-US" sz="1700" baseline="30000" dirty="0">
                <a:solidFill>
                  <a:srgbClr val="FF0000"/>
                </a:solidFill>
              </a:rPr>
              <a:t>2</a:t>
            </a:r>
            <a:r>
              <a:rPr lang="en-US" sz="1700" dirty="0">
                <a:solidFill>
                  <a:srgbClr val="FF0000"/>
                </a:solidFill>
              </a:rPr>
              <a:t>/</a:t>
            </a:r>
            <a:r>
              <a:rPr lang="en-US" sz="1700" dirty="0" smtClean="0">
                <a:solidFill>
                  <a:srgbClr val="FF0000"/>
                </a:solidFill>
              </a:rPr>
              <a:t>NDF = 23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027" y="3895497"/>
            <a:ext cx="14624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</a:rPr>
              <a:t>Χ</a:t>
            </a:r>
            <a:r>
              <a:rPr lang="en-US" sz="1700" baseline="30000" dirty="0">
                <a:solidFill>
                  <a:srgbClr val="FF0000"/>
                </a:solidFill>
              </a:rPr>
              <a:t>2</a:t>
            </a:r>
            <a:r>
              <a:rPr lang="en-US" sz="1700" dirty="0">
                <a:solidFill>
                  <a:srgbClr val="FF0000"/>
                </a:solidFill>
              </a:rPr>
              <a:t>/</a:t>
            </a:r>
            <a:r>
              <a:rPr lang="en-US" sz="1700" dirty="0" smtClean="0">
                <a:solidFill>
                  <a:srgbClr val="FF0000"/>
                </a:solidFill>
              </a:rPr>
              <a:t>NDF = 2922</a:t>
            </a:r>
            <a:endParaRPr lang="en-US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2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58082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Tuesday 2</a:t>
            </a:r>
            <a:r>
              <a:rPr lang="en-US" sz="3200" baseline="30000" dirty="0" smtClean="0">
                <a:solidFill>
                  <a:srgbClr val="FF0000"/>
                </a:solidFill>
              </a:rPr>
              <a:t>nd</a:t>
            </a:r>
            <a:r>
              <a:rPr lang="en-US" sz="3200" dirty="0" smtClean="0">
                <a:solidFill>
                  <a:srgbClr val="FF0000"/>
                </a:solidFill>
              </a:rPr>
              <a:t> of August 2016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8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Run 003: Rate &lt; 25 kHz, Wheel Position 0/1.4 mm WE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chi2_run003_25kH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2" y="745808"/>
            <a:ext cx="4264621" cy="2888209"/>
          </a:xfrm>
          <a:prstGeom prst="rect">
            <a:avLst/>
          </a:prstGeom>
        </p:spPr>
      </p:pic>
      <p:pic>
        <p:nvPicPr>
          <p:cNvPr id="12" name="Picture 11" descr="run003_25kHz_a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19" y="745809"/>
            <a:ext cx="4258884" cy="2888209"/>
          </a:xfrm>
          <a:prstGeom prst="rect">
            <a:avLst/>
          </a:prstGeom>
        </p:spPr>
      </p:pic>
      <p:pic>
        <p:nvPicPr>
          <p:cNvPr id="13" name="Picture 12" descr="adcMean_eventNumber_run003_25kHz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1" y="3587393"/>
            <a:ext cx="4269260" cy="289135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64088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122881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6344 ± 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2.819</a:t>
                      </a:r>
                      <a:r>
                        <a:rPr lang="en-US" sz="1400" baseline="0" dirty="0" smtClean="0"/>
                        <a:t> ± 0.042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66973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6339 ± 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2.582 ± 0.035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001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1901507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6360 ± 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2.219</a:t>
                      </a:r>
                      <a:r>
                        <a:rPr lang="en-US" sz="1400" baseline="0" dirty="0" smtClean="0"/>
                        <a:t> ± 0.008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01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PT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07107" y="-157700"/>
            <a:ext cx="93639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>
                <a:solidFill>
                  <a:srgbClr val="FF0000"/>
                </a:solidFill>
              </a:rPr>
              <a:t>Run 013: Rate &lt; 25 kHz, Wheel Position 100/18.9 mm WE</a:t>
            </a: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2" y="745808"/>
            <a:ext cx="4264621" cy="2888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19" y="747752"/>
            <a:ext cx="4258884" cy="2884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2" y="3587393"/>
            <a:ext cx="4269258" cy="289135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234209"/>
              </p:ext>
            </p:extLst>
          </p:nvPr>
        </p:nvGraphicFramePr>
        <p:xfrm>
          <a:off x="4743181" y="3807055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92161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4116 ±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5.596</a:t>
                      </a:r>
                      <a:r>
                        <a:rPr lang="en-US" sz="1400" baseline="0" dirty="0" smtClean="0"/>
                        <a:t> ± 0.074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65094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4114 ± 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5.574 ± 0.096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009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2146863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3851 ± 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5.127</a:t>
                      </a:r>
                      <a:r>
                        <a:rPr lang="en-US" sz="1400" baseline="0" dirty="0" smtClean="0"/>
                        <a:t> ± 0.010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43181" y="5752624"/>
            <a:ext cx="4171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Note: </a:t>
            </a:r>
            <a:r>
              <a:rPr lang="en-US" sz="1400" dirty="0" smtClean="0"/>
              <a:t>There was a “beam drop” in between the ADC run and the waveform run during which the ADC mean shifted</a:t>
            </a:r>
          </a:p>
        </p:txBody>
      </p:sp>
    </p:spTree>
    <p:extLst>
      <p:ext uri="{BB962C8B-B14F-4D97-AF65-F5344CB8AC3E}">
        <p14:creationId xmlns:p14="http://schemas.microsoft.com/office/powerpoint/2010/main" val="301887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PT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77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Run 031: Rate - 20 kHz, No Absorbers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2" y="745808"/>
            <a:ext cx="4264621" cy="2888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19" y="747752"/>
            <a:ext cx="4258884" cy="2884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2" y="3587393"/>
            <a:ext cx="4269258" cy="289135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666744"/>
              </p:ext>
            </p:extLst>
          </p:nvPr>
        </p:nvGraphicFramePr>
        <p:xfrm>
          <a:off x="4743181" y="4021241"/>
          <a:ext cx="4184645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34"/>
                <a:gridCol w="979236"/>
                <a:gridCol w="1086340"/>
                <a:gridCol w="1292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Χ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/NDF cut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events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mean, ADC counts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ΔE/E FWHM,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104974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6524 ± 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2.105 ± 0.038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53473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6522 ± 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2.079 ± 0.030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ADC equivalent: run 029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1963124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6628 ± 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2.115 ± 0.007</a:t>
                      </a:r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70860" y="6239932"/>
            <a:ext cx="628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x</a:t>
            </a:r>
            <a:r>
              <a:rPr lang="en-US" sz="1000" b="1" dirty="0" smtClean="0"/>
              <a:t> 10</a:t>
            </a:r>
            <a:r>
              <a:rPr lang="en-US" sz="1000" b="1" baseline="30000" dirty="0" smtClean="0"/>
              <a:t>3</a:t>
            </a:r>
            <a:endParaRPr lang="en-US" sz="1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37815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2501</Words>
  <Application>Microsoft Macintosh PowerPoint</Application>
  <PresentationFormat>On-screen Show (4:3)</PresentationFormat>
  <Paragraphs>725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Clatterbridge 2nd – 3rd August 2016 Waveform 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Clatterbridge 2nd – 3rd August 2016 Waveform Data Analysis</dc:title>
  <dc:creator>Anastasia Basharina-Freshville</dc:creator>
  <cp:lastModifiedBy>Anastasia Basharina-Freshville</cp:lastModifiedBy>
  <cp:revision>91</cp:revision>
  <dcterms:created xsi:type="dcterms:W3CDTF">2016-09-13T12:15:14Z</dcterms:created>
  <dcterms:modified xsi:type="dcterms:W3CDTF">2016-09-21T16:03:28Z</dcterms:modified>
</cp:coreProperties>
</file>