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7" r:id="rId9"/>
    <p:sldId id="265" r:id="rId10"/>
    <p:sldId id="266" r:id="rId11"/>
    <p:sldId id="261" r:id="rId12"/>
    <p:sldId id="274" r:id="rId13"/>
    <p:sldId id="275" r:id="rId14"/>
    <p:sldId id="276" r:id="rId15"/>
    <p:sldId id="277" r:id="rId16"/>
    <p:sldId id="278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480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903EB-EF9C-B544-8E50-29BBFDC201AA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C67EA-B1D4-CD42-8FB1-D9DD1F87F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60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B72EA-D874-C745-957D-A0A861F758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16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5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3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8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9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7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4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6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4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2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2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3CB3F-7BEA-B048-94B5-87DDBE3832B3}" type="datetimeFigureOut">
              <a:rPr lang="en-US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EEA2-F23F-CC49-B6D6-1DB452B4D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7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ystals.saint-gobain.com/uploadedFiles/SG-Crystals/Documents/Organic%20Product%20Accessories%20Data%20Sheet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Relationship Id="rId3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Relationship Id="rId3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Relationship Id="rId3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emf"/><Relationship Id="rId3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ystals.saint-gobain.com/uploadedFiles/SG-Crystals/Documents/Organic%20Product%20Accessories%20Data%20Sheet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emf"/><Relationship Id="rId3" Type="http://schemas.openxmlformats.org/officeDocument/2006/relationships/image" Target="../media/image2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emf"/><Relationship Id="rId3" Type="http://schemas.openxmlformats.org/officeDocument/2006/relationships/image" Target="../media/image2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emf"/><Relationship Id="rId3" Type="http://schemas.openxmlformats.org/officeDocument/2006/relationships/image" Target="../media/image28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ystals.saint-gobain.com/uploadedFiles/SG-Crystals/Documents/Organic%20Product%20Accessories%20Data%20Sheet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44" y="2221763"/>
            <a:ext cx="887356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PMT Rate Dependence Investigation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1836" y="4160707"/>
            <a:ext cx="6400800" cy="103857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Anastasia Basharina-Freshville 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(University College London)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6F4E-7BD4-A14E-94D8-6F1979027772}" type="datetime1">
              <a:rPr lang="en-GB" smtClean="0"/>
              <a:t>16/05/2017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8559-C4EA-D048-8D2C-6452A6C6BAA4}" type="slidenum">
              <a:rPr lang="en-US" smtClean="0"/>
              <a:t>1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-14111"/>
            <a:ext cx="9158111" cy="842121"/>
            <a:chOff x="0" y="0"/>
            <a:chExt cx="9158111" cy="842121"/>
          </a:xfrm>
        </p:grpSpPr>
        <p:pic>
          <p:nvPicPr>
            <p:cNvPr id="11" name="Picture 10" descr="mid-red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3000" y="0"/>
              <a:ext cx="2935111" cy="842121"/>
            </a:xfrm>
            <a:prstGeom prst="rect">
              <a:avLst/>
            </a:prstGeom>
          </p:spPr>
        </p:pic>
        <p:pic>
          <p:nvPicPr>
            <p:cNvPr id="14" name="Picture 13" descr="ucl_banner_crop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237112" cy="8421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952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10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-1200 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2 mA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65" y="863601"/>
            <a:ext cx="4563066" cy="30903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64" y="4016792"/>
            <a:ext cx="913933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Deviation </a:t>
            </a:r>
            <a:r>
              <a:rPr lang="en-US" dirty="0"/>
              <a:t>from linearity occurs </a:t>
            </a:r>
            <a:r>
              <a:rPr lang="en-US" dirty="0" smtClean="0"/>
              <a:t>at </a:t>
            </a:r>
            <a:r>
              <a:rPr lang="en-US" dirty="0"/>
              <a:t>~ </a:t>
            </a:r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MHz</a:t>
            </a:r>
            <a:r>
              <a:rPr lang="en-US" dirty="0"/>
              <a:t>, corresponding to an anode average current,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baseline="30000" dirty="0" err="1">
                <a:solidFill>
                  <a:srgbClr val="FF0000"/>
                </a:solidFill>
              </a:rPr>
              <a:t>a</a:t>
            </a:r>
            <a:r>
              <a:rPr lang="en-US" baseline="-25000" dirty="0" err="1">
                <a:solidFill>
                  <a:srgbClr val="FF0000"/>
                </a:solidFill>
              </a:rPr>
              <a:t>av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≈ </a:t>
            </a:r>
            <a:r>
              <a:rPr lang="en-US" dirty="0" smtClean="0">
                <a:solidFill>
                  <a:srgbClr val="FF0000"/>
                </a:solidFill>
              </a:rPr>
              <a:t>145 𝛍A</a:t>
            </a:r>
            <a:endParaRPr lang="en-US" sz="1700" dirty="0" smtClean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Again, for this set of measurements we do not see the decrease in amplitude effect! 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Why?!</a:t>
            </a: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endParaRPr lang="en-US" sz="1700" dirty="0" smtClean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sz="1700" b="1" dirty="0" smtClean="0">
                <a:solidFill>
                  <a:srgbClr val="FF0000"/>
                </a:solidFill>
              </a:rPr>
              <a:t>Conclusions</a:t>
            </a:r>
            <a:r>
              <a:rPr lang="en-US" sz="1700" dirty="0" smtClean="0"/>
              <a:t> for “</a:t>
            </a:r>
            <a:r>
              <a:rPr lang="en-US" sz="1700" dirty="0" smtClean="0">
                <a:solidFill>
                  <a:srgbClr val="FF0000"/>
                </a:solidFill>
              </a:rPr>
              <a:t>short</a:t>
            </a:r>
            <a:r>
              <a:rPr lang="en-US" sz="1700" dirty="0" smtClean="0"/>
              <a:t>” scintillator measurements: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For 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baseline="30000" dirty="0" err="1">
                <a:solidFill>
                  <a:srgbClr val="FF0000"/>
                </a:solidFill>
              </a:rPr>
              <a:t>a</a:t>
            </a:r>
            <a:r>
              <a:rPr lang="en-US" sz="1600" baseline="-25000" dirty="0" err="1">
                <a:solidFill>
                  <a:srgbClr val="FF0000"/>
                </a:solidFill>
              </a:rPr>
              <a:t>av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&gt; 100 𝛍A</a:t>
            </a:r>
            <a:r>
              <a:rPr lang="en-US" sz="1700" dirty="0"/>
              <a:t> </a:t>
            </a:r>
            <a:r>
              <a:rPr lang="en-US" sz="1700" dirty="0" smtClean="0"/>
              <a:t>we see </a:t>
            </a:r>
            <a:r>
              <a:rPr lang="en-US" sz="1700" dirty="0" err="1" smtClean="0"/>
              <a:t>behaviour</a:t>
            </a:r>
            <a:r>
              <a:rPr lang="en-US" sz="1700" dirty="0" smtClean="0"/>
              <a:t> in line with expectation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For some measurements (2/7) we see an effect where the ADC mean decreases by ~ 10% at low rates. Currently the cause of this is not understood.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410200" y="1958347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1.86 V</a:t>
            </a:r>
          </a:p>
          <a:p>
            <a:pPr algn="ctr"/>
            <a:r>
              <a:rPr lang="en-US" sz="1400" dirty="0" smtClean="0"/>
              <a:t>Pulse amplitude: 106.6 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8.00 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6.25 MHz</a:t>
            </a:r>
          </a:p>
        </p:txBody>
      </p:sp>
    </p:spTree>
    <p:extLst>
      <p:ext uri="{BB962C8B-B14F-4D97-AF65-F5344CB8AC3E}">
        <p14:creationId xmlns:p14="http://schemas.microsoft.com/office/powerpoint/2010/main" val="219512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11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195220"/>
            <a:ext cx="9144000" cy="4308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Measurement Setup 2:</a:t>
            </a:r>
          </a:p>
          <a:p>
            <a:endParaRPr lang="en-US" sz="3800" dirty="0" smtClean="0">
              <a:solidFill>
                <a:srgbClr val="FF0000"/>
              </a:solidFill>
            </a:endParaRP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200" dirty="0">
                <a:ea typeface="Arial" charset="0"/>
                <a:cs typeface="Arial" charset="0"/>
              </a:rPr>
              <a:t>2” Hamamatsu R13089-100-11 PMT with negative HV active divider base (made by Hamamatsu)</a:t>
            </a: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200" dirty="0">
                <a:solidFill>
                  <a:srgbClr val="FF0000"/>
                </a:solidFill>
                <a:ea typeface="Arial" charset="0"/>
                <a:cs typeface="Arial" charset="0"/>
              </a:rPr>
              <a:t>3 cm x 3 cm x </a:t>
            </a:r>
            <a:r>
              <a:rPr lang="en-GB" sz="2200" dirty="0" smtClean="0">
                <a:solidFill>
                  <a:srgbClr val="FF0000"/>
                </a:solidFill>
                <a:ea typeface="Arial" charset="0"/>
                <a:cs typeface="Arial" charset="0"/>
              </a:rPr>
              <a:t>45 </a:t>
            </a:r>
            <a:r>
              <a:rPr lang="en-GB" sz="2200" dirty="0">
                <a:solidFill>
                  <a:srgbClr val="FF0000"/>
                </a:solidFill>
                <a:ea typeface="Arial" charset="0"/>
                <a:cs typeface="Arial" charset="0"/>
              </a:rPr>
              <a:t>cm </a:t>
            </a:r>
            <a:r>
              <a:rPr lang="en-GB" sz="2200" dirty="0">
                <a:ea typeface="Arial" charset="0"/>
                <a:cs typeface="Arial" charset="0"/>
              </a:rPr>
              <a:t>cuboid ENVINET standard scintillator</a:t>
            </a: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200" dirty="0">
                <a:ea typeface="Arial" charset="0"/>
                <a:cs typeface="Arial" charset="0"/>
              </a:rPr>
              <a:t>Coupled with BC-630 Saint </a:t>
            </a:r>
            <a:r>
              <a:rPr lang="en-GB" sz="2200" dirty="0" err="1">
                <a:ea typeface="Arial" charset="0"/>
                <a:cs typeface="Arial" charset="0"/>
              </a:rPr>
              <a:t>Gobain</a:t>
            </a:r>
            <a:r>
              <a:rPr lang="en-GB" sz="2200" dirty="0">
                <a:ea typeface="Arial" charset="0"/>
                <a:cs typeface="Arial" charset="0"/>
              </a:rPr>
              <a:t> silicone optical gel (refractive index = 1.465) </a:t>
            </a:r>
            <a:br>
              <a:rPr lang="en-GB" sz="2200" dirty="0">
                <a:ea typeface="Arial" charset="0"/>
                <a:cs typeface="Arial" charset="0"/>
              </a:rPr>
            </a:br>
            <a:r>
              <a:rPr lang="en-GB" sz="1200" dirty="0">
                <a:ea typeface="Arial" charset="0"/>
                <a:cs typeface="Arial" charset="0"/>
                <a:hlinkClick r:id="rId2"/>
              </a:rPr>
              <a:t>http://www.crystals.saint-gobain.com/uploadedFiles/SG-Crystals/Documents/Organic%20Product%20Accessories%20Data%20Sheet.pdf</a:t>
            </a:r>
            <a:endParaRPr lang="en-GB" sz="1200" dirty="0">
              <a:ea typeface="Arial" charset="0"/>
              <a:cs typeface="Arial" charset="0"/>
            </a:endParaRPr>
          </a:p>
          <a:p>
            <a:endParaRPr lang="en-US" sz="38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Aim: </a:t>
            </a:r>
            <a:r>
              <a:rPr lang="en-US" sz="2400" dirty="0" smtClean="0"/>
              <a:t>Do we see the same </a:t>
            </a:r>
            <a:r>
              <a:rPr lang="en-US" sz="2400" dirty="0" err="1" smtClean="0"/>
              <a:t>behaviour</a:t>
            </a:r>
            <a:r>
              <a:rPr lang="en-US" sz="2400" dirty="0" smtClean="0"/>
              <a:t> for </a:t>
            </a:r>
            <a:r>
              <a:rPr lang="en-US" sz="2400" dirty="0" err="1"/>
              <a:t>I</a:t>
            </a:r>
            <a:r>
              <a:rPr lang="en-US" sz="2400" baseline="30000" dirty="0" err="1"/>
              <a:t>a</a:t>
            </a:r>
            <a:r>
              <a:rPr lang="en-US" sz="2400" baseline="-25000" dirty="0" err="1"/>
              <a:t>av</a:t>
            </a:r>
            <a:r>
              <a:rPr lang="en-US" sz="2400" dirty="0"/>
              <a:t> &gt; 100 𝛍A </a:t>
            </a:r>
            <a:r>
              <a:rPr lang="en-US" sz="2400" dirty="0" smtClean="0"/>
              <a:t>with our long scintillator as we do with the short?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4813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</a:t>
            </a:r>
            <a:r>
              <a:rPr lang="en-US" sz="3800" dirty="0" smtClean="0">
                <a:solidFill>
                  <a:srgbClr val="FF0000"/>
                </a:solidFill>
              </a:rPr>
              <a:t>-1200 </a:t>
            </a:r>
            <a:r>
              <a:rPr lang="en-US" sz="3800" dirty="0" smtClean="0">
                <a:solidFill>
                  <a:srgbClr val="FF0000"/>
                </a:solidFill>
              </a:rPr>
              <a:t>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</a:t>
            </a:r>
            <a:r>
              <a:rPr lang="en-US" sz="3800" dirty="0" smtClean="0">
                <a:solidFill>
                  <a:srgbClr val="FF0000"/>
                </a:solidFill>
              </a:rPr>
              <a:t>12 mA</a:t>
            </a:r>
            <a:endParaRPr lang="en-US" sz="3800" dirty="0" smtClean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" y="990601"/>
            <a:ext cx="4563068" cy="309033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990604"/>
            <a:ext cx="4563063" cy="309032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533024" y="3209796"/>
            <a:ext cx="2120215" cy="4462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044200" y="2366354"/>
            <a:ext cx="68105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rgbClr val="660066"/>
                </a:solidFill>
              </a:rPr>
              <a:t>z</a:t>
            </a:r>
            <a:r>
              <a:rPr lang="en-US" sz="1300" dirty="0" smtClean="0">
                <a:solidFill>
                  <a:srgbClr val="660066"/>
                </a:solidFill>
              </a:rPr>
              <a:t>oom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region: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0 – </a:t>
            </a:r>
            <a:r>
              <a:rPr lang="en-US" sz="1300" dirty="0" smtClean="0">
                <a:solidFill>
                  <a:srgbClr val="660066"/>
                </a:solidFill>
              </a:rPr>
              <a:t>100 </a:t>
            </a:r>
            <a:endParaRPr lang="en-US" sz="1300" dirty="0" smtClean="0">
              <a:solidFill>
                <a:srgbClr val="660066"/>
              </a:solidFill>
            </a:endParaRP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kHz</a:t>
            </a:r>
            <a:endParaRPr lang="en-US" sz="1300" dirty="0">
              <a:solidFill>
                <a:srgbClr val="66006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4397792"/>
            <a:ext cx="913933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Deviation from linearity occurs at ~ </a:t>
            </a:r>
            <a:r>
              <a:rPr lang="en-US" dirty="0" smtClean="0">
                <a:solidFill>
                  <a:srgbClr val="FF0000"/>
                </a:solidFill>
              </a:rPr>
              <a:t>1.3 </a:t>
            </a:r>
            <a:r>
              <a:rPr lang="en-US" dirty="0">
                <a:solidFill>
                  <a:srgbClr val="FF0000"/>
                </a:solidFill>
              </a:rPr>
              <a:t>MHz</a:t>
            </a:r>
            <a:r>
              <a:rPr lang="en-US" dirty="0"/>
              <a:t>, corresponding to an anode average current,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baseline="30000" dirty="0" err="1">
                <a:solidFill>
                  <a:srgbClr val="FF0000"/>
                </a:solidFill>
              </a:rPr>
              <a:t>a</a:t>
            </a:r>
            <a:r>
              <a:rPr lang="en-US" baseline="-25000" dirty="0" err="1">
                <a:solidFill>
                  <a:srgbClr val="FF0000"/>
                </a:solidFill>
              </a:rPr>
              <a:t>av</a:t>
            </a:r>
            <a:r>
              <a:rPr lang="en-US" dirty="0">
                <a:solidFill>
                  <a:srgbClr val="FF0000"/>
                </a:solidFill>
              </a:rPr>
              <a:t>  ≈ </a:t>
            </a:r>
            <a:r>
              <a:rPr lang="en-US" dirty="0" smtClean="0">
                <a:solidFill>
                  <a:srgbClr val="FF0000"/>
                </a:solidFill>
              </a:rPr>
              <a:t>180 𝛍A</a:t>
            </a:r>
            <a:endParaRPr lang="en-US" sz="1700" dirty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But </a:t>
            </a:r>
            <a:r>
              <a:rPr lang="en-US" dirty="0"/>
              <a:t>we also see another effect: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A </a:t>
            </a:r>
            <a:r>
              <a:rPr lang="en-US" sz="1700" dirty="0">
                <a:solidFill>
                  <a:srgbClr val="FF0000"/>
                </a:solidFill>
              </a:rPr>
              <a:t>~ </a:t>
            </a:r>
            <a:r>
              <a:rPr lang="en-US" sz="1700" dirty="0">
                <a:solidFill>
                  <a:srgbClr val="FF0000"/>
                </a:solidFill>
              </a:rPr>
              <a:t>2</a:t>
            </a:r>
            <a:r>
              <a:rPr lang="en-US" sz="1700" dirty="0" smtClean="0">
                <a:solidFill>
                  <a:srgbClr val="FF0000"/>
                </a:solidFill>
              </a:rPr>
              <a:t>0</a:t>
            </a:r>
            <a:r>
              <a:rPr lang="en-US" sz="1700" dirty="0">
                <a:solidFill>
                  <a:srgbClr val="FF0000"/>
                </a:solidFill>
              </a:rPr>
              <a:t>% drop </a:t>
            </a:r>
            <a:r>
              <a:rPr lang="en-US" sz="1700" dirty="0"/>
              <a:t>in ADC mean at lower </a:t>
            </a:r>
            <a:r>
              <a:rPr lang="en-US" sz="1700" dirty="0" smtClean="0"/>
              <a:t>rates of </a:t>
            </a:r>
            <a:r>
              <a:rPr lang="en-US" sz="1700" dirty="0" smtClean="0">
                <a:solidFill>
                  <a:srgbClr val="FF0000"/>
                </a:solidFill>
              </a:rPr>
              <a:t>10 </a:t>
            </a:r>
            <a:r>
              <a:rPr lang="en-US" sz="1700" dirty="0">
                <a:solidFill>
                  <a:srgbClr val="FF0000"/>
                </a:solidFill>
              </a:rPr>
              <a:t>– </a:t>
            </a:r>
            <a:r>
              <a:rPr lang="en-US" sz="1700" dirty="0" smtClean="0">
                <a:solidFill>
                  <a:srgbClr val="FF0000"/>
                </a:solidFill>
              </a:rPr>
              <a:t>30 </a:t>
            </a:r>
            <a:r>
              <a:rPr lang="en-US" sz="1700" dirty="0">
                <a:solidFill>
                  <a:srgbClr val="FF0000"/>
                </a:solidFill>
              </a:rPr>
              <a:t>kHz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This effect goes with the current, as seen on </a:t>
            </a:r>
            <a:r>
              <a:rPr lang="en-US" sz="1700" dirty="0" smtClean="0"/>
              <a:t>slide </a:t>
            </a:r>
            <a:r>
              <a:rPr lang="en-US" sz="1700" dirty="0" smtClean="0"/>
              <a:t>13.</a:t>
            </a:r>
            <a:endParaRPr lang="en-US" sz="1700" dirty="0"/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What could be causing this?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99200" y="2631423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</a:t>
            </a:r>
            <a:r>
              <a:rPr lang="en-US" sz="1400" dirty="0" smtClean="0"/>
              <a:t>2.13 </a:t>
            </a:r>
            <a:r>
              <a:rPr lang="en-US" sz="1400" dirty="0" smtClean="0"/>
              <a:t>V</a:t>
            </a:r>
          </a:p>
          <a:p>
            <a:pPr algn="ctr"/>
            <a:r>
              <a:rPr lang="en-US" sz="1400" dirty="0" smtClean="0"/>
              <a:t>Pulse amplitude: </a:t>
            </a:r>
            <a:r>
              <a:rPr lang="en-US" sz="1400" dirty="0" smtClean="0"/>
              <a:t>614.3</a:t>
            </a:r>
            <a:r>
              <a:rPr lang="en-US" sz="1400" dirty="0" smtClean="0"/>
              <a:t> </a:t>
            </a:r>
            <a:r>
              <a:rPr lang="en-US" sz="1400" dirty="0" smtClean="0"/>
              <a:t>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</a:t>
            </a:r>
            <a:r>
              <a:rPr lang="en-US" sz="1400" dirty="0" smtClean="0"/>
              <a:t>11.15 </a:t>
            </a:r>
            <a:r>
              <a:rPr lang="en-US" sz="1400" dirty="0" smtClean="0"/>
              <a:t>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</a:t>
            </a:r>
            <a:r>
              <a:rPr lang="en-US" sz="1400" dirty="0" smtClean="0"/>
              <a:t>730</a:t>
            </a:r>
            <a:r>
              <a:rPr lang="en-US" sz="1400" dirty="0" smtClean="0"/>
              <a:t> </a:t>
            </a:r>
            <a:r>
              <a:rPr lang="en-US" sz="1400" dirty="0" smtClean="0"/>
              <a:t>kHz</a:t>
            </a:r>
          </a:p>
        </p:txBody>
      </p:sp>
    </p:spTree>
    <p:extLst>
      <p:ext uri="{BB962C8B-B14F-4D97-AF65-F5344CB8AC3E}">
        <p14:creationId xmlns:p14="http://schemas.microsoft.com/office/powerpoint/2010/main" val="876247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</a:t>
            </a:r>
            <a:r>
              <a:rPr lang="en-US" sz="3800" dirty="0" smtClean="0">
                <a:solidFill>
                  <a:srgbClr val="FF0000"/>
                </a:solidFill>
              </a:rPr>
              <a:t>-1200 </a:t>
            </a:r>
            <a:r>
              <a:rPr lang="en-US" sz="3800" dirty="0" smtClean="0">
                <a:solidFill>
                  <a:srgbClr val="FF0000"/>
                </a:solidFill>
              </a:rPr>
              <a:t>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</a:t>
            </a:r>
            <a:r>
              <a:rPr lang="en-US" sz="3800" dirty="0" smtClean="0">
                <a:solidFill>
                  <a:srgbClr val="FF0000"/>
                </a:solidFill>
              </a:rPr>
              <a:t>2 mA</a:t>
            </a:r>
            <a:endParaRPr lang="en-US" sz="3800" dirty="0" smtClean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" y="992680"/>
            <a:ext cx="4556930" cy="308617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990604"/>
            <a:ext cx="4563062" cy="309032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533024" y="3209796"/>
            <a:ext cx="2120215" cy="4462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035818" y="2366354"/>
            <a:ext cx="76555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rgbClr val="660066"/>
                </a:solidFill>
              </a:rPr>
              <a:t>z</a:t>
            </a:r>
            <a:r>
              <a:rPr lang="en-US" sz="1300" dirty="0" smtClean="0">
                <a:solidFill>
                  <a:srgbClr val="660066"/>
                </a:solidFill>
              </a:rPr>
              <a:t>oom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region: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0 – </a:t>
            </a:r>
            <a:r>
              <a:rPr lang="en-US" sz="1300" dirty="0" smtClean="0">
                <a:solidFill>
                  <a:srgbClr val="660066"/>
                </a:solidFill>
              </a:rPr>
              <a:t>1000 </a:t>
            </a:r>
            <a:endParaRPr lang="en-US" sz="1300" dirty="0" smtClean="0">
              <a:solidFill>
                <a:srgbClr val="660066"/>
              </a:solidFill>
            </a:endParaRP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kHz</a:t>
            </a:r>
            <a:endParaRPr lang="en-US" sz="1300" dirty="0">
              <a:solidFill>
                <a:srgbClr val="66006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4397792"/>
            <a:ext cx="913933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Deviation from linearity occurs at ~ </a:t>
            </a:r>
            <a:r>
              <a:rPr lang="en-US" dirty="0" smtClean="0">
                <a:solidFill>
                  <a:srgbClr val="FF0000"/>
                </a:solidFill>
              </a:rPr>
              <a:t>9.3 </a:t>
            </a:r>
            <a:r>
              <a:rPr lang="en-US" dirty="0">
                <a:solidFill>
                  <a:srgbClr val="FF0000"/>
                </a:solidFill>
              </a:rPr>
              <a:t>MHz</a:t>
            </a:r>
            <a:r>
              <a:rPr lang="en-US" dirty="0"/>
              <a:t>, corresponding to an anode average current,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baseline="30000" dirty="0" err="1">
                <a:solidFill>
                  <a:srgbClr val="FF0000"/>
                </a:solidFill>
              </a:rPr>
              <a:t>a</a:t>
            </a:r>
            <a:r>
              <a:rPr lang="en-US" baseline="-25000" dirty="0" err="1">
                <a:solidFill>
                  <a:srgbClr val="FF0000"/>
                </a:solidFill>
              </a:rPr>
              <a:t>av</a:t>
            </a:r>
            <a:r>
              <a:rPr lang="en-US" dirty="0">
                <a:solidFill>
                  <a:srgbClr val="FF0000"/>
                </a:solidFill>
              </a:rPr>
              <a:t>  ≈ </a:t>
            </a:r>
            <a:r>
              <a:rPr lang="en-US" dirty="0" smtClean="0">
                <a:solidFill>
                  <a:srgbClr val="FF0000"/>
                </a:solidFill>
              </a:rPr>
              <a:t>180 𝛍A</a:t>
            </a:r>
            <a:endParaRPr lang="en-US" sz="1700" dirty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But </a:t>
            </a:r>
            <a:r>
              <a:rPr lang="en-US" dirty="0"/>
              <a:t>we also see another effect: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A </a:t>
            </a:r>
            <a:r>
              <a:rPr lang="en-US" sz="1700" dirty="0">
                <a:solidFill>
                  <a:srgbClr val="FF0000"/>
                </a:solidFill>
              </a:rPr>
              <a:t>~ </a:t>
            </a:r>
            <a:r>
              <a:rPr lang="en-US" sz="1700" dirty="0">
                <a:solidFill>
                  <a:srgbClr val="FF0000"/>
                </a:solidFill>
              </a:rPr>
              <a:t>2</a:t>
            </a:r>
            <a:r>
              <a:rPr lang="en-US" sz="1700" dirty="0" smtClean="0">
                <a:solidFill>
                  <a:srgbClr val="FF0000"/>
                </a:solidFill>
              </a:rPr>
              <a:t>0</a:t>
            </a:r>
            <a:r>
              <a:rPr lang="en-US" sz="1700" dirty="0">
                <a:solidFill>
                  <a:srgbClr val="FF0000"/>
                </a:solidFill>
              </a:rPr>
              <a:t>% drop </a:t>
            </a:r>
            <a:r>
              <a:rPr lang="en-US" sz="1700" dirty="0"/>
              <a:t>in ADC mean at lower </a:t>
            </a:r>
            <a:r>
              <a:rPr lang="en-US" sz="1700" dirty="0" smtClean="0"/>
              <a:t>rates of </a:t>
            </a:r>
            <a:r>
              <a:rPr lang="en-US" sz="1700" dirty="0" smtClean="0">
                <a:solidFill>
                  <a:srgbClr val="FF0000"/>
                </a:solidFill>
              </a:rPr>
              <a:t>50 </a:t>
            </a:r>
            <a:r>
              <a:rPr lang="en-US" sz="1700" dirty="0">
                <a:solidFill>
                  <a:srgbClr val="FF0000"/>
                </a:solidFill>
              </a:rPr>
              <a:t>– </a:t>
            </a:r>
            <a:r>
              <a:rPr lang="en-US" sz="1700" dirty="0" smtClean="0">
                <a:solidFill>
                  <a:srgbClr val="FF0000"/>
                </a:solidFill>
              </a:rPr>
              <a:t>18</a:t>
            </a:r>
            <a:r>
              <a:rPr lang="en-US" sz="1700" dirty="0" smtClean="0">
                <a:solidFill>
                  <a:srgbClr val="FF0000"/>
                </a:solidFill>
              </a:rPr>
              <a:t>0 </a:t>
            </a:r>
            <a:r>
              <a:rPr lang="en-US" sz="1700" dirty="0">
                <a:solidFill>
                  <a:srgbClr val="FF0000"/>
                </a:solidFill>
              </a:rPr>
              <a:t>kHz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This effect goes with the current, </a:t>
            </a:r>
            <a:r>
              <a:rPr lang="en-US" sz="1700" dirty="0"/>
              <a:t>compare to </a:t>
            </a:r>
            <a:r>
              <a:rPr lang="en-US" sz="1700" dirty="0" smtClean="0"/>
              <a:t>10  </a:t>
            </a:r>
            <a:r>
              <a:rPr lang="en-US" sz="1700" dirty="0"/>
              <a:t>– </a:t>
            </a:r>
            <a:r>
              <a:rPr lang="en-US" sz="1700" dirty="0" smtClean="0"/>
              <a:t>30 </a:t>
            </a:r>
            <a:r>
              <a:rPr lang="en-US" sz="1700" dirty="0"/>
              <a:t>kHz for a peak current of </a:t>
            </a:r>
            <a:r>
              <a:rPr lang="en-US" sz="1700" dirty="0" smtClean="0"/>
              <a:t>12 </a:t>
            </a:r>
            <a:r>
              <a:rPr lang="en-US" sz="1700" dirty="0"/>
              <a:t>mA, slide </a:t>
            </a:r>
            <a:r>
              <a:rPr lang="en-US" sz="1700" dirty="0" smtClean="0"/>
              <a:t>12)</a:t>
            </a:r>
            <a:r>
              <a:rPr lang="en-US" sz="1700" dirty="0"/>
              <a:t>.</a:t>
            </a:r>
            <a:endParaRPr lang="en-US" sz="1700" dirty="0"/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What could be causing this?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99200" y="1463046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</a:t>
            </a:r>
            <a:r>
              <a:rPr lang="en-US" sz="1400" dirty="0" smtClean="0"/>
              <a:t>1.95 </a:t>
            </a:r>
            <a:r>
              <a:rPr lang="en-US" sz="1400" dirty="0" smtClean="0"/>
              <a:t>V</a:t>
            </a:r>
          </a:p>
          <a:p>
            <a:pPr algn="ctr"/>
            <a:r>
              <a:rPr lang="en-US" sz="1400" dirty="0" smtClean="0"/>
              <a:t>Pulse amplitude: </a:t>
            </a:r>
            <a:r>
              <a:rPr lang="en-US" sz="1400" dirty="0" smtClean="0"/>
              <a:t>96.6 </a:t>
            </a:r>
            <a:r>
              <a:rPr lang="en-US" sz="1400" dirty="0" smtClean="0"/>
              <a:t>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</a:t>
            </a:r>
            <a:r>
              <a:rPr lang="en-US" sz="1400" dirty="0" smtClean="0"/>
              <a:t>10.07 </a:t>
            </a:r>
            <a:r>
              <a:rPr lang="en-US" sz="1400" dirty="0" smtClean="0"/>
              <a:t>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</a:t>
            </a:r>
            <a:r>
              <a:rPr lang="en-US" sz="1400" dirty="0" smtClean="0"/>
              <a:t>5.15 MHz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70524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</a:t>
            </a:r>
            <a:r>
              <a:rPr lang="en-US" sz="3800" dirty="0" smtClean="0">
                <a:solidFill>
                  <a:srgbClr val="FF0000"/>
                </a:solidFill>
              </a:rPr>
              <a:t>-900 </a:t>
            </a:r>
            <a:r>
              <a:rPr lang="en-US" sz="3800" dirty="0" smtClean="0">
                <a:solidFill>
                  <a:srgbClr val="FF0000"/>
                </a:solidFill>
              </a:rPr>
              <a:t>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</a:t>
            </a:r>
            <a:r>
              <a:rPr lang="en-US" sz="3800" dirty="0" smtClean="0">
                <a:solidFill>
                  <a:srgbClr val="FF0000"/>
                </a:solidFill>
              </a:rPr>
              <a:t>10 mA</a:t>
            </a:r>
            <a:endParaRPr lang="en-US" sz="3800" dirty="0" smtClean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" y="992680"/>
            <a:ext cx="4556930" cy="308617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990604"/>
            <a:ext cx="4563062" cy="309032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533024" y="3209796"/>
            <a:ext cx="2120215" cy="4462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044200" y="2366354"/>
            <a:ext cx="68105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rgbClr val="660066"/>
                </a:solidFill>
              </a:rPr>
              <a:t>z</a:t>
            </a:r>
            <a:r>
              <a:rPr lang="en-US" sz="1300" dirty="0" smtClean="0">
                <a:solidFill>
                  <a:srgbClr val="660066"/>
                </a:solidFill>
              </a:rPr>
              <a:t>oom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region: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0 – </a:t>
            </a:r>
            <a:r>
              <a:rPr lang="en-US" sz="1300" dirty="0" smtClean="0">
                <a:solidFill>
                  <a:srgbClr val="660066"/>
                </a:solidFill>
              </a:rPr>
              <a:t>100 </a:t>
            </a:r>
            <a:endParaRPr lang="en-US" sz="1300" dirty="0" smtClean="0">
              <a:solidFill>
                <a:srgbClr val="660066"/>
              </a:solidFill>
            </a:endParaRP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kHz</a:t>
            </a:r>
            <a:endParaRPr lang="en-US" sz="1300" dirty="0">
              <a:solidFill>
                <a:srgbClr val="66006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4397792"/>
            <a:ext cx="913933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Deviation from linearity occurs at ~ </a:t>
            </a:r>
            <a:r>
              <a:rPr lang="en-US" dirty="0" smtClean="0">
                <a:solidFill>
                  <a:srgbClr val="FF0000"/>
                </a:solidFill>
              </a:rPr>
              <a:t>1.2 </a:t>
            </a:r>
            <a:r>
              <a:rPr lang="en-US" dirty="0">
                <a:solidFill>
                  <a:srgbClr val="FF0000"/>
                </a:solidFill>
              </a:rPr>
              <a:t>MHz</a:t>
            </a:r>
            <a:r>
              <a:rPr lang="en-US" dirty="0"/>
              <a:t>, corresponding to an anode average current,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baseline="30000" dirty="0" err="1">
                <a:solidFill>
                  <a:srgbClr val="FF0000"/>
                </a:solidFill>
              </a:rPr>
              <a:t>a</a:t>
            </a:r>
            <a:r>
              <a:rPr lang="en-US" baseline="-25000" dirty="0" err="1">
                <a:solidFill>
                  <a:srgbClr val="FF0000"/>
                </a:solidFill>
              </a:rPr>
              <a:t>av</a:t>
            </a:r>
            <a:r>
              <a:rPr lang="en-US" dirty="0">
                <a:solidFill>
                  <a:srgbClr val="FF0000"/>
                </a:solidFill>
              </a:rPr>
              <a:t>  ≈ </a:t>
            </a:r>
            <a:r>
              <a:rPr lang="en-US" dirty="0" smtClean="0">
                <a:solidFill>
                  <a:srgbClr val="FF0000"/>
                </a:solidFill>
              </a:rPr>
              <a:t>150 𝛍A</a:t>
            </a:r>
            <a:endParaRPr lang="en-US" sz="1700" dirty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But </a:t>
            </a:r>
            <a:r>
              <a:rPr lang="en-US" dirty="0"/>
              <a:t>we also see another effect: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A </a:t>
            </a:r>
            <a:r>
              <a:rPr lang="en-US" sz="1700" dirty="0">
                <a:solidFill>
                  <a:srgbClr val="FF0000"/>
                </a:solidFill>
              </a:rPr>
              <a:t>~ </a:t>
            </a:r>
            <a:r>
              <a:rPr lang="en-US" sz="1700" dirty="0">
                <a:solidFill>
                  <a:srgbClr val="FF0000"/>
                </a:solidFill>
              </a:rPr>
              <a:t>2</a:t>
            </a:r>
            <a:r>
              <a:rPr lang="en-US" sz="1700" dirty="0" smtClean="0">
                <a:solidFill>
                  <a:srgbClr val="FF0000"/>
                </a:solidFill>
              </a:rPr>
              <a:t>0</a:t>
            </a:r>
            <a:r>
              <a:rPr lang="en-US" sz="1700" dirty="0">
                <a:solidFill>
                  <a:srgbClr val="FF0000"/>
                </a:solidFill>
              </a:rPr>
              <a:t>% drop </a:t>
            </a:r>
            <a:r>
              <a:rPr lang="en-US" sz="1700" dirty="0"/>
              <a:t>in ADC mean at lower </a:t>
            </a:r>
            <a:r>
              <a:rPr lang="en-US" sz="1700" dirty="0" smtClean="0"/>
              <a:t>rates of </a:t>
            </a:r>
            <a:r>
              <a:rPr lang="en-US" sz="1700" dirty="0">
                <a:solidFill>
                  <a:srgbClr val="FF0000"/>
                </a:solidFill>
              </a:rPr>
              <a:t>5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>
                <a:solidFill>
                  <a:srgbClr val="FF0000"/>
                </a:solidFill>
              </a:rPr>
              <a:t>– </a:t>
            </a:r>
            <a:r>
              <a:rPr lang="en-US" sz="1700" dirty="0">
                <a:solidFill>
                  <a:srgbClr val="FF0000"/>
                </a:solidFill>
              </a:rPr>
              <a:t>1</a:t>
            </a:r>
            <a:r>
              <a:rPr lang="en-US" sz="1700" dirty="0" smtClean="0">
                <a:solidFill>
                  <a:srgbClr val="FF0000"/>
                </a:solidFill>
              </a:rPr>
              <a:t>0 </a:t>
            </a:r>
            <a:r>
              <a:rPr lang="en-US" sz="1700" dirty="0">
                <a:solidFill>
                  <a:srgbClr val="FF0000"/>
                </a:solidFill>
              </a:rPr>
              <a:t>kHz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This effect goes with the current, as seen on </a:t>
            </a:r>
            <a:r>
              <a:rPr lang="en-US" sz="1700" dirty="0" smtClean="0"/>
              <a:t>slide </a:t>
            </a:r>
            <a:r>
              <a:rPr lang="en-US" sz="1700" dirty="0" smtClean="0"/>
              <a:t>15.</a:t>
            </a:r>
            <a:endParaRPr lang="en-US" sz="1700" dirty="0"/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What could be causing this?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99200" y="2631423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</a:t>
            </a:r>
            <a:r>
              <a:rPr lang="en-US" sz="1400" dirty="0" smtClean="0"/>
              <a:t>2.46 </a:t>
            </a:r>
            <a:r>
              <a:rPr lang="en-US" sz="1400" dirty="0" smtClean="0"/>
              <a:t>V</a:t>
            </a:r>
          </a:p>
          <a:p>
            <a:pPr algn="ctr"/>
            <a:r>
              <a:rPr lang="en-US" sz="1400" dirty="0" smtClean="0"/>
              <a:t>Pulse amplitude: </a:t>
            </a:r>
            <a:r>
              <a:rPr lang="en-US" sz="1400" dirty="0" smtClean="0"/>
              <a:t>493.3 </a:t>
            </a:r>
            <a:r>
              <a:rPr lang="en-US" sz="1400" dirty="0" smtClean="0"/>
              <a:t>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</a:t>
            </a:r>
            <a:r>
              <a:rPr lang="en-US" sz="1400" dirty="0" smtClean="0"/>
              <a:t>12.81 </a:t>
            </a:r>
            <a:r>
              <a:rPr lang="en-US" sz="1400" dirty="0" smtClean="0"/>
              <a:t>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</a:t>
            </a:r>
            <a:r>
              <a:rPr lang="en-US" sz="1400" dirty="0" smtClean="0"/>
              <a:t>791</a:t>
            </a:r>
            <a:r>
              <a:rPr lang="en-US" sz="1400" dirty="0" smtClean="0"/>
              <a:t> </a:t>
            </a:r>
            <a:r>
              <a:rPr lang="en-US" sz="1400" dirty="0" smtClean="0"/>
              <a:t>kHz</a:t>
            </a:r>
          </a:p>
        </p:txBody>
      </p:sp>
    </p:spTree>
    <p:extLst>
      <p:ext uri="{BB962C8B-B14F-4D97-AF65-F5344CB8AC3E}">
        <p14:creationId xmlns:p14="http://schemas.microsoft.com/office/powerpoint/2010/main" val="3375655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</a:t>
            </a:r>
            <a:r>
              <a:rPr lang="en-US" sz="3800" dirty="0" smtClean="0">
                <a:solidFill>
                  <a:srgbClr val="FF0000"/>
                </a:solidFill>
              </a:rPr>
              <a:t>-900 </a:t>
            </a:r>
            <a:r>
              <a:rPr lang="en-US" sz="3800" dirty="0" smtClean="0">
                <a:solidFill>
                  <a:srgbClr val="FF0000"/>
                </a:solidFill>
              </a:rPr>
              <a:t>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</a:t>
            </a:r>
            <a:r>
              <a:rPr lang="en-US" sz="3800" dirty="0">
                <a:solidFill>
                  <a:srgbClr val="FF0000"/>
                </a:solidFill>
              </a:rPr>
              <a:t>1</a:t>
            </a:r>
            <a:r>
              <a:rPr lang="en-US" sz="3800" dirty="0" smtClean="0">
                <a:solidFill>
                  <a:srgbClr val="FF0000"/>
                </a:solidFill>
              </a:rPr>
              <a:t> mA</a:t>
            </a:r>
            <a:endParaRPr lang="en-US" sz="3800" dirty="0" smtClean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" y="992680"/>
            <a:ext cx="4556928" cy="308617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990604"/>
            <a:ext cx="4563062" cy="3090327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533024" y="3209796"/>
            <a:ext cx="2120215" cy="4462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035818" y="2366354"/>
            <a:ext cx="76555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rgbClr val="660066"/>
                </a:solidFill>
              </a:rPr>
              <a:t>z</a:t>
            </a:r>
            <a:r>
              <a:rPr lang="en-US" sz="1300" dirty="0" smtClean="0">
                <a:solidFill>
                  <a:srgbClr val="660066"/>
                </a:solidFill>
              </a:rPr>
              <a:t>oom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region: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0 – </a:t>
            </a:r>
            <a:r>
              <a:rPr lang="en-US" sz="1300" dirty="0" smtClean="0">
                <a:solidFill>
                  <a:srgbClr val="660066"/>
                </a:solidFill>
              </a:rPr>
              <a:t>1000 </a:t>
            </a:r>
            <a:endParaRPr lang="en-US" sz="1300" dirty="0" smtClean="0">
              <a:solidFill>
                <a:srgbClr val="660066"/>
              </a:solidFill>
            </a:endParaRP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kHz</a:t>
            </a:r>
            <a:endParaRPr lang="en-US" sz="1300" dirty="0">
              <a:solidFill>
                <a:srgbClr val="66006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4330060"/>
            <a:ext cx="9139336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Deviation from linearity occurs at ~ </a:t>
            </a:r>
            <a:r>
              <a:rPr lang="en-US" dirty="0" smtClean="0">
                <a:solidFill>
                  <a:srgbClr val="FF0000"/>
                </a:solidFill>
              </a:rPr>
              <a:t>14 </a:t>
            </a:r>
            <a:r>
              <a:rPr lang="en-US" dirty="0">
                <a:solidFill>
                  <a:srgbClr val="FF0000"/>
                </a:solidFill>
              </a:rPr>
              <a:t>MHz</a:t>
            </a:r>
            <a:r>
              <a:rPr lang="en-US" dirty="0"/>
              <a:t>, corresponding to an anode average current,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baseline="30000" dirty="0" err="1">
                <a:solidFill>
                  <a:srgbClr val="FF0000"/>
                </a:solidFill>
              </a:rPr>
              <a:t>a</a:t>
            </a:r>
            <a:r>
              <a:rPr lang="en-US" baseline="-25000" dirty="0" err="1">
                <a:solidFill>
                  <a:srgbClr val="FF0000"/>
                </a:solidFill>
              </a:rPr>
              <a:t>av</a:t>
            </a:r>
            <a:r>
              <a:rPr lang="en-US" dirty="0">
                <a:solidFill>
                  <a:srgbClr val="FF0000"/>
                </a:solidFill>
              </a:rPr>
              <a:t>  ≈ </a:t>
            </a:r>
            <a:r>
              <a:rPr lang="en-US" dirty="0" smtClean="0">
                <a:solidFill>
                  <a:srgbClr val="FF0000"/>
                </a:solidFill>
              </a:rPr>
              <a:t>150 𝛍A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Deduced from increase in the current drawn by the PMT, monitored on the HV unit</a:t>
            </a:r>
            <a:endParaRPr lang="en-US" sz="1700" dirty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But </a:t>
            </a:r>
            <a:r>
              <a:rPr lang="en-US" dirty="0"/>
              <a:t>we also see another effect: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A </a:t>
            </a:r>
            <a:r>
              <a:rPr lang="en-US" sz="1700" dirty="0">
                <a:solidFill>
                  <a:srgbClr val="FF0000"/>
                </a:solidFill>
              </a:rPr>
              <a:t>~ </a:t>
            </a:r>
            <a:r>
              <a:rPr lang="en-US" sz="1700" dirty="0">
                <a:solidFill>
                  <a:srgbClr val="FF0000"/>
                </a:solidFill>
              </a:rPr>
              <a:t>2</a:t>
            </a:r>
            <a:r>
              <a:rPr lang="en-US" sz="1700" dirty="0" smtClean="0">
                <a:solidFill>
                  <a:srgbClr val="FF0000"/>
                </a:solidFill>
              </a:rPr>
              <a:t>0</a:t>
            </a:r>
            <a:r>
              <a:rPr lang="en-US" sz="1700" dirty="0">
                <a:solidFill>
                  <a:srgbClr val="FF0000"/>
                </a:solidFill>
              </a:rPr>
              <a:t>% drop </a:t>
            </a:r>
            <a:r>
              <a:rPr lang="en-US" sz="1700" dirty="0"/>
              <a:t>in ADC mean at lower </a:t>
            </a:r>
            <a:r>
              <a:rPr lang="en-US" sz="1700" dirty="0" smtClean="0"/>
              <a:t>rates of </a:t>
            </a:r>
            <a:r>
              <a:rPr lang="en-US" sz="1700" dirty="0" smtClean="0">
                <a:solidFill>
                  <a:srgbClr val="FF0000"/>
                </a:solidFill>
              </a:rPr>
              <a:t>50 </a:t>
            </a:r>
            <a:r>
              <a:rPr lang="en-US" sz="1700" dirty="0">
                <a:solidFill>
                  <a:srgbClr val="FF0000"/>
                </a:solidFill>
              </a:rPr>
              <a:t>– </a:t>
            </a:r>
            <a:r>
              <a:rPr lang="en-US" sz="1700" dirty="0" smtClean="0">
                <a:solidFill>
                  <a:srgbClr val="FF0000"/>
                </a:solidFill>
              </a:rPr>
              <a:t>10</a:t>
            </a:r>
            <a:r>
              <a:rPr lang="en-US" sz="1700" dirty="0" smtClean="0">
                <a:solidFill>
                  <a:srgbClr val="FF0000"/>
                </a:solidFill>
              </a:rPr>
              <a:t>0 </a:t>
            </a:r>
            <a:r>
              <a:rPr lang="en-US" sz="1700" dirty="0">
                <a:solidFill>
                  <a:srgbClr val="FF0000"/>
                </a:solidFill>
              </a:rPr>
              <a:t>kHz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This effect goes with the current, </a:t>
            </a:r>
            <a:r>
              <a:rPr lang="en-US" sz="1700" dirty="0"/>
              <a:t>compare to 5</a:t>
            </a:r>
            <a:r>
              <a:rPr lang="en-US" sz="1700" dirty="0" smtClean="0"/>
              <a:t>  </a:t>
            </a:r>
            <a:r>
              <a:rPr lang="en-US" sz="1700" dirty="0"/>
              <a:t>– </a:t>
            </a:r>
            <a:r>
              <a:rPr lang="en-US" sz="1700" dirty="0" smtClean="0"/>
              <a:t>10 </a:t>
            </a:r>
            <a:r>
              <a:rPr lang="en-US" sz="1700" dirty="0"/>
              <a:t>kHz for a peak current of </a:t>
            </a:r>
            <a:r>
              <a:rPr lang="en-US" sz="1700" dirty="0" smtClean="0"/>
              <a:t>10 </a:t>
            </a:r>
            <a:r>
              <a:rPr lang="en-US" sz="1700" dirty="0"/>
              <a:t>mA, slide </a:t>
            </a:r>
            <a:r>
              <a:rPr lang="en-US" sz="1700" dirty="0" smtClean="0"/>
              <a:t>14)</a:t>
            </a:r>
            <a:r>
              <a:rPr lang="en-US" sz="1700" dirty="0"/>
              <a:t>.</a:t>
            </a:r>
            <a:endParaRPr lang="en-US" sz="1700" dirty="0"/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What could be causing this</a:t>
            </a:r>
            <a:r>
              <a:rPr lang="en-US" sz="1700" dirty="0" smtClean="0"/>
              <a:t>? Effect seen for 4/4 measurements with th</a:t>
            </a:r>
            <a:r>
              <a:rPr lang="en-US" sz="1700" dirty="0" smtClean="0"/>
              <a:t>e long scintillator!</a:t>
            </a:r>
            <a:endParaRPr lang="en-US" sz="1700" dirty="0"/>
          </a:p>
        </p:txBody>
      </p:sp>
      <p:sp>
        <p:nvSpPr>
          <p:cNvPr id="10" name="TextBox 9"/>
          <p:cNvSpPr txBox="1"/>
          <p:nvPr/>
        </p:nvSpPr>
        <p:spPr>
          <a:xfrm>
            <a:off x="6299200" y="1463046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</a:t>
            </a:r>
            <a:r>
              <a:rPr lang="en-US" sz="1400" dirty="0" smtClean="0"/>
              <a:t>2.01</a:t>
            </a:r>
            <a:r>
              <a:rPr lang="en-US" sz="1400" dirty="0" smtClean="0"/>
              <a:t> </a:t>
            </a:r>
            <a:r>
              <a:rPr lang="en-US" sz="1400" dirty="0" smtClean="0"/>
              <a:t>V</a:t>
            </a:r>
          </a:p>
          <a:p>
            <a:pPr algn="ctr"/>
            <a:r>
              <a:rPr lang="en-US" sz="1400" dirty="0" smtClean="0"/>
              <a:t>Pulse amplitude: </a:t>
            </a:r>
            <a:r>
              <a:rPr lang="en-US" sz="1400" dirty="0" smtClean="0"/>
              <a:t>51.03</a:t>
            </a:r>
            <a:r>
              <a:rPr lang="en-US" sz="1400" dirty="0" smtClean="0"/>
              <a:t> </a:t>
            </a:r>
            <a:r>
              <a:rPr lang="en-US" sz="1400" dirty="0" smtClean="0"/>
              <a:t>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</a:t>
            </a:r>
            <a:r>
              <a:rPr lang="en-US" sz="1400" dirty="0" smtClean="0"/>
              <a:t>10.7</a:t>
            </a:r>
            <a:r>
              <a:rPr lang="en-US" sz="1400" dirty="0" smtClean="0"/>
              <a:t> </a:t>
            </a:r>
            <a:r>
              <a:rPr lang="en-US" sz="1400" dirty="0" smtClean="0"/>
              <a:t>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</a:t>
            </a:r>
            <a:r>
              <a:rPr lang="en-US" sz="1400" dirty="0" smtClean="0"/>
              <a:t>9.16</a:t>
            </a:r>
            <a:r>
              <a:rPr lang="en-US" sz="1400" dirty="0" smtClean="0"/>
              <a:t> MHz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61283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Conclusions for Rate Tests </a:t>
            </a:r>
            <a:endParaRPr lang="en-US" sz="3800" dirty="0" smtClean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1163527"/>
            <a:ext cx="913933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Arial"/>
              <a:buChar char="•"/>
            </a:pPr>
            <a:r>
              <a:rPr lang="en-US" sz="2200" dirty="0"/>
              <a:t>For 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baseline="30000" dirty="0" err="1">
                <a:solidFill>
                  <a:srgbClr val="FF0000"/>
                </a:solidFill>
              </a:rPr>
              <a:t>a</a:t>
            </a:r>
            <a:r>
              <a:rPr lang="en-US" sz="2200" baseline="-25000" dirty="0" err="1">
                <a:solidFill>
                  <a:srgbClr val="FF0000"/>
                </a:solidFill>
              </a:rPr>
              <a:t>av</a:t>
            </a:r>
            <a:r>
              <a:rPr lang="en-US" sz="2200" dirty="0">
                <a:solidFill>
                  <a:srgbClr val="FF0000"/>
                </a:solidFill>
              </a:rPr>
              <a:t> &gt; 100 𝛍A</a:t>
            </a:r>
            <a:r>
              <a:rPr lang="en-US" sz="2200" dirty="0"/>
              <a:t> we see </a:t>
            </a:r>
            <a:r>
              <a:rPr lang="en-US" sz="2200" dirty="0" err="1">
                <a:solidFill>
                  <a:srgbClr val="FF0000"/>
                </a:solidFill>
              </a:rPr>
              <a:t>behaviour</a:t>
            </a:r>
            <a:r>
              <a:rPr lang="en-US" sz="2200" dirty="0">
                <a:solidFill>
                  <a:srgbClr val="FF0000"/>
                </a:solidFill>
              </a:rPr>
              <a:t> in line with </a:t>
            </a:r>
            <a:r>
              <a:rPr lang="en-US" sz="2200" dirty="0" smtClean="0">
                <a:solidFill>
                  <a:srgbClr val="FF0000"/>
                </a:solidFill>
              </a:rPr>
              <a:t>expectation </a:t>
            </a:r>
            <a:r>
              <a:rPr lang="en-US" sz="2200" dirty="0" smtClean="0"/>
              <a:t>both when using a short (3 cm x 3 cm x 5 cm) and long (3 cm x 3 cm x 45 cm) scintillators</a:t>
            </a:r>
          </a:p>
          <a:p>
            <a:pPr marL="285750" indent="-285750">
              <a:buClr>
                <a:srgbClr val="FF0000"/>
              </a:buClr>
              <a:buFont typeface="Arial"/>
              <a:buChar char="•"/>
            </a:pPr>
            <a:endParaRPr lang="en-US" sz="2200" dirty="0" smtClean="0"/>
          </a:p>
          <a:p>
            <a:pPr marL="285750" indent="-285750">
              <a:buClr>
                <a:srgbClr val="FF0000"/>
              </a:buClr>
              <a:buFont typeface="Arial"/>
              <a:buChar char="•"/>
            </a:pPr>
            <a:r>
              <a:rPr lang="en-US" sz="2200" dirty="0" smtClean="0"/>
              <a:t>For </a:t>
            </a:r>
            <a:r>
              <a:rPr lang="en-US" sz="2200" dirty="0"/>
              <a:t>some measurements </a:t>
            </a:r>
            <a:r>
              <a:rPr lang="en-US" sz="2200" dirty="0" smtClean="0"/>
              <a:t>(6/11) </a:t>
            </a:r>
            <a:r>
              <a:rPr lang="en-US" sz="2200" dirty="0"/>
              <a:t>we see an effect where the ADC mean decreases by ~ 10% at low rates. Currently the cause of this is not understood</a:t>
            </a:r>
            <a:r>
              <a:rPr lang="en-US" sz="2200" dirty="0" smtClean="0"/>
              <a:t>.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/>
              <a:t>We are shortly contacting Hamamatsu with these results to see if they can shed any light on this…</a:t>
            </a:r>
            <a:endParaRPr lang="en-US" sz="2000" dirty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endParaRPr lang="en-US" dirty="0" smtClean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sz="2200" dirty="0" smtClean="0"/>
              <a:t>Meanwhile, we have ordered new PMT bases from Hamamatsu to help us keep the PMT in its working regime </a:t>
            </a:r>
            <a:r>
              <a:rPr lang="en-US" sz="2200" dirty="0" smtClean="0">
                <a:solidFill>
                  <a:srgbClr val="000000"/>
                </a:solidFill>
              </a:rPr>
              <a:t>for </a:t>
            </a:r>
            <a:r>
              <a:rPr lang="en-US" sz="2200" dirty="0" err="1">
                <a:solidFill>
                  <a:srgbClr val="000000"/>
                </a:solidFill>
              </a:rPr>
              <a:t>I</a:t>
            </a:r>
            <a:r>
              <a:rPr lang="en-US" sz="2200" baseline="30000" dirty="0" err="1">
                <a:solidFill>
                  <a:srgbClr val="000000"/>
                </a:solidFill>
              </a:rPr>
              <a:t>a</a:t>
            </a:r>
            <a:r>
              <a:rPr lang="en-US" sz="2200" baseline="-25000" dirty="0" err="1">
                <a:solidFill>
                  <a:srgbClr val="000000"/>
                </a:solidFill>
              </a:rPr>
              <a:t>av</a:t>
            </a:r>
            <a:r>
              <a:rPr lang="en-US" sz="2200" dirty="0">
                <a:solidFill>
                  <a:srgbClr val="000000"/>
                </a:solidFill>
              </a:rPr>
              <a:t> &gt; 100 </a:t>
            </a:r>
            <a:r>
              <a:rPr lang="en-US" sz="2200" dirty="0" smtClean="0">
                <a:solidFill>
                  <a:srgbClr val="000000"/>
                </a:solidFill>
              </a:rPr>
              <a:t>𝛍A: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>
                <a:solidFill>
                  <a:srgbClr val="000000"/>
                </a:solidFill>
              </a:rPr>
              <a:t>Base with signal collected from the 4</a:t>
            </a:r>
            <a:r>
              <a:rPr lang="en-US" sz="2000" baseline="30000" dirty="0" smtClean="0">
                <a:solidFill>
                  <a:srgbClr val="000000"/>
                </a:solidFill>
              </a:rPr>
              <a:t>th</a:t>
            </a:r>
            <a:r>
              <a:rPr lang="en-US" sz="2000" dirty="0" smtClean="0">
                <a:solidFill>
                  <a:srgbClr val="000000"/>
                </a:solidFill>
              </a:rPr>
              <a:t> dynode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>
                <a:solidFill>
                  <a:srgbClr val="000000"/>
                </a:solidFill>
              </a:rPr>
              <a:t>Base with signal collected from the 5</a:t>
            </a:r>
            <a:r>
              <a:rPr lang="en-US" sz="2000" baseline="30000" dirty="0" smtClean="0">
                <a:solidFill>
                  <a:srgbClr val="000000"/>
                </a:solidFill>
              </a:rPr>
              <a:t>th</a:t>
            </a:r>
            <a:r>
              <a:rPr lang="en-US" sz="2000" dirty="0" smtClean="0">
                <a:solidFill>
                  <a:srgbClr val="000000"/>
                </a:solidFill>
              </a:rPr>
              <a:t> dynode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>
                <a:solidFill>
                  <a:srgbClr val="000000"/>
                </a:solidFill>
              </a:rPr>
              <a:t>“Gated” base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>
                <a:solidFill>
                  <a:srgbClr val="000000"/>
                </a:solidFill>
              </a:rPr>
              <a:t>Base with “tapered” divider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99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17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161354"/>
            <a:ext cx="9144000" cy="4579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Measurement Setup </a:t>
            </a:r>
            <a:r>
              <a:rPr lang="en-US" sz="3800" dirty="0">
                <a:solidFill>
                  <a:srgbClr val="FF0000"/>
                </a:solidFill>
              </a:rPr>
              <a:t>3</a:t>
            </a:r>
            <a:r>
              <a:rPr lang="en-US" sz="3800" dirty="0" smtClean="0">
                <a:solidFill>
                  <a:srgbClr val="FF0000"/>
                </a:solidFill>
              </a:rPr>
              <a:t>:</a:t>
            </a:r>
          </a:p>
          <a:p>
            <a:endParaRPr lang="en-US" sz="3800" dirty="0" smtClean="0">
              <a:solidFill>
                <a:srgbClr val="FF0000"/>
              </a:solidFill>
            </a:endParaRP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200" dirty="0">
                <a:ea typeface="Arial" charset="0"/>
                <a:cs typeface="Arial" charset="0"/>
              </a:rPr>
              <a:t>2” Hamamatsu R13089-100-11 PMT with negative HV active divider base (made by Hamamatsu)</a:t>
            </a: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200" dirty="0">
                <a:solidFill>
                  <a:srgbClr val="FF0000"/>
                </a:solidFill>
                <a:ea typeface="Arial" charset="0"/>
                <a:cs typeface="Arial" charset="0"/>
              </a:rPr>
              <a:t>3 cm x 3 cm x 3</a:t>
            </a:r>
            <a:r>
              <a:rPr lang="en-GB" sz="2200" dirty="0" smtClean="0">
                <a:solidFill>
                  <a:srgbClr val="FF0000"/>
                </a:solidFill>
                <a:ea typeface="Arial" charset="0"/>
                <a:cs typeface="Arial" charset="0"/>
              </a:rPr>
              <a:t> </a:t>
            </a:r>
            <a:r>
              <a:rPr lang="en-GB" sz="2200" dirty="0">
                <a:solidFill>
                  <a:srgbClr val="FF0000"/>
                </a:solidFill>
                <a:ea typeface="Arial" charset="0"/>
                <a:cs typeface="Arial" charset="0"/>
              </a:rPr>
              <a:t>cm </a:t>
            </a:r>
            <a:r>
              <a:rPr lang="en-GB" sz="2200" dirty="0">
                <a:ea typeface="Arial" charset="0"/>
                <a:cs typeface="Arial" charset="0"/>
              </a:rPr>
              <a:t>cuboid ENVINET standard scintillator</a:t>
            </a: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200" dirty="0">
                <a:ea typeface="Arial" charset="0"/>
                <a:cs typeface="Arial" charset="0"/>
              </a:rPr>
              <a:t>Coupled with BC-630 Saint </a:t>
            </a:r>
            <a:r>
              <a:rPr lang="en-GB" sz="2200" dirty="0" err="1">
                <a:ea typeface="Arial" charset="0"/>
                <a:cs typeface="Arial" charset="0"/>
              </a:rPr>
              <a:t>Gobain</a:t>
            </a:r>
            <a:r>
              <a:rPr lang="en-GB" sz="2200" dirty="0">
                <a:ea typeface="Arial" charset="0"/>
                <a:cs typeface="Arial" charset="0"/>
              </a:rPr>
              <a:t> silicone optical gel (refractive index = 1.465) </a:t>
            </a:r>
            <a:br>
              <a:rPr lang="en-GB" sz="2200" dirty="0">
                <a:ea typeface="Arial" charset="0"/>
                <a:cs typeface="Arial" charset="0"/>
              </a:rPr>
            </a:br>
            <a:r>
              <a:rPr lang="en-GB" sz="1200" dirty="0">
                <a:ea typeface="Arial" charset="0"/>
                <a:cs typeface="Arial" charset="0"/>
                <a:hlinkClick r:id="rId2"/>
              </a:rPr>
              <a:t>http://www.crystals.saint-gobain.com/uploadedFiles/SG-Crystals/Documents/Organic%20Product%20Accessories%20Data%</a:t>
            </a:r>
            <a:r>
              <a:rPr lang="en-GB" sz="1200" dirty="0" smtClean="0">
                <a:ea typeface="Arial" charset="0"/>
                <a:cs typeface="Arial" charset="0"/>
                <a:hlinkClick r:id="rId2"/>
              </a:rPr>
              <a:t>20Sheet.pdf</a:t>
            </a:r>
            <a:endParaRPr lang="en-GB" sz="1200" dirty="0">
              <a:ea typeface="Arial" charset="0"/>
              <a:cs typeface="Arial" charset="0"/>
            </a:endParaRP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Usual “short” cables used for testing at UCL replaced with the cable setup used during test beams</a:t>
            </a:r>
          </a:p>
          <a:p>
            <a:pPr lvl="1" algn="ctr">
              <a:buClr>
                <a:srgbClr val="FF0000"/>
              </a:buClr>
            </a:pPr>
            <a:endParaRPr lang="en-US" sz="2400" dirty="0" smtClean="0">
              <a:solidFill>
                <a:srgbClr val="FF0000"/>
              </a:solidFill>
            </a:endParaRPr>
          </a:p>
          <a:p>
            <a:pPr lvl="1" algn="ctr"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</a:rPr>
              <a:t>Aim: </a:t>
            </a:r>
            <a:r>
              <a:rPr lang="en-GB" sz="2200" dirty="0" smtClean="0">
                <a:ea typeface="Arial" charset="0"/>
                <a:cs typeface="Arial" charset="0"/>
              </a:rPr>
              <a:t>Do </a:t>
            </a:r>
            <a:r>
              <a:rPr lang="en-GB" sz="2200" dirty="0">
                <a:ea typeface="Arial" charset="0"/>
                <a:cs typeface="Arial" charset="0"/>
              </a:rPr>
              <a:t>the “long” BNC and HV cables we use during test beam affect our measurements in any way?</a:t>
            </a:r>
          </a:p>
        </p:txBody>
      </p:sp>
    </p:spTree>
    <p:extLst>
      <p:ext uri="{BB962C8B-B14F-4D97-AF65-F5344CB8AC3E}">
        <p14:creationId xmlns:p14="http://schemas.microsoft.com/office/powerpoint/2010/main" val="232231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" y="990601"/>
            <a:ext cx="4563066" cy="309033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18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9168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</a:rPr>
              <a:t>HV: -1200 V, </a:t>
            </a:r>
            <a:r>
              <a:rPr lang="en-US" sz="3600" dirty="0" err="1" smtClean="0">
                <a:solidFill>
                  <a:srgbClr val="FF0000"/>
                </a:solidFill>
              </a:rPr>
              <a:t>I</a:t>
            </a:r>
            <a:r>
              <a:rPr lang="en-US" sz="36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600" dirty="0" smtClean="0">
                <a:solidFill>
                  <a:srgbClr val="FF0000"/>
                </a:solidFill>
              </a:rPr>
              <a:t> ≈ 12 mA: 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2 x 15 m BNC cables, 2 x 25 m SHV cables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4334292"/>
            <a:ext cx="91393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During data taking it was noticed that data started looking non-Gaussian around the peak, rather than just the usual non-Gaussian tail seen on the left of the spectrum that appears at ~ 2 MHz</a:t>
            </a:r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For a gate of 250 ns at a rate of 2 MHz using the long BNC cables starts introducing multiple peaks – this data is not useable to extract the ΔE/E. </a:t>
            </a:r>
            <a:endParaRPr lang="en-US" dirty="0"/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Has this affected us during test beam?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Look at a gate of 90 ns (usual acquisition gate for these tests and closer to test beam)</a:t>
            </a:r>
            <a:endParaRPr lang="en-US" sz="1700" dirty="0"/>
          </a:p>
        </p:txBody>
      </p:sp>
      <p:sp>
        <p:nvSpPr>
          <p:cNvPr id="14" name="TextBox 13"/>
          <p:cNvSpPr txBox="1"/>
          <p:nvPr/>
        </p:nvSpPr>
        <p:spPr>
          <a:xfrm>
            <a:off x="651934" y="1509571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1.96 V</a:t>
            </a:r>
          </a:p>
          <a:p>
            <a:pPr algn="ctr"/>
            <a:r>
              <a:rPr lang="en-US" sz="1400" dirty="0" smtClean="0"/>
              <a:t>Pulse amplitude: 566.5 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8.53 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1.03 MHz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990604"/>
            <a:ext cx="4563062" cy="3090327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135467" y="2929467"/>
            <a:ext cx="2802467" cy="1608667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35467" y="5342468"/>
            <a:ext cx="0" cy="1023149"/>
          </a:xfrm>
          <a:prstGeom prst="straightConnector1">
            <a:avLst/>
          </a:prstGeom>
          <a:ln w="317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18535" y="6356350"/>
            <a:ext cx="9025465" cy="0"/>
          </a:xfrm>
          <a:prstGeom prst="straightConnector1">
            <a:avLst/>
          </a:prstGeom>
          <a:ln w="317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9127063" y="3318934"/>
            <a:ext cx="0" cy="3037416"/>
          </a:xfrm>
          <a:prstGeom prst="straightConnector1">
            <a:avLst/>
          </a:prstGeom>
          <a:ln w="317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8466667" y="2929467"/>
            <a:ext cx="660396" cy="406402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60433" y="2344691"/>
            <a:ext cx="1426633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Tested with:</a:t>
            </a:r>
          </a:p>
          <a:p>
            <a:pPr algn="ctr"/>
            <a:r>
              <a:rPr lang="en-US" sz="1400" dirty="0" smtClean="0"/>
              <a:t>1 x short BNC</a:t>
            </a:r>
          </a:p>
          <a:p>
            <a:pPr algn="ctr"/>
            <a:r>
              <a:rPr lang="en-US" sz="1400" dirty="0" smtClean="0"/>
              <a:t>1 x 15 m BNC (1)</a:t>
            </a:r>
          </a:p>
          <a:p>
            <a:pPr algn="ctr"/>
            <a:r>
              <a:rPr lang="en-US" sz="1400" dirty="0" smtClean="0"/>
              <a:t>1 x 15 m BNC (2)</a:t>
            </a:r>
          </a:p>
          <a:p>
            <a:pPr algn="ctr"/>
            <a:r>
              <a:rPr lang="en-US" sz="1400" dirty="0" smtClean="0"/>
              <a:t>2 x 15 m BNC</a:t>
            </a:r>
          </a:p>
        </p:txBody>
      </p:sp>
    </p:spTree>
    <p:extLst>
      <p:ext uri="{BB962C8B-B14F-4D97-AF65-F5344CB8AC3E}">
        <p14:creationId xmlns:p14="http://schemas.microsoft.com/office/powerpoint/2010/main" val="194316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" y="990601"/>
            <a:ext cx="4563065" cy="309033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19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9168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</a:rPr>
              <a:t>HV: -1200 V, </a:t>
            </a:r>
            <a:r>
              <a:rPr lang="en-US" sz="3600" dirty="0" err="1" smtClean="0">
                <a:solidFill>
                  <a:srgbClr val="FF0000"/>
                </a:solidFill>
              </a:rPr>
              <a:t>I</a:t>
            </a:r>
            <a:r>
              <a:rPr lang="en-US" sz="36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600" dirty="0" smtClean="0">
                <a:solidFill>
                  <a:srgbClr val="FF0000"/>
                </a:solidFill>
              </a:rPr>
              <a:t> ≈ 12 mA: 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2 x 15 m BNC cables, 2 x 25 m SHV cables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4334292"/>
            <a:ext cx="91393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The peak first starts to look non-Gaussian </a:t>
            </a:r>
            <a:r>
              <a:rPr lang="en-US" dirty="0" smtClean="0"/>
              <a:t>for setups involving one or two long BNC cables </a:t>
            </a:r>
            <a:r>
              <a:rPr lang="en-US" dirty="0" smtClean="0"/>
              <a:t>at </a:t>
            </a:r>
            <a:r>
              <a:rPr lang="en-US" dirty="0" smtClean="0">
                <a:solidFill>
                  <a:srgbClr val="FF0000"/>
                </a:solidFill>
              </a:rPr>
              <a:t>~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500 kHz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Rates we work with at test beam!</a:t>
            </a:r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Other observations: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Able to extract a rough ADC mean up to a rate of ~ 2 MHz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err="1" smtClean="0"/>
              <a:t>σ</a:t>
            </a:r>
            <a:r>
              <a:rPr lang="en-US" sz="1700" dirty="0" smtClean="0"/>
              <a:t> cannot be extracted accurately for rates &gt; 1 MHz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And when we can obtain a measurement of </a:t>
            </a:r>
            <a:r>
              <a:rPr lang="en-US" sz="1700" dirty="0" err="1" smtClean="0"/>
              <a:t>σ</a:t>
            </a:r>
            <a:r>
              <a:rPr lang="en-US" sz="1700" dirty="0" smtClean="0"/>
              <a:t> it is larger for tests done with long cables compared to tests with the short cable</a:t>
            </a:r>
            <a:endParaRPr lang="en-US" sz="17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5" y="990604"/>
            <a:ext cx="4563060" cy="309032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02298" y="3225111"/>
            <a:ext cx="2074330" cy="49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LED pulsed at: 1.96 V</a:t>
            </a:r>
          </a:p>
          <a:p>
            <a:pPr algn="ctr"/>
            <a:r>
              <a:rPr lang="en-US" sz="1300" dirty="0" smtClean="0"/>
              <a:t>Acquisition gate: 90 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6414" y="2344691"/>
            <a:ext cx="1426633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Tested with:</a:t>
            </a:r>
          </a:p>
          <a:p>
            <a:pPr algn="ctr"/>
            <a:r>
              <a:rPr lang="en-US" sz="1400" dirty="0" smtClean="0"/>
              <a:t>1 x short BNC</a:t>
            </a:r>
          </a:p>
          <a:p>
            <a:pPr algn="ctr"/>
            <a:r>
              <a:rPr lang="en-US" sz="1400" dirty="0" smtClean="0"/>
              <a:t>1 x 15 m BNC (1)</a:t>
            </a:r>
          </a:p>
          <a:p>
            <a:pPr algn="ctr"/>
            <a:r>
              <a:rPr lang="en-US" sz="1400" dirty="0" smtClean="0"/>
              <a:t>1 x 15 m BNC (2)</a:t>
            </a:r>
          </a:p>
          <a:p>
            <a:pPr algn="ctr"/>
            <a:r>
              <a:rPr lang="en-US" sz="1400" dirty="0" smtClean="0"/>
              <a:t>2 x 15 m BNC</a:t>
            </a:r>
          </a:p>
        </p:txBody>
      </p:sp>
    </p:spTree>
    <p:extLst>
      <p:ext uri="{BB962C8B-B14F-4D97-AF65-F5344CB8AC3E}">
        <p14:creationId xmlns:p14="http://schemas.microsoft.com/office/powerpoint/2010/main" val="4157570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Introduction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488" y="967880"/>
            <a:ext cx="9144000" cy="519585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GB" sz="2100" dirty="0" smtClean="0">
                <a:ea typeface="Arial" charset="0"/>
                <a:cs typeface="Arial" charset="0"/>
              </a:rPr>
              <a:t>Various test beams have shown that there is some sort of dependence of the PMT response on the rate of the proton beam. In particular of note is data from:</a:t>
            </a:r>
          </a:p>
          <a:p>
            <a:pPr lvl="1">
              <a:buClr>
                <a:srgbClr val="FF0000"/>
              </a:buClr>
            </a:pPr>
            <a:r>
              <a:rPr lang="en-GB" sz="1900" dirty="0" err="1" smtClean="0">
                <a:ea typeface="Arial" charset="0"/>
                <a:cs typeface="Arial" charset="0"/>
              </a:rPr>
              <a:t>Clatterbridge</a:t>
            </a:r>
            <a:r>
              <a:rPr lang="en-GB" sz="1900" dirty="0" smtClean="0">
                <a:ea typeface="Arial" charset="0"/>
                <a:cs typeface="Arial" charset="0"/>
              </a:rPr>
              <a:t> August 2016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GB" sz="1600" dirty="0" smtClean="0">
                <a:ea typeface="Arial" charset="0"/>
                <a:cs typeface="Arial" charset="0"/>
              </a:rPr>
              <a:t>(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http://</a:t>
            </a:r>
            <a:r>
              <a:rPr lang="en-GB" sz="1600" dirty="0" err="1" smtClean="0">
                <a:solidFill>
                  <a:srgbClr val="0000FF"/>
                </a:solidFill>
                <a:ea typeface="Arial" charset="0"/>
                <a:cs typeface="Arial" charset="0"/>
              </a:rPr>
              <a:t>www.hep.ucl.ac.uk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/</a:t>
            </a:r>
            <a:r>
              <a:rPr lang="en-GB" sz="1600" dirty="0" err="1" smtClean="0">
                <a:solidFill>
                  <a:srgbClr val="0000FF"/>
                </a:solidFill>
                <a:ea typeface="Arial" charset="0"/>
                <a:cs typeface="Arial" charset="0"/>
              </a:rPr>
              <a:t>pbt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/</a:t>
            </a:r>
            <a:r>
              <a:rPr lang="en-GB" sz="1600" dirty="0" err="1" smtClean="0">
                <a:solidFill>
                  <a:srgbClr val="0000FF"/>
                </a:solidFill>
                <a:ea typeface="Arial" charset="0"/>
                <a:cs typeface="Arial" charset="0"/>
              </a:rPr>
              <a:t>wikiData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/presentations/2016/clatterbridge_aug2016_analysis.pptx</a:t>
            </a:r>
            <a:r>
              <a:rPr lang="en-GB" sz="1600" dirty="0" smtClean="0">
                <a:ea typeface="Arial" charset="0"/>
                <a:cs typeface="Arial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GB" sz="1900" dirty="0" err="1" smtClean="0">
                <a:ea typeface="Arial" charset="0"/>
                <a:cs typeface="Arial" charset="0"/>
              </a:rPr>
              <a:t>Clatterbridge</a:t>
            </a:r>
            <a:r>
              <a:rPr lang="en-GB" sz="1900" dirty="0" smtClean="0">
                <a:ea typeface="Arial" charset="0"/>
                <a:cs typeface="Arial" charset="0"/>
              </a:rPr>
              <a:t> November 2016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GB" sz="1600" dirty="0" smtClean="0">
                <a:ea typeface="Arial" charset="0"/>
                <a:cs typeface="Arial" charset="0"/>
              </a:rPr>
              <a:t>(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http://</a:t>
            </a:r>
            <a:r>
              <a:rPr lang="en-GB" sz="1600" dirty="0" err="1" smtClean="0">
                <a:solidFill>
                  <a:srgbClr val="0000FF"/>
                </a:solidFill>
                <a:ea typeface="Arial" charset="0"/>
                <a:cs typeface="Arial" charset="0"/>
              </a:rPr>
              <a:t>www.hep.ucl.ac.uk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/</a:t>
            </a:r>
            <a:r>
              <a:rPr lang="en-GB" sz="1600" dirty="0" err="1" smtClean="0">
                <a:solidFill>
                  <a:srgbClr val="0000FF"/>
                </a:solidFill>
                <a:ea typeface="Arial" charset="0"/>
                <a:cs typeface="Arial" charset="0"/>
              </a:rPr>
              <a:t>pbt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/</a:t>
            </a:r>
            <a:r>
              <a:rPr lang="en-GB" sz="1600" dirty="0" err="1" smtClean="0">
                <a:solidFill>
                  <a:srgbClr val="0000FF"/>
                </a:solidFill>
                <a:ea typeface="Arial" charset="0"/>
                <a:cs typeface="Arial" charset="0"/>
              </a:rPr>
              <a:t>wikiData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/presentations/2016/clatterbridge_nov2016_analysis.pptx</a:t>
            </a:r>
            <a:r>
              <a:rPr lang="en-GB" sz="1600" dirty="0" smtClean="0">
                <a:ea typeface="Arial" charset="0"/>
                <a:cs typeface="Arial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GB" sz="1900" dirty="0" err="1" smtClean="0">
                <a:ea typeface="Arial" charset="0"/>
                <a:cs typeface="Arial" charset="0"/>
              </a:rPr>
              <a:t>medAustron</a:t>
            </a:r>
            <a:r>
              <a:rPr lang="en-GB" sz="1900" dirty="0" smtClean="0">
                <a:ea typeface="Arial" charset="0"/>
                <a:cs typeface="Arial" charset="0"/>
              </a:rPr>
              <a:t> March 2017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GB" sz="1600" dirty="0" smtClean="0">
                <a:ea typeface="Arial" charset="0"/>
                <a:cs typeface="Arial" charset="0"/>
              </a:rPr>
              <a:t>(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http://</a:t>
            </a:r>
            <a:r>
              <a:rPr lang="en-GB" sz="1600" dirty="0" err="1" smtClean="0">
                <a:solidFill>
                  <a:srgbClr val="0000FF"/>
                </a:solidFill>
                <a:ea typeface="Arial" charset="0"/>
                <a:cs typeface="Arial" charset="0"/>
              </a:rPr>
              <a:t>www.hep.ucl.ac.uk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/</a:t>
            </a:r>
            <a:r>
              <a:rPr lang="en-GB" sz="1600" dirty="0" err="1" smtClean="0">
                <a:solidFill>
                  <a:srgbClr val="0000FF"/>
                </a:solidFill>
                <a:ea typeface="Arial" charset="0"/>
                <a:cs typeface="Arial" charset="0"/>
              </a:rPr>
              <a:t>pbt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/</a:t>
            </a:r>
            <a:r>
              <a:rPr lang="en-GB" sz="1600" dirty="0" err="1" smtClean="0">
                <a:solidFill>
                  <a:srgbClr val="0000FF"/>
                </a:solidFill>
                <a:ea typeface="Arial" charset="0"/>
                <a:cs typeface="Arial" charset="0"/>
              </a:rPr>
              <a:t>wikiData</a:t>
            </a:r>
            <a:r>
              <a:rPr lang="en-GB" sz="1600" dirty="0" smtClean="0">
                <a:solidFill>
                  <a:srgbClr val="0000FF"/>
                </a:solidFill>
                <a:ea typeface="Arial" charset="0"/>
                <a:cs typeface="Arial" charset="0"/>
              </a:rPr>
              <a:t>/presentations/2017/medAustron_mar2017_analysis.pptx</a:t>
            </a:r>
            <a:r>
              <a:rPr lang="en-GB" sz="1600" dirty="0" smtClean="0">
                <a:ea typeface="Arial" charset="0"/>
                <a:cs typeface="Arial" charset="0"/>
              </a:rPr>
              <a:t>)</a:t>
            </a:r>
          </a:p>
          <a:p>
            <a:pPr>
              <a:buClr>
                <a:srgbClr val="FF0000"/>
              </a:buClr>
            </a:pPr>
            <a:endParaRPr lang="en-GB" sz="2100" dirty="0">
              <a:ea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en-GB" sz="2100" dirty="0" smtClean="0">
                <a:ea typeface="Arial" charset="0"/>
                <a:cs typeface="Arial" charset="0"/>
              </a:rPr>
              <a:t>Investigate this at UCL by:</a:t>
            </a:r>
          </a:p>
          <a:p>
            <a:pPr lvl="1">
              <a:buClr>
                <a:srgbClr val="FF0000"/>
              </a:buClr>
            </a:pPr>
            <a:r>
              <a:rPr lang="en-GB" sz="1900" dirty="0" smtClean="0">
                <a:ea typeface="Arial" charset="0"/>
                <a:cs typeface="Arial" charset="0"/>
              </a:rPr>
              <a:t>pulsing an </a:t>
            </a:r>
            <a:r>
              <a:rPr lang="en-GB" sz="1900" dirty="0" smtClean="0">
                <a:solidFill>
                  <a:srgbClr val="FF0000"/>
                </a:solidFill>
                <a:ea typeface="Arial" charset="0"/>
                <a:cs typeface="Arial" charset="0"/>
              </a:rPr>
              <a:t>LED</a:t>
            </a:r>
            <a:r>
              <a:rPr lang="en-GB" sz="1900" dirty="0" smtClean="0">
                <a:ea typeface="Arial" charset="0"/>
                <a:cs typeface="Arial" charset="0"/>
              </a:rPr>
              <a:t> via an optical fibre into the scintillator optically coupled to the PMT at a voltage that matches a </a:t>
            </a:r>
            <a:r>
              <a:rPr lang="en-GB" sz="1900" dirty="0" smtClean="0">
                <a:solidFill>
                  <a:srgbClr val="FF0000"/>
                </a:solidFill>
                <a:ea typeface="Arial" charset="0"/>
                <a:cs typeface="Arial" charset="0"/>
              </a:rPr>
              <a:t>specific peak current</a:t>
            </a:r>
          </a:p>
          <a:p>
            <a:pPr lvl="1">
              <a:buClr>
                <a:srgbClr val="FF0000"/>
              </a:buClr>
            </a:pPr>
            <a:r>
              <a:rPr lang="en-GB" sz="1900" dirty="0" smtClean="0">
                <a:ea typeface="Arial" charset="0"/>
                <a:cs typeface="Arial" charset="0"/>
              </a:rPr>
              <a:t>study response at several PMT operational high voltages and several peak currents</a:t>
            </a:r>
          </a:p>
          <a:p>
            <a:pPr marL="0" indent="0">
              <a:buClr>
                <a:srgbClr val="FF0000"/>
              </a:buClr>
              <a:buNone/>
            </a:pPr>
            <a:endParaRPr lang="en-GB" sz="2200" dirty="0" smtClean="0"/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>
              <a:buClr>
                <a:srgbClr val="FF0000"/>
              </a:buClr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662670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20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9168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</a:rPr>
              <a:t>HV: -1200 V, </a:t>
            </a:r>
            <a:r>
              <a:rPr lang="en-US" sz="3600" dirty="0" err="1" smtClean="0">
                <a:solidFill>
                  <a:srgbClr val="FF0000"/>
                </a:solidFill>
              </a:rPr>
              <a:t>I</a:t>
            </a:r>
            <a:r>
              <a:rPr lang="en-US" sz="36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600" dirty="0" smtClean="0">
                <a:solidFill>
                  <a:srgbClr val="FF0000"/>
                </a:solidFill>
              </a:rPr>
              <a:t> ≈ 12 mA: 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2 x 15 m BNC cables, 2 x 25 m SHV cables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5539388"/>
            <a:ext cx="91393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ADC mean as a function of rates for all BNC cable setups: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We still see the same trend, but a change in mean.</a:t>
            </a:r>
          </a:p>
        </p:txBody>
      </p:sp>
      <p:pic>
        <p:nvPicPr>
          <p:cNvPr id="2" name="Picture 1" descr="cable_comparison_rate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732" y="1210729"/>
            <a:ext cx="6248400" cy="423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605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21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9168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</a:rPr>
              <a:t>HV: -1200 V, </a:t>
            </a:r>
            <a:r>
              <a:rPr lang="en-US" sz="3600" dirty="0" err="1" smtClean="0">
                <a:solidFill>
                  <a:srgbClr val="FF0000"/>
                </a:solidFill>
              </a:rPr>
              <a:t>I</a:t>
            </a:r>
            <a:r>
              <a:rPr lang="en-US" sz="36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600" dirty="0" smtClean="0">
                <a:solidFill>
                  <a:srgbClr val="FF0000"/>
                </a:solidFill>
              </a:rPr>
              <a:t> ≈ 12 mA: </a:t>
            </a:r>
          </a:p>
          <a:p>
            <a:r>
              <a:rPr lang="en-US" sz="3600" dirty="0">
                <a:solidFill>
                  <a:srgbClr val="FF0000"/>
                </a:solidFill>
              </a:rPr>
              <a:t>1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x </a:t>
            </a:r>
            <a:r>
              <a:rPr lang="en-US" sz="3600" dirty="0" smtClean="0">
                <a:solidFill>
                  <a:srgbClr val="FF0000"/>
                </a:solidFill>
              </a:rPr>
              <a:t>short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BNC </a:t>
            </a:r>
            <a:r>
              <a:rPr lang="en-US" sz="3600" dirty="0" smtClean="0">
                <a:solidFill>
                  <a:srgbClr val="FF0000"/>
                </a:solidFill>
              </a:rPr>
              <a:t>cable, </a:t>
            </a:r>
            <a:r>
              <a:rPr lang="en-US" sz="3600" dirty="0" smtClean="0">
                <a:solidFill>
                  <a:srgbClr val="FF0000"/>
                </a:solidFill>
              </a:rPr>
              <a:t>2 x 25 m SHV cables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" y="990601"/>
            <a:ext cx="4563065" cy="309032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664" y="4334292"/>
            <a:ext cx="913933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Using </a:t>
            </a:r>
            <a:r>
              <a:rPr lang="en-US" dirty="0" smtClean="0">
                <a:solidFill>
                  <a:srgbClr val="FF0000"/>
                </a:solidFill>
              </a:rPr>
              <a:t>long HV cables </a:t>
            </a:r>
            <a:r>
              <a:rPr lang="en-US" dirty="0" smtClean="0"/>
              <a:t>does </a:t>
            </a:r>
            <a:r>
              <a:rPr lang="en-US" dirty="0" smtClean="0">
                <a:solidFill>
                  <a:srgbClr val="FF0000"/>
                </a:solidFill>
              </a:rPr>
              <a:t>not affect </a:t>
            </a:r>
            <a:r>
              <a:rPr lang="en-US" dirty="0" smtClean="0"/>
              <a:t>the data, as can be seen above for an example at 5 </a:t>
            </a:r>
            <a:r>
              <a:rPr lang="en-US" dirty="0" err="1" smtClean="0"/>
              <a:t>MHz.</a:t>
            </a:r>
            <a:r>
              <a:rPr lang="en-US" dirty="0" smtClean="0"/>
              <a:t> Tests were carried out up to 10 MHz with no effect due to using long HV cables observed.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Other </a:t>
            </a:r>
            <a:r>
              <a:rPr lang="en-US" dirty="0" smtClean="0"/>
              <a:t>observations: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Some change in the mean is seen in the ADC mean as a function of rate plot above, but this change is too small to impact the ΔE/E. </a:t>
            </a:r>
            <a:endParaRPr lang="en-US" sz="17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5" y="990604"/>
            <a:ext cx="4563060" cy="309032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6414" y="2344691"/>
            <a:ext cx="1426633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Tested with:</a:t>
            </a:r>
          </a:p>
          <a:p>
            <a:pPr algn="ctr"/>
            <a:r>
              <a:rPr lang="en-US" sz="1400" dirty="0" smtClean="0"/>
              <a:t>1 x short </a:t>
            </a:r>
            <a:r>
              <a:rPr lang="en-US" sz="1400" dirty="0" smtClean="0"/>
              <a:t>HV</a:t>
            </a:r>
            <a:endParaRPr lang="en-US" sz="1400" dirty="0" smtClean="0"/>
          </a:p>
          <a:p>
            <a:pPr algn="ctr"/>
            <a:r>
              <a:rPr lang="en-US" sz="1400" dirty="0" smtClean="0"/>
              <a:t>1 x </a:t>
            </a:r>
            <a:r>
              <a:rPr lang="en-US" sz="1400" dirty="0" smtClean="0"/>
              <a:t>25 </a:t>
            </a:r>
            <a:r>
              <a:rPr lang="en-US" sz="1400" dirty="0" smtClean="0"/>
              <a:t>m </a:t>
            </a:r>
            <a:r>
              <a:rPr lang="en-US" sz="1400" dirty="0" smtClean="0"/>
              <a:t>HV</a:t>
            </a:r>
            <a:r>
              <a:rPr lang="en-US" sz="1400" dirty="0" smtClean="0"/>
              <a:t> </a:t>
            </a:r>
            <a:r>
              <a:rPr lang="en-US" sz="1400" dirty="0" smtClean="0"/>
              <a:t>(1)</a:t>
            </a:r>
          </a:p>
          <a:p>
            <a:pPr algn="ctr"/>
            <a:r>
              <a:rPr lang="en-US" sz="1400" dirty="0" smtClean="0"/>
              <a:t>1 x </a:t>
            </a:r>
            <a:r>
              <a:rPr lang="en-US" sz="1400" dirty="0" smtClean="0"/>
              <a:t>25 </a:t>
            </a:r>
            <a:r>
              <a:rPr lang="en-US" sz="1400" dirty="0" smtClean="0"/>
              <a:t>m </a:t>
            </a:r>
            <a:r>
              <a:rPr lang="en-US" sz="1400" dirty="0" smtClean="0"/>
              <a:t>HV</a:t>
            </a:r>
            <a:r>
              <a:rPr lang="en-US" sz="1400" dirty="0" smtClean="0"/>
              <a:t> </a:t>
            </a:r>
            <a:r>
              <a:rPr lang="en-US" sz="1400" dirty="0" smtClean="0"/>
              <a:t>(2)</a:t>
            </a:r>
          </a:p>
          <a:p>
            <a:pPr algn="ctr"/>
            <a:r>
              <a:rPr lang="en-US" sz="1400" dirty="0" smtClean="0"/>
              <a:t>2 x </a:t>
            </a:r>
            <a:r>
              <a:rPr lang="en-US" sz="1400" dirty="0" smtClean="0"/>
              <a:t>25 </a:t>
            </a:r>
            <a:r>
              <a:rPr lang="en-US" sz="1400" dirty="0" smtClean="0"/>
              <a:t>m </a:t>
            </a:r>
            <a:r>
              <a:rPr lang="en-US" sz="1400" dirty="0" smtClean="0"/>
              <a:t>HV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11945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22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93285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</a:rPr>
              <a:t>Conclusions for Long Cable Tests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780385"/>
            <a:ext cx="913933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sz="2200" dirty="0" smtClean="0"/>
              <a:t>Using </a:t>
            </a:r>
            <a:r>
              <a:rPr lang="en-US" sz="2200" dirty="0" smtClean="0">
                <a:solidFill>
                  <a:srgbClr val="FF0000"/>
                </a:solidFill>
              </a:rPr>
              <a:t>long HV cables does not effect the ADC distribution</a:t>
            </a:r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endParaRPr lang="en-US" sz="2200" dirty="0" smtClean="0">
              <a:solidFill>
                <a:srgbClr val="FF0000"/>
              </a:solidFill>
            </a:endParaRPr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sz="2200" dirty="0" smtClean="0"/>
              <a:t>Using </a:t>
            </a:r>
            <a:r>
              <a:rPr lang="en-US" sz="2200" dirty="0" smtClean="0">
                <a:solidFill>
                  <a:srgbClr val="FF0000"/>
                </a:solidFill>
              </a:rPr>
              <a:t>long BNC cables DOES effect the distribution</a:t>
            </a:r>
            <a:r>
              <a:rPr lang="en-US" sz="2200" dirty="0" smtClean="0"/>
              <a:t>:</a:t>
            </a:r>
            <a:endParaRPr lang="en-US" sz="2200" dirty="0" smtClean="0"/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/>
              <a:t>From a rate as low as 500 kHz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/>
              <a:t>Could have impacted our previous test beam data!</a:t>
            </a:r>
          </a:p>
          <a:p>
            <a:pPr lvl="1">
              <a:buClr>
                <a:srgbClr val="FF0000"/>
              </a:buClr>
            </a:pPr>
            <a:endParaRPr lang="en-US" sz="1700" dirty="0"/>
          </a:p>
          <a:p>
            <a:pPr marL="285750" indent="-285750">
              <a:buClr>
                <a:srgbClr val="FF0000"/>
              </a:buClr>
              <a:buFont typeface="Arial"/>
              <a:buChar char="•"/>
            </a:pPr>
            <a:r>
              <a:rPr lang="en-US" sz="2200" dirty="0" smtClean="0"/>
              <a:t>Solutions: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/>
              <a:t>The CAEN </a:t>
            </a:r>
            <a:r>
              <a:rPr lang="en-US" sz="2000" dirty="0" err="1" smtClean="0"/>
              <a:t>digitiser</a:t>
            </a:r>
            <a:r>
              <a:rPr lang="en-US" sz="2000" dirty="0" smtClean="0"/>
              <a:t> cannot be put on any network, either wirelessly or wired. 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/>
              <a:t>CAEN currently have no products that are able to do this, but are working on it.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2000" dirty="0" smtClean="0"/>
              <a:t>Instead, we have to set up a network with two (or more) computers:</a:t>
            </a:r>
          </a:p>
          <a:p>
            <a:pPr marL="1200150" lvl="2" indent="-285750">
              <a:buClr>
                <a:srgbClr val="FF0000"/>
              </a:buClr>
              <a:buFont typeface="Wingdings" charset="2"/>
              <a:buChar char="§"/>
            </a:pPr>
            <a:r>
              <a:rPr lang="en-US" dirty="0" smtClean="0"/>
              <a:t>One Windows machine that will remain in the treatment room, that the </a:t>
            </a:r>
            <a:r>
              <a:rPr lang="en-US" dirty="0" err="1" smtClean="0"/>
              <a:t>digitiser</a:t>
            </a:r>
            <a:r>
              <a:rPr lang="en-US" dirty="0" smtClean="0"/>
              <a:t> will be connected to.</a:t>
            </a:r>
          </a:p>
          <a:p>
            <a:pPr marL="1200150" lvl="2" indent="-285750">
              <a:buClr>
                <a:srgbClr val="FF0000"/>
              </a:buClr>
              <a:buFont typeface="Wingdings" charset="2"/>
              <a:buChar char="§"/>
            </a:pPr>
            <a:r>
              <a:rPr lang="en-US" dirty="0" smtClean="0"/>
              <a:t>A second laptop that will be in the control room and can access the Windows machine in the treatment room to control the </a:t>
            </a:r>
            <a:r>
              <a:rPr lang="en-US" dirty="0" err="1" smtClean="0"/>
              <a:t>digitiser</a:t>
            </a:r>
            <a:r>
              <a:rPr lang="en-US" dirty="0" smtClean="0"/>
              <a:t>.</a:t>
            </a:r>
          </a:p>
          <a:p>
            <a:pPr marL="1200150" lvl="2" indent="-285750">
              <a:buClr>
                <a:srgbClr val="FF0000"/>
              </a:buClr>
              <a:buFont typeface="Wingdings" charset="2"/>
              <a:buChar char="§"/>
            </a:pPr>
            <a:r>
              <a:rPr lang="en-US" dirty="0" smtClean="0"/>
              <a:t>This has now been set up and tested using Microsoft Remote Desktop and a router.</a:t>
            </a:r>
          </a:p>
          <a:p>
            <a:pPr marL="1200150" lvl="2" indent="-285750">
              <a:buClr>
                <a:srgbClr val="FF0000"/>
              </a:buClr>
              <a:buFont typeface="Wingdings" charset="2"/>
              <a:buChar char="§"/>
            </a:pPr>
            <a:r>
              <a:rPr lang="en-US" dirty="0" smtClean="0"/>
              <a:t>Next, work on adding the oscilloscope to the Windows machine so it can also be controlled remotely. Also – can we get a good quality enough splitter to not affect our signal?! </a:t>
            </a:r>
            <a:endParaRPr lang="en-US" dirty="0"/>
          </a:p>
          <a:p>
            <a:pPr lvl="1">
              <a:buClr>
                <a:srgbClr val="FF0000"/>
              </a:buClr>
            </a:pP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2409469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PMT Currents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488" y="831035"/>
            <a:ext cx="9144000" cy="5525315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GB" sz="1800" dirty="0" smtClean="0"/>
              <a:t>When considering a PMT, there are two main currents to consider:</a:t>
            </a:r>
          </a:p>
          <a:p>
            <a:pPr lvl="1">
              <a:buClr>
                <a:srgbClr val="FF0000"/>
              </a:buClr>
            </a:pPr>
            <a:r>
              <a:rPr lang="en-GB" sz="1700" dirty="0" smtClean="0"/>
              <a:t>The DC current running through the resistor chain, </a:t>
            </a:r>
            <a:r>
              <a:rPr lang="en-GB" sz="1700" b="1" dirty="0" err="1" smtClean="0">
                <a:solidFill>
                  <a:srgbClr val="FF0000"/>
                </a:solidFill>
              </a:rPr>
              <a:t>I</a:t>
            </a:r>
            <a:r>
              <a:rPr lang="en-GB" sz="1700" b="1" baseline="30000" dirty="0" err="1" smtClean="0">
                <a:solidFill>
                  <a:srgbClr val="FF0000"/>
                </a:solidFill>
              </a:rPr>
              <a:t>divider</a:t>
            </a:r>
            <a:r>
              <a:rPr lang="en-GB" sz="1700" dirty="0"/>
              <a:t> </a:t>
            </a:r>
            <a:r>
              <a:rPr lang="en-GB" sz="1700" dirty="0" smtClean="0"/>
              <a:t>(also know as the “bleeder” current)</a:t>
            </a:r>
          </a:p>
          <a:p>
            <a:pPr lvl="1">
              <a:buClr>
                <a:srgbClr val="FF0000"/>
              </a:buClr>
            </a:pPr>
            <a:r>
              <a:rPr lang="en-GB" sz="1700" dirty="0" smtClean="0"/>
              <a:t>The </a:t>
            </a:r>
            <a:r>
              <a:rPr lang="en-GB" sz="1700" dirty="0" smtClean="0">
                <a:solidFill>
                  <a:srgbClr val="FF0000"/>
                </a:solidFill>
              </a:rPr>
              <a:t>average anode current</a:t>
            </a:r>
            <a:r>
              <a:rPr lang="en-GB" sz="1700" dirty="0" smtClean="0"/>
              <a:t>, </a:t>
            </a:r>
            <a:r>
              <a:rPr lang="en-GB" sz="1700" b="1" dirty="0" err="1" smtClean="0">
                <a:solidFill>
                  <a:srgbClr val="FF0000"/>
                </a:solidFill>
              </a:rPr>
              <a:t>I</a:t>
            </a:r>
            <a:r>
              <a:rPr lang="en-GB" sz="1700" b="1" baseline="30000" dirty="0" err="1" smtClean="0">
                <a:solidFill>
                  <a:srgbClr val="FF0000"/>
                </a:solidFill>
              </a:rPr>
              <a:t>a</a:t>
            </a:r>
            <a:r>
              <a:rPr lang="en-GB" sz="1700" b="1" baseline="-25000" dirty="0" err="1" smtClean="0">
                <a:solidFill>
                  <a:srgbClr val="FF0000"/>
                </a:solidFill>
              </a:rPr>
              <a:t>av</a:t>
            </a:r>
            <a:r>
              <a:rPr lang="en-GB" sz="1700" dirty="0" smtClean="0"/>
              <a:t>, which is the current caused by the avalanche of electrons and travels in the opposite direction to </a:t>
            </a:r>
            <a:r>
              <a:rPr lang="en-GB" sz="1700" dirty="0" err="1" smtClean="0"/>
              <a:t>I</a:t>
            </a:r>
            <a:r>
              <a:rPr lang="en-GB" sz="1700" baseline="30000" dirty="0" err="1" smtClean="0"/>
              <a:t>div</a:t>
            </a:r>
            <a:endParaRPr lang="en-GB" sz="1700" dirty="0"/>
          </a:p>
          <a:p>
            <a:pPr marL="457200" lvl="1" indent="0">
              <a:buClr>
                <a:srgbClr val="FF0000"/>
              </a:buClr>
              <a:buNone/>
            </a:pPr>
            <a:endParaRPr lang="en-GB" sz="1800" dirty="0" smtClean="0"/>
          </a:p>
          <a:p>
            <a:pPr marL="457200" lvl="1" indent="0">
              <a:buClr>
                <a:srgbClr val="FF0000"/>
              </a:buClr>
              <a:buNone/>
            </a:pPr>
            <a:endParaRPr lang="en-GB" sz="1800" dirty="0"/>
          </a:p>
          <a:p>
            <a:pPr marL="457200" lvl="1" indent="0">
              <a:buClr>
                <a:srgbClr val="FF0000"/>
              </a:buClr>
              <a:buNone/>
            </a:pPr>
            <a:endParaRPr lang="en-GB" sz="1800" dirty="0" smtClean="0"/>
          </a:p>
          <a:p>
            <a:pPr marL="457200" lvl="1" indent="0">
              <a:buClr>
                <a:srgbClr val="FF0000"/>
              </a:buClr>
              <a:buNone/>
            </a:pPr>
            <a:endParaRPr lang="en-GB" sz="1800" dirty="0" smtClean="0"/>
          </a:p>
          <a:p>
            <a:pPr marL="457200" lvl="1" indent="0">
              <a:buClr>
                <a:srgbClr val="FF0000"/>
              </a:buClr>
              <a:buNone/>
            </a:pPr>
            <a:endParaRPr lang="en-GB" sz="1800" dirty="0" smtClean="0"/>
          </a:p>
          <a:p>
            <a:pPr lvl="1">
              <a:buClr>
                <a:srgbClr val="FF0000"/>
              </a:buClr>
            </a:pPr>
            <a:r>
              <a:rPr lang="en-GB" sz="1700" dirty="0" smtClean="0"/>
              <a:t>In order for the PMT to function correctly </a:t>
            </a:r>
            <a:r>
              <a:rPr lang="en-GB" sz="1700" b="1" dirty="0" err="1" smtClean="0">
                <a:solidFill>
                  <a:srgbClr val="FF0000"/>
                </a:solidFill>
              </a:rPr>
              <a:t>I</a:t>
            </a:r>
            <a:r>
              <a:rPr lang="en-GB" sz="1700" b="1" baseline="30000" dirty="0" err="1" smtClean="0">
                <a:solidFill>
                  <a:srgbClr val="FF0000"/>
                </a:solidFill>
              </a:rPr>
              <a:t>a</a:t>
            </a:r>
            <a:r>
              <a:rPr lang="en-GB" sz="1700" b="1" baseline="-25000" dirty="0" err="1" smtClean="0">
                <a:solidFill>
                  <a:srgbClr val="FF0000"/>
                </a:solidFill>
              </a:rPr>
              <a:t>av</a:t>
            </a:r>
            <a:r>
              <a:rPr lang="en-GB" sz="1700" b="1" dirty="0" smtClean="0">
                <a:solidFill>
                  <a:srgbClr val="FF0000"/>
                </a:solidFill>
              </a:rPr>
              <a:t> &lt;&lt; </a:t>
            </a:r>
            <a:r>
              <a:rPr lang="en-GB" sz="1700" b="1" dirty="0" err="1" smtClean="0">
                <a:solidFill>
                  <a:srgbClr val="FF0000"/>
                </a:solidFill>
              </a:rPr>
              <a:t>I</a:t>
            </a:r>
            <a:r>
              <a:rPr lang="en-GB" sz="1700" b="1" baseline="30000" dirty="0" err="1" smtClean="0">
                <a:solidFill>
                  <a:srgbClr val="FF0000"/>
                </a:solidFill>
              </a:rPr>
              <a:t>div</a:t>
            </a:r>
            <a:r>
              <a:rPr lang="en-GB" sz="1700" dirty="0" smtClean="0"/>
              <a:t>!</a:t>
            </a:r>
          </a:p>
          <a:p>
            <a:pPr lvl="1">
              <a:buClr>
                <a:srgbClr val="FF0000"/>
              </a:buClr>
            </a:pPr>
            <a:r>
              <a:rPr lang="en-GB" sz="1700" dirty="0" smtClean="0"/>
              <a:t>For the </a:t>
            </a:r>
            <a:r>
              <a:rPr lang="en-GB" sz="1700" dirty="0" smtClean="0">
                <a:ea typeface="Arial" charset="0"/>
                <a:cs typeface="Arial" charset="0"/>
              </a:rPr>
              <a:t>R13089-100-11 PMT with the negative Hamamatsu active divider base to function correctly: </a:t>
            </a:r>
            <a:r>
              <a:rPr lang="en-GB" sz="1700" dirty="0" err="1" smtClean="0">
                <a:solidFill>
                  <a:srgbClr val="FF0000"/>
                </a:solidFill>
                <a:ea typeface="Arial" charset="0"/>
                <a:cs typeface="Arial" charset="0"/>
              </a:rPr>
              <a:t>I</a:t>
            </a:r>
            <a:r>
              <a:rPr lang="en-GB" sz="1700" baseline="30000" dirty="0" err="1" smtClean="0">
                <a:solidFill>
                  <a:srgbClr val="FF0000"/>
                </a:solidFill>
                <a:ea typeface="Arial" charset="0"/>
                <a:cs typeface="Arial" charset="0"/>
              </a:rPr>
              <a:t>a</a:t>
            </a:r>
            <a:r>
              <a:rPr lang="en-GB" sz="1700" baseline="-25000" dirty="0" err="1" smtClean="0">
                <a:solidFill>
                  <a:srgbClr val="FF0000"/>
                </a:solidFill>
                <a:ea typeface="Arial" charset="0"/>
                <a:cs typeface="Arial" charset="0"/>
              </a:rPr>
              <a:t>av</a:t>
            </a:r>
            <a:r>
              <a:rPr lang="en-GB" sz="1700" baseline="-25000" dirty="0" smtClean="0">
                <a:solidFill>
                  <a:srgbClr val="FF0000"/>
                </a:solidFill>
                <a:ea typeface="Arial" charset="0"/>
                <a:cs typeface="Arial" charset="0"/>
              </a:rPr>
              <a:t> </a:t>
            </a:r>
            <a:r>
              <a:rPr lang="en-GB" sz="1700" dirty="0" smtClean="0">
                <a:solidFill>
                  <a:srgbClr val="FF0000"/>
                </a:solidFill>
                <a:ea typeface="Arial" charset="0"/>
                <a:cs typeface="Arial" charset="0"/>
              </a:rPr>
              <a:t>&lt; 100 </a:t>
            </a:r>
            <a:r>
              <a:rPr lang="en-GB" sz="1700" dirty="0" err="1" smtClean="0">
                <a:solidFill>
                  <a:srgbClr val="FF0000"/>
                </a:solidFill>
                <a:ea typeface="Arial" charset="0"/>
                <a:cs typeface="Arial" charset="0"/>
              </a:rPr>
              <a:t>μA</a:t>
            </a:r>
            <a:r>
              <a:rPr lang="en-GB" sz="1700" dirty="0" smtClean="0">
                <a:ea typeface="Arial" charset="0"/>
                <a:cs typeface="Arial" charset="0"/>
              </a:rPr>
              <a:t>, according to Hamamatsu specifications</a:t>
            </a:r>
            <a:endParaRPr lang="en-GB" sz="1700" dirty="0"/>
          </a:p>
          <a:p>
            <a:pPr lvl="1">
              <a:buClr>
                <a:srgbClr val="FF0000"/>
              </a:buClr>
            </a:pPr>
            <a:r>
              <a:rPr lang="en-GB" sz="1700" dirty="0" smtClean="0">
                <a:ea typeface="Arial" charset="0"/>
                <a:cs typeface="Arial" charset="0"/>
              </a:rPr>
              <a:t>Pulse LED at several different peak currents and rates and observe behaviour when </a:t>
            </a:r>
            <a:r>
              <a:rPr lang="en-GB" sz="1700" dirty="0" err="1" smtClean="0">
                <a:ea typeface="Arial" charset="0"/>
                <a:cs typeface="Arial" charset="0"/>
              </a:rPr>
              <a:t>I</a:t>
            </a:r>
            <a:r>
              <a:rPr lang="en-GB" sz="1700" baseline="30000" dirty="0" err="1" smtClean="0">
                <a:ea typeface="Arial" charset="0"/>
                <a:cs typeface="Arial" charset="0"/>
              </a:rPr>
              <a:t>a</a:t>
            </a:r>
            <a:r>
              <a:rPr lang="en-GB" sz="1700" baseline="-25000" dirty="0" err="1" smtClean="0">
                <a:ea typeface="Arial" charset="0"/>
                <a:cs typeface="Arial" charset="0"/>
              </a:rPr>
              <a:t>av</a:t>
            </a:r>
            <a:r>
              <a:rPr lang="en-GB" sz="1700" baseline="-25000" dirty="0" smtClean="0">
                <a:ea typeface="Arial" charset="0"/>
                <a:cs typeface="Arial" charset="0"/>
              </a:rPr>
              <a:t> </a:t>
            </a:r>
            <a:r>
              <a:rPr lang="en-GB" sz="1700" dirty="0" smtClean="0">
                <a:ea typeface="Arial" charset="0"/>
                <a:cs typeface="Arial" charset="0"/>
              </a:rPr>
              <a:t>≈ 100 </a:t>
            </a:r>
            <a:r>
              <a:rPr lang="en-GB" sz="1700" dirty="0" err="1" smtClean="0">
                <a:ea typeface="Arial" charset="0"/>
                <a:cs typeface="Arial" charset="0"/>
              </a:rPr>
              <a:t>μA</a:t>
            </a:r>
            <a:r>
              <a:rPr lang="en-GB" sz="1700" dirty="0" smtClean="0">
                <a:ea typeface="Arial" charset="0"/>
                <a:cs typeface="Arial" charset="0"/>
              </a:rPr>
              <a:t> is reached, using the following to estimate what rate this happens at: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035461"/>
              </p:ext>
            </p:extLst>
          </p:nvPr>
        </p:nvGraphicFramePr>
        <p:xfrm>
          <a:off x="390676" y="5389698"/>
          <a:ext cx="4594813" cy="656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3" imgW="1778000" imgH="254000" progId="Equation.3">
                  <p:embed/>
                </p:oleObj>
              </mc:Choice>
              <mc:Fallback>
                <p:oleObj name="Equation" r:id="rId3" imgW="17780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0676" y="5389698"/>
                        <a:ext cx="4594813" cy="656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9800" y="5143829"/>
            <a:ext cx="3124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baseline="30000" dirty="0" err="1" smtClean="0">
                <a:solidFill>
                  <a:srgbClr val="FF0000"/>
                </a:solidFill>
              </a:rPr>
              <a:t>a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av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	= average anode current, A,</a:t>
            </a:r>
          </a:p>
          <a:p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baseline="30000" dirty="0" err="1" smtClean="0">
                <a:solidFill>
                  <a:srgbClr val="FF0000"/>
                </a:solidFill>
              </a:rPr>
              <a:t>a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	= peak current at the anode, A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= pulse height (V)/</a:t>
            </a:r>
            <a:r>
              <a:rPr lang="en-US" sz="1400" dirty="0" err="1" smtClean="0"/>
              <a:t>impedence</a:t>
            </a:r>
            <a:r>
              <a:rPr lang="en-US" sz="1400" dirty="0" smtClean="0"/>
              <a:t> (</a:t>
            </a:r>
            <a:r>
              <a:rPr lang="en-US" sz="1400" dirty="0" err="1" smtClean="0"/>
              <a:t>Ω</a:t>
            </a:r>
            <a:r>
              <a:rPr lang="en-US" sz="1400" dirty="0" smtClean="0"/>
              <a:t>),</a:t>
            </a:r>
          </a:p>
          <a:p>
            <a:r>
              <a:rPr lang="en-US" sz="1600" dirty="0" err="1" smtClean="0">
                <a:solidFill>
                  <a:srgbClr val="FF0000"/>
                </a:solidFill>
              </a:rPr>
              <a:t>Δt</a:t>
            </a:r>
            <a:r>
              <a:rPr lang="en-US" sz="1400" dirty="0" smtClean="0"/>
              <a:t>	= pulse width at the full width at 	   half maximum, s</a:t>
            </a:r>
            <a:r>
              <a:rPr lang="en-US" sz="1400" dirty="0"/>
              <a:t>,</a:t>
            </a:r>
            <a:endParaRPr lang="en-US" sz="1400" dirty="0" smtClean="0"/>
          </a:p>
          <a:p>
            <a:r>
              <a:rPr lang="en-US" sz="1600" dirty="0" smtClean="0">
                <a:solidFill>
                  <a:srgbClr val="FF0000"/>
                </a:solidFill>
              </a:rPr>
              <a:t>f</a:t>
            </a:r>
            <a:r>
              <a:rPr lang="en-US" sz="1400" dirty="0" smtClean="0"/>
              <a:t>	= frequency, Hz.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16419" y="5757376"/>
            <a:ext cx="940669" cy="0"/>
          </a:xfrm>
          <a:prstGeom prst="straightConnector1">
            <a:avLst/>
          </a:prstGeom>
          <a:ln w="19050"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157949" y="5705588"/>
            <a:ext cx="714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660066"/>
                </a:solidFill>
              </a:rPr>
              <a:t>where</a:t>
            </a:r>
            <a:endParaRPr lang="en-US" sz="1600" dirty="0">
              <a:solidFill>
                <a:srgbClr val="660066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582411" y="2069816"/>
            <a:ext cx="4230138" cy="1558423"/>
            <a:chOff x="2599344" y="1866620"/>
            <a:chExt cx="4230138" cy="1558423"/>
          </a:xfrm>
        </p:grpSpPr>
        <p:sp>
          <p:nvSpPr>
            <p:cNvPr id="66" name="TextBox 65"/>
            <p:cNvSpPr txBox="1"/>
            <p:nvPr/>
          </p:nvSpPr>
          <p:spPr>
            <a:xfrm>
              <a:off x="6072008" y="1866620"/>
              <a:ext cx="389850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 err="1" smtClean="0">
                  <a:solidFill>
                    <a:srgbClr val="660066"/>
                  </a:solidFill>
                </a:rPr>
                <a:t>I</a:t>
              </a:r>
              <a:r>
                <a:rPr lang="en-US" sz="1300" baseline="30000" dirty="0" err="1" smtClean="0">
                  <a:solidFill>
                    <a:srgbClr val="660066"/>
                  </a:solidFill>
                </a:rPr>
                <a:t>a</a:t>
              </a:r>
              <a:r>
                <a:rPr lang="en-US" sz="1300" baseline="-25000" dirty="0" err="1" smtClean="0">
                  <a:solidFill>
                    <a:srgbClr val="660066"/>
                  </a:solidFill>
                </a:rPr>
                <a:t>av</a:t>
              </a:r>
              <a:endParaRPr lang="en-US" sz="1300" dirty="0">
                <a:solidFill>
                  <a:srgbClr val="660066"/>
                </a:solidFill>
              </a:endParaRP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2599344" y="2057427"/>
              <a:ext cx="4230138" cy="1367616"/>
              <a:chOff x="2599344" y="2057427"/>
              <a:chExt cx="4230138" cy="136761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flipH="1" flipV="1">
                <a:off x="3809895" y="3132667"/>
                <a:ext cx="338641" cy="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Group 20"/>
              <p:cNvGrpSpPr/>
              <p:nvPr/>
            </p:nvGrpSpPr>
            <p:grpSpPr>
              <a:xfrm>
                <a:off x="3733683" y="2336800"/>
                <a:ext cx="169358" cy="795867"/>
                <a:chOff x="2015030" y="2336800"/>
                <a:chExt cx="169358" cy="795867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>
                  <a:off x="2099709" y="2336800"/>
                  <a:ext cx="0" cy="795867"/>
                </a:xfrm>
                <a:prstGeom prst="line">
                  <a:avLst/>
                </a:prstGeom>
                <a:ln w="19050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015030" y="2336800"/>
                  <a:ext cx="169358" cy="0"/>
                </a:xfrm>
                <a:prstGeom prst="line">
                  <a:avLst/>
                </a:prstGeom>
                <a:ln w="19050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Group 21"/>
              <p:cNvGrpSpPr/>
              <p:nvPr/>
            </p:nvGrpSpPr>
            <p:grpSpPr>
              <a:xfrm>
                <a:off x="4749717" y="2336794"/>
                <a:ext cx="169358" cy="795867"/>
                <a:chOff x="2015030" y="2336800"/>
                <a:chExt cx="169358" cy="795867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099709" y="2336800"/>
                  <a:ext cx="0" cy="795867"/>
                </a:xfrm>
                <a:prstGeom prst="line">
                  <a:avLst/>
                </a:prstGeom>
                <a:ln w="19050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015030" y="2336800"/>
                  <a:ext cx="169358" cy="0"/>
                </a:xfrm>
                <a:prstGeom prst="line">
                  <a:avLst/>
                </a:prstGeom>
                <a:ln w="19050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/>
              <p:cNvCxnSpPr/>
              <p:nvPr/>
            </p:nvCxnSpPr>
            <p:spPr>
              <a:xfrm flipH="1" flipV="1">
                <a:off x="4504183" y="3132661"/>
                <a:ext cx="338641" cy="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30"/>
              <p:cNvSpPr/>
              <p:nvPr/>
            </p:nvSpPr>
            <p:spPr>
              <a:xfrm>
                <a:off x="4148536" y="3081859"/>
                <a:ext cx="355647" cy="11007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flipH="1" flipV="1">
                <a:off x="4842863" y="3132661"/>
                <a:ext cx="338641" cy="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Group 33"/>
              <p:cNvGrpSpPr/>
              <p:nvPr/>
            </p:nvGrpSpPr>
            <p:grpSpPr>
              <a:xfrm>
                <a:off x="5782685" y="2336788"/>
                <a:ext cx="169358" cy="795867"/>
                <a:chOff x="2015030" y="2336800"/>
                <a:chExt cx="169358" cy="795867"/>
              </a:xfrm>
            </p:grpSpPr>
            <p:cxnSp>
              <p:nvCxnSpPr>
                <p:cNvPr id="36" name="Straight Connector 35"/>
                <p:cNvCxnSpPr/>
                <p:nvPr/>
              </p:nvCxnSpPr>
              <p:spPr>
                <a:xfrm>
                  <a:off x="2099709" y="2336800"/>
                  <a:ext cx="0" cy="795867"/>
                </a:xfrm>
                <a:prstGeom prst="line">
                  <a:avLst/>
                </a:prstGeom>
                <a:ln w="19050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015030" y="2336800"/>
                  <a:ext cx="169358" cy="0"/>
                </a:xfrm>
                <a:prstGeom prst="line">
                  <a:avLst/>
                </a:prstGeom>
                <a:ln w="19050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" name="Straight Connector 34"/>
              <p:cNvCxnSpPr/>
              <p:nvPr/>
            </p:nvCxnSpPr>
            <p:spPr>
              <a:xfrm flipH="1" flipV="1">
                <a:off x="5537151" y="3132655"/>
                <a:ext cx="338641" cy="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ctangle 37"/>
              <p:cNvSpPr/>
              <p:nvPr/>
            </p:nvSpPr>
            <p:spPr>
              <a:xfrm>
                <a:off x="5181504" y="3081853"/>
                <a:ext cx="355647" cy="11007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125369" y="2074316"/>
                <a:ext cx="761747" cy="292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00" dirty="0" smtClean="0">
                    <a:solidFill>
                      <a:srgbClr val="0000FF"/>
                    </a:solidFill>
                  </a:rPr>
                  <a:t>dynodes</a:t>
                </a:r>
                <a:endParaRPr lang="en-US" sz="130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40" name="Straight Arrow Connector 39"/>
              <p:cNvCxnSpPr/>
              <p:nvPr/>
            </p:nvCxnSpPr>
            <p:spPr>
              <a:xfrm>
                <a:off x="3506243" y="2332836"/>
                <a:ext cx="269784" cy="435808"/>
              </a:xfrm>
              <a:prstGeom prst="straightConnector1">
                <a:avLst/>
              </a:prstGeom>
              <a:ln w="19050">
                <a:solidFill>
                  <a:srgbClr val="0000FF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3945376" y="2825658"/>
                <a:ext cx="761747" cy="292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00" dirty="0" smtClean="0"/>
                  <a:t>resistors</a:t>
                </a:r>
                <a:endParaRPr lang="en-US" sz="1300" dirty="0"/>
              </a:p>
            </p:txBody>
          </p:sp>
          <p:sp>
            <p:nvSpPr>
              <p:cNvPr id="56" name="Freeform 55"/>
              <p:cNvSpPr/>
              <p:nvPr/>
            </p:nvSpPr>
            <p:spPr>
              <a:xfrm>
                <a:off x="3801484" y="2188633"/>
                <a:ext cx="1007533" cy="127000"/>
              </a:xfrm>
              <a:custGeom>
                <a:avLst/>
                <a:gdLst>
                  <a:gd name="connsiteX0" fmla="*/ 0 w 1007533"/>
                  <a:gd name="connsiteY0" fmla="*/ 186274 h 186274"/>
                  <a:gd name="connsiteX1" fmla="*/ 482600 w 1007533"/>
                  <a:gd name="connsiteY1" fmla="*/ 8 h 186274"/>
                  <a:gd name="connsiteX2" fmla="*/ 1007533 w 1007533"/>
                  <a:gd name="connsiteY2" fmla="*/ 177808 h 186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7533" h="186274">
                    <a:moveTo>
                      <a:pt x="0" y="186274"/>
                    </a:moveTo>
                    <a:cubicBezTo>
                      <a:pt x="157339" y="93846"/>
                      <a:pt x="314678" y="1419"/>
                      <a:pt x="482600" y="8"/>
                    </a:cubicBezTo>
                    <a:cubicBezTo>
                      <a:pt x="650522" y="-1403"/>
                      <a:pt x="1007533" y="177808"/>
                      <a:pt x="1007533" y="177808"/>
                    </a:cubicBezTo>
                  </a:path>
                </a:pathLst>
              </a:custGeom>
              <a:ln w="19050">
                <a:solidFill>
                  <a:srgbClr val="008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Freeform 56"/>
              <p:cNvSpPr/>
              <p:nvPr/>
            </p:nvSpPr>
            <p:spPr>
              <a:xfrm>
                <a:off x="4834452" y="2197094"/>
                <a:ext cx="1007533" cy="127000"/>
              </a:xfrm>
              <a:custGeom>
                <a:avLst/>
                <a:gdLst>
                  <a:gd name="connsiteX0" fmla="*/ 0 w 1007533"/>
                  <a:gd name="connsiteY0" fmla="*/ 186274 h 186274"/>
                  <a:gd name="connsiteX1" fmla="*/ 482600 w 1007533"/>
                  <a:gd name="connsiteY1" fmla="*/ 8 h 186274"/>
                  <a:gd name="connsiteX2" fmla="*/ 1007533 w 1007533"/>
                  <a:gd name="connsiteY2" fmla="*/ 177808 h 186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7533" h="186274">
                    <a:moveTo>
                      <a:pt x="0" y="186274"/>
                    </a:moveTo>
                    <a:cubicBezTo>
                      <a:pt x="157339" y="93846"/>
                      <a:pt x="314678" y="1419"/>
                      <a:pt x="482600" y="8"/>
                    </a:cubicBezTo>
                    <a:cubicBezTo>
                      <a:pt x="650522" y="-1403"/>
                      <a:pt x="1007533" y="177808"/>
                      <a:pt x="1007533" y="177808"/>
                    </a:cubicBezTo>
                  </a:path>
                </a:pathLst>
              </a:custGeom>
              <a:ln w="19050">
                <a:solidFill>
                  <a:srgbClr val="008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Freeform 58"/>
              <p:cNvSpPr/>
              <p:nvPr/>
            </p:nvSpPr>
            <p:spPr>
              <a:xfrm>
                <a:off x="4851351" y="2108201"/>
                <a:ext cx="990634" cy="177800"/>
              </a:xfrm>
              <a:custGeom>
                <a:avLst/>
                <a:gdLst>
                  <a:gd name="connsiteX0" fmla="*/ 0 w 931334"/>
                  <a:gd name="connsiteY0" fmla="*/ 213987 h 213987"/>
                  <a:gd name="connsiteX1" fmla="*/ 423334 w 931334"/>
                  <a:gd name="connsiteY1" fmla="*/ 2320 h 213987"/>
                  <a:gd name="connsiteX2" fmla="*/ 931334 w 931334"/>
                  <a:gd name="connsiteY2" fmla="*/ 95454 h 213987"/>
                  <a:gd name="connsiteX3" fmla="*/ 931334 w 931334"/>
                  <a:gd name="connsiteY3" fmla="*/ 95454 h 2139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31334" h="213987">
                    <a:moveTo>
                      <a:pt x="0" y="213987"/>
                    </a:moveTo>
                    <a:cubicBezTo>
                      <a:pt x="134056" y="118031"/>
                      <a:pt x="268112" y="22075"/>
                      <a:pt x="423334" y="2320"/>
                    </a:cubicBezTo>
                    <a:cubicBezTo>
                      <a:pt x="578556" y="-17435"/>
                      <a:pt x="931334" y="95454"/>
                      <a:pt x="931334" y="95454"/>
                    </a:cubicBezTo>
                    <a:lnTo>
                      <a:pt x="931334" y="95454"/>
                    </a:lnTo>
                  </a:path>
                </a:pathLst>
              </a:custGeom>
              <a:ln w="19050">
                <a:solidFill>
                  <a:srgbClr val="008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2599344" y="2442388"/>
                <a:ext cx="849480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00" dirty="0" smtClean="0">
                    <a:solidFill>
                      <a:srgbClr val="FF0000"/>
                    </a:solidFill>
                  </a:rPr>
                  <a:t>CATHODE</a:t>
                </a:r>
                <a:br>
                  <a:rPr lang="en-US" sz="1300" dirty="0" smtClean="0">
                    <a:solidFill>
                      <a:srgbClr val="FF0000"/>
                    </a:solidFill>
                  </a:rPr>
                </a:br>
                <a:r>
                  <a:rPr lang="en-US" sz="1300" dirty="0" smtClean="0">
                    <a:solidFill>
                      <a:srgbClr val="FF0000"/>
                    </a:solidFill>
                  </a:rPr>
                  <a:t>-</a:t>
                </a:r>
                <a:r>
                  <a:rPr lang="en-US" sz="1300" dirty="0" err="1" smtClean="0">
                    <a:solidFill>
                      <a:srgbClr val="FF0000"/>
                    </a:solidFill>
                  </a:rPr>
                  <a:t>ve</a:t>
                </a:r>
                <a:endParaRPr lang="en-US" sz="13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144679" y="2442382"/>
                <a:ext cx="684803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00" dirty="0" smtClean="0">
                    <a:solidFill>
                      <a:srgbClr val="FF0000"/>
                    </a:solidFill>
                  </a:rPr>
                  <a:t>ANODE</a:t>
                </a:r>
                <a:br>
                  <a:rPr lang="en-US" sz="1300" dirty="0" smtClean="0">
                    <a:solidFill>
                      <a:srgbClr val="FF0000"/>
                    </a:solidFill>
                  </a:rPr>
                </a:br>
                <a:r>
                  <a:rPr lang="en-US" sz="1300" dirty="0" smtClean="0">
                    <a:solidFill>
                      <a:srgbClr val="FF0000"/>
                    </a:solidFill>
                  </a:rPr>
                  <a:t>+</a:t>
                </a:r>
                <a:r>
                  <a:rPr lang="en-US" sz="1300" dirty="0" err="1" smtClean="0">
                    <a:solidFill>
                      <a:srgbClr val="FF0000"/>
                    </a:solidFill>
                  </a:rPr>
                  <a:t>ve</a:t>
                </a:r>
                <a:endParaRPr lang="en-US" sz="13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>
                <a:off x="3640667" y="2057427"/>
                <a:ext cx="2504012" cy="0"/>
              </a:xfrm>
              <a:prstGeom prst="straightConnector1">
                <a:avLst/>
              </a:prstGeom>
              <a:ln w="19050">
                <a:solidFill>
                  <a:srgbClr val="660066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>
              <a:xfrm>
                <a:off x="3657595" y="3293603"/>
                <a:ext cx="2504012" cy="0"/>
              </a:xfrm>
              <a:prstGeom prst="straightConnector1">
                <a:avLst/>
              </a:prstGeom>
              <a:ln w="19050">
                <a:solidFill>
                  <a:srgbClr val="660066"/>
                </a:solidFill>
                <a:headEnd type="arrow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TextBox 68"/>
              <p:cNvSpPr txBox="1"/>
              <p:nvPr/>
            </p:nvSpPr>
            <p:spPr>
              <a:xfrm>
                <a:off x="3190801" y="3132655"/>
                <a:ext cx="543739" cy="292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00" dirty="0" err="1" smtClean="0">
                    <a:solidFill>
                      <a:srgbClr val="660066"/>
                    </a:solidFill>
                  </a:rPr>
                  <a:t>I</a:t>
                </a:r>
                <a:r>
                  <a:rPr lang="en-US" sz="1300" baseline="30000" dirty="0" err="1" smtClean="0">
                    <a:solidFill>
                      <a:srgbClr val="660066"/>
                    </a:solidFill>
                  </a:rPr>
                  <a:t>divider</a:t>
                </a:r>
                <a:endParaRPr lang="en-US" sz="1300" dirty="0">
                  <a:solidFill>
                    <a:srgbClr val="660066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1602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330685"/>
            <a:ext cx="9144000" cy="3884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Measurement Setup 1:</a:t>
            </a:r>
          </a:p>
          <a:p>
            <a:endParaRPr lang="en-US" sz="3800" dirty="0" smtClean="0">
              <a:solidFill>
                <a:srgbClr val="FF0000"/>
              </a:solidFill>
            </a:endParaRP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200" dirty="0">
                <a:ea typeface="Arial" charset="0"/>
                <a:cs typeface="Arial" charset="0"/>
              </a:rPr>
              <a:t>2” Hamamatsu R13089-100-11 PMT with negative HV active divider base (made by Hamamatsu)</a:t>
            </a: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200" dirty="0">
                <a:solidFill>
                  <a:srgbClr val="FF0000"/>
                </a:solidFill>
                <a:ea typeface="Arial" charset="0"/>
                <a:cs typeface="Arial" charset="0"/>
              </a:rPr>
              <a:t>3 cm x 3 cm x 5 cm </a:t>
            </a:r>
            <a:r>
              <a:rPr lang="en-GB" sz="2200" dirty="0">
                <a:ea typeface="Arial" charset="0"/>
                <a:cs typeface="Arial" charset="0"/>
              </a:rPr>
              <a:t>cuboid ENVINET standard scintillator</a:t>
            </a: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200" dirty="0">
                <a:ea typeface="Arial" charset="0"/>
                <a:cs typeface="Arial" charset="0"/>
              </a:rPr>
              <a:t>Coupled with BC-630 Saint </a:t>
            </a:r>
            <a:r>
              <a:rPr lang="en-GB" sz="2200" dirty="0" err="1">
                <a:ea typeface="Arial" charset="0"/>
                <a:cs typeface="Arial" charset="0"/>
              </a:rPr>
              <a:t>Gobain</a:t>
            </a:r>
            <a:r>
              <a:rPr lang="en-GB" sz="2200" dirty="0">
                <a:ea typeface="Arial" charset="0"/>
                <a:cs typeface="Arial" charset="0"/>
              </a:rPr>
              <a:t> silicone optical gel (refractive index = 1.465) </a:t>
            </a:r>
            <a:br>
              <a:rPr lang="en-GB" sz="2200" dirty="0">
                <a:ea typeface="Arial" charset="0"/>
                <a:cs typeface="Arial" charset="0"/>
              </a:rPr>
            </a:br>
            <a:r>
              <a:rPr lang="en-GB" sz="1200" dirty="0">
                <a:ea typeface="Arial" charset="0"/>
                <a:cs typeface="Arial" charset="0"/>
                <a:hlinkClick r:id="rId2"/>
              </a:rPr>
              <a:t>http://www.crystals.saint-gobain.com/uploadedFiles/SG-Crystals/Documents/Organic%20Product%20Accessories%20Data%20Sheet.pdf</a:t>
            </a:r>
            <a:endParaRPr lang="en-GB" sz="1200" dirty="0">
              <a:ea typeface="Arial" charset="0"/>
              <a:cs typeface="Arial" charset="0"/>
            </a:endParaRPr>
          </a:p>
          <a:p>
            <a:endParaRPr lang="en-US" sz="3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86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-900 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10 mA (1)</a:t>
            </a:r>
          </a:p>
        </p:txBody>
      </p:sp>
      <p:pic>
        <p:nvPicPr>
          <p:cNvPr id="11" name="Picture 10" descr="hamBase_led_rates_10mAPeakCurrent_TTL_E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" y="990601"/>
            <a:ext cx="4563068" cy="3090332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990604"/>
            <a:ext cx="4563063" cy="3090329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533024" y="3209796"/>
            <a:ext cx="2120215" cy="4462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053439" y="2366354"/>
            <a:ext cx="66258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rgbClr val="660066"/>
                </a:solidFill>
              </a:rPr>
              <a:t>z</a:t>
            </a:r>
            <a:r>
              <a:rPr lang="en-US" sz="1300" dirty="0" smtClean="0">
                <a:solidFill>
                  <a:srgbClr val="660066"/>
                </a:solidFill>
              </a:rPr>
              <a:t>oom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region: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0 – 10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kHz</a:t>
            </a:r>
            <a:endParaRPr lang="en-US" sz="1300" dirty="0">
              <a:solidFill>
                <a:srgbClr val="66006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4397792"/>
            <a:ext cx="913933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Deviation from linearity occurs </a:t>
            </a:r>
            <a:r>
              <a:rPr lang="en-US" dirty="0" smtClean="0"/>
              <a:t>at: 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unknown for this measurement, carried out before the </a:t>
            </a:r>
            <a:r>
              <a:rPr lang="en-US" sz="1700" dirty="0" err="1" smtClean="0"/>
              <a:t>I</a:t>
            </a:r>
            <a:r>
              <a:rPr lang="en-US" sz="1700" baseline="30000" dirty="0" err="1" smtClean="0"/>
              <a:t>a</a:t>
            </a:r>
            <a:r>
              <a:rPr lang="en-US" sz="1700" baseline="-25000" dirty="0" err="1" smtClean="0"/>
              <a:t>av</a:t>
            </a:r>
            <a:r>
              <a:rPr lang="en-US" sz="1700" dirty="0" smtClean="0"/>
              <a:t> deductions were made</a:t>
            </a:r>
            <a:endParaRPr lang="en-US" sz="1700" dirty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B</a:t>
            </a:r>
            <a:r>
              <a:rPr lang="en-US" dirty="0" smtClean="0"/>
              <a:t>ut </a:t>
            </a:r>
            <a:r>
              <a:rPr lang="en-US" dirty="0"/>
              <a:t>we also see another effect: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A </a:t>
            </a:r>
            <a:r>
              <a:rPr lang="en-US" sz="1700" dirty="0">
                <a:solidFill>
                  <a:srgbClr val="FF0000"/>
                </a:solidFill>
              </a:rPr>
              <a:t>~ </a:t>
            </a:r>
            <a:r>
              <a:rPr lang="en-US" sz="1700" dirty="0" smtClean="0">
                <a:solidFill>
                  <a:srgbClr val="FF0000"/>
                </a:solidFill>
              </a:rPr>
              <a:t>10</a:t>
            </a:r>
            <a:r>
              <a:rPr lang="en-US" sz="1700" dirty="0">
                <a:solidFill>
                  <a:srgbClr val="FF0000"/>
                </a:solidFill>
              </a:rPr>
              <a:t>% drop </a:t>
            </a:r>
            <a:r>
              <a:rPr lang="en-US" sz="1700" dirty="0"/>
              <a:t>in ADC mean at lower </a:t>
            </a:r>
            <a:r>
              <a:rPr lang="en-US" sz="1700" dirty="0" smtClean="0"/>
              <a:t>rates of </a:t>
            </a:r>
            <a:r>
              <a:rPr lang="en-US" sz="1700" dirty="0" smtClean="0">
                <a:solidFill>
                  <a:srgbClr val="FF0000"/>
                </a:solidFill>
              </a:rPr>
              <a:t>500 Hz </a:t>
            </a:r>
            <a:r>
              <a:rPr lang="en-US" sz="1700" dirty="0">
                <a:solidFill>
                  <a:srgbClr val="FF0000"/>
                </a:solidFill>
              </a:rPr>
              <a:t>– </a:t>
            </a:r>
            <a:r>
              <a:rPr lang="en-US" sz="1700" dirty="0" smtClean="0">
                <a:solidFill>
                  <a:srgbClr val="FF0000"/>
                </a:solidFill>
              </a:rPr>
              <a:t>3 </a:t>
            </a:r>
            <a:r>
              <a:rPr lang="en-US" sz="1700" dirty="0">
                <a:solidFill>
                  <a:srgbClr val="FF0000"/>
                </a:solidFill>
              </a:rPr>
              <a:t>kHz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This effect goes with the current, as seen on </a:t>
            </a:r>
            <a:r>
              <a:rPr lang="en-US" sz="1700" dirty="0" smtClean="0"/>
              <a:t>slide 7.</a:t>
            </a:r>
            <a:endParaRPr lang="en-US" sz="1700" dirty="0"/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What could be causing this?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99200" y="1412247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2.22 V</a:t>
            </a:r>
          </a:p>
          <a:p>
            <a:pPr algn="ctr"/>
            <a:r>
              <a:rPr lang="en-US" sz="1400" dirty="0" smtClean="0"/>
              <a:t>Pulse amplitude: 498.8 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10.52 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950 kHz</a:t>
            </a:r>
          </a:p>
        </p:txBody>
      </p:sp>
    </p:spTree>
    <p:extLst>
      <p:ext uri="{BB962C8B-B14F-4D97-AF65-F5344CB8AC3E}">
        <p14:creationId xmlns:p14="http://schemas.microsoft.com/office/powerpoint/2010/main" val="1452165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-900 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10 mA (2)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" y="990601"/>
            <a:ext cx="4563068" cy="309033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990604"/>
            <a:ext cx="4563063" cy="30903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64" y="4359692"/>
            <a:ext cx="9139336" cy="1738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Repeat tests at a slightly later date in order to reach rates required for 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err="1" smtClean="0">
                <a:solidFill>
                  <a:srgbClr val="FF0000"/>
                </a:solidFill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</a:rPr>
              <a:t>av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≈ </a:t>
            </a:r>
            <a:r>
              <a:rPr lang="en-US" dirty="0" smtClean="0">
                <a:solidFill>
                  <a:srgbClr val="FF0000"/>
                </a:solidFill>
              </a:rPr>
              <a:t>100 𝛍A</a:t>
            </a:r>
            <a:endParaRPr lang="en-US" dirty="0" smtClean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Deviation </a:t>
            </a:r>
            <a:r>
              <a:rPr lang="en-US" dirty="0"/>
              <a:t>from linearity occurs </a:t>
            </a:r>
            <a:r>
              <a:rPr lang="en-US" dirty="0" smtClean="0"/>
              <a:t>at </a:t>
            </a:r>
            <a:r>
              <a:rPr lang="en-US" dirty="0"/>
              <a:t>at ~ </a:t>
            </a:r>
            <a:r>
              <a:rPr lang="en-US" dirty="0" smtClean="0">
                <a:solidFill>
                  <a:srgbClr val="FF0000"/>
                </a:solidFill>
              </a:rPr>
              <a:t>1.2 </a:t>
            </a:r>
            <a:r>
              <a:rPr lang="en-US" dirty="0">
                <a:solidFill>
                  <a:srgbClr val="FF0000"/>
                </a:solidFill>
              </a:rPr>
              <a:t>MHz</a:t>
            </a:r>
            <a:r>
              <a:rPr lang="en-US" dirty="0"/>
              <a:t>, corresponding to an anode average current,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baseline="-25000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≈ </a:t>
            </a:r>
            <a:r>
              <a:rPr lang="en-US" dirty="0" smtClean="0">
                <a:solidFill>
                  <a:srgbClr val="FF0000"/>
                </a:solidFill>
              </a:rPr>
              <a:t>113 𝛍A</a:t>
            </a:r>
            <a:endParaRPr lang="en-US" sz="1700" dirty="0" smtClean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But for this set of measurements we no longer see the decrease in amplitude effect between 0 and 5 kHz! 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Why?!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33024" y="3209796"/>
            <a:ext cx="2120215" cy="4462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44200" y="2366354"/>
            <a:ext cx="68105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rgbClr val="660066"/>
                </a:solidFill>
              </a:rPr>
              <a:t>z</a:t>
            </a:r>
            <a:r>
              <a:rPr lang="en-US" sz="1300" dirty="0" smtClean="0">
                <a:solidFill>
                  <a:srgbClr val="660066"/>
                </a:solidFill>
              </a:rPr>
              <a:t>oom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region: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0 – 100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kHz</a:t>
            </a:r>
            <a:endParaRPr lang="en-US" sz="1300" dirty="0">
              <a:solidFill>
                <a:srgbClr val="66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99200" y="2656847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2.09 V</a:t>
            </a:r>
          </a:p>
          <a:p>
            <a:pPr algn="ctr"/>
            <a:r>
              <a:rPr lang="en-US" sz="1400" dirty="0" smtClean="0"/>
              <a:t>Pulse amplitude: 487.8 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9.76 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1.05 </a:t>
            </a:r>
            <a:r>
              <a:rPr lang="en-US" sz="1400" dirty="0"/>
              <a:t>M</a:t>
            </a:r>
            <a:r>
              <a:rPr lang="en-US" sz="1400" dirty="0" smtClean="0"/>
              <a:t>Hz</a:t>
            </a:r>
          </a:p>
        </p:txBody>
      </p:sp>
    </p:spTree>
    <p:extLst>
      <p:ext uri="{BB962C8B-B14F-4D97-AF65-F5344CB8AC3E}">
        <p14:creationId xmlns:p14="http://schemas.microsoft.com/office/powerpoint/2010/main" val="498891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-900 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1 mA (1)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" y="990601"/>
            <a:ext cx="4563068" cy="309033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990604"/>
            <a:ext cx="4563063" cy="309032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533024" y="3209796"/>
            <a:ext cx="2120215" cy="4462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053439" y="2366354"/>
            <a:ext cx="66258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rgbClr val="660066"/>
                </a:solidFill>
              </a:rPr>
              <a:t>z</a:t>
            </a:r>
            <a:r>
              <a:rPr lang="en-US" sz="1300" dirty="0" smtClean="0">
                <a:solidFill>
                  <a:srgbClr val="660066"/>
                </a:solidFill>
              </a:rPr>
              <a:t>oom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region: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0 – 40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kHz</a:t>
            </a:r>
            <a:endParaRPr lang="en-US" sz="1300" dirty="0">
              <a:solidFill>
                <a:srgbClr val="66006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4232692"/>
            <a:ext cx="9139336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Deviation from linearity occurs </a:t>
            </a:r>
            <a:r>
              <a:rPr lang="en-US" dirty="0" smtClean="0"/>
              <a:t>at: 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unknown for this measurement, carried out before the </a:t>
            </a:r>
            <a:r>
              <a:rPr lang="en-US" sz="1700" dirty="0" err="1" smtClean="0"/>
              <a:t>I</a:t>
            </a:r>
            <a:r>
              <a:rPr lang="en-US" sz="1700" baseline="30000" dirty="0" err="1" smtClean="0"/>
              <a:t>a</a:t>
            </a:r>
            <a:r>
              <a:rPr lang="en-US" sz="1700" baseline="-25000" dirty="0" err="1" smtClean="0"/>
              <a:t>av</a:t>
            </a:r>
            <a:r>
              <a:rPr lang="en-US" sz="1700" dirty="0" smtClean="0"/>
              <a:t> deductions were made</a:t>
            </a:r>
            <a:endParaRPr lang="en-US" sz="1700" dirty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B</a:t>
            </a:r>
            <a:r>
              <a:rPr lang="en-US" dirty="0" smtClean="0"/>
              <a:t>ut we </a:t>
            </a:r>
            <a:r>
              <a:rPr lang="en-US" dirty="0"/>
              <a:t>see </a:t>
            </a:r>
            <a:r>
              <a:rPr lang="en-US" dirty="0" smtClean="0"/>
              <a:t>the ADC drop effect again:</a:t>
            </a:r>
            <a:endParaRPr lang="en-US" dirty="0"/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A </a:t>
            </a:r>
            <a:r>
              <a:rPr lang="en-US" sz="1700" dirty="0">
                <a:solidFill>
                  <a:srgbClr val="FF0000"/>
                </a:solidFill>
              </a:rPr>
              <a:t>~ </a:t>
            </a:r>
            <a:r>
              <a:rPr lang="en-US" sz="1700" dirty="0" smtClean="0">
                <a:solidFill>
                  <a:srgbClr val="FF0000"/>
                </a:solidFill>
              </a:rPr>
              <a:t>10</a:t>
            </a:r>
            <a:r>
              <a:rPr lang="en-US" sz="1700" dirty="0">
                <a:solidFill>
                  <a:srgbClr val="FF0000"/>
                </a:solidFill>
              </a:rPr>
              <a:t>% drop </a:t>
            </a:r>
            <a:r>
              <a:rPr lang="en-US" sz="1700" dirty="0"/>
              <a:t>in ADC mean </a:t>
            </a:r>
            <a:r>
              <a:rPr lang="en-US" sz="1700" dirty="0" smtClean="0"/>
              <a:t>at rates of </a:t>
            </a:r>
            <a:r>
              <a:rPr lang="en-US" sz="1700" dirty="0" smtClean="0">
                <a:solidFill>
                  <a:srgbClr val="FF0000"/>
                </a:solidFill>
              </a:rPr>
              <a:t>10 kHz </a:t>
            </a:r>
            <a:r>
              <a:rPr lang="en-US" sz="1700" dirty="0">
                <a:solidFill>
                  <a:srgbClr val="FF0000"/>
                </a:solidFill>
              </a:rPr>
              <a:t>– </a:t>
            </a:r>
            <a:r>
              <a:rPr lang="en-US" sz="1700" dirty="0" smtClean="0">
                <a:solidFill>
                  <a:srgbClr val="FF0000"/>
                </a:solidFill>
              </a:rPr>
              <a:t>30 </a:t>
            </a:r>
            <a:r>
              <a:rPr lang="en-US" sz="1700" dirty="0">
                <a:solidFill>
                  <a:srgbClr val="FF0000"/>
                </a:solidFill>
              </a:rPr>
              <a:t>kHz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This effect goes with the </a:t>
            </a:r>
            <a:r>
              <a:rPr lang="en-US" sz="1700" dirty="0" smtClean="0"/>
              <a:t>current</a:t>
            </a:r>
            <a:r>
              <a:rPr lang="en-US" sz="1700" dirty="0"/>
              <a:t> </a:t>
            </a:r>
            <a:r>
              <a:rPr lang="en-US" sz="1700" dirty="0" smtClean="0"/>
              <a:t>(compare to 500 Hz – 3 kHz for a peak current of 10 mA, slide 5).</a:t>
            </a:r>
            <a:endParaRPr lang="en-US" sz="1700" dirty="0"/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/>
              <a:t>What could be causing this?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47024" y="1414794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1.96 V</a:t>
            </a:r>
          </a:p>
          <a:p>
            <a:pPr algn="ctr"/>
            <a:r>
              <a:rPr lang="en-US" sz="1400" dirty="0" smtClean="0"/>
              <a:t>Pulse amplitude: 48.12 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9.06 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11.0 </a:t>
            </a:r>
            <a:r>
              <a:rPr lang="en-US" sz="1400" dirty="0"/>
              <a:t>M</a:t>
            </a:r>
            <a:r>
              <a:rPr lang="en-US" sz="1400" dirty="0" smtClean="0"/>
              <a:t>Hz</a:t>
            </a:r>
          </a:p>
        </p:txBody>
      </p:sp>
    </p:spTree>
    <p:extLst>
      <p:ext uri="{BB962C8B-B14F-4D97-AF65-F5344CB8AC3E}">
        <p14:creationId xmlns:p14="http://schemas.microsoft.com/office/powerpoint/2010/main" val="3573928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8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-900 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1 mA (2)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64" y="4334292"/>
            <a:ext cx="91393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Deviation from linearity occurs </a:t>
            </a:r>
            <a:r>
              <a:rPr lang="en-US" dirty="0" smtClean="0"/>
              <a:t>at: 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Unable to pulse LED at a rate high enough </a:t>
            </a:r>
            <a:endParaRPr lang="en-US" sz="1700" dirty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/>
              <a:t>But for this set of measurements we no longer see the decrease in amplitude effect between </a:t>
            </a:r>
            <a:r>
              <a:rPr lang="en-US" dirty="0" smtClean="0"/>
              <a:t>10 </a:t>
            </a:r>
            <a:r>
              <a:rPr lang="en-US" dirty="0"/>
              <a:t>and </a:t>
            </a:r>
            <a:r>
              <a:rPr lang="en-US" dirty="0" smtClean="0"/>
              <a:t>30 </a:t>
            </a:r>
            <a:r>
              <a:rPr lang="en-US" dirty="0"/>
              <a:t>kHz! 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Why?!</a:t>
            </a:r>
            <a:endParaRPr lang="en-US" sz="17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65" y="990601"/>
            <a:ext cx="4563065" cy="309033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410200" y="2085347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1.90 V</a:t>
            </a:r>
          </a:p>
          <a:p>
            <a:pPr algn="ctr"/>
            <a:r>
              <a:rPr lang="en-US" sz="1400" dirty="0" smtClean="0"/>
              <a:t>Pulse amplitude: 51.77 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8.48 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11.3 MHz</a:t>
            </a:r>
          </a:p>
        </p:txBody>
      </p:sp>
    </p:spTree>
    <p:extLst>
      <p:ext uri="{BB962C8B-B14F-4D97-AF65-F5344CB8AC3E}">
        <p14:creationId xmlns:p14="http://schemas.microsoft.com/office/powerpoint/2010/main" val="181545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D224-5EB2-3341-909C-88BDB5E94A4A}" type="datetime1">
              <a:rPr lang="en-GB" smtClean="0"/>
              <a:t>16/05/2017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9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HV: -1200 V, </a:t>
            </a:r>
            <a:r>
              <a:rPr lang="en-US" sz="3800" dirty="0" err="1" smtClean="0">
                <a:solidFill>
                  <a:srgbClr val="FF0000"/>
                </a:solidFill>
              </a:rPr>
              <a:t>I</a:t>
            </a:r>
            <a:r>
              <a:rPr lang="en-US" sz="3800" baseline="-25000" dirty="0" err="1" smtClean="0">
                <a:solidFill>
                  <a:srgbClr val="FF0000"/>
                </a:solidFill>
              </a:rPr>
              <a:t>peak</a:t>
            </a:r>
            <a:r>
              <a:rPr lang="en-US" sz="3800" dirty="0" smtClean="0">
                <a:solidFill>
                  <a:srgbClr val="FF0000"/>
                </a:solidFill>
              </a:rPr>
              <a:t> = 12 mA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" y="990601"/>
            <a:ext cx="4563066" cy="309033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990604"/>
            <a:ext cx="4563062" cy="30903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64" y="4359692"/>
            <a:ext cx="9139336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Deviation </a:t>
            </a:r>
            <a:r>
              <a:rPr lang="en-US" dirty="0"/>
              <a:t>from linearity occurs </a:t>
            </a:r>
            <a:r>
              <a:rPr lang="en-US" dirty="0" smtClean="0"/>
              <a:t>at </a:t>
            </a:r>
            <a:r>
              <a:rPr lang="en-US" dirty="0"/>
              <a:t>at ~ </a:t>
            </a:r>
            <a:r>
              <a:rPr lang="en-US" dirty="0" smtClean="0">
                <a:solidFill>
                  <a:srgbClr val="FF0000"/>
                </a:solidFill>
              </a:rPr>
              <a:t>1.4 </a:t>
            </a:r>
            <a:r>
              <a:rPr lang="en-US" dirty="0">
                <a:solidFill>
                  <a:srgbClr val="FF0000"/>
                </a:solidFill>
              </a:rPr>
              <a:t>MHz</a:t>
            </a:r>
            <a:r>
              <a:rPr lang="en-US" dirty="0"/>
              <a:t>, corresponding to an anode average current,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baseline="30000" dirty="0" err="1">
                <a:solidFill>
                  <a:srgbClr val="FF0000"/>
                </a:solidFill>
              </a:rPr>
              <a:t>a</a:t>
            </a:r>
            <a:r>
              <a:rPr lang="en-US" baseline="-25000" dirty="0" err="1">
                <a:solidFill>
                  <a:srgbClr val="FF0000"/>
                </a:solidFill>
              </a:rPr>
              <a:t>av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≈ </a:t>
            </a:r>
            <a:r>
              <a:rPr lang="en-US" dirty="0" smtClean="0">
                <a:solidFill>
                  <a:srgbClr val="FF0000"/>
                </a:solidFill>
              </a:rPr>
              <a:t>145 𝛍A</a:t>
            </a:r>
            <a:endParaRPr lang="en-US" sz="1700" dirty="0" smtClean="0"/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US" dirty="0" smtClean="0"/>
              <a:t>Again, for this set of measurements we do not see the decrease in amplitude effect! </a:t>
            </a:r>
          </a:p>
          <a:p>
            <a:pPr marL="800100" lvl="1" indent="-342900">
              <a:buClr>
                <a:srgbClr val="FF0000"/>
              </a:buClr>
              <a:buFont typeface="Lucida Grande"/>
              <a:buChar char="-"/>
            </a:pPr>
            <a:r>
              <a:rPr lang="en-US" sz="1700" dirty="0" smtClean="0"/>
              <a:t>Why?!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33024" y="3209796"/>
            <a:ext cx="2120215" cy="4462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27352" y="2366354"/>
            <a:ext cx="76555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rgbClr val="660066"/>
                </a:solidFill>
              </a:rPr>
              <a:t>z</a:t>
            </a:r>
            <a:r>
              <a:rPr lang="en-US" sz="1300" dirty="0" smtClean="0">
                <a:solidFill>
                  <a:srgbClr val="660066"/>
                </a:solidFill>
              </a:rPr>
              <a:t>oom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region: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0 – 1600 </a:t>
            </a:r>
          </a:p>
          <a:p>
            <a:pPr algn="ctr"/>
            <a:r>
              <a:rPr lang="en-US" sz="1300" dirty="0" smtClean="0">
                <a:solidFill>
                  <a:srgbClr val="660066"/>
                </a:solidFill>
              </a:rPr>
              <a:t>kHz</a:t>
            </a:r>
            <a:endParaRPr lang="en-US" sz="1300" dirty="0">
              <a:solidFill>
                <a:srgbClr val="66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99200" y="2656847"/>
            <a:ext cx="22860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LED pulsed at: 1.96 V</a:t>
            </a:r>
          </a:p>
          <a:p>
            <a:pPr algn="ctr"/>
            <a:r>
              <a:rPr lang="en-US" sz="1400" dirty="0" smtClean="0"/>
              <a:t>Pulse amplitude: 606.2 mV </a:t>
            </a:r>
          </a:p>
          <a:p>
            <a:pPr algn="ctr"/>
            <a:r>
              <a:rPr lang="en-US" sz="1400" dirty="0" smtClean="0"/>
              <a:t>Pulse width (</a:t>
            </a:r>
            <a:r>
              <a:rPr lang="en-US" sz="1400" dirty="0" err="1" smtClean="0"/>
              <a:t>fwhm</a:t>
            </a:r>
            <a:r>
              <a:rPr lang="en-US" sz="1400" dirty="0" smtClean="0"/>
              <a:t>): 8.56 ns</a:t>
            </a:r>
          </a:p>
          <a:p>
            <a:pPr algn="ctr"/>
            <a:r>
              <a:rPr lang="en-US" sz="1400" dirty="0" smtClean="0"/>
              <a:t>Rate for 100 </a:t>
            </a:r>
            <a:r>
              <a:rPr lang="en-US" sz="1400" dirty="0" err="1" smtClean="0"/>
              <a:t>μA</a:t>
            </a:r>
            <a:r>
              <a:rPr lang="en-US" sz="1400" dirty="0" smtClean="0"/>
              <a:t>: 970 kHz</a:t>
            </a:r>
          </a:p>
        </p:txBody>
      </p:sp>
    </p:spTree>
    <p:extLst>
      <p:ext uri="{BB962C8B-B14F-4D97-AF65-F5344CB8AC3E}">
        <p14:creationId xmlns:p14="http://schemas.microsoft.com/office/powerpoint/2010/main" val="35688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2476</Words>
  <Application>Microsoft Macintosh PowerPoint</Application>
  <PresentationFormat>On-screen Show (4:3)</PresentationFormat>
  <Paragraphs>332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PMT Rate Dependence Investigation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PMT Rate Dependence Investigation</dc:title>
  <dc:creator>Anastasia Basharina-Freshville</dc:creator>
  <cp:lastModifiedBy>Anastasia Basharina-Freshville</cp:lastModifiedBy>
  <cp:revision>68</cp:revision>
  <dcterms:created xsi:type="dcterms:W3CDTF">2017-05-11T11:04:48Z</dcterms:created>
  <dcterms:modified xsi:type="dcterms:W3CDTF">2017-05-16T11:28:05Z</dcterms:modified>
</cp:coreProperties>
</file>