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6" r:id="rId11"/>
    <p:sldId id="25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1" d="100"/>
          <a:sy n="121" d="100"/>
        </p:scale>
        <p:origin x="-1952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5DCE1-34F7-164A-B5E6-5058893A61F5}" type="datetimeFigureOut">
              <a:rPr lang="en-US" smtClean="0"/>
              <a:t>31/10/17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A42C4-5C42-5148-9EFD-209B5338F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687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D41DF-377D-AB45-B044-2AFD9CD246A6}" type="datetimeFigureOut">
              <a:rPr lang="en-US" smtClean="0"/>
              <a:t>31/10/17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38C27-5E36-DD49-9FA9-DD82CFA67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821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13/11/2017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Laurent Kelleter – University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3719362" y="-3746746"/>
            <a:ext cx="1705275" cy="9144000"/>
          </a:xfrm>
          <a:prstGeom prst="rect">
            <a:avLst/>
          </a:prstGeom>
          <a:solidFill>
            <a:srgbClr val="363547"/>
          </a:solidFill>
          <a:ln>
            <a:solidFill>
              <a:srgbClr val="36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786"/>
            <a:ext cx="9144000" cy="5997677"/>
          </a:xfrm>
          <a:prstGeom prst="rect">
            <a:avLst/>
          </a:prstGeom>
        </p:spPr>
      </p:pic>
      <p:pic>
        <p:nvPicPr>
          <p:cNvPr id="9" name="Picture 8" descr="OMA Logo (white).eps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23528" y="332657"/>
            <a:ext cx="2362766" cy="720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038943"/>
            <a:ext cx="1031032" cy="68253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9461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13/11/2017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Laurent Kelleter – University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73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13/11/2017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Laurent Kelleter – University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086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72" y="85698"/>
            <a:ext cx="6745224" cy="60699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24745"/>
            <a:ext cx="8229600" cy="475252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53344" y="6356350"/>
            <a:ext cx="1018456" cy="365125"/>
          </a:xfrm>
        </p:spPr>
        <p:txBody>
          <a:bodyPr/>
          <a:lstStyle/>
          <a:p>
            <a:r>
              <a:rPr lang="en-GB" smtClean="0"/>
              <a:t>13/11/2017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59832" y="6356350"/>
            <a:ext cx="2952328" cy="365125"/>
          </a:xfrm>
        </p:spPr>
        <p:txBody>
          <a:bodyPr/>
          <a:lstStyle/>
          <a:p>
            <a:r>
              <a:rPr lang="en-GB" dirty="0" smtClean="0"/>
              <a:t>Laurent </a:t>
            </a:r>
            <a:r>
              <a:rPr lang="en-GB" dirty="0" err="1" smtClean="0"/>
              <a:t>Kelleter</a:t>
            </a:r>
            <a:r>
              <a:rPr lang="en-GB" dirty="0" smtClean="0"/>
              <a:t> </a:t>
            </a:r>
            <a:r>
              <a:rPr lang="mr-IN" dirty="0" smtClean="0"/>
              <a:t>–</a:t>
            </a:r>
            <a:r>
              <a:rPr lang="en-GB" dirty="0" smtClean="0"/>
              <a:t> University College London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4127354" y="-4154736"/>
            <a:ext cx="889291" cy="9144000"/>
          </a:xfrm>
          <a:prstGeom prst="rect">
            <a:avLst/>
          </a:prstGeom>
          <a:solidFill>
            <a:srgbClr val="363547"/>
          </a:solidFill>
          <a:ln>
            <a:solidFill>
              <a:srgbClr val="36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poster-top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401300" y="0"/>
            <a:ext cx="1742699" cy="1656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traight Connector 9"/>
          <p:cNvCxnSpPr/>
          <p:nvPr userDrawn="1"/>
        </p:nvCxnSpPr>
        <p:spPr>
          <a:xfrm>
            <a:off x="-1" y="6165304"/>
            <a:ext cx="9215412" cy="0"/>
          </a:xfrm>
          <a:prstGeom prst="line">
            <a:avLst/>
          </a:prstGeom>
          <a:ln>
            <a:solidFill>
              <a:srgbClr val="363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175" y="6259458"/>
            <a:ext cx="692284" cy="458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03" y="6253843"/>
            <a:ext cx="1458842" cy="463899"/>
          </a:xfrm>
          <a:prstGeom prst="rect">
            <a:avLst/>
          </a:prstGeom>
        </p:spPr>
      </p:pic>
      <p:pic>
        <p:nvPicPr>
          <p:cNvPr id="12" name="Picture 11" descr="eps-logo-black-large-BW.pn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/>
          <a:stretch/>
        </p:blipFill>
        <p:spPr>
          <a:xfrm>
            <a:off x="179512" y="6309368"/>
            <a:ext cx="1242555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0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13/11/2017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Laurent Kelleter – University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241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13/11/2017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Laurent Kelleter – University College London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735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13/11/2017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Laurent Kelleter – University College London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136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13/11/2017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Laurent Kelleter – University College London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60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13/11/2017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Laurent Kelleter – University College London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40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13/11/2017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Laurent Kelleter – University College London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56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13/11/2017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Laurent Kelleter – University College London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099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13/11/2017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Laurent Kelleter – University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1F274-A603-4C51-99A6-9A47F728F8F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07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391023"/>
            <a:ext cx="2808312" cy="1470025"/>
          </a:xfrm>
        </p:spPr>
        <p:txBody>
          <a:bodyPr>
            <a:normAutofit fontScale="90000"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A Calorimeter for Proton Therapy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077072"/>
            <a:ext cx="3168352" cy="1536576"/>
          </a:xfrm>
        </p:spPr>
        <p:txBody>
          <a:bodyPr>
            <a:normAutofit/>
          </a:bodyPr>
          <a:lstStyle/>
          <a:p>
            <a:r>
              <a:rPr lang="en-GB" sz="1800" dirty="0" smtClean="0">
                <a:solidFill>
                  <a:schemeClr val="bg1"/>
                </a:solidFill>
              </a:rPr>
              <a:t>Laurent </a:t>
            </a:r>
            <a:r>
              <a:rPr lang="en-GB" sz="1800" dirty="0" err="1" smtClean="0">
                <a:solidFill>
                  <a:schemeClr val="bg1"/>
                </a:solidFill>
              </a:rPr>
              <a:t>Kelleter</a:t>
            </a:r>
            <a:endParaRPr lang="en-GB" sz="1800" dirty="0" smtClean="0">
              <a:solidFill>
                <a:schemeClr val="bg1"/>
              </a:solidFill>
            </a:endParaRPr>
          </a:p>
          <a:p>
            <a:r>
              <a:rPr lang="en-GB" sz="1800" dirty="0" smtClean="0">
                <a:solidFill>
                  <a:schemeClr val="bg1"/>
                </a:solidFill>
              </a:rPr>
              <a:t>University College London</a:t>
            </a:r>
          </a:p>
          <a:p>
            <a:r>
              <a:rPr lang="en-GB" sz="1800" dirty="0" smtClean="0">
                <a:solidFill>
                  <a:schemeClr val="bg1"/>
                </a:solidFill>
              </a:rPr>
              <a:t>MTR Meeting Munich</a:t>
            </a:r>
          </a:p>
          <a:p>
            <a:r>
              <a:rPr lang="en-GB" sz="1800" dirty="0" smtClean="0">
                <a:solidFill>
                  <a:schemeClr val="bg1"/>
                </a:solidFill>
              </a:rPr>
              <a:t>November 2017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00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Summary</a:t>
            </a:r>
          </a:p>
          <a:p>
            <a:pPr lvl="1"/>
            <a:r>
              <a:rPr lang="en-US" sz="2000" dirty="0" smtClean="0"/>
              <a:t>Beam tests with single-module detector show limitations</a:t>
            </a:r>
          </a:p>
          <a:p>
            <a:pPr lvl="1"/>
            <a:r>
              <a:rPr lang="en-US" sz="2000" dirty="0" smtClean="0"/>
              <a:t>Range telescope optimized in Geant4</a:t>
            </a:r>
          </a:p>
          <a:p>
            <a:pPr lvl="1"/>
            <a:r>
              <a:rPr lang="en-US" sz="2000" dirty="0" smtClean="0"/>
              <a:t>Developed model for range reconstruction</a:t>
            </a:r>
          </a:p>
          <a:p>
            <a:pPr lvl="1"/>
            <a:r>
              <a:rPr lang="en-US" sz="2000" dirty="0" smtClean="0"/>
              <a:t>Found solution for cheap readout of large number of channels (MAPS)</a:t>
            </a:r>
          </a:p>
          <a:p>
            <a:pPr lvl="1">
              <a:spcAft>
                <a:spcPts val="1000"/>
              </a:spcAft>
            </a:pPr>
            <a:r>
              <a:rPr lang="en-US" sz="2000" dirty="0" smtClean="0"/>
              <a:t>First beam test shows promising results</a:t>
            </a:r>
            <a:endParaRPr lang="en-US" sz="2400" dirty="0"/>
          </a:p>
          <a:p>
            <a:r>
              <a:rPr lang="en-US" sz="2400" dirty="0" smtClean="0"/>
              <a:t>Outlook</a:t>
            </a:r>
            <a:endParaRPr lang="en-US" sz="2000" dirty="0" smtClean="0"/>
          </a:p>
          <a:p>
            <a:pPr lvl="1"/>
            <a:r>
              <a:rPr lang="en-US" sz="2000" dirty="0"/>
              <a:t>Improve software of read-out with MAPS</a:t>
            </a:r>
          </a:p>
          <a:p>
            <a:pPr lvl="1"/>
            <a:r>
              <a:rPr lang="en-US" sz="2000" dirty="0"/>
              <a:t>Build larger prototype</a:t>
            </a:r>
          </a:p>
          <a:p>
            <a:pPr lvl="1"/>
            <a:r>
              <a:rPr lang="en-US" sz="2000" dirty="0"/>
              <a:t>Make radiation hardness tests with scintillator</a:t>
            </a:r>
          </a:p>
          <a:p>
            <a:r>
              <a:rPr lang="en-US" sz="2400" dirty="0" smtClean="0"/>
              <a:t>Impact</a:t>
            </a:r>
          </a:p>
          <a:p>
            <a:pPr lvl="1"/>
            <a:r>
              <a:rPr lang="en-US" sz="2000" dirty="0" smtClean="0"/>
              <a:t>Extensive training at intersection of HEP and PBT</a:t>
            </a:r>
          </a:p>
          <a:p>
            <a:pPr lvl="1"/>
            <a:r>
              <a:rPr lang="en-US" sz="2000" dirty="0" smtClean="0"/>
              <a:t>Prospect of building a commercial device for PBT</a:t>
            </a:r>
          </a:p>
          <a:p>
            <a:endParaRPr lang="en-US" sz="2000" dirty="0"/>
          </a:p>
          <a:p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13/11/2017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Laurent Kelleter </a:t>
            </a:r>
            <a:r>
              <a:rPr lang="mr-IN" smtClean="0"/>
              <a:t>–</a:t>
            </a:r>
            <a:r>
              <a:rPr lang="en-GB" smtClean="0"/>
              <a:t> University College London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788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869749" y="1179000"/>
            <a:ext cx="5404503" cy="3600000"/>
          </a:xfrm>
          <a:prstGeom prst="rect">
            <a:avLst/>
          </a:prstGeom>
          <a:ln>
            <a:noFill/>
          </a:ln>
        </p:spPr>
      </p:pic>
      <p:sp>
        <p:nvSpPr>
          <p:cNvPr id="5" name="TextShape 1"/>
          <p:cNvSpPr txBox="1"/>
          <p:nvPr/>
        </p:nvSpPr>
        <p:spPr>
          <a:xfrm>
            <a:off x="539552" y="4869160"/>
            <a:ext cx="8064896" cy="1080000"/>
          </a:xfrm>
          <a:prstGeom prst="rect">
            <a:avLst/>
          </a:prstGeom>
          <a:noFill/>
          <a:ln>
            <a:noFill/>
          </a:ln>
        </p:spPr>
        <p:txBody>
          <a:bodyPr lIns="89934" tIns="44968" rIns="89934" bIns="44968"/>
          <a:lstStyle/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ea typeface="ＭＳ Ｐゴシック"/>
              </a:rPr>
              <a:t>This project has received funding from the European Union’s Horizon 2020 research and innovation programme under the Marie </a:t>
            </a:r>
            <a:r>
              <a:rPr lang="en-GB" sz="2000" dirty="0" err="1">
                <a:solidFill>
                  <a:srgbClr val="000000"/>
                </a:solidFill>
                <a:ea typeface="ＭＳ Ｐゴシック"/>
              </a:rPr>
              <a:t>Sklodowska</a:t>
            </a:r>
            <a:r>
              <a:rPr lang="en-GB" sz="2000" dirty="0">
                <a:solidFill>
                  <a:srgbClr val="000000"/>
                </a:solidFill>
                <a:ea typeface="ＭＳ Ｐゴシック"/>
              </a:rPr>
              <a:t>-Curie grant agreement No 675265, OMA – Optimization of Medical Accelerators.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13/11/2017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Laurent Kelleter </a:t>
            </a:r>
            <a:r>
              <a:rPr lang="mr-IN" smtClean="0"/>
              <a:t>–</a:t>
            </a:r>
            <a:r>
              <a:rPr lang="en-GB" smtClean="0"/>
              <a:t> University College London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66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Background:</a:t>
            </a:r>
          </a:p>
          <a:p>
            <a:pPr lvl="1"/>
            <a:r>
              <a:rPr lang="en-GB" sz="2000" dirty="0" smtClean="0"/>
              <a:t>M. Sc. Particle Physics (RWTH Aachen)</a:t>
            </a:r>
          </a:p>
          <a:p>
            <a:pPr lvl="1"/>
            <a:r>
              <a:rPr lang="en-GB" sz="2000" dirty="0" smtClean="0"/>
              <a:t>Master project at intersection of HEP an Proton Beam Therapy (PBT)</a:t>
            </a:r>
            <a:endParaRPr lang="en-GB" sz="2400" dirty="0" smtClean="0"/>
          </a:p>
          <a:p>
            <a:r>
              <a:rPr lang="en-GB" sz="2400" dirty="0" smtClean="0"/>
              <a:t>Work within OMA:</a:t>
            </a:r>
          </a:p>
          <a:p>
            <a:pPr lvl="1"/>
            <a:r>
              <a:rPr lang="en-GB" sz="2000" dirty="0" smtClean="0"/>
              <a:t>Training:</a:t>
            </a:r>
          </a:p>
          <a:p>
            <a:pPr lvl="2"/>
            <a:r>
              <a:rPr lang="en-GB" sz="1600" dirty="0" smtClean="0"/>
              <a:t>Schools on Medical Accelerators, High-Energy Physics (HEP) and Soft Skills</a:t>
            </a:r>
          </a:p>
          <a:p>
            <a:pPr lvl="2"/>
            <a:r>
              <a:rPr lang="en-GB" sz="1600" dirty="0" smtClean="0"/>
              <a:t>Conferences on Acc. Physics, PBT and MC simulations</a:t>
            </a:r>
          </a:p>
          <a:p>
            <a:pPr lvl="2"/>
            <a:r>
              <a:rPr lang="en-GB" sz="1600" dirty="0"/>
              <a:t>Participated in two beam tests in PBT </a:t>
            </a:r>
            <a:r>
              <a:rPr lang="en-GB" sz="1600" dirty="0" smtClean="0"/>
              <a:t>Centres</a:t>
            </a:r>
            <a:endParaRPr lang="en-GB" sz="1600" dirty="0"/>
          </a:p>
          <a:p>
            <a:pPr lvl="1"/>
            <a:r>
              <a:rPr lang="en-GB" sz="2000" dirty="0" smtClean="0"/>
              <a:t>Side project: Dose build-up in PBT</a:t>
            </a:r>
          </a:p>
          <a:p>
            <a:pPr lvl="2"/>
            <a:r>
              <a:rPr lang="en-GB" sz="1600" dirty="0" smtClean="0"/>
              <a:t>In collaboration with Medical Physics &amp; Bioengineering</a:t>
            </a:r>
          </a:p>
          <a:p>
            <a:pPr lvl="2"/>
            <a:r>
              <a:rPr lang="en-GB" sz="1600" dirty="0" smtClean="0"/>
              <a:t>Purely simulation</a:t>
            </a:r>
          </a:p>
          <a:p>
            <a:pPr lvl="1"/>
            <a:r>
              <a:rPr lang="en-GB" sz="2000" dirty="0" smtClean="0"/>
              <a:t>Main focus: A calorimeter for PBT</a:t>
            </a:r>
            <a:endParaRPr lang="en-GB" sz="2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13/11/2017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Laurent Kelleter </a:t>
            </a:r>
            <a:r>
              <a:rPr lang="mr-IN" smtClean="0"/>
              <a:t>–</a:t>
            </a:r>
            <a:r>
              <a:rPr lang="en-GB" smtClean="0"/>
              <a:t> University College London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1459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Quality Assurance (QA) in PBT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Daily QA: Verify beam range at </a:t>
            </a:r>
            <a:r>
              <a:rPr lang="en-US" sz="2400" dirty="0" err="1" smtClean="0"/>
              <a:t>isocentre</a:t>
            </a:r>
            <a:endParaRPr lang="en-US" sz="2400" dirty="0" smtClean="0"/>
          </a:p>
          <a:p>
            <a:r>
              <a:rPr lang="en-US" sz="2400" dirty="0" smtClean="0"/>
              <a:t>Commercial solutions (e.g. IBA Zebra) are expensive</a:t>
            </a:r>
          </a:p>
          <a:p>
            <a:r>
              <a:rPr lang="en-US" sz="2400" dirty="0" smtClean="0"/>
              <a:t>Manual scanning is slow (~1hr)</a:t>
            </a:r>
          </a:p>
          <a:p>
            <a:r>
              <a:rPr lang="en-US" sz="2400" dirty="0" smtClean="0"/>
              <a:t>Detector requirements:</a:t>
            </a:r>
          </a:p>
          <a:p>
            <a:pPr lvl="1"/>
            <a:r>
              <a:rPr lang="en-US" sz="2000" dirty="0" smtClean="0"/>
              <a:t>Precise: Energy resolution &lt; 1% </a:t>
            </a:r>
            <a:r>
              <a:rPr lang="en-US" sz="2000" dirty="0" err="1" smtClean="0"/>
              <a:t>σ</a:t>
            </a:r>
            <a:endParaRPr lang="en-US" sz="2000" dirty="0" smtClean="0"/>
          </a:p>
          <a:p>
            <a:pPr lvl="1"/>
            <a:r>
              <a:rPr lang="en-US" sz="2000" dirty="0" smtClean="0"/>
              <a:t>Fast: one billion protons s</a:t>
            </a:r>
            <a:r>
              <a:rPr lang="en-US" sz="2000" baseline="30000" dirty="0" smtClean="0"/>
              <a:t>-1</a:t>
            </a:r>
            <a:endParaRPr lang="en-US" sz="2000" dirty="0"/>
          </a:p>
          <a:p>
            <a:r>
              <a:rPr lang="en-US" sz="2400" dirty="0" smtClean="0"/>
              <a:t>Technology transfer from HEP?</a:t>
            </a: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13/11/2017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Laurent Kelleter </a:t>
            </a:r>
            <a:r>
              <a:rPr lang="mr-IN" smtClean="0"/>
              <a:t>–</a:t>
            </a:r>
            <a:r>
              <a:rPr lang="en-GB" smtClean="0"/>
              <a:t> University College London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10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/>
              <a:t>SuperNEMO</a:t>
            </a:r>
            <a:r>
              <a:rPr lang="en-US" sz="3600" dirty="0" smtClean="0"/>
              <a:t> Calorimeter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SuperNEMO</a:t>
            </a:r>
            <a:r>
              <a:rPr lang="en-US" sz="2400" dirty="0" smtClean="0"/>
              <a:t> aims to measure a hypothetical neutrino-        less double-beta decay</a:t>
            </a:r>
          </a:p>
          <a:p>
            <a:r>
              <a:rPr lang="en-US" sz="2400" dirty="0" smtClean="0"/>
              <a:t>Calorimeter developed at UCL</a:t>
            </a:r>
          </a:p>
          <a:p>
            <a:r>
              <a:rPr lang="en-US" sz="2400" dirty="0"/>
              <a:t>Plastic scintillator &amp; </a:t>
            </a:r>
            <a:r>
              <a:rPr lang="en-US" sz="2400" dirty="0" smtClean="0"/>
              <a:t>photomultiplier </a:t>
            </a:r>
            <a:r>
              <a:rPr lang="en-US" sz="2400" dirty="0"/>
              <a:t>tube</a:t>
            </a:r>
            <a:endParaRPr lang="en-US" sz="2400" dirty="0" smtClean="0"/>
          </a:p>
          <a:p>
            <a:pPr lvl="1"/>
            <a:r>
              <a:rPr lang="en-US" sz="2000" dirty="0"/>
              <a:t>Energy resolution of 7% FWHM (for 1 MeV electrons)</a:t>
            </a:r>
          </a:p>
          <a:p>
            <a:pPr lvl="1"/>
            <a:r>
              <a:rPr lang="en-US" sz="2000" dirty="0" smtClean="0"/>
              <a:t>Pulse length ~100 ns (maximum rate 10 million protons s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/>
              <a:t>Water equivalent </a:t>
            </a:r>
            <a:r>
              <a:rPr lang="en-US" sz="2000" dirty="0" smtClean="0"/>
              <a:t>scintillator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13/11/2017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Laurent Kelleter </a:t>
            </a:r>
            <a:r>
              <a:rPr lang="mr-IN" smtClean="0"/>
              <a:t>–</a:t>
            </a:r>
            <a:r>
              <a:rPr lang="en-GB" smtClean="0"/>
              <a:t> University College London</a:t>
            </a:r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/>
        </p:blipFill>
        <p:spPr>
          <a:xfrm rot="5400000">
            <a:off x="1475656" y="3645024"/>
            <a:ext cx="1944216" cy="280831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/>
          <a:stretch/>
        </p:blipFill>
        <p:spPr>
          <a:xfrm>
            <a:off x="4283968" y="4005064"/>
            <a:ext cx="3744416" cy="2104556"/>
          </a:xfrm>
          <a:prstGeom prst="rect">
            <a:avLst/>
          </a:prstGeom>
          <a:ln>
            <a:noFill/>
          </a:ln>
        </p:spPr>
      </p:pic>
      <p:sp>
        <p:nvSpPr>
          <p:cNvPr id="8" name="TextShape 3"/>
          <p:cNvSpPr txBox="1"/>
          <p:nvPr/>
        </p:nvSpPr>
        <p:spPr>
          <a:xfrm>
            <a:off x="6336956" y="5661248"/>
            <a:ext cx="2771548" cy="344211"/>
          </a:xfrm>
          <a:prstGeom prst="rect">
            <a:avLst/>
          </a:prstGeom>
          <a:noFill/>
          <a:ln>
            <a:noFill/>
          </a:ln>
        </p:spPr>
        <p:txBody>
          <a:bodyPr lIns="89934" tIns="44968" rIns="89934" bIns="44968"/>
          <a:lstStyle/>
          <a:p>
            <a:r>
              <a:rPr lang="en-GB" sz="1200" dirty="0">
                <a:latin typeface="Arial"/>
              </a:rPr>
              <a:t>https://</a:t>
            </a:r>
            <a:r>
              <a:rPr lang="en-GB" sz="1200" dirty="0" err="1">
                <a:latin typeface="Arial"/>
              </a:rPr>
              <a:t>arxiv.org</a:t>
            </a:r>
            <a:r>
              <a:rPr lang="en-GB" sz="1200" dirty="0">
                <a:latin typeface="Arial"/>
              </a:rPr>
              <a:t>/</a:t>
            </a:r>
            <a:r>
              <a:rPr lang="en-GB" sz="1200" dirty="0" err="1">
                <a:latin typeface="Arial"/>
              </a:rPr>
              <a:t>pdf</a:t>
            </a:r>
            <a:r>
              <a:rPr lang="en-GB" sz="1200" dirty="0">
                <a:latin typeface="Arial"/>
              </a:rPr>
              <a:t>/1707.06823.pdf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753455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Range Telescope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Cut scintillator in segments (sheets)</a:t>
            </a:r>
          </a:p>
          <a:p>
            <a:r>
              <a:rPr lang="en-US" sz="2400" dirty="0" smtClean="0"/>
              <a:t>Read out each sheet individually</a:t>
            </a:r>
          </a:p>
          <a:p>
            <a:r>
              <a:rPr lang="en-US" sz="2400" dirty="0" smtClean="0"/>
              <a:t>Integrate signal from many protons</a:t>
            </a:r>
          </a:p>
          <a:p>
            <a:r>
              <a:rPr lang="en-US" sz="2400" dirty="0" smtClean="0"/>
              <a:t>Reconstruct Bragg curve from photon output</a:t>
            </a:r>
          </a:p>
          <a:p>
            <a:r>
              <a:rPr lang="en-US" sz="2400" dirty="0" smtClean="0"/>
              <a:t>Measure range instead of energy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13/11/2017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Laurent Kelleter </a:t>
            </a:r>
            <a:r>
              <a:rPr lang="mr-IN" smtClean="0"/>
              <a:t>–</a:t>
            </a:r>
            <a:r>
              <a:rPr lang="en-GB" smtClean="0"/>
              <a:t> University College London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60007" y="3754800"/>
            <a:ext cx="8419790" cy="21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3035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raggReconstruction_150MeV_80x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51" y="1988840"/>
            <a:ext cx="6129299" cy="39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Proton Range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Quenching: scintillation light production not linear to energy deposition</a:t>
            </a:r>
          </a:p>
          <a:p>
            <a:r>
              <a:rPr lang="en-US" sz="2000" dirty="0" smtClean="0"/>
              <a:t>Developed model of a “quenched Bragg curve”</a:t>
            </a:r>
          </a:p>
          <a:p>
            <a:r>
              <a:rPr lang="en-US" sz="2000" dirty="0" smtClean="0"/>
              <a:t>Three parameters: range, range straggling and intensity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13/11/2017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Laurent Kelleter </a:t>
            </a:r>
            <a:r>
              <a:rPr lang="mr-IN" smtClean="0"/>
              <a:t>–</a:t>
            </a:r>
            <a:r>
              <a:rPr lang="en-GB" smtClean="0"/>
              <a:t> University College London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267745" y="5733256"/>
            <a:ext cx="4608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Figure: Geant4 simulation of a range telescope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22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Building a Range Telescope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Large number of channels requires expensive read-out system</a:t>
            </a:r>
          </a:p>
          <a:p>
            <a:r>
              <a:rPr lang="en-US" sz="2000" dirty="0" smtClean="0"/>
              <a:t>Solution: “Monolithic Active Pixel Sensor” (MAPS)</a:t>
            </a:r>
          </a:p>
          <a:p>
            <a:r>
              <a:rPr lang="en-US" sz="2000" dirty="0" smtClean="0"/>
              <a:t>Take “picture” of scintillation photon depth curve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13/11/2017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Laurent Kelleter </a:t>
            </a:r>
            <a:r>
              <a:rPr lang="mr-IN" smtClean="0"/>
              <a:t>–</a:t>
            </a:r>
            <a:r>
              <a:rPr lang="en-GB" smtClean="0"/>
              <a:t> University College London</a:t>
            </a:r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/>
        </p:blipFill>
        <p:spPr>
          <a:xfrm>
            <a:off x="5471541" y="2888893"/>
            <a:ext cx="2988000" cy="280440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/>
          <a:stretch/>
        </p:blipFill>
        <p:spPr>
          <a:xfrm>
            <a:off x="863536" y="2888888"/>
            <a:ext cx="4500000" cy="2818800"/>
          </a:xfrm>
          <a:prstGeom prst="rect">
            <a:avLst/>
          </a:prstGeom>
          <a:ln>
            <a:noFill/>
          </a:ln>
        </p:spPr>
      </p:pic>
      <p:sp>
        <p:nvSpPr>
          <p:cNvPr id="11" name="TextShape 8"/>
          <p:cNvSpPr txBox="1"/>
          <p:nvPr/>
        </p:nvSpPr>
        <p:spPr>
          <a:xfrm>
            <a:off x="4427537" y="3644890"/>
            <a:ext cx="864000" cy="346320"/>
          </a:xfrm>
          <a:prstGeom prst="rect">
            <a:avLst/>
          </a:prstGeom>
          <a:noFill/>
          <a:ln>
            <a:noFill/>
          </a:ln>
        </p:spPr>
        <p:txBody>
          <a:bodyPr lIns="89934" tIns="44968" rIns="89934" bIns="44968"/>
          <a:lstStyle/>
          <a:p>
            <a:r>
              <a:rPr lang="en-GB" b="1" dirty="0">
                <a:solidFill>
                  <a:srgbClr val="FF3333"/>
                </a:solidFill>
              </a:rPr>
              <a:t>Beam</a:t>
            </a:r>
            <a:endParaRPr dirty="0"/>
          </a:p>
        </p:txBody>
      </p:sp>
      <p:sp>
        <p:nvSpPr>
          <p:cNvPr id="14" name="Left Arrow 13"/>
          <p:cNvSpPr/>
          <p:nvPr/>
        </p:nvSpPr>
        <p:spPr>
          <a:xfrm>
            <a:off x="4365623" y="3958049"/>
            <a:ext cx="813245" cy="490146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spcCol="0" rtlCol="0" anchor="ctr"/>
          <a:lstStyle/>
          <a:p>
            <a:pPr algn="ctr"/>
            <a:endParaRPr lang="en-US"/>
          </a:p>
        </p:txBody>
      </p:sp>
      <p:sp>
        <p:nvSpPr>
          <p:cNvPr id="24" name="TextShape 5"/>
          <p:cNvSpPr txBox="1"/>
          <p:nvPr/>
        </p:nvSpPr>
        <p:spPr>
          <a:xfrm rot="16200000">
            <a:off x="7211504" y="4127828"/>
            <a:ext cx="2835481" cy="290160"/>
          </a:xfrm>
          <a:prstGeom prst="rect">
            <a:avLst/>
          </a:prstGeom>
          <a:noFill/>
          <a:ln>
            <a:noFill/>
          </a:ln>
        </p:spPr>
        <p:txBody>
          <a:bodyPr lIns="89934" tIns="44968" rIns="89934" bIns="44968"/>
          <a:lstStyle/>
          <a:p>
            <a:r>
              <a:rPr lang="en-GB" sz="1400" dirty="0"/>
              <a:t>http://</a:t>
            </a:r>
            <a:r>
              <a:rPr lang="en-GB" sz="1400" dirty="0" err="1"/>
              <a:t>eprints.lincoln.ac.uk</a:t>
            </a:r>
            <a:r>
              <a:rPr lang="en-GB" sz="1400" dirty="0"/>
              <a:t>/13879/</a:t>
            </a:r>
            <a:endParaRPr dirty="0"/>
          </a:p>
        </p:txBody>
      </p:sp>
      <p:sp>
        <p:nvSpPr>
          <p:cNvPr id="15" name="TextShape 7"/>
          <p:cNvSpPr txBox="1"/>
          <p:nvPr/>
        </p:nvSpPr>
        <p:spPr>
          <a:xfrm>
            <a:off x="395689" y="2780928"/>
            <a:ext cx="1224161" cy="60227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txBody>
          <a:bodyPr lIns="89934" tIns="44968" rIns="89934" bIns="44968"/>
          <a:lstStyle/>
          <a:p>
            <a:r>
              <a:rPr lang="en-GB" b="1" dirty="0"/>
              <a:t>Scintillator </a:t>
            </a:r>
            <a:r>
              <a:rPr lang="en-GB" b="1" dirty="0" smtClean="0"/>
              <a:t>block</a:t>
            </a:r>
            <a:endParaRPr dirty="0"/>
          </a:p>
        </p:txBody>
      </p:sp>
      <p:sp>
        <p:nvSpPr>
          <p:cNvPr id="16" name="Line 8"/>
          <p:cNvSpPr/>
          <p:nvPr/>
        </p:nvSpPr>
        <p:spPr>
          <a:xfrm>
            <a:off x="1619825" y="3347456"/>
            <a:ext cx="791935" cy="360040"/>
          </a:xfrm>
          <a:prstGeom prst="line">
            <a:avLst/>
          </a:prstGeom>
          <a:ln w="19080">
            <a:solidFill>
              <a:srgbClr val="FF0000"/>
            </a:solidFill>
            <a:round/>
            <a:tailEnd type="oval" w="med" len="med"/>
          </a:ln>
        </p:spPr>
      </p:sp>
      <p:sp>
        <p:nvSpPr>
          <p:cNvPr id="17" name="TextShape 5"/>
          <p:cNvSpPr txBox="1"/>
          <p:nvPr/>
        </p:nvSpPr>
        <p:spPr>
          <a:xfrm>
            <a:off x="7884311" y="2420888"/>
            <a:ext cx="792145" cy="34632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txBody>
          <a:bodyPr lIns="89934" tIns="44968" rIns="89934" bIns="44968"/>
          <a:lstStyle/>
          <a:p>
            <a:r>
              <a:rPr lang="en-GB" b="1" dirty="0"/>
              <a:t>MAPS</a:t>
            </a:r>
            <a:endParaRPr dirty="0"/>
          </a:p>
        </p:txBody>
      </p:sp>
      <p:sp>
        <p:nvSpPr>
          <p:cNvPr id="18" name="Line 6"/>
          <p:cNvSpPr/>
          <p:nvPr/>
        </p:nvSpPr>
        <p:spPr>
          <a:xfrm flipH="1">
            <a:off x="7524209" y="2780928"/>
            <a:ext cx="360159" cy="477632"/>
          </a:xfrm>
          <a:prstGeom prst="line">
            <a:avLst/>
          </a:prstGeom>
          <a:ln w="19080">
            <a:solidFill>
              <a:srgbClr val="FF0000"/>
            </a:solidFill>
            <a:round/>
            <a:tailEnd type="oval" w="med" len="med"/>
          </a:ln>
        </p:spPr>
      </p:sp>
    </p:spTree>
    <p:extLst>
      <p:ext uri="{BB962C8B-B14F-4D97-AF65-F5344CB8AC3E}">
        <p14:creationId xmlns:p14="http://schemas.microsoft.com/office/powerpoint/2010/main" val="2301044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Birmingham Beam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28 MeV proton beam: 7.8 mm range in water</a:t>
            </a:r>
          </a:p>
          <a:p>
            <a:r>
              <a:rPr lang="en-US" sz="2000" dirty="0" smtClean="0"/>
              <a:t>Measurement with two scintillator sheets (3 and 4 mm thick)</a:t>
            </a:r>
          </a:p>
          <a:p>
            <a:r>
              <a:rPr lang="en-US" sz="2000" dirty="0" smtClean="0"/>
              <a:t>Two </a:t>
            </a:r>
            <a:r>
              <a:rPr lang="en-US" sz="2000" dirty="0" err="1" smtClean="0"/>
              <a:t>PRaVDA</a:t>
            </a:r>
            <a:r>
              <a:rPr lang="en-US" sz="2000" dirty="0" smtClean="0"/>
              <a:t> </a:t>
            </a:r>
            <a:r>
              <a:rPr lang="en-US" sz="2000" dirty="0" err="1" smtClean="0"/>
              <a:t>Priapus</a:t>
            </a:r>
            <a:r>
              <a:rPr lang="en-US" sz="2000" dirty="0" smtClean="0"/>
              <a:t> MAPS (10x5 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13/11/2017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Laurent Kelleter </a:t>
            </a:r>
            <a:r>
              <a:rPr lang="mr-IN" smtClean="0"/>
              <a:t>–</a:t>
            </a:r>
            <a:r>
              <a:rPr lang="en-GB" smtClean="0"/>
              <a:t> University College London</a:t>
            </a:r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/>
        </p:blipFill>
        <p:spPr>
          <a:xfrm>
            <a:off x="5364464" y="2957664"/>
            <a:ext cx="3384000" cy="284760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95536" y="2565264"/>
            <a:ext cx="4320000" cy="3240000"/>
          </a:xfrm>
          <a:prstGeom prst="rect">
            <a:avLst/>
          </a:prstGeom>
          <a:ln>
            <a:noFill/>
          </a:ln>
        </p:spPr>
      </p:pic>
      <p:sp>
        <p:nvSpPr>
          <p:cNvPr id="8" name="TextShape 4"/>
          <p:cNvSpPr txBox="1"/>
          <p:nvPr/>
        </p:nvSpPr>
        <p:spPr>
          <a:xfrm>
            <a:off x="3708000" y="3500847"/>
            <a:ext cx="864000" cy="346320"/>
          </a:xfrm>
          <a:prstGeom prst="rect">
            <a:avLst/>
          </a:prstGeom>
          <a:noFill/>
          <a:ln>
            <a:noFill/>
          </a:ln>
        </p:spPr>
        <p:txBody>
          <a:bodyPr lIns="89934" tIns="44968" rIns="89934" bIns="44968"/>
          <a:lstStyle/>
          <a:p>
            <a:r>
              <a:rPr lang="en-GB" b="1" dirty="0">
                <a:solidFill>
                  <a:srgbClr val="FF3333"/>
                </a:solidFill>
              </a:rPr>
              <a:t>Beam</a:t>
            </a:r>
            <a:endParaRPr dirty="0"/>
          </a:p>
        </p:txBody>
      </p:sp>
      <p:sp>
        <p:nvSpPr>
          <p:cNvPr id="9" name="TextShape 5"/>
          <p:cNvSpPr txBox="1"/>
          <p:nvPr/>
        </p:nvSpPr>
        <p:spPr>
          <a:xfrm>
            <a:off x="467544" y="2781016"/>
            <a:ext cx="792145" cy="346320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txBody>
          <a:bodyPr lIns="89934" tIns="44968" rIns="89934" bIns="44968"/>
          <a:lstStyle/>
          <a:p>
            <a:r>
              <a:rPr lang="en-GB" b="1" dirty="0"/>
              <a:t>MAPS</a:t>
            </a:r>
            <a:endParaRPr dirty="0"/>
          </a:p>
        </p:txBody>
      </p:sp>
      <p:sp>
        <p:nvSpPr>
          <p:cNvPr id="10" name="Line 6"/>
          <p:cNvSpPr/>
          <p:nvPr/>
        </p:nvSpPr>
        <p:spPr>
          <a:xfrm>
            <a:off x="1259632" y="3140968"/>
            <a:ext cx="719961" cy="477720"/>
          </a:xfrm>
          <a:prstGeom prst="line">
            <a:avLst/>
          </a:prstGeom>
          <a:ln w="19080">
            <a:solidFill>
              <a:srgbClr val="FF0000"/>
            </a:solidFill>
            <a:round/>
            <a:tailEnd type="oval" w="med" len="med"/>
          </a:ln>
        </p:spPr>
      </p:sp>
      <p:sp>
        <p:nvSpPr>
          <p:cNvPr id="11" name="TextShape 7"/>
          <p:cNvSpPr txBox="1"/>
          <p:nvPr/>
        </p:nvSpPr>
        <p:spPr>
          <a:xfrm>
            <a:off x="107504" y="3726568"/>
            <a:ext cx="1224161" cy="60227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txBody>
          <a:bodyPr lIns="89934" tIns="44968" rIns="89934" bIns="44968"/>
          <a:lstStyle/>
          <a:p>
            <a:r>
              <a:rPr lang="en-GB" b="1" dirty="0"/>
              <a:t>Scintillator sheets</a:t>
            </a:r>
            <a:endParaRPr dirty="0"/>
          </a:p>
        </p:txBody>
      </p:sp>
      <p:sp>
        <p:nvSpPr>
          <p:cNvPr id="12" name="Line 8"/>
          <p:cNvSpPr/>
          <p:nvPr/>
        </p:nvSpPr>
        <p:spPr>
          <a:xfrm>
            <a:off x="1331640" y="4293096"/>
            <a:ext cx="791935" cy="360040"/>
          </a:xfrm>
          <a:prstGeom prst="line">
            <a:avLst/>
          </a:prstGeom>
          <a:ln w="19080">
            <a:solidFill>
              <a:srgbClr val="FF0000"/>
            </a:solidFill>
            <a:round/>
            <a:tailEnd type="oval" w="med" len="med"/>
          </a:ln>
        </p:spPr>
      </p:sp>
      <p:sp>
        <p:nvSpPr>
          <p:cNvPr id="13" name="TextShape 9"/>
          <p:cNvSpPr txBox="1"/>
          <p:nvPr/>
        </p:nvSpPr>
        <p:spPr>
          <a:xfrm>
            <a:off x="5364089" y="2561664"/>
            <a:ext cx="3600400" cy="858240"/>
          </a:xfrm>
          <a:prstGeom prst="rect">
            <a:avLst/>
          </a:prstGeom>
          <a:noFill/>
          <a:ln>
            <a:noFill/>
          </a:ln>
        </p:spPr>
        <p:txBody>
          <a:bodyPr lIns="89934" tIns="44968" rIns="89934" bIns="44968"/>
          <a:lstStyle/>
          <a:p>
            <a:r>
              <a:rPr lang="en-GB" dirty="0"/>
              <a:t>Image taken by MAPS</a:t>
            </a:r>
            <a:endParaRPr dirty="0"/>
          </a:p>
          <a:p>
            <a:r>
              <a:rPr lang="en-GB" dirty="0"/>
              <a:t>(</a:t>
            </a:r>
            <a:r>
              <a:rPr lang="en-GB" dirty="0" smtClean="0"/>
              <a:t>10</a:t>
            </a:r>
            <a:r>
              <a:rPr lang="en-GB" baseline="30000" dirty="0" smtClean="0"/>
              <a:t>8 </a:t>
            </a:r>
            <a:r>
              <a:rPr lang="en-GB" dirty="0" smtClean="0"/>
              <a:t>protons s</a:t>
            </a:r>
            <a:r>
              <a:rPr lang="en-GB" baseline="30000" dirty="0" smtClean="0"/>
              <a:t>-1</a:t>
            </a:r>
            <a:r>
              <a:rPr lang="en-GB" dirty="0" smtClean="0"/>
              <a:t>, 1 s </a:t>
            </a:r>
            <a:r>
              <a:rPr lang="en-GB" dirty="0"/>
              <a:t>integration time)</a:t>
            </a:r>
            <a:endParaRPr dirty="0"/>
          </a:p>
        </p:txBody>
      </p:sp>
      <p:sp>
        <p:nvSpPr>
          <p:cNvPr id="14" name="TextShape 11"/>
          <p:cNvSpPr txBox="1"/>
          <p:nvPr/>
        </p:nvSpPr>
        <p:spPr>
          <a:xfrm>
            <a:off x="8129989" y="3569667"/>
            <a:ext cx="864000" cy="346320"/>
          </a:xfrm>
          <a:prstGeom prst="rect">
            <a:avLst/>
          </a:prstGeom>
          <a:noFill/>
          <a:ln>
            <a:noFill/>
          </a:ln>
        </p:spPr>
        <p:txBody>
          <a:bodyPr lIns="89934" tIns="44968" rIns="89934" bIns="44968"/>
          <a:lstStyle/>
          <a:p>
            <a:r>
              <a:rPr lang="en-GB" b="1" dirty="0">
                <a:solidFill>
                  <a:srgbClr val="FF3333"/>
                </a:solidFill>
              </a:rPr>
              <a:t>Beam</a:t>
            </a:r>
            <a:endParaRPr dirty="0"/>
          </a:p>
        </p:txBody>
      </p:sp>
      <p:sp>
        <p:nvSpPr>
          <p:cNvPr id="15" name="Left Arrow 14"/>
          <p:cNvSpPr/>
          <p:nvPr/>
        </p:nvSpPr>
        <p:spPr>
          <a:xfrm>
            <a:off x="3588929" y="3827855"/>
            <a:ext cx="813245" cy="490146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spcCol="0"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8028384" y="3886916"/>
            <a:ext cx="813245" cy="490146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6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Dose Build-up in PBT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Goal: Quantize dose build-up (BU) in PBT using Geant4</a:t>
            </a:r>
          </a:p>
          <a:p>
            <a:r>
              <a:rPr lang="en-US" sz="2400" dirty="0" smtClean="0"/>
              <a:t>Distinguish between electron and proton build-up</a:t>
            </a:r>
          </a:p>
          <a:p>
            <a:r>
              <a:rPr lang="en-US" sz="2400" dirty="0" smtClean="0"/>
              <a:t>Express BU as dose difference normalized to entrance dose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13/11/2017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Laurent Kelleter </a:t>
            </a:r>
            <a:r>
              <a:rPr lang="mr-IN" smtClean="0"/>
              <a:t>–</a:t>
            </a:r>
            <a:r>
              <a:rPr lang="en-GB" smtClean="0"/>
              <a:t> University College London</a:t>
            </a:r>
            <a:endParaRPr lang="en-GB" dirty="0"/>
          </a:p>
        </p:txBody>
      </p:sp>
      <p:pic>
        <p:nvPicPr>
          <p:cNvPr id="10" name="Picture 9" descr="Bragg200M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0" y="2514782"/>
            <a:ext cx="5014398" cy="3239993"/>
          </a:xfrm>
          <a:prstGeom prst="rect">
            <a:avLst/>
          </a:prstGeom>
        </p:spPr>
      </p:pic>
      <p:pic>
        <p:nvPicPr>
          <p:cNvPr id="8" name="Picture 7" descr="el-pr-vs-E_5mm-average_70mure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25" y="2514382"/>
            <a:ext cx="3787055" cy="324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19672" y="3594502"/>
            <a:ext cx="1261884" cy="276999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</a:rPr>
              <a:t>Electron build-up</a:t>
            </a:r>
            <a:endParaRPr lang="en-US" sz="1200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3608" y="4973687"/>
            <a:ext cx="1169310" cy="276999"/>
          </a:xfrm>
          <a:prstGeom prst="rect">
            <a:avLst/>
          </a:prstGeom>
          <a:noFill/>
          <a:ln w="1905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0000"/>
                </a:solidFill>
              </a:rPr>
              <a:t>Proton build-up</a:t>
            </a:r>
            <a:endParaRPr lang="en-US" sz="1200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8" y="5682734"/>
            <a:ext cx="443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 1: 200 MeV proton beam in a block of water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296651" y="5682734"/>
            <a:ext cx="3523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 2: Dose build-up vs. beam energy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67104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2947</TotalTime>
  <Words>687</Words>
  <Application>Microsoft Macintosh PowerPoint</Application>
  <PresentationFormat>On-screen Show (4:3)</PresentationFormat>
  <Paragraphs>107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A Calorimeter for Proton Therapy</vt:lpstr>
      <vt:lpstr>Introduction</vt:lpstr>
      <vt:lpstr>Quality Assurance (QA) in PBT</vt:lpstr>
      <vt:lpstr>SuperNEMO Calorimeter</vt:lpstr>
      <vt:lpstr>Range Telescope</vt:lpstr>
      <vt:lpstr>Proton Range Reconstruction</vt:lpstr>
      <vt:lpstr>Building a Range Telescope</vt:lpstr>
      <vt:lpstr>Birmingham Beam Test</vt:lpstr>
      <vt:lpstr>Dose Build-up in PBT</vt:lpstr>
      <vt:lpstr>Conclusion</vt:lpstr>
      <vt:lpstr>Thank you for your attention</vt:lpstr>
    </vt:vector>
  </TitlesOfParts>
  <Company>Daresbury Laboratory (STFC)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Laurent Kelleter</cp:lastModifiedBy>
  <cp:revision>75</cp:revision>
  <dcterms:created xsi:type="dcterms:W3CDTF">2017-03-10T07:56:32Z</dcterms:created>
  <dcterms:modified xsi:type="dcterms:W3CDTF">2017-11-01T13:03:40Z</dcterms:modified>
</cp:coreProperties>
</file>