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3"/>
  </p:notesMasterIdLst>
  <p:handoutMasterIdLst>
    <p:handoutMasterId r:id="rId24"/>
  </p:handoutMasterIdLst>
  <p:sldIdLst>
    <p:sldId id="1647" r:id="rId2"/>
    <p:sldId id="1664" r:id="rId3"/>
    <p:sldId id="1665" r:id="rId4"/>
    <p:sldId id="1654" r:id="rId5"/>
    <p:sldId id="1655" r:id="rId6"/>
    <p:sldId id="1656" r:id="rId7"/>
    <p:sldId id="1660" r:id="rId8"/>
    <p:sldId id="1662" r:id="rId9"/>
    <p:sldId id="1648" r:id="rId10"/>
    <p:sldId id="1649" r:id="rId11"/>
    <p:sldId id="1653" r:id="rId12"/>
    <p:sldId id="1657" r:id="rId13"/>
    <p:sldId id="1661" r:id="rId14"/>
    <p:sldId id="1659" r:id="rId15"/>
    <p:sldId id="1668" r:id="rId16"/>
    <p:sldId id="1658" r:id="rId17"/>
    <p:sldId id="1666" r:id="rId18"/>
    <p:sldId id="1652" r:id="rId19"/>
    <p:sldId id="1667" r:id="rId20"/>
    <p:sldId id="1651" r:id="rId21"/>
    <p:sldId id="1663" r:id="rId22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-15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Sheet1!$C$9:$C$14</c:f>
              <c:strCache>
                <c:ptCount val="6"/>
                <c:pt idx="0">
                  <c:v>08/09</c:v>
                </c:pt>
                <c:pt idx="1">
                  <c:v>09/10</c:v>
                </c:pt>
                <c:pt idx="2">
                  <c:v>10/11</c:v>
                </c:pt>
                <c:pt idx="3">
                  <c:v>11/12</c:v>
                </c:pt>
                <c:pt idx="4">
                  <c:v>12/13</c:v>
                </c:pt>
                <c:pt idx="5">
                  <c:v>13/14</c:v>
                </c:pt>
              </c:strCache>
            </c:strRef>
          </c:cat>
          <c:val>
            <c:numRef>
              <c:f>Sheet1!$D$9:$D$14</c:f>
              <c:numCache>
                <c:formatCode>General</c:formatCode>
                <c:ptCount val="6"/>
                <c:pt idx="0">
                  <c:v>11.0</c:v>
                </c:pt>
                <c:pt idx="1">
                  <c:v>20.0</c:v>
                </c:pt>
                <c:pt idx="2">
                  <c:v>50.0</c:v>
                </c:pt>
                <c:pt idx="3">
                  <c:v>79.0</c:v>
                </c:pt>
                <c:pt idx="4">
                  <c:v>100.0</c:v>
                </c:pt>
                <c:pt idx="5">
                  <c:v>150.0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1369384"/>
        <c:axId val="1843181240"/>
        <c:axId val="0"/>
      </c:bar3DChart>
      <c:catAx>
        <c:axId val="1841369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843181240"/>
        <c:crosses val="autoZero"/>
        <c:auto val="1"/>
        <c:lblAlgn val="ctr"/>
        <c:lblOffset val="100"/>
        <c:noMultiLvlLbl val="0"/>
      </c:catAx>
      <c:valAx>
        <c:axId val="1843181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13693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12/06/17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94" y="1009797"/>
            <a:ext cx="43600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94" y="1649558"/>
            <a:ext cx="4360093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7" y="1009797"/>
            <a:ext cx="43505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7" y="1649558"/>
            <a:ext cx="4350545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12/06/17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7294" y="265546"/>
            <a:ext cx="8864029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294" y="300182"/>
            <a:ext cx="435850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34852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7" y="393184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557" y="393184"/>
            <a:ext cx="5743786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707" y="1555234"/>
            <a:ext cx="3008313" cy="48201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41732" y="1010226"/>
            <a:ext cx="8860536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6" y="225425"/>
            <a:ext cx="2197318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294" y="225425"/>
            <a:ext cx="6514331" cy="6194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45875" y="3763818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45875" y="1010226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37293" y="1010226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3" y="3763818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WhiteTextTransBG.png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5252" r="3615"/>
          <a:stretch/>
        </p:blipFill>
        <p:spPr>
          <a:xfrm>
            <a:off x="7590861" y="357208"/>
            <a:ext cx="1553139" cy="45718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295" y="1009650"/>
            <a:ext cx="8869629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7909" y="51486"/>
            <a:ext cx="581051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13/06/17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chart" Target="../charts/chart1.xm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dh.gov.uk/health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ENLIGHT 2018:</a:t>
            </a:r>
            <a:br>
              <a:rPr lang="en-US" dirty="0" smtClean="0"/>
            </a:br>
            <a:r>
              <a:rPr lang="en-US" dirty="0" smtClean="0"/>
              <a:t>University College London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Simon Jolly</a:t>
            </a:r>
          </a:p>
          <a:p>
            <a:r>
              <a:rPr lang="en-US" dirty="0" smtClean="0"/>
              <a:t>Richard Amos</a:t>
            </a:r>
          </a:p>
          <a:p>
            <a:r>
              <a:rPr lang="en-US" dirty="0" smtClean="0"/>
              <a:t>Gary </a:t>
            </a:r>
            <a:r>
              <a:rPr lang="en-US" dirty="0" err="1" smtClean="0"/>
              <a:t>Royle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England Patient Mix</a:t>
            </a:r>
            <a:endParaRPr lang="en-US" dirty="0"/>
          </a:p>
        </p:txBody>
      </p:sp>
      <p:graphicFrame>
        <p:nvGraphicFramePr>
          <p:cNvPr id="10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4317102"/>
              </p:ext>
            </p:extLst>
          </p:nvPr>
        </p:nvGraphicFramePr>
        <p:xfrm>
          <a:off x="-678321" y="1123777"/>
          <a:ext cx="5988968" cy="5169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hart" r:id="rId3" imgW="3409950" imgH="2943225" progId="Excel.Chart.8">
                  <p:embed/>
                </p:oleObj>
              </mc:Choice>
              <mc:Fallback>
                <p:oleObj name="Chart" r:id="rId3" imgW="3409950" imgH="29432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8321" y="1123777"/>
                        <a:ext cx="5988968" cy="5169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8"/>
          <p:cNvSpPr>
            <a:spLocks noGrp="1"/>
          </p:cNvSpPr>
          <p:nvPr>
            <p:ph sz="half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Paediatric</a:t>
            </a:r>
            <a:r>
              <a:rPr lang="en-US" dirty="0" smtClean="0"/>
              <a:t>: </a:t>
            </a:r>
            <a:endParaRPr lang="en-US" dirty="0"/>
          </a:p>
          <a:p>
            <a:pPr lvl="1"/>
            <a:r>
              <a:rPr lang="en-US" dirty="0" err="1"/>
              <a:t>Chordoma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Chondrosarcoma</a:t>
            </a:r>
            <a:r>
              <a:rPr lang="en-US" dirty="0"/>
              <a:t> </a:t>
            </a:r>
          </a:p>
          <a:p>
            <a:pPr lvl="1"/>
            <a:r>
              <a:rPr lang="en-US" dirty="0" err="1" smtClean="0"/>
              <a:t>Rhabdomyosarcoma</a:t>
            </a:r>
            <a:endParaRPr lang="en-US" dirty="0"/>
          </a:p>
          <a:p>
            <a:pPr lvl="2"/>
            <a:r>
              <a:rPr lang="en-US" dirty="0" err="1" smtClean="0"/>
              <a:t>Parameningeal</a:t>
            </a:r>
            <a:endParaRPr lang="en-US" dirty="0"/>
          </a:p>
          <a:p>
            <a:pPr lvl="2"/>
            <a:r>
              <a:rPr lang="en-US" dirty="0" smtClean="0"/>
              <a:t>Pelvic</a:t>
            </a:r>
            <a:endParaRPr lang="en-US" dirty="0"/>
          </a:p>
          <a:p>
            <a:pPr lvl="2"/>
            <a:r>
              <a:rPr lang="en-US" dirty="0" smtClean="0"/>
              <a:t>Orbit</a:t>
            </a:r>
          </a:p>
          <a:p>
            <a:pPr lvl="2"/>
            <a:r>
              <a:rPr lang="en-US" dirty="0" smtClean="0"/>
              <a:t>H</a:t>
            </a:r>
            <a:r>
              <a:rPr lang="en-US" dirty="0"/>
              <a:t>&amp;N </a:t>
            </a:r>
          </a:p>
          <a:p>
            <a:pPr lvl="1"/>
            <a:r>
              <a:rPr lang="en-US" dirty="0"/>
              <a:t>Osteosarcoma </a:t>
            </a:r>
          </a:p>
          <a:p>
            <a:pPr lvl="1"/>
            <a:r>
              <a:rPr lang="en-US" dirty="0"/>
              <a:t>Ewing’s </a:t>
            </a:r>
          </a:p>
          <a:p>
            <a:pPr lvl="1"/>
            <a:r>
              <a:rPr lang="en-US" dirty="0"/>
              <a:t>PPNET </a:t>
            </a:r>
          </a:p>
          <a:p>
            <a:pPr lvl="1"/>
            <a:r>
              <a:rPr lang="en-US" dirty="0" err="1"/>
              <a:t>Ependymoma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Low Grade </a:t>
            </a:r>
            <a:r>
              <a:rPr lang="en-US" dirty="0" err="1"/>
              <a:t>Glioma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Optic pathway </a:t>
            </a:r>
            <a:r>
              <a:rPr lang="en-US" dirty="0" err="1"/>
              <a:t>Glioma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Craniopharyngioma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Medulloblastoma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Hodgkins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Retinoblastoma</a:t>
            </a:r>
          </a:p>
          <a:p>
            <a:r>
              <a:rPr lang="en-US" dirty="0" smtClean="0"/>
              <a:t>Adult:</a:t>
            </a:r>
          </a:p>
          <a:p>
            <a:pPr lvl="1"/>
            <a:r>
              <a:rPr lang="en-US" dirty="0" err="1"/>
              <a:t>Choroidal</a:t>
            </a:r>
            <a:r>
              <a:rPr lang="en-US" dirty="0"/>
              <a:t> </a:t>
            </a:r>
            <a:r>
              <a:rPr lang="en-US" dirty="0" smtClean="0"/>
              <a:t>Melanoma</a:t>
            </a:r>
          </a:p>
          <a:p>
            <a:pPr lvl="1"/>
            <a:r>
              <a:rPr lang="en-US" dirty="0" smtClean="0"/>
              <a:t>Ocular </a:t>
            </a:r>
            <a:r>
              <a:rPr lang="en-US" dirty="0"/>
              <a:t>/ </a:t>
            </a:r>
            <a:r>
              <a:rPr lang="en-US" dirty="0" smtClean="0"/>
              <a:t>Orbital</a:t>
            </a:r>
          </a:p>
          <a:p>
            <a:pPr lvl="1"/>
            <a:r>
              <a:rPr lang="en-US" dirty="0" err="1" smtClean="0"/>
              <a:t>Chordoma</a:t>
            </a:r>
            <a:endParaRPr lang="en-US" dirty="0" smtClean="0"/>
          </a:p>
          <a:p>
            <a:pPr lvl="1"/>
            <a:r>
              <a:rPr lang="en-US" dirty="0" err="1" smtClean="0"/>
              <a:t>Chondrosarcoma</a:t>
            </a:r>
            <a:endParaRPr lang="en-US" dirty="0" smtClean="0"/>
          </a:p>
          <a:p>
            <a:pPr lvl="1"/>
            <a:r>
              <a:rPr lang="en-US" dirty="0" smtClean="0"/>
              <a:t>Para</a:t>
            </a:r>
            <a:r>
              <a:rPr lang="en-US" dirty="0"/>
              <a:t>-spinal </a:t>
            </a:r>
            <a:r>
              <a:rPr lang="en-US" dirty="0" smtClean="0"/>
              <a:t>Sarcoma</a:t>
            </a:r>
          </a:p>
          <a:p>
            <a:pPr lvl="1"/>
            <a:r>
              <a:rPr lang="en-US" dirty="0" err="1" smtClean="0"/>
              <a:t>Paranasal</a:t>
            </a:r>
            <a:r>
              <a:rPr lang="en-US" dirty="0" smtClean="0"/>
              <a:t> Sinuses</a:t>
            </a:r>
          </a:p>
          <a:p>
            <a:pPr lvl="1"/>
            <a:r>
              <a:rPr lang="en-US" dirty="0" smtClean="0"/>
              <a:t>Meningioma</a:t>
            </a:r>
          </a:p>
          <a:p>
            <a:pPr lvl="1"/>
            <a:r>
              <a:rPr lang="en-US" dirty="0" smtClean="0"/>
              <a:t>Acoustic Neuroma</a:t>
            </a:r>
          </a:p>
          <a:p>
            <a:pPr lvl="1"/>
            <a:r>
              <a:rPr lang="en-US" dirty="0" err="1" smtClean="0"/>
              <a:t>Craniospinal</a:t>
            </a:r>
            <a:r>
              <a:rPr lang="en-US" dirty="0" smtClean="0"/>
              <a:t> </a:t>
            </a:r>
            <a:r>
              <a:rPr lang="en-US" dirty="0"/>
              <a:t>RT – </a:t>
            </a:r>
            <a:r>
              <a:rPr lang="en-US" dirty="0" smtClean="0"/>
              <a:t>pineal</a:t>
            </a:r>
          </a:p>
          <a:p>
            <a:pPr lvl="1"/>
            <a:r>
              <a:rPr lang="en-US" dirty="0" smtClean="0"/>
              <a:t>Teenage </a:t>
            </a:r>
            <a:r>
              <a:rPr lang="en-US" dirty="0"/>
              <a:t>&amp; Young </a:t>
            </a:r>
            <a:r>
              <a:rPr lang="en-US" dirty="0" smtClean="0"/>
              <a:t>Adult</a:t>
            </a:r>
          </a:p>
          <a:p>
            <a:pPr lvl="1"/>
            <a:r>
              <a:rPr lang="en-US" dirty="0" smtClean="0"/>
              <a:t>Atypical </a:t>
            </a:r>
            <a:r>
              <a:rPr lang="en-US" dirty="0"/>
              <a:t>Cases Common Indications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1042308"/>
            <a:ext cx="450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Cancers approved for proton therapy in England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(Total = 1,666)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7049" y="2732997"/>
            <a:ext cx="7100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Brain (</a:t>
            </a:r>
            <a:r>
              <a:rPr lang="en-GB" sz="1400" dirty="0">
                <a:solidFill>
                  <a:schemeClr val="bg1"/>
                </a:solidFill>
              </a:rPr>
              <a:t>16%)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36241" y="4634624"/>
            <a:ext cx="8943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Sarcoma (</a:t>
            </a:r>
            <a:r>
              <a:rPr lang="en-GB" sz="1400" dirty="0">
                <a:solidFill>
                  <a:schemeClr val="bg1"/>
                </a:solidFill>
              </a:rPr>
              <a:t>18%)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80140" y="3881793"/>
            <a:ext cx="990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Paediatric (</a:t>
            </a:r>
            <a:r>
              <a:rPr lang="en-GB" sz="1400" dirty="0">
                <a:solidFill>
                  <a:schemeClr val="bg1"/>
                </a:solidFill>
              </a:rPr>
              <a:t>17%)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564996" y="1892398"/>
            <a:ext cx="8092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Ocular (</a:t>
            </a:r>
            <a:r>
              <a:rPr lang="en-GB" sz="1400" dirty="0">
                <a:solidFill>
                  <a:schemeClr val="bg1"/>
                </a:solidFill>
              </a:rPr>
              <a:t>9%)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605185" y="3602782"/>
            <a:ext cx="1395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Complex cases (</a:t>
            </a:r>
            <a:r>
              <a:rPr lang="en-GB" sz="1400" dirty="0">
                <a:solidFill>
                  <a:schemeClr val="bg1"/>
                </a:solidFill>
              </a:rPr>
              <a:t>20%)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361315" y="2374121"/>
            <a:ext cx="1401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</a:rPr>
              <a:t>Head and Neck (20%)</a:t>
            </a:r>
          </a:p>
        </p:txBody>
      </p:sp>
    </p:spTree>
    <p:extLst>
      <p:ext uri="{BB962C8B-B14F-4D97-AF65-F5344CB8AC3E}">
        <p14:creationId xmlns:p14="http://schemas.microsoft.com/office/powerpoint/2010/main" val="249257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 Cancer Campus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6" y="904502"/>
            <a:ext cx="6759661" cy="5871281"/>
          </a:xfrm>
          <a:prstGeom prst="rect">
            <a:avLst/>
          </a:prstGeom>
        </p:spPr>
      </p:pic>
      <p:sp>
        <p:nvSpPr>
          <p:cNvPr id="10" name="Freeform 10"/>
          <p:cNvSpPr>
            <a:spLocks/>
          </p:cNvSpPr>
          <p:nvPr/>
        </p:nvSpPr>
        <p:spPr bwMode="auto">
          <a:xfrm>
            <a:off x="2660162" y="1414567"/>
            <a:ext cx="3968524" cy="4101995"/>
          </a:xfrm>
          <a:custGeom>
            <a:avLst/>
            <a:gdLst>
              <a:gd name="T0" fmla="*/ 907 w 2676"/>
              <a:gd name="T1" fmla="*/ 272 h 2766"/>
              <a:gd name="T2" fmla="*/ 1542 w 2676"/>
              <a:gd name="T3" fmla="*/ 181 h 2766"/>
              <a:gd name="T4" fmla="*/ 2631 w 2676"/>
              <a:gd name="T5" fmla="*/ 1950 h 2766"/>
              <a:gd name="T6" fmla="*/ 2676 w 2676"/>
              <a:gd name="T7" fmla="*/ 1995 h 2766"/>
              <a:gd name="T8" fmla="*/ 589 w 2676"/>
              <a:gd name="T9" fmla="*/ 2766 h 2766"/>
              <a:gd name="T10" fmla="*/ 90 w 2676"/>
              <a:gd name="T11" fmla="*/ 1133 h 2766"/>
              <a:gd name="T12" fmla="*/ 0 w 2676"/>
              <a:gd name="T13" fmla="*/ 0 h 2766"/>
              <a:gd name="T14" fmla="*/ 680 w 2676"/>
              <a:gd name="T15" fmla="*/ 45 h 2766"/>
              <a:gd name="T16" fmla="*/ 771 w 2676"/>
              <a:gd name="T17" fmla="*/ 272 h 2766"/>
              <a:gd name="T18" fmla="*/ 907 w 2676"/>
              <a:gd name="T19" fmla="*/ 272 h 2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76" h="2766">
                <a:moveTo>
                  <a:pt x="907" y="272"/>
                </a:moveTo>
                <a:lnTo>
                  <a:pt x="1542" y="181"/>
                </a:lnTo>
                <a:lnTo>
                  <a:pt x="2631" y="1950"/>
                </a:lnTo>
                <a:lnTo>
                  <a:pt x="2676" y="1995"/>
                </a:lnTo>
                <a:lnTo>
                  <a:pt x="589" y="2766"/>
                </a:lnTo>
                <a:lnTo>
                  <a:pt x="90" y="1133"/>
                </a:lnTo>
                <a:lnTo>
                  <a:pt x="0" y="0"/>
                </a:lnTo>
                <a:lnTo>
                  <a:pt x="680" y="45"/>
                </a:lnTo>
                <a:lnTo>
                  <a:pt x="771" y="272"/>
                </a:lnTo>
                <a:lnTo>
                  <a:pt x="907" y="272"/>
                </a:ln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565385" y="1482725"/>
            <a:ext cx="1308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UCLH CAMPUS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UCL CAMPUS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Clinical cancer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Proton </a:t>
            </a:r>
            <a:r>
              <a:rPr lang="en-US" sz="1200" dirty="0" err="1"/>
              <a:t>centre</a:t>
            </a:r>
            <a:endParaRPr lang="en-US" sz="1200" dirty="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205022" y="1628775"/>
            <a:ext cx="360363" cy="144463"/>
          </a:xfrm>
          <a:prstGeom prst="rect">
            <a:avLst/>
          </a:prstGeom>
          <a:solidFill>
            <a:srgbClr val="66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205022" y="1873250"/>
            <a:ext cx="360363" cy="14446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201847" y="2155825"/>
            <a:ext cx="360363" cy="144463"/>
          </a:xfrm>
          <a:prstGeom prst="rect">
            <a:avLst/>
          </a:prstGeom>
          <a:solidFill>
            <a:srgbClr val="F076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203435" y="2428875"/>
            <a:ext cx="3603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1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UCLH Proton </a:t>
            </a:r>
            <a:r>
              <a:rPr lang="en-US" dirty="0" smtClean="0">
                <a:ea typeface="ＭＳ Ｐゴシック" charset="0"/>
              </a:rPr>
              <a:t>Beam Therapy Site</a:t>
            </a:r>
            <a:endParaRPr lang="en-US" dirty="0">
              <a:ea typeface="ＭＳ Ｐゴシック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2575" y="1041400"/>
            <a:ext cx="3414713" cy="53784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dirty="0" smtClean="0">
                <a:latin typeface="+mn-lt"/>
              </a:rPr>
              <a:t>New </a:t>
            </a:r>
            <a:r>
              <a:rPr lang="en-US" dirty="0" smtClean="0">
                <a:latin typeface="+mn-lt"/>
              </a:rPr>
              <a:t>facility will be on existing UCLH site, next to </a:t>
            </a:r>
            <a:r>
              <a:rPr lang="en-US" dirty="0" err="1" smtClean="0">
                <a:latin typeface="+mn-lt"/>
              </a:rPr>
              <a:t>Tottenham</a:t>
            </a:r>
            <a:r>
              <a:rPr lang="en-US" dirty="0" smtClean="0">
                <a:latin typeface="+mn-lt"/>
              </a:rPr>
              <a:t> Court Road.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Linked to UCLH via walkways to allow easy patient transfer. 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Due to open 2020 (2 years after The Christie).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smtClean="0">
                <a:latin typeface="+mn-lt"/>
              </a:rPr>
              <a:t>Varian cyclotron and </a:t>
            </a:r>
            <a:r>
              <a:rPr lang="en-US" dirty="0" smtClean="0">
                <a:latin typeface="+mn-lt"/>
              </a:rPr>
              <a:t>4 </a:t>
            </a:r>
            <a:r>
              <a:rPr lang="en-US" dirty="0" smtClean="0">
                <a:latin typeface="+mn-lt"/>
              </a:rPr>
              <a:t>360º gantries</a:t>
            </a:r>
            <a:r>
              <a:rPr lang="en-US" dirty="0" smtClean="0">
                <a:latin typeface="+mn-lt"/>
              </a:rPr>
              <a:t>.</a:t>
            </a:r>
          </a:p>
        </p:txBody>
      </p:sp>
      <p:pic>
        <p:nvPicPr>
          <p:cNvPr id="64516" name="Content Placeholder 7" descr="Screen shot 2011-09-22 at 16.4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21452" r="18294" b="4327"/>
          <a:stretch>
            <a:fillRect/>
          </a:stretch>
        </p:blipFill>
        <p:spPr bwMode="auto">
          <a:xfrm>
            <a:off x="3744913" y="1671638"/>
            <a:ext cx="5126037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4517" name="TextBox 8"/>
          <p:cNvSpPr txBox="1">
            <a:spLocks noChangeArrowheads="1"/>
          </p:cNvSpPr>
          <p:nvPr/>
        </p:nvSpPr>
        <p:spPr bwMode="auto">
          <a:xfrm>
            <a:off x="3889375" y="1077913"/>
            <a:ext cx="813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  <a:cs typeface="Gill Sans" charset="0"/>
              </a:rPr>
              <a:t>UCLH</a:t>
            </a:r>
          </a:p>
        </p:txBody>
      </p:sp>
      <p:sp>
        <p:nvSpPr>
          <p:cNvPr id="64518" name="TextBox 9"/>
          <p:cNvSpPr txBox="1">
            <a:spLocks noChangeArrowheads="1"/>
          </p:cNvSpPr>
          <p:nvPr/>
        </p:nvSpPr>
        <p:spPr bwMode="auto">
          <a:xfrm>
            <a:off x="7135813" y="1077913"/>
            <a:ext cx="63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UCL</a:t>
            </a:r>
          </a:p>
        </p:txBody>
      </p:sp>
      <p:sp>
        <p:nvSpPr>
          <p:cNvPr id="64520" name="TextBox 11"/>
          <p:cNvSpPr txBox="1">
            <a:spLocks noChangeArrowheads="1"/>
          </p:cNvSpPr>
          <p:nvPr/>
        </p:nvSpPr>
        <p:spPr bwMode="auto">
          <a:xfrm>
            <a:off x="4813300" y="1079500"/>
            <a:ext cx="2070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Cruciform Building</a:t>
            </a:r>
          </a:p>
        </p:txBody>
      </p:sp>
      <p:sp>
        <p:nvSpPr>
          <p:cNvPr id="64521" name="TextBox 12"/>
          <p:cNvSpPr txBox="1">
            <a:spLocks noChangeArrowheads="1"/>
          </p:cNvSpPr>
          <p:nvPr/>
        </p:nvSpPr>
        <p:spPr bwMode="auto">
          <a:xfrm>
            <a:off x="4991100" y="5719763"/>
            <a:ext cx="147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New proton therapy site</a:t>
            </a:r>
          </a:p>
        </p:txBody>
      </p:sp>
      <p:cxnSp>
        <p:nvCxnSpPr>
          <p:cNvPr id="30" name="Straight Arrow Connector 29"/>
          <p:cNvCxnSpPr>
            <a:stCxn id="64517" idx="2"/>
          </p:cNvCxnSpPr>
          <p:nvPr/>
        </p:nvCxnSpPr>
        <p:spPr>
          <a:xfrm>
            <a:off x="4295947" y="1447245"/>
            <a:ext cx="1022178" cy="8641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4518" idx="2"/>
          </p:cNvCxnSpPr>
          <p:nvPr/>
        </p:nvCxnSpPr>
        <p:spPr>
          <a:xfrm>
            <a:off x="7454900" y="1446213"/>
            <a:ext cx="393700" cy="1724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4520" idx="2"/>
          </p:cNvCxnSpPr>
          <p:nvPr/>
        </p:nvCxnSpPr>
        <p:spPr>
          <a:xfrm>
            <a:off x="5848518" y="1448832"/>
            <a:ext cx="593557" cy="23786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4521" idx="0"/>
            <a:endCxn id="35" idx="2"/>
          </p:cNvCxnSpPr>
          <p:nvPr/>
        </p:nvCxnSpPr>
        <p:spPr>
          <a:xfrm flipH="1" flipV="1">
            <a:off x="5545138" y="4827588"/>
            <a:ext cx="180975" cy="892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27" name="TextBox 12"/>
          <p:cNvSpPr txBox="1">
            <a:spLocks noChangeArrowheads="1"/>
          </p:cNvSpPr>
          <p:nvPr/>
        </p:nvSpPr>
        <p:spPr bwMode="auto">
          <a:xfrm>
            <a:off x="3703638" y="5719763"/>
            <a:ext cx="126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Spearmint Rhino</a:t>
            </a:r>
          </a:p>
        </p:txBody>
      </p:sp>
      <p:cxnSp>
        <p:nvCxnSpPr>
          <p:cNvPr id="28" name="Straight Arrow Connector 27"/>
          <p:cNvCxnSpPr>
            <a:stCxn id="64527" idx="0"/>
          </p:cNvCxnSpPr>
          <p:nvPr/>
        </p:nvCxnSpPr>
        <p:spPr>
          <a:xfrm flipV="1">
            <a:off x="4335463" y="5183188"/>
            <a:ext cx="874712" cy="536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29" name="TextBox 12"/>
          <p:cNvSpPr txBox="1">
            <a:spLocks noChangeArrowheads="1"/>
          </p:cNvSpPr>
          <p:nvPr/>
        </p:nvSpPr>
        <p:spPr bwMode="auto">
          <a:xfrm>
            <a:off x="6418263" y="5719763"/>
            <a:ext cx="1127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Jeremy Bentham</a:t>
            </a:r>
          </a:p>
        </p:txBody>
      </p:sp>
      <p:cxnSp>
        <p:nvCxnSpPr>
          <p:cNvPr id="37" name="Straight Arrow Connector 36"/>
          <p:cNvCxnSpPr>
            <a:stCxn id="64529" idx="0"/>
            <a:endCxn id="44" idx="2"/>
          </p:cNvCxnSpPr>
          <p:nvPr/>
        </p:nvCxnSpPr>
        <p:spPr>
          <a:xfrm flipH="1" flipV="1">
            <a:off x="6053138" y="4787900"/>
            <a:ext cx="928687" cy="9318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531" name="Group 25"/>
          <p:cNvGrpSpPr>
            <a:grpSpLocks/>
          </p:cNvGrpSpPr>
          <p:nvPr/>
        </p:nvGrpSpPr>
        <p:grpSpPr bwMode="auto">
          <a:xfrm rot="-1920000">
            <a:off x="4821238" y="4094163"/>
            <a:ext cx="1212850" cy="995362"/>
            <a:chOff x="4732108" y="4034014"/>
            <a:chExt cx="1213105" cy="995062"/>
          </a:xfrm>
        </p:grpSpPr>
        <p:sp>
          <p:nvSpPr>
            <p:cNvPr id="35" name="Rectangle 34"/>
            <p:cNvSpPr/>
            <p:nvPr/>
          </p:nvSpPr>
          <p:spPr>
            <a:xfrm>
              <a:off x="5043518" y="4033278"/>
              <a:ext cx="541452" cy="76018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26641" y="4025687"/>
              <a:ext cx="311215" cy="17774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84518" y="4028627"/>
              <a:ext cx="360438" cy="99347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4532" name="TextBox 12"/>
          <p:cNvSpPr txBox="1">
            <a:spLocks noChangeArrowheads="1"/>
          </p:cNvSpPr>
          <p:nvPr/>
        </p:nvSpPr>
        <p:spPr bwMode="auto">
          <a:xfrm>
            <a:off x="7526338" y="5719763"/>
            <a:ext cx="137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Rosenheim Building</a:t>
            </a:r>
          </a:p>
        </p:txBody>
      </p:sp>
      <p:cxnSp>
        <p:nvCxnSpPr>
          <p:cNvPr id="59" name="Straight Arrow Connector 58"/>
          <p:cNvCxnSpPr>
            <a:stCxn id="64532" idx="0"/>
            <a:endCxn id="44" idx="3"/>
          </p:cNvCxnSpPr>
          <p:nvPr/>
        </p:nvCxnSpPr>
        <p:spPr>
          <a:xfrm flipH="1" flipV="1">
            <a:off x="5942013" y="4270375"/>
            <a:ext cx="2270125" cy="1449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timmer\AppData\Local\Temp\wz759b\UK_Renderings_Screen\UK UCLH Rendering Back Final - Screen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15435" r="5706" b="11425"/>
          <a:stretch/>
        </p:blipFill>
        <p:spPr bwMode="auto">
          <a:xfrm>
            <a:off x="288636" y="1031310"/>
            <a:ext cx="8566728" cy="539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Proton Therapy Facility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6813798" y="2300968"/>
            <a:ext cx="2263678" cy="1286711"/>
            <a:chOff x="6813798" y="2279884"/>
            <a:chExt cx="2263678" cy="1286711"/>
          </a:xfrm>
        </p:grpSpPr>
        <p:sp>
          <p:nvSpPr>
            <p:cNvPr id="10" name="Freihandform 1"/>
            <p:cNvSpPr/>
            <p:nvPr/>
          </p:nvSpPr>
          <p:spPr>
            <a:xfrm>
              <a:off x="6813798" y="2857511"/>
              <a:ext cx="1139826" cy="709084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1093259"/>
                <a:gd name="connsiteY0" fmla="*/ 628650 h 628650"/>
                <a:gd name="connsiteX1" fmla="*/ 1093259 w 1093259"/>
                <a:gd name="connsiteY1" fmla="*/ 506942 h 628650"/>
                <a:gd name="connsiteX2" fmla="*/ 666750 w 1093259"/>
                <a:gd name="connsiteY2" fmla="*/ 0 h 628650"/>
                <a:gd name="connsiteX3" fmla="*/ 0 w 1093259"/>
                <a:gd name="connsiteY3" fmla="*/ 79375 h 628650"/>
                <a:gd name="connsiteX4" fmla="*/ 139700 w 1093259"/>
                <a:gd name="connsiteY4" fmla="*/ 628650 h 628650"/>
                <a:gd name="connsiteX0" fmla="*/ 186267 w 1139826"/>
                <a:gd name="connsiteY0" fmla="*/ 628650 h 628650"/>
                <a:gd name="connsiteX1" fmla="*/ 1139826 w 1139826"/>
                <a:gd name="connsiteY1" fmla="*/ 506942 h 628650"/>
                <a:gd name="connsiteX2" fmla="*/ 713317 w 1139826"/>
                <a:gd name="connsiteY2" fmla="*/ 0 h 628650"/>
                <a:gd name="connsiteX3" fmla="*/ 0 w 1139826"/>
                <a:gd name="connsiteY3" fmla="*/ 32809 h 628650"/>
                <a:gd name="connsiteX4" fmla="*/ 186267 w 1139826"/>
                <a:gd name="connsiteY4" fmla="*/ 628650 h 628650"/>
                <a:gd name="connsiteX0" fmla="*/ 186267 w 1139826"/>
                <a:gd name="connsiteY0" fmla="*/ 726017 h 726017"/>
                <a:gd name="connsiteX1" fmla="*/ 1139826 w 1139826"/>
                <a:gd name="connsiteY1" fmla="*/ 604309 h 726017"/>
                <a:gd name="connsiteX2" fmla="*/ 933450 w 1139826"/>
                <a:gd name="connsiteY2" fmla="*/ 0 h 726017"/>
                <a:gd name="connsiteX3" fmla="*/ 0 w 1139826"/>
                <a:gd name="connsiteY3" fmla="*/ 130176 h 726017"/>
                <a:gd name="connsiteX4" fmla="*/ 186267 w 1139826"/>
                <a:gd name="connsiteY4" fmla="*/ 726017 h 726017"/>
                <a:gd name="connsiteX0" fmla="*/ 186267 w 1139826"/>
                <a:gd name="connsiteY0" fmla="*/ 709084 h 709084"/>
                <a:gd name="connsiteX1" fmla="*/ 1139826 w 1139826"/>
                <a:gd name="connsiteY1" fmla="*/ 587376 h 709084"/>
                <a:gd name="connsiteX2" fmla="*/ 937683 w 1139826"/>
                <a:gd name="connsiteY2" fmla="*/ 0 h 709084"/>
                <a:gd name="connsiteX3" fmla="*/ 0 w 1139826"/>
                <a:gd name="connsiteY3" fmla="*/ 113243 h 709084"/>
                <a:gd name="connsiteX4" fmla="*/ 186267 w 1139826"/>
                <a:gd name="connsiteY4" fmla="*/ 709084 h 70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826" h="709084">
                  <a:moveTo>
                    <a:pt x="186267" y="709084"/>
                  </a:moveTo>
                  <a:lnTo>
                    <a:pt x="1139826" y="587376"/>
                  </a:lnTo>
                  <a:lnTo>
                    <a:pt x="937683" y="0"/>
                  </a:lnTo>
                  <a:lnTo>
                    <a:pt x="0" y="113243"/>
                  </a:lnTo>
                  <a:lnTo>
                    <a:pt x="186267" y="709084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5"/>
            <p:cNvSpPr/>
            <p:nvPr/>
          </p:nvSpPr>
          <p:spPr>
            <a:xfrm>
              <a:off x="7916810" y="2279884"/>
              <a:ext cx="1160666" cy="28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Cyclotron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cxnSp>
          <p:nvCxnSpPr>
            <p:cNvPr id="12" name="Straight Connector 11"/>
            <p:cNvCxnSpPr>
              <a:stCxn id="11" idx="1"/>
              <a:endCxn id="10" idx="2"/>
            </p:cNvCxnSpPr>
            <p:nvPr/>
          </p:nvCxnSpPr>
          <p:spPr>
            <a:xfrm flipH="1">
              <a:off x="7751481" y="2423884"/>
              <a:ext cx="165329" cy="43362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863128" y="1155188"/>
            <a:ext cx="4962525" cy="1553873"/>
            <a:chOff x="1863128" y="1134104"/>
            <a:chExt cx="4962525" cy="1553873"/>
          </a:xfrm>
        </p:grpSpPr>
        <p:sp>
          <p:nvSpPr>
            <p:cNvPr id="9" name="Rechteck 17"/>
            <p:cNvSpPr/>
            <p:nvPr/>
          </p:nvSpPr>
          <p:spPr>
            <a:xfrm>
              <a:off x="3631405" y="1134104"/>
              <a:ext cx="1983206" cy="288000"/>
            </a:xfrm>
            <a:prstGeom prst="rect">
              <a:avLst/>
            </a:prstGeom>
            <a:solidFill>
              <a:srgbClr val="262673"/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err="1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Beamline</a:t>
              </a:r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 Corridor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sp>
          <p:nvSpPr>
            <p:cNvPr id="17" name="Freihandform 1"/>
            <p:cNvSpPr/>
            <p:nvPr/>
          </p:nvSpPr>
          <p:spPr>
            <a:xfrm>
              <a:off x="1863128" y="1986302"/>
              <a:ext cx="4962525" cy="701675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4908550"/>
                <a:gd name="connsiteY0" fmla="*/ 1057275 h 1057275"/>
                <a:gd name="connsiteX1" fmla="*/ 835025 w 4908550"/>
                <a:gd name="connsiteY1" fmla="*/ 977900 h 1057275"/>
                <a:gd name="connsiteX2" fmla="*/ 4908550 w 4908550"/>
                <a:gd name="connsiteY2" fmla="*/ 0 h 1057275"/>
                <a:gd name="connsiteX3" fmla="*/ 0 w 4908550"/>
                <a:gd name="connsiteY3" fmla="*/ 508000 h 1057275"/>
                <a:gd name="connsiteX4" fmla="*/ 139700 w 4908550"/>
                <a:gd name="connsiteY4" fmla="*/ 1057275 h 1057275"/>
                <a:gd name="connsiteX0" fmla="*/ 6350 w 4908550"/>
                <a:gd name="connsiteY0" fmla="*/ 825500 h 977900"/>
                <a:gd name="connsiteX1" fmla="*/ 835025 w 4908550"/>
                <a:gd name="connsiteY1" fmla="*/ 977900 h 977900"/>
                <a:gd name="connsiteX2" fmla="*/ 4908550 w 4908550"/>
                <a:gd name="connsiteY2" fmla="*/ 0 h 977900"/>
                <a:gd name="connsiteX3" fmla="*/ 0 w 4908550"/>
                <a:gd name="connsiteY3" fmla="*/ 508000 h 977900"/>
                <a:gd name="connsiteX4" fmla="*/ 6350 w 4908550"/>
                <a:gd name="connsiteY4" fmla="*/ 825500 h 977900"/>
                <a:gd name="connsiteX0" fmla="*/ 6350 w 4959350"/>
                <a:gd name="connsiteY0" fmla="*/ 825500 h 825500"/>
                <a:gd name="connsiteX1" fmla="*/ 4959350 w 4959350"/>
                <a:gd name="connsiteY1" fmla="*/ 282575 h 825500"/>
                <a:gd name="connsiteX2" fmla="*/ 4908550 w 4959350"/>
                <a:gd name="connsiteY2" fmla="*/ 0 h 825500"/>
                <a:gd name="connsiteX3" fmla="*/ 0 w 4959350"/>
                <a:gd name="connsiteY3" fmla="*/ 508000 h 825500"/>
                <a:gd name="connsiteX4" fmla="*/ 6350 w 4959350"/>
                <a:gd name="connsiteY4" fmla="*/ 825500 h 825500"/>
                <a:gd name="connsiteX0" fmla="*/ 0 w 4953000"/>
                <a:gd name="connsiteY0" fmla="*/ 825500 h 825500"/>
                <a:gd name="connsiteX1" fmla="*/ 4953000 w 4953000"/>
                <a:gd name="connsiteY1" fmla="*/ 282575 h 825500"/>
                <a:gd name="connsiteX2" fmla="*/ 4902200 w 4953000"/>
                <a:gd name="connsiteY2" fmla="*/ 0 h 825500"/>
                <a:gd name="connsiteX3" fmla="*/ 3175 w 4953000"/>
                <a:gd name="connsiteY3" fmla="*/ 631825 h 825500"/>
                <a:gd name="connsiteX4" fmla="*/ 0 w 4953000"/>
                <a:gd name="connsiteY4" fmla="*/ 825500 h 825500"/>
                <a:gd name="connsiteX0" fmla="*/ 0 w 4953000"/>
                <a:gd name="connsiteY0" fmla="*/ 701675 h 701675"/>
                <a:gd name="connsiteX1" fmla="*/ 4953000 w 4953000"/>
                <a:gd name="connsiteY1" fmla="*/ 158750 h 701675"/>
                <a:gd name="connsiteX2" fmla="*/ 4930775 w 4953000"/>
                <a:gd name="connsiteY2" fmla="*/ 0 h 701675"/>
                <a:gd name="connsiteX3" fmla="*/ 3175 w 4953000"/>
                <a:gd name="connsiteY3" fmla="*/ 508000 h 701675"/>
                <a:gd name="connsiteX4" fmla="*/ 0 w 4953000"/>
                <a:gd name="connsiteY4" fmla="*/ 701675 h 701675"/>
                <a:gd name="connsiteX0" fmla="*/ 0 w 4962525"/>
                <a:gd name="connsiteY0" fmla="*/ 701675 h 701675"/>
                <a:gd name="connsiteX1" fmla="*/ 4962525 w 4962525"/>
                <a:gd name="connsiteY1" fmla="*/ 177800 h 701675"/>
                <a:gd name="connsiteX2" fmla="*/ 4930775 w 4962525"/>
                <a:gd name="connsiteY2" fmla="*/ 0 h 701675"/>
                <a:gd name="connsiteX3" fmla="*/ 3175 w 4962525"/>
                <a:gd name="connsiteY3" fmla="*/ 508000 h 701675"/>
                <a:gd name="connsiteX4" fmla="*/ 0 w 4962525"/>
                <a:gd name="connsiteY4" fmla="*/ 701675 h 70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2525" h="701675">
                  <a:moveTo>
                    <a:pt x="0" y="701675"/>
                  </a:moveTo>
                  <a:lnTo>
                    <a:pt x="4962525" y="177800"/>
                  </a:lnTo>
                  <a:lnTo>
                    <a:pt x="4930775" y="0"/>
                  </a:lnTo>
                  <a:lnTo>
                    <a:pt x="3175" y="508000"/>
                  </a:lnTo>
                  <a:cubicBezTo>
                    <a:pt x="2117" y="572558"/>
                    <a:pt x="1058" y="637117"/>
                    <a:pt x="0" y="701675"/>
                  </a:cubicBez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8" name="Straight Connector 17"/>
            <p:cNvCxnSpPr>
              <a:stCxn id="9" idx="2"/>
            </p:cNvCxnSpPr>
            <p:nvPr/>
          </p:nvCxnSpPr>
          <p:spPr>
            <a:xfrm flipH="1">
              <a:off x="4556241" y="1422104"/>
              <a:ext cx="66767" cy="79646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37906" y="3224658"/>
            <a:ext cx="5664201" cy="2953673"/>
            <a:chOff x="737906" y="3203574"/>
            <a:chExt cx="5664201" cy="2953673"/>
          </a:xfrm>
        </p:grpSpPr>
        <p:sp>
          <p:nvSpPr>
            <p:cNvPr id="13" name="Freihandform 1"/>
            <p:cNvSpPr/>
            <p:nvPr/>
          </p:nvSpPr>
          <p:spPr>
            <a:xfrm>
              <a:off x="5314141" y="3203574"/>
              <a:ext cx="1087966" cy="739787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9217 w 1041400"/>
                <a:gd name="connsiteY2" fmla="*/ 2391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9217 w 1041400"/>
                <a:gd name="connsiteY2" fmla="*/ 239195 h 807520"/>
                <a:gd name="connsiteX3" fmla="*/ 679202 w 1041400"/>
                <a:gd name="connsiteY3" fmla="*/ 270933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787400 h 787400"/>
                <a:gd name="connsiteX1" fmla="*/ 1041400 w 1041400"/>
                <a:gd name="connsiteY1" fmla="*/ 676275 h 787400"/>
                <a:gd name="connsiteX2" fmla="*/ 929217 w 1041400"/>
                <a:gd name="connsiteY2" fmla="*/ 219075 h 787400"/>
                <a:gd name="connsiteX3" fmla="*/ 679202 w 1041400"/>
                <a:gd name="connsiteY3" fmla="*/ 250813 h 787400"/>
                <a:gd name="connsiteX4" fmla="*/ 140510 w 1041400"/>
                <a:gd name="connsiteY4" fmla="*/ 47613 h 787400"/>
                <a:gd name="connsiteX5" fmla="*/ 0 w 1041400"/>
                <a:gd name="connsiteY5" fmla="*/ 0 h 787400"/>
                <a:gd name="connsiteX6" fmla="*/ 139700 w 1041400"/>
                <a:gd name="connsiteY6" fmla="*/ 787400 h 787400"/>
                <a:gd name="connsiteX0" fmla="*/ 186266 w 1087966"/>
                <a:gd name="connsiteY0" fmla="*/ 739787 h 739787"/>
                <a:gd name="connsiteX1" fmla="*/ 1087966 w 1087966"/>
                <a:gd name="connsiteY1" fmla="*/ 628662 h 739787"/>
                <a:gd name="connsiteX2" fmla="*/ 975783 w 1087966"/>
                <a:gd name="connsiteY2" fmla="*/ 171462 h 739787"/>
                <a:gd name="connsiteX3" fmla="*/ 725768 w 1087966"/>
                <a:gd name="connsiteY3" fmla="*/ 203200 h 739787"/>
                <a:gd name="connsiteX4" fmla="*/ 187076 w 1087966"/>
                <a:gd name="connsiteY4" fmla="*/ 0 h 739787"/>
                <a:gd name="connsiteX5" fmla="*/ 0 w 1087966"/>
                <a:gd name="connsiteY5" fmla="*/ 20121 h 739787"/>
                <a:gd name="connsiteX6" fmla="*/ 186266 w 1087966"/>
                <a:gd name="connsiteY6" fmla="*/ 739787 h 739787"/>
                <a:gd name="connsiteX0" fmla="*/ 135466 w 1087966"/>
                <a:gd name="connsiteY0" fmla="*/ 739787 h 739787"/>
                <a:gd name="connsiteX1" fmla="*/ 1087966 w 1087966"/>
                <a:gd name="connsiteY1" fmla="*/ 628662 h 739787"/>
                <a:gd name="connsiteX2" fmla="*/ 975783 w 1087966"/>
                <a:gd name="connsiteY2" fmla="*/ 171462 h 739787"/>
                <a:gd name="connsiteX3" fmla="*/ 725768 w 1087966"/>
                <a:gd name="connsiteY3" fmla="*/ 203200 h 739787"/>
                <a:gd name="connsiteX4" fmla="*/ 187076 w 1087966"/>
                <a:gd name="connsiteY4" fmla="*/ 0 h 739787"/>
                <a:gd name="connsiteX5" fmla="*/ 0 w 1087966"/>
                <a:gd name="connsiteY5" fmla="*/ 20121 h 739787"/>
                <a:gd name="connsiteX6" fmla="*/ 135466 w 1087966"/>
                <a:gd name="connsiteY6" fmla="*/ 739787 h 73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7966" h="739787">
                  <a:moveTo>
                    <a:pt x="135466" y="739787"/>
                  </a:moveTo>
                  <a:lnTo>
                    <a:pt x="1087966" y="628662"/>
                  </a:lnTo>
                  <a:lnTo>
                    <a:pt x="975783" y="171462"/>
                  </a:lnTo>
                  <a:lnTo>
                    <a:pt x="725768" y="203200"/>
                  </a:lnTo>
                  <a:lnTo>
                    <a:pt x="187076" y="0"/>
                  </a:lnTo>
                  <a:lnTo>
                    <a:pt x="0" y="20121"/>
                  </a:lnTo>
                  <a:lnTo>
                    <a:pt x="135466" y="739787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"/>
            <p:cNvSpPr/>
            <p:nvPr/>
          </p:nvSpPr>
          <p:spPr>
            <a:xfrm>
              <a:off x="3836707" y="3363385"/>
              <a:ext cx="1051983" cy="744020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17475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117475 w 1019175"/>
                <a:gd name="connsiteY6" fmla="*/ 807520 h 807520"/>
                <a:gd name="connsiteX0" fmla="*/ 82550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82550 w 1019175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898525 w 990600"/>
                <a:gd name="connsiteY2" fmla="*/ 162995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23295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4245 h 807520"/>
                <a:gd name="connsiteX6" fmla="*/ 82550 w 99060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159820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244486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889000 w 984250"/>
                <a:gd name="connsiteY2" fmla="*/ 291052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10167 w 984250"/>
                <a:gd name="connsiteY2" fmla="*/ 236018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10167 w 984250"/>
                <a:gd name="connsiteY2" fmla="*/ 236018 h 807520"/>
                <a:gd name="connsiteX3" fmla="*/ 650628 w 984250"/>
                <a:gd name="connsiteY3" fmla="*/ 2667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790575 h 790575"/>
                <a:gd name="connsiteX1" fmla="*/ 984250 w 984250"/>
                <a:gd name="connsiteY1" fmla="*/ 695325 h 790575"/>
                <a:gd name="connsiteX2" fmla="*/ 910167 w 984250"/>
                <a:gd name="connsiteY2" fmla="*/ 219073 h 790575"/>
                <a:gd name="connsiteX3" fmla="*/ 650628 w 984250"/>
                <a:gd name="connsiteY3" fmla="*/ 249755 h 790575"/>
                <a:gd name="connsiteX4" fmla="*/ 133102 w 984250"/>
                <a:gd name="connsiteY4" fmla="*/ 33855 h 790575"/>
                <a:gd name="connsiteX5" fmla="*/ 0 w 984250"/>
                <a:gd name="connsiteY5" fmla="*/ 0 h 790575"/>
                <a:gd name="connsiteX6" fmla="*/ 76200 w 984250"/>
                <a:gd name="connsiteY6" fmla="*/ 790575 h 790575"/>
                <a:gd name="connsiteX0" fmla="*/ 143933 w 1051983"/>
                <a:gd name="connsiteY0" fmla="*/ 756720 h 756720"/>
                <a:gd name="connsiteX1" fmla="*/ 1051983 w 1051983"/>
                <a:gd name="connsiteY1" fmla="*/ 661470 h 756720"/>
                <a:gd name="connsiteX2" fmla="*/ 977900 w 1051983"/>
                <a:gd name="connsiteY2" fmla="*/ 185218 h 756720"/>
                <a:gd name="connsiteX3" fmla="*/ 718361 w 1051983"/>
                <a:gd name="connsiteY3" fmla="*/ 215900 h 756720"/>
                <a:gd name="connsiteX4" fmla="*/ 200835 w 1051983"/>
                <a:gd name="connsiteY4" fmla="*/ 0 h 756720"/>
                <a:gd name="connsiteX5" fmla="*/ 0 w 1051983"/>
                <a:gd name="connsiteY5" fmla="*/ 46578 h 756720"/>
                <a:gd name="connsiteX6" fmla="*/ 143933 w 1051983"/>
                <a:gd name="connsiteY6" fmla="*/ 756720 h 756720"/>
                <a:gd name="connsiteX0" fmla="*/ 143933 w 1051983"/>
                <a:gd name="connsiteY0" fmla="*/ 739787 h 739787"/>
                <a:gd name="connsiteX1" fmla="*/ 1051983 w 1051983"/>
                <a:gd name="connsiteY1" fmla="*/ 644537 h 739787"/>
                <a:gd name="connsiteX2" fmla="*/ 977900 w 1051983"/>
                <a:gd name="connsiteY2" fmla="*/ 168285 h 739787"/>
                <a:gd name="connsiteX3" fmla="*/ 718361 w 1051983"/>
                <a:gd name="connsiteY3" fmla="*/ 198967 h 739787"/>
                <a:gd name="connsiteX4" fmla="*/ 196602 w 1051983"/>
                <a:gd name="connsiteY4" fmla="*/ 0 h 739787"/>
                <a:gd name="connsiteX5" fmla="*/ 0 w 1051983"/>
                <a:gd name="connsiteY5" fmla="*/ 29645 h 739787"/>
                <a:gd name="connsiteX6" fmla="*/ 143933 w 1051983"/>
                <a:gd name="connsiteY6" fmla="*/ 739787 h 739787"/>
                <a:gd name="connsiteX0" fmla="*/ 143933 w 1051983"/>
                <a:gd name="connsiteY0" fmla="*/ 739787 h 739787"/>
                <a:gd name="connsiteX1" fmla="*/ 1051983 w 1051983"/>
                <a:gd name="connsiteY1" fmla="*/ 644537 h 739787"/>
                <a:gd name="connsiteX2" fmla="*/ 977900 w 1051983"/>
                <a:gd name="connsiteY2" fmla="*/ 168285 h 739787"/>
                <a:gd name="connsiteX3" fmla="*/ 718361 w 1051983"/>
                <a:gd name="connsiteY3" fmla="*/ 198967 h 739787"/>
                <a:gd name="connsiteX4" fmla="*/ 196602 w 1051983"/>
                <a:gd name="connsiteY4" fmla="*/ 0 h 739787"/>
                <a:gd name="connsiteX5" fmla="*/ 0 w 1051983"/>
                <a:gd name="connsiteY5" fmla="*/ 16945 h 739787"/>
                <a:gd name="connsiteX6" fmla="*/ 143933 w 1051983"/>
                <a:gd name="connsiteY6" fmla="*/ 739787 h 739787"/>
                <a:gd name="connsiteX0" fmla="*/ 76200 w 1051983"/>
                <a:gd name="connsiteY0" fmla="*/ 744020 h 744020"/>
                <a:gd name="connsiteX1" fmla="*/ 1051983 w 1051983"/>
                <a:gd name="connsiteY1" fmla="*/ 644537 h 744020"/>
                <a:gd name="connsiteX2" fmla="*/ 977900 w 1051983"/>
                <a:gd name="connsiteY2" fmla="*/ 168285 h 744020"/>
                <a:gd name="connsiteX3" fmla="*/ 718361 w 1051983"/>
                <a:gd name="connsiteY3" fmla="*/ 198967 h 744020"/>
                <a:gd name="connsiteX4" fmla="*/ 196602 w 1051983"/>
                <a:gd name="connsiteY4" fmla="*/ 0 h 744020"/>
                <a:gd name="connsiteX5" fmla="*/ 0 w 1051983"/>
                <a:gd name="connsiteY5" fmla="*/ 16945 h 744020"/>
                <a:gd name="connsiteX6" fmla="*/ 76200 w 1051983"/>
                <a:gd name="connsiteY6" fmla="*/ 744020 h 74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1983" h="744020">
                  <a:moveTo>
                    <a:pt x="76200" y="744020"/>
                  </a:moveTo>
                  <a:lnTo>
                    <a:pt x="1051983" y="644537"/>
                  </a:lnTo>
                  <a:lnTo>
                    <a:pt x="977900" y="168285"/>
                  </a:lnTo>
                  <a:lnTo>
                    <a:pt x="718361" y="198967"/>
                  </a:lnTo>
                  <a:lnTo>
                    <a:pt x="196602" y="0"/>
                  </a:lnTo>
                  <a:lnTo>
                    <a:pt x="0" y="16945"/>
                  </a:lnTo>
                  <a:lnTo>
                    <a:pt x="76200" y="744020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"/>
            <p:cNvSpPr/>
            <p:nvPr/>
          </p:nvSpPr>
          <p:spPr>
            <a:xfrm>
              <a:off x="2315881" y="3522131"/>
              <a:ext cx="1037167" cy="759895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17475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117475 w 1019175"/>
                <a:gd name="connsiteY6" fmla="*/ 807520 h 807520"/>
                <a:gd name="connsiteX0" fmla="*/ 82550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82550 w 1019175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898525 w 990600"/>
                <a:gd name="connsiteY2" fmla="*/ 162995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23295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4245 h 807520"/>
                <a:gd name="connsiteX6" fmla="*/ 82550 w 99060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159820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42975 w 984250"/>
                <a:gd name="connsiteY2" fmla="*/ 1566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96136 w 984250"/>
                <a:gd name="connsiteY3" fmla="*/ 174625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17045 h 817045"/>
                <a:gd name="connsiteX1" fmla="*/ 984250 w 984250"/>
                <a:gd name="connsiteY1" fmla="*/ 721795 h 817045"/>
                <a:gd name="connsiteX2" fmla="*/ 936625 w 984250"/>
                <a:gd name="connsiteY2" fmla="*/ 153470 h 817045"/>
                <a:gd name="connsiteX3" fmla="*/ 696136 w 984250"/>
                <a:gd name="connsiteY3" fmla="*/ 184150 h 817045"/>
                <a:gd name="connsiteX4" fmla="*/ 238935 w 984250"/>
                <a:gd name="connsiteY4" fmla="*/ 0 h 817045"/>
                <a:gd name="connsiteX5" fmla="*/ 0 w 984250"/>
                <a:gd name="connsiteY5" fmla="*/ 26470 h 817045"/>
                <a:gd name="connsiteX6" fmla="*/ 76200 w 984250"/>
                <a:gd name="connsiteY6" fmla="*/ 817045 h 817045"/>
                <a:gd name="connsiteX0" fmla="*/ 12700 w 920750"/>
                <a:gd name="connsiteY0" fmla="*/ 817045 h 817045"/>
                <a:gd name="connsiteX1" fmla="*/ 920750 w 920750"/>
                <a:gd name="connsiteY1" fmla="*/ 721795 h 817045"/>
                <a:gd name="connsiteX2" fmla="*/ 873125 w 920750"/>
                <a:gd name="connsiteY2" fmla="*/ 153470 h 817045"/>
                <a:gd name="connsiteX3" fmla="*/ 632636 w 920750"/>
                <a:gd name="connsiteY3" fmla="*/ 184150 h 817045"/>
                <a:gd name="connsiteX4" fmla="*/ 175435 w 920750"/>
                <a:gd name="connsiteY4" fmla="*/ 0 h 817045"/>
                <a:gd name="connsiteX5" fmla="*/ 0 w 920750"/>
                <a:gd name="connsiteY5" fmla="*/ 13770 h 817045"/>
                <a:gd name="connsiteX6" fmla="*/ 12700 w 920750"/>
                <a:gd name="connsiteY6" fmla="*/ 817045 h 817045"/>
                <a:gd name="connsiteX0" fmla="*/ 44450 w 952500"/>
                <a:gd name="connsiteY0" fmla="*/ 817045 h 817045"/>
                <a:gd name="connsiteX1" fmla="*/ 952500 w 952500"/>
                <a:gd name="connsiteY1" fmla="*/ 721795 h 817045"/>
                <a:gd name="connsiteX2" fmla="*/ 904875 w 952500"/>
                <a:gd name="connsiteY2" fmla="*/ 153470 h 817045"/>
                <a:gd name="connsiteX3" fmla="*/ 664386 w 952500"/>
                <a:gd name="connsiteY3" fmla="*/ 184150 h 817045"/>
                <a:gd name="connsiteX4" fmla="*/ 207185 w 952500"/>
                <a:gd name="connsiteY4" fmla="*/ 0 h 817045"/>
                <a:gd name="connsiteX5" fmla="*/ 0 w 952500"/>
                <a:gd name="connsiteY5" fmla="*/ 10595 h 817045"/>
                <a:gd name="connsiteX6" fmla="*/ 44450 w 952500"/>
                <a:gd name="connsiteY6" fmla="*/ 817045 h 817045"/>
                <a:gd name="connsiteX0" fmla="*/ 9525 w 952500"/>
                <a:gd name="connsiteY0" fmla="*/ 813870 h 813870"/>
                <a:gd name="connsiteX1" fmla="*/ 952500 w 952500"/>
                <a:gd name="connsiteY1" fmla="*/ 721795 h 813870"/>
                <a:gd name="connsiteX2" fmla="*/ 904875 w 952500"/>
                <a:gd name="connsiteY2" fmla="*/ 153470 h 813870"/>
                <a:gd name="connsiteX3" fmla="*/ 664386 w 952500"/>
                <a:gd name="connsiteY3" fmla="*/ 184150 h 813870"/>
                <a:gd name="connsiteX4" fmla="*/ 207185 w 952500"/>
                <a:gd name="connsiteY4" fmla="*/ 0 h 813870"/>
                <a:gd name="connsiteX5" fmla="*/ 0 w 952500"/>
                <a:gd name="connsiteY5" fmla="*/ 10595 h 813870"/>
                <a:gd name="connsiteX6" fmla="*/ 9525 w 952500"/>
                <a:gd name="connsiteY6" fmla="*/ 813870 h 813870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4875 w 952500"/>
                <a:gd name="connsiteY2" fmla="*/ 1629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38986 w 952500"/>
                <a:gd name="connsiteY3" fmla="*/ 274108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03275 h 803275"/>
                <a:gd name="connsiteX1" fmla="*/ 952500 w 952500"/>
                <a:gd name="connsiteY1" fmla="*/ 711200 h 803275"/>
                <a:gd name="connsiteX2" fmla="*/ 900642 w 952500"/>
                <a:gd name="connsiteY2" fmla="*/ 219075 h 803275"/>
                <a:gd name="connsiteX3" fmla="*/ 638986 w 952500"/>
                <a:gd name="connsiteY3" fmla="*/ 253988 h 803275"/>
                <a:gd name="connsiteX4" fmla="*/ 122518 w 952500"/>
                <a:gd name="connsiteY4" fmla="*/ 43380 h 803275"/>
                <a:gd name="connsiteX5" fmla="*/ 0 w 952500"/>
                <a:gd name="connsiteY5" fmla="*/ 0 h 803275"/>
                <a:gd name="connsiteX6" fmla="*/ 9525 w 952500"/>
                <a:gd name="connsiteY6" fmla="*/ 803275 h 803275"/>
                <a:gd name="connsiteX0" fmla="*/ 941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941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167" h="759895">
                  <a:moveTo>
                    <a:pt x="17992" y="759895"/>
                  </a:moveTo>
                  <a:lnTo>
                    <a:pt x="1037167" y="667820"/>
                  </a:lnTo>
                  <a:lnTo>
                    <a:pt x="985309" y="175695"/>
                  </a:lnTo>
                  <a:lnTo>
                    <a:pt x="723653" y="210608"/>
                  </a:lnTo>
                  <a:lnTo>
                    <a:pt x="207185" y="0"/>
                  </a:lnTo>
                  <a:lnTo>
                    <a:pt x="0" y="20120"/>
                  </a:lnTo>
                  <a:lnTo>
                    <a:pt x="17992" y="759895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7"/>
            <p:cNvSpPr/>
            <p:nvPr/>
          </p:nvSpPr>
          <p:spPr>
            <a:xfrm>
              <a:off x="908847" y="5869247"/>
              <a:ext cx="1983206" cy="28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Treatment Rooms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cxnSp>
          <p:nvCxnSpPr>
            <p:cNvPr id="20" name="Straight Connector 19"/>
            <p:cNvCxnSpPr>
              <a:stCxn id="14" idx="1"/>
              <a:endCxn id="19" idx="0"/>
            </p:cNvCxnSpPr>
            <p:nvPr/>
          </p:nvCxnSpPr>
          <p:spPr>
            <a:xfrm flipH="1">
              <a:off x="1900450" y="4007922"/>
              <a:ext cx="2988240" cy="18613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3" idx="1"/>
              <a:endCxn id="19" idx="0"/>
            </p:cNvCxnSpPr>
            <p:nvPr/>
          </p:nvCxnSpPr>
          <p:spPr>
            <a:xfrm flipH="1">
              <a:off x="1900450" y="3832236"/>
              <a:ext cx="4501657" cy="2037011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5" idx="1"/>
              <a:endCxn id="19" idx="0"/>
            </p:cNvCxnSpPr>
            <p:nvPr/>
          </p:nvCxnSpPr>
          <p:spPr>
            <a:xfrm flipH="1">
              <a:off x="1900450" y="4189951"/>
              <a:ext cx="1452598" cy="1679296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ihandform 1"/>
            <p:cNvSpPr/>
            <p:nvPr/>
          </p:nvSpPr>
          <p:spPr>
            <a:xfrm>
              <a:off x="737906" y="3695698"/>
              <a:ext cx="1019175" cy="789528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17475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117475 w 1019175"/>
                <a:gd name="connsiteY6" fmla="*/ 807520 h 807520"/>
                <a:gd name="connsiteX0" fmla="*/ 82550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82550 w 1019175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898525 w 990600"/>
                <a:gd name="connsiteY2" fmla="*/ 162995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23295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4245 h 807520"/>
                <a:gd name="connsiteX6" fmla="*/ 82550 w 99060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159820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42975 w 984250"/>
                <a:gd name="connsiteY2" fmla="*/ 1566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96136 w 984250"/>
                <a:gd name="connsiteY3" fmla="*/ 174625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17045 h 817045"/>
                <a:gd name="connsiteX1" fmla="*/ 984250 w 984250"/>
                <a:gd name="connsiteY1" fmla="*/ 721795 h 817045"/>
                <a:gd name="connsiteX2" fmla="*/ 936625 w 984250"/>
                <a:gd name="connsiteY2" fmla="*/ 153470 h 817045"/>
                <a:gd name="connsiteX3" fmla="*/ 696136 w 984250"/>
                <a:gd name="connsiteY3" fmla="*/ 184150 h 817045"/>
                <a:gd name="connsiteX4" fmla="*/ 238935 w 984250"/>
                <a:gd name="connsiteY4" fmla="*/ 0 h 817045"/>
                <a:gd name="connsiteX5" fmla="*/ 0 w 984250"/>
                <a:gd name="connsiteY5" fmla="*/ 26470 h 817045"/>
                <a:gd name="connsiteX6" fmla="*/ 76200 w 984250"/>
                <a:gd name="connsiteY6" fmla="*/ 817045 h 817045"/>
                <a:gd name="connsiteX0" fmla="*/ 12700 w 920750"/>
                <a:gd name="connsiteY0" fmla="*/ 817045 h 817045"/>
                <a:gd name="connsiteX1" fmla="*/ 920750 w 920750"/>
                <a:gd name="connsiteY1" fmla="*/ 721795 h 817045"/>
                <a:gd name="connsiteX2" fmla="*/ 873125 w 920750"/>
                <a:gd name="connsiteY2" fmla="*/ 153470 h 817045"/>
                <a:gd name="connsiteX3" fmla="*/ 632636 w 920750"/>
                <a:gd name="connsiteY3" fmla="*/ 184150 h 817045"/>
                <a:gd name="connsiteX4" fmla="*/ 175435 w 920750"/>
                <a:gd name="connsiteY4" fmla="*/ 0 h 817045"/>
                <a:gd name="connsiteX5" fmla="*/ 0 w 920750"/>
                <a:gd name="connsiteY5" fmla="*/ 13770 h 817045"/>
                <a:gd name="connsiteX6" fmla="*/ 12700 w 920750"/>
                <a:gd name="connsiteY6" fmla="*/ 817045 h 817045"/>
                <a:gd name="connsiteX0" fmla="*/ 44450 w 952500"/>
                <a:gd name="connsiteY0" fmla="*/ 817045 h 817045"/>
                <a:gd name="connsiteX1" fmla="*/ 952500 w 952500"/>
                <a:gd name="connsiteY1" fmla="*/ 721795 h 817045"/>
                <a:gd name="connsiteX2" fmla="*/ 904875 w 952500"/>
                <a:gd name="connsiteY2" fmla="*/ 153470 h 817045"/>
                <a:gd name="connsiteX3" fmla="*/ 664386 w 952500"/>
                <a:gd name="connsiteY3" fmla="*/ 184150 h 817045"/>
                <a:gd name="connsiteX4" fmla="*/ 207185 w 952500"/>
                <a:gd name="connsiteY4" fmla="*/ 0 h 817045"/>
                <a:gd name="connsiteX5" fmla="*/ 0 w 952500"/>
                <a:gd name="connsiteY5" fmla="*/ 10595 h 817045"/>
                <a:gd name="connsiteX6" fmla="*/ 44450 w 952500"/>
                <a:gd name="connsiteY6" fmla="*/ 817045 h 817045"/>
                <a:gd name="connsiteX0" fmla="*/ 9525 w 952500"/>
                <a:gd name="connsiteY0" fmla="*/ 813870 h 813870"/>
                <a:gd name="connsiteX1" fmla="*/ 952500 w 952500"/>
                <a:gd name="connsiteY1" fmla="*/ 721795 h 813870"/>
                <a:gd name="connsiteX2" fmla="*/ 904875 w 952500"/>
                <a:gd name="connsiteY2" fmla="*/ 153470 h 813870"/>
                <a:gd name="connsiteX3" fmla="*/ 664386 w 952500"/>
                <a:gd name="connsiteY3" fmla="*/ 184150 h 813870"/>
                <a:gd name="connsiteX4" fmla="*/ 207185 w 952500"/>
                <a:gd name="connsiteY4" fmla="*/ 0 h 813870"/>
                <a:gd name="connsiteX5" fmla="*/ 0 w 952500"/>
                <a:gd name="connsiteY5" fmla="*/ 10595 h 813870"/>
                <a:gd name="connsiteX6" fmla="*/ 9525 w 952500"/>
                <a:gd name="connsiteY6" fmla="*/ 813870 h 813870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4875 w 952500"/>
                <a:gd name="connsiteY2" fmla="*/ 1629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38986 w 952500"/>
                <a:gd name="connsiteY3" fmla="*/ 274108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03275 h 803275"/>
                <a:gd name="connsiteX1" fmla="*/ 952500 w 952500"/>
                <a:gd name="connsiteY1" fmla="*/ 711200 h 803275"/>
                <a:gd name="connsiteX2" fmla="*/ 900642 w 952500"/>
                <a:gd name="connsiteY2" fmla="*/ 219075 h 803275"/>
                <a:gd name="connsiteX3" fmla="*/ 638986 w 952500"/>
                <a:gd name="connsiteY3" fmla="*/ 253988 h 803275"/>
                <a:gd name="connsiteX4" fmla="*/ 122518 w 952500"/>
                <a:gd name="connsiteY4" fmla="*/ 43380 h 803275"/>
                <a:gd name="connsiteX5" fmla="*/ 0 w 952500"/>
                <a:gd name="connsiteY5" fmla="*/ 0 h 803275"/>
                <a:gd name="connsiteX6" fmla="*/ 9525 w 952500"/>
                <a:gd name="connsiteY6" fmla="*/ 803275 h 803275"/>
                <a:gd name="connsiteX0" fmla="*/ 941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941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502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50295 h 759895"/>
                <a:gd name="connsiteX3" fmla="*/ 749053 w 1037167"/>
                <a:gd name="connsiteY3" fmla="*/ 189442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62995 h 759895"/>
                <a:gd name="connsiteX3" fmla="*/ 749053 w 1037167"/>
                <a:gd name="connsiteY3" fmla="*/ 189442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62995 h 759895"/>
                <a:gd name="connsiteX3" fmla="*/ 761753 w 1037167"/>
                <a:gd name="connsiteY3" fmla="*/ 1725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54528 h 759895"/>
                <a:gd name="connsiteX3" fmla="*/ 761753 w 1037167"/>
                <a:gd name="connsiteY3" fmla="*/ 1725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89528 h 789528"/>
                <a:gd name="connsiteX1" fmla="*/ 1037167 w 1037167"/>
                <a:gd name="connsiteY1" fmla="*/ 697453 h 789528"/>
                <a:gd name="connsiteX2" fmla="*/ 1036109 w 1037167"/>
                <a:gd name="connsiteY2" fmla="*/ 184161 h 789528"/>
                <a:gd name="connsiteX3" fmla="*/ 761753 w 1037167"/>
                <a:gd name="connsiteY3" fmla="*/ 202141 h 789528"/>
                <a:gd name="connsiteX4" fmla="*/ 270685 w 1037167"/>
                <a:gd name="connsiteY4" fmla="*/ 0 h 789528"/>
                <a:gd name="connsiteX5" fmla="*/ 0 w 1037167"/>
                <a:gd name="connsiteY5" fmla="*/ 49753 h 789528"/>
                <a:gd name="connsiteX6" fmla="*/ 17992 w 1037167"/>
                <a:gd name="connsiteY6" fmla="*/ 789528 h 789528"/>
                <a:gd name="connsiteX0" fmla="*/ 0 w 1019175"/>
                <a:gd name="connsiteY0" fmla="*/ 789528 h 789528"/>
                <a:gd name="connsiteX1" fmla="*/ 1019175 w 1019175"/>
                <a:gd name="connsiteY1" fmla="*/ 697453 h 789528"/>
                <a:gd name="connsiteX2" fmla="*/ 1018117 w 1019175"/>
                <a:gd name="connsiteY2" fmla="*/ 184161 h 789528"/>
                <a:gd name="connsiteX3" fmla="*/ 743761 w 1019175"/>
                <a:gd name="connsiteY3" fmla="*/ 202141 h 789528"/>
                <a:gd name="connsiteX4" fmla="*/ 252693 w 1019175"/>
                <a:gd name="connsiteY4" fmla="*/ 0 h 789528"/>
                <a:gd name="connsiteX5" fmla="*/ 49742 w 1019175"/>
                <a:gd name="connsiteY5" fmla="*/ 3186 h 789528"/>
                <a:gd name="connsiteX6" fmla="*/ 0 w 1019175"/>
                <a:gd name="connsiteY6" fmla="*/ 789528 h 789528"/>
                <a:gd name="connsiteX0" fmla="*/ 0 w 1019175"/>
                <a:gd name="connsiteY0" fmla="*/ 789528 h 789528"/>
                <a:gd name="connsiteX1" fmla="*/ 1019175 w 1019175"/>
                <a:gd name="connsiteY1" fmla="*/ 697453 h 789528"/>
                <a:gd name="connsiteX2" fmla="*/ 1018117 w 1019175"/>
                <a:gd name="connsiteY2" fmla="*/ 184161 h 789528"/>
                <a:gd name="connsiteX3" fmla="*/ 743761 w 1019175"/>
                <a:gd name="connsiteY3" fmla="*/ 202141 h 789528"/>
                <a:gd name="connsiteX4" fmla="*/ 252693 w 1019175"/>
                <a:gd name="connsiteY4" fmla="*/ 0 h 789528"/>
                <a:gd name="connsiteX5" fmla="*/ 49742 w 1019175"/>
                <a:gd name="connsiteY5" fmla="*/ 15886 h 789528"/>
                <a:gd name="connsiteX6" fmla="*/ 0 w 1019175"/>
                <a:gd name="connsiteY6" fmla="*/ 789528 h 78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9175" h="789528">
                  <a:moveTo>
                    <a:pt x="0" y="789528"/>
                  </a:moveTo>
                  <a:lnTo>
                    <a:pt x="1019175" y="697453"/>
                  </a:lnTo>
                  <a:cubicBezTo>
                    <a:pt x="1018822" y="524945"/>
                    <a:pt x="1018470" y="356669"/>
                    <a:pt x="1018117" y="184161"/>
                  </a:cubicBezTo>
                  <a:lnTo>
                    <a:pt x="743761" y="202141"/>
                  </a:lnTo>
                  <a:lnTo>
                    <a:pt x="252693" y="0"/>
                  </a:lnTo>
                  <a:lnTo>
                    <a:pt x="49742" y="15886"/>
                  </a:lnTo>
                  <a:lnTo>
                    <a:pt x="0" y="789528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Straight Connector 35"/>
            <p:cNvCxnSpPr>
              <a:stCxn id="33" idx="1"/>
              <a:endCxn id="19" idx="0"/>
            </p:cNvCxnSpPr>
            <p:nvPr/>
          </p:nvCxnSpPr>
          <p:spPr>
            <a:xfrm>
              <a:off x="1757081" y="4393151"/>
              <a:ext cx="143369" cy="1476096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47387" y="6497569"/>
            <a:ext cx="22232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 smtClean="0"/>
              <a:t>Images courtesy of Varian/UCLH</a:t>
            </a:r>
            <a:endParaRPr lang="en-US" sz="1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5213350" y="2425700"/>
            <a:ext cx="2816582" cy="3519261"/>
            <a:chOff x="5213350" y="2425700"/>
            <a:chExt cx="2816582" cy="3519261"/>
          </a:xfrm>
        </p:grpSpPr>
        <p:sp>
          <p:nvSpPr>
            <p:cNvPr id="24" name="Freeform 23"/>
            <p:cNvSpPr/>
            <p:nvPr/>
          </p:nvSpPr>
          <p:spPr>
            <a:xfrm>
              <a:off x="5213350" y="2425700"/>
              <a:ext cx="1365250" cy="984250"/>
            </a:xfrm>
            <a:custGeom>
              <a:avLst/>
              <a:gdLst>
                <a:gd name="connsiteX0" fmla="*/ 88900 w 1365250"/>
                <a:gd name="connsiteY0" fmla="*/ 800100 h 984250"/>
                <a:gd name="connsiteX1" fmla="*/ 0 w 1365250"/>
                <a:gd name="connsiteY1" fmla="*/ 393700 h 984250"/>
                <a:gd name="connsiteX2" fmla="*/ 158750 w 1365250"/>
                <a:gd name="connsiteY2" fmla="*/ 50800 h 984250"/>
                <a:gd name="connsiteX3" fmla="*/ 660400 w 1365250"/>
                <a:gd name="connsiteY3" fmla="*/ 0 h 984250"/>
                <a:gd name="connsiteX4" fmla="*/ 1206500 w 1365250"/>
                <a:gd name="connsiteY4" fmla="*/ 285750 h 984250"/>
                <a:gd name="connsiteX5" fmla="*/ 1365250 w 1365250"/>
                <a:gd name="connsiteY5" fmla="*/ 895350 h 984250"/>
                <a:gd name="connsiteX6" fmla="*/ 831850 w 1365250"/>
                <a:gd name="connsiteY6" fmla="*/ 984250 h 984250"/>
                <a:gd name="connsiteX7" fmla="*/ 304800 w 1365250"/>
                <a:gd name="connsiteY7" fmla="*/ 774700 h 984250"/>
                <a:gd name="connsiteX8" fmla="*/ 88900 w 1365250"/>
                <a:gd name="connsiteY8" fmla="*/ 800100 h 98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5250" h="984250">
                  <a:moveTo>
                    <a:pt x="88900" y="800100"/>
                  </a:moveTo>
                  <a:lnTo>
                    <a:pt x="0" y="393700"/>
                  </a:lnTo>
                  <a:lnTo>
                    <a:pt x="158750" y="50800"/>
                  </a:lnTo>
                  <a:lnTo>
                    <a:pt x="660400" y="0"/>
                  </a:lnTo>
                  <a:lnTo>
                    <a:pt x="1206500" y="285750"/>
                  </a:lnTo>
                  <a:lnTo>
                    <a:pt x="1365250" y="895350"/>
                  </a:lnTo>
                  <a:lnTo>
                    <a:pt x="831850" y="984250"/>
                  </a:lnTo>
                  <a:lnTo>
                    <a:pt x="304800" y="774700"/>
                  </a:lnTo>
                  <a:lnTo>
                    <a:pt x="88900" y="800100"/>
                  </a:lnTo>
                  <a:close/>
                </a:path>
              </a:pathLst>
            </a:custGeom>
            <a:noFill/>
            <a:ln w="19050" cmpd="sng">
              <a:solidFill>
                <a:srgbClr val="26267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15"/>
            <p:cNvSpPr/>
            <p:nvPr/>
          </p:nvSpPr>
          <p:spPr>
            <a:xfrm>
              <a:off x="6869266" y="5656961"/>
              <a:ext cx="1160666" cy="28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Gantry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cxnSp>
          <p:nvCxnSpPr>
            <p:cNvPr id="37" name="Straight Connector 36"/>
            <p:cNvCxnSpPr>
              <a:stCxn id="35" idx="0"/>
              <a:endCxn id="24" idx="5"/>
            </p:cNvCxnSpPr>
            <p:nvPr/>
          </p:nvCxnSpPr>
          <p:spPr>
            <a:xfrm flipH="1" flipV="1">
              <a:off x="6578600" y="3321050"/>
              <a:ext cx="870999" cy="2335911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8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9" name="Content Placeholder 7" descr="image19-2737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1862"/>
          <a:stretch/>
        </p:blipFill>
        <p:spPr>
          <a:xfrm>
            <a:off x="137294" y="1010226"/>
            <a:ext cx="3216039" cy="5397501"/>
          </a:xfrm>
          <a:prstGeom prst="rect">
            <a:avLst/>
          </a:prstGeom>
        </p:spPr>
      </p:pic>
      <p:pic>
        <p:nvPicPr>
          <p:cNvPr id="12" name="Content Placeholder 8" descr="image21-2735.jpg"/>
          <p:cNvPicPr>
            <a:picLocks noGrp="1" noChangeAspect="1"/>
          </p:cNvPicPr>
          <p:nvPr>
            <p:ph sz="half" idx="26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2" b="-2532"/>
          <a:stretch/>
        </p:blipFill>
        <p:spPr>
          <a:xfrm>
            <a:off x="3398838" y="1009650"/>
            <a:ext cx="5602287" cy="2644775"/>
          </a:xfrm>
          <a:prstGeom prst="rect">
            <a:avLst/>
          </a:prstGeom>
        </p:spPr>
      </p:pic>
      <p:pic>
        <p:nvPicPr>
          <p:cNvPr id="13" name="Content Placeholder 9" descr="image20-2736.jpg"/>
          <p:cNvPicPr>
            <a:picLocks noGrp="1" noChangeAspect="1"/>
          </p:cNvPicPr>
          <p:nvPr>
            <p:ph sz="half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5" r="-1505"/>
          <a:stretch/>
        </p:blipFill>
        <p:spPr>
          <a:xfrm>
            <a:off x="3690938" y="3763963"/>
            <a:ext cx="5310187" cy="3006725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38764" y="834711"/>
            <a:ext cx="24825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P. </a:t>
            </a:r>
            <a:r>
              <a:rPr lang="en-GB" sz="1200" dirty="0" err="1" smtClean="0">
                <a:solidFill>
                  <a:srgbClr val="000000"/>
                </a:solidFill>
                <a:latin typeface="Arial" charset="0"/>
              </a:rPr>
              <a:t>Zakrzewska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200" i="1" dirty="0" smtClean="0">
                <a:solidFill>
                  <a:srgbClr val="000000"/>
                </a:solidFill>
                <a:latin typeface="Arial" charset="0"/>
              </a:rPr>
              <a:t>et al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., Proceedings </a:t>
            </a:r>
            <a:r>
              <a:rPr lang="en-GB" sz="1200" dirty="0">
                <a:solidFill>
                  <a:srgbClr val="000000"/>
                </a:solidFill>
                <a:latin typeface="Arial" charset="0"/>
              </a:rPr>
              <a:t>of PTCOG 54. </a:t>
            </a:r>
            <a:r>
              <a:rPr lang="en-GB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Int</a:t>
            </a:r>
            <a:r>
              <a:rPr lang="en-GB" sz="1200" i="1" dirty="0">
                <a:solidFill>
                  <a:srgbClr val="000000"/>
                </a:solidFill>
                <a:latin typeface="Arial" charset="0"/>
                <a:cs typeface="Arial" charset="0"/>
              </a:rPr>
              <a:t> J Particle </a:t>
            </a:r>
            <a:r>
              <a:rPr lang="en-GB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Ther</a:t>
            </a:r>
            <a:r>
              <a:rPr lang="en-GB" sz="1200" dirty="0">
                <a:solidFill>
                  <a:srgbClr val="000000"/>
                </a:solidFill>
                <a:latin typeface="Arial" charset="0"/>
                <a:cs typeface="Arial" charset="0"/>
              </a:rPr>
              <a:t>. 2015;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GB" sz="1200" dirty="0">
                <a:solidFill>
                  <a:srgbClr val="000000"/>
                </a:solidFill>
                <a:latin typeface="Arial" charset="0"/>
                <a:cs typeface="Arial" charset="0"/>
              </a:rPr>
              <a:t>(1):331-332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PBT: The Big Dig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11" name="Content Placeholder 10" descr="OdeaonSiteDig+Struts3_04-04-17.jpg"/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26" r="-11626"/>
          <a:stretch>
            <a:fillRect/>
          </a:stretch>
        </p:blipFill>
        <p:spPr/>
      </p:pic>
      <p:pic>
        <p:nvPicPr>
          <p:cNvPr id="10" name="Content Placeholder 9" descr="OdeaonSiteDig+Struts2_04-04-17.jpg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07" r="-11607"/>
          <a:stretch>
            <a:fillRect/>
          </a:stretch>
        </p:blipFill>
        <p:spPr>
          <a:xfrm>
            <a:off x="4656138" y="1009650"/>
            <a:ext cx="4344987" cy="2644775"/>
          </a:xfrm>
        </p:spPr>
      </p:pic>
      <p:pic>
        <p:nvPicPr>
          <p:cNvPr id="9" name="Content Placeholder 8" descr="OdeaonSiteDig+Struts1_04-04-17.jp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2" b="-204"/>
          <a:stretch/>
        </p:blipFill>
        <p:spPr>
          <a:xfrm>
            <a:off x="136525" y="1009650"/>
            <a:ext cx="4359275" cy="53975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3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</a:rPr>
              <a:t>Onwards to 2020</a:t>
            </a:r>
            <a:r>
              <a:rPr lang="mr-IN" dirty="0" smtClean="0">
                <a:ea typeface="ＭＳ Ｐゴシック" charset="0"/>
              </a:rPr>
              <a:t>…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51204" name="140316-1217-view-03-openr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r="1495"/>
          <a:stretch/>
        </p:blipFill>
        <p:spPr bwMode="auto">
          <a:xfrm>
            <a:off x="5461000" y="4008438"/>
            <a:ext cx="36115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06" name="140319-1217_view-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5" b="2735"/>
          <a:stretch/>
        </p:blipFill>
        <p:spPr bwMode="auto">
          <a:xfrm>
            <a:off x="46037" y="871539"/>
            <a:ext cx="45042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2" descr="Bouygues_UCLH4_Phase 4 PBT Entrance-26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717795"/>
            <a:ext cx="5721148" cy="4081468"/>
          </a:xfrm>
          <a:prstGeom prst="rect">
            <a:avLst/>
          </a:prstGeom>
        </p:spPr>
      </p:pic>
      <p:pic>
        <p:nvPicPr>
          <p:cNvPr id="10" name="140319-1217-view-16-nt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/>
          <a:stretch/>
        </p:blipFill>
        <p:spPr bwMode="auto">
          <a:xfrm>
            <a:off x="4481286" y="871539"/>
            <a:ext cx="4591277" cy="31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34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0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NHS Procurement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Competitive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OJEU tender under European procurement </a:t>
            </a:r>
            <a:r>
              <a:rPr lang="en-GB" dirty="0" smtClean="0">
                <a:solidFill>
                  <a:prstClr val="black"/>
                </a:solidFill>
              </a:rPr>
              <a:t>laws</a:t>
            </a: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Pre-qualifying questionnaire (PQQ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Invitation </a:t>
            </a:r>
            <a:r>
              <a:rPr lang="en-GB" dirty="0">
                <a:solidFill>
                  <a:prstClr val="black"/>
                </a:solidFill>
              </a:rPr>
              <a:t>to participate in competitive dialogue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Three vendors: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prstClr val="black"/>
                </a:solidFill>
              </a:rPr>
              <a:t>I</a:t>
            </a:r>
            <a:r>
              <a:rPr lang="en-GB" dirty="0">
                <a:solidFill>
                  <a:prstClr val="black"/>
                </a:solidFill>
              </a:rPr>
              <a:t>nvitation to </a:t>
            </a:r>
            <a:r>
              <a:rPr lang="en-GB" b="1" u="sng" dirty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ubmit </a:t>
            </a:r>
            <a:r>
              <a:rPr lang="en-GB" b="1" u="sng" dirty="0">
                <a:solidFill>
                  <a:prstClr val="black"/>
                </a:solidFill>
              </a:rPr>
              <a:t>O</a:t>
            </a:r>
            <a:r>
              <a:rPr lang="en-GB" dirty="0">
                <a:solidFill>
                  <a:prstClr val="black"/>
                </a:solidFill>
              </a:rPr>
              <a:t>utline </a:t>
            </a:r>
            <a:r>
              <a:rPr lang="en-GB" b="1" u="sng" dirty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olution (ISOS)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Two vendors: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prstClr val="black"/>
                </a:solidFill>
              </a:rPr>
              <a:t>I</a:t>
            </a:r>
            <a:r>
              <a:rPr lang="en-GB" dirty="0">
                <a:solidFill>
                  <a:prstClr val="black"/>
                </a:solidFill>
              </a:rPr>
              <a:t>nvitation to </a:t>
            </a:r>
            <a:r>
              <a:rPr lang="en-GB" b="1" u="sng" dirty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ubmit </a:t>
            </a:r>
            <a:r>
              <a:rPr lang="en-GB" b="1" u="sng" dirty="0">
                <a:solidFill>
                  <a:prstClr val="black"/>
                </a:solidFill>
              </a:rPr>
              <a:t>F</a:t>
            </a:r>
            <a:r>
              <a:rPr lang="en-GB" dirty="0">
                <a:solidFill>
                  <a:prstClr val="black"/>
                </a:solidFill>
              </a:rPr>
              <a:t>inal </a:t>
            </a:r>
            <a:r>
              <a:rPr lang="en-GB" b="1" u="sng" dirty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olution (ISFS)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Preferred bidder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Full business case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Overall evaluation: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Technical 70%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Financial 30%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Capital 15%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Maintenance contracts 15</a:t>
            </a:r>
            <a:r>
              <a:rPr lang="en-GB" dirty="0" smtClean="0">
                <a:solidFill>
                  <a:prstClr val="black"/>
                </a:solidFill>
              </a:rPr>
              <a:t>%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825">
            <a:off x="5172515" y="3649961"/>
            <a:ext cx="3273716" cy="2741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2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Procurement Scoring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52" y="988851"/>
            <a:ext cx="4339762" cy="368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837">
            <a:off x="517885" y="1069664"/>
            <a:ext cx="2276291" cy="1906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365">
            <a:off x="1189808" y="2750132"/>
            <a:ext cx="2229654" cy="1906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5" y="4534079"/>
            <a:ext cx="2239602" cy="1906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20" y="4772098"/>
            <a:ext cx="4586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130 Questions</a:t>
            </a:r>
            <a:r>
              <a:rPr lang="en-GB" sz="1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31 Pass/Fail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35 For information only (needed for compliant bid)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64 Scored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4 - Excellent confidence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3 - Very good confidence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2 - Good confidence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1 - Minor concerns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0 - Major concerns</a:t>
            </a:r>
          </a:p>
        </p:txBody>
      </p:sp>
    </p:spTree>
    <p:extLst>
      <p:ext uri="{BB962C8B-B14F-4D97-AF65-F5344CB8AC3E}">
        <p14:creationId xmlns:p14="http://schemas.microsoft.com/office/powerpoint/2010/main" val="269775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College London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7th highest ranked university in the world for </a:t>
            </a:r>
            <a:r>
              <a:rPr lang="en-US" dirty="0" smtClean="0"/>
              <a:t>research.</a:t>
            </a:r>
            <a:endParaRPr lang="en-US" dirty="0"/>
          </a:p>
          <a:p>
            <a:r>
              <a:rPr lang="en-US" dirty="0"/>
              <a:t>Most highly cited university in Europe for medical </a:t>
            </a:r>
            <a:r>
              <a:rPr lang="en-US" dirty="0" smtClean="0"/>
              <a:t>research.</a:t>
            </a:r>
            <a:endParaRPr lang="en-US" dirty="0"/>
          </a:p>
          <a:p>
            <a:r>
              <a:rPr lang="en-US" dirty="0"/>
              <a:t>45,000 research staff and </a:t>
            </a:r>
            <a:r>
              <a:rPr lang="en-US" dirty="0" smtClean="0"/>
              <a:t>students.</a:t>
            </a:r>
            <a:endParaRPr lang="en-US" dirty="0"/>
          </a:p>
          <a:p>
            <a:r>
              <a:rPr lang="en-US" dirty="0"/>
              <a:t>Annual research income £</a:t>
            </a:r>
            <a:r>
              <a:rPr lang="en-US" dirty="0" smtClean="0"/>
              <a:t>530M.</a:t>
            </a:r>
            <a:endParaRPr lang="en-US" dirty="0"/>
          </a:p>
          <a:p>
            <a:r>
              <a:rPr lang="en-US" dirty="0"/>
              <a:t>Over 300 PIs in cancer </a:t>
            </a:r>
            <a:r>
              <a:rPr lang="en-US" dirty="0" smtClean="0"/>
              <a:t>research.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9" name="Picture 5" descr="UCL_Qu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817" b="-4381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25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Operational Expectations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Facility opening times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24 Hours/</a:t>
            </a:r>
            <a:r>
              <a:rPr lang="en-US" dirty="0"/>
              <a:t>day</a:t>
            </a:r>
          </a:p>
          <a:p>
            <a:r>
              <a:rPr lang="en-US" dirty="0"/>
              <a:t>Clinical time:</a:t>
            </a:r>
          </a:p>
          <a:p>
            <a:pPr lvl="1"/>
            <a:r>
              <a:rPr lang="en-US" dirty="0"/>
              <a:t>5 days per week</a:t>
            </a:r>
          </a:p>
          <a:p>
            <a:pPr lvl="1"/>
            <a:r>
              <a:rPr lang="en-US" dirty="0"/>
              <a:t>14 Hours per day</a:t>
            </a:r>
          </a:p>
          <a:p>
            <a:r>
              <a:rPr lang="en-US" dirty="0" smtClean="0"/>
              <a:t>Outside treatment hours:</a:t>
            </a:r>
          </a:p>
          <a:p>
            <a:pPr lvl="1"/>
            <a:r>
              <a:rPr lang="en-US" dirty="0" smtClean="0"/>
              <a:t>Quality </a:t>
            </a:r>
            <a:r>
              <a:rPr lang="en-US" dirty="0"/>
              <a:t>Assurance Checks</a:t>
            </a:r>
          </a:p>
          <a:p>
            <a:pPr lvl="1"/>
            <a:r>
              <a:rPr lang="en-US" dirty="0" smtClean="0"/>
              <a:t>Maintenance Requirements</a:t>
            </a:r>
            <a:endParaRPr lang="en-US" dirty="0"/>
          </a:p>
          <a:p>
            <a:pPr lvl="1"/>
            <a:r>
              <a:rPr lang="en-US" dirty="0"/>
              <a:t>Research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8" name="Picture 1" descr="image001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607" b="-316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67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University College London</a:t>
            </a:r>
            <a:endParaRPr lang="en-US" dirty="0"/>
          </a:p>
        </p:txBody>
      </p:sp>
      <p:pic>
        <p:nvPicPr>
          <p:cNvPr id="12" name="Content Placeholder 11" descr="wibr_from_the_air.jpg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5" r="-4725"/>
          <a:stretch>
            <a:fillRect/>
          </a:stretch>
        </p:blipFill>
        <p:spPr>
          <a:xfrm>
            <a:off x="141288" y="1009650"/>
            <a:ext cx="8861425" cy="53975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9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 Partners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r>
              <a:rPr lang="en-US" dirty="0"/>
              <a:t>Largest academic health sciences partnership in </a:t>
            </a:r>
            <a:r>
              <a:rPr lang="en-US" dirty="0" smtClean="0"/>
              <a:t>Europe.</a:t>
            </a:r>
            <a:endParaRPr lang="en-US" dirty="0"/>
          </a:p>
          <a:p>
            <a:r>
              <a:rPr lang="en-US" dirty="0"/>
              <a:t>Largest neurosurgical </a:t>
            </a:r>
            <a:r>
              <a:rPr lang="en-US" dirty="0" err="1"/>
              <a:t>centre</a:t>
            </a:r>
            <a:r>
              <a:rPr lang="en-US" dirty="0"/>
              <a:t> in </a:t>
            </a:r>
            <a:r>
              <a:rPr lang="en-US" dirty="0" smtClean="0"/>
              <a:t>Europe.</a:t>
            </a:r>
            <a:endParaRPr lang="en-US" dirty="0"/>
          </a:p>
          <a:p>
            <a:r>
              <a:rPr lang="en-US" dirty="0"/>
              <a:t>Largest sarcoma service in </a:t>
            </a:r>
            <a:r>
              <a:rPr lang="en-US" dirty="0" smtClean="0"/>
              <a:t>Europe.</a:t>
            </a:r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largest </a:t>
            </a:r>
            <a:r>
              <a:rPr lang="en-US" dirty="0" err="1"/>
              <a:t>paediatric</a:t>
            </a:r>
            <a:r>
              <a:rPr lang="en-US" dirty="0"/>
              <a:t> cancer clinic in the </a:t>
            </a:r>
            <a:r>
              <a:rPr lang="en-US" dirty="0" smtClean="0"/>
              <a:t>world.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" y="3845738"/>
            <a:ext cx="792162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://t2.gstatic.com/images?q=tbn:ANd9GcSW2cBD76ZQJXqyV1yPB0pul5cercbvr2o-fW7BsrMX6UOzakdFTJM-j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42" y="6066941"/>
            <a:ext cx="2109788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4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Cancer Research Themes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04282" y="1245686"/>
            <a:ext cx="430293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Mechanistic </a:t>
            </a:r>
            <a:r>
              <a:rPr lang="en-GB" sz="18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response and resistance in </a:t>
            </a:r>
            <a:r>
              <a:rPr lang="en-GB" sz="18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and humans</a:t>
            </a:r>
          </a:p>
          <a:p>
            <a:endParaRPr lang="en-GB" sz="20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Evolutionary </a:t>
            </a:r>
            <a:r>
              <a:rPr lang="en-GB" sz="18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of </a:t>
            </a:r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immune-tumour </a:t>
            </a:r>
            <a:r>
              <a:rPr lang="en-GB" sz="18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</a:p>
          <a:p>
            <a:endParaRPr lang="en-GB" sz="20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Micro-environment, biotherapies, treatment response, adaptive therapies</a:t>
            </a:r>
          </a:p>
          <a:p>
            <a:endParaRPr lang="en-GB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scale, efficient production of personalised therapies</a:t>
            </a:r>
          </a:p>
          <a:p>
            <a:endParaRPr lang="en-GB" sz="2000" b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Conformal radiotherapy, </a:t>
            </a:r>
            <a:r>
              <a:rPr lang="en-GB" sz="1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therapy</a:t>
            </a:r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associated technology</a:t>
            </a:r>
          </a:p>
          <a:p>
            <a:endParaRPr lang="en-GB" sz="2000" b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</a:t>
            </a:r>
            <a:r>
              <a:rPr lang="en-GB" sz="18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concept of precision combinations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6309" y="1245686"/>
            <a:ext cx="4205865" cy="4956180"/>
            <a:chOff x="336103" y="1345759"/>
            <a:chExt cx="4205865" cy="4956180"/>
          </a:xfrm>
        </p:grpSpPr>
        <p:grpSp>
          <p:nvGrpSpPr>
            <p:cNvPr id="8" name="Group 7"/>
            <p:cNvGrpSpPr/>
            <p:nvPr/>
          </p:nvGrpSpPr>
          <p:grpSpPr>
            <a:xfrm>
              <a:off x="385165" y="1345759"/>
              <a:ext cx="4153551" cy="664913"/>
              <a:chOff x="310283" y="1259840"/>
              <a:chExt cx="5084677" cy="88655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10283" y="1259840"/>
                <a:ext cx="5084677" cy="886551"/>
              </a:xfrm>
              <a:prstGeom prst="rect">
                <a:avLst/>
              </a:prstGeom>
              <a:solidFill>
                <a:srgbClr val="7387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52970" y="1416552"/>
                <a:ext cx="3987635" cy="53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5763" indent="-257175" algn="ctr">
                  <a:buClr>
                    <a:srgbClr val="EFA720"/>
                  </a:buClr>
                  <a:buSzPct val="150000"/>
                </a:pPr>
                <a:r>
                  <a:rPr lang="en-US" sz="2000" dirty="0" err="1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Biotherapeutics</a:t>
                </a:r>
                <a:endParaRPr lang="en-US" sz="2000" dirty="0">
                  <a:solidFill>
                    <a:srgbClr val="FEFEF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88419" y="2201826"/>
              <a:ext cx="4153549" cy="669474"/>
              <a:chOff x="310284" y="4087860"/>
              <a:chExt cx="5538065" cy="1231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10284" y="4087860"/>
                <a:ext cx="5538065" cy="1231200"/>
              </a:xfrm>
              <a:prstGeom prst="rect">
                <a:avLst/>
              </a:prstGeom>
              <a:solidFill>
                <a:srgbClr val="A3B0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83776" y="4320556"/>
                <a:ext cx="4991080" cy="735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>
                    <a:srgbClr val="EFA720"/>
                  </a:buClr>
                  <a:buSzPct val="150000"/>
                </a:pPr>
                <a:r>
                  <a:rPr lang="en-US" sz="2000" dirty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Cancer Evolution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80977" y="3058510"/>
              <a:ext cx="4157737" cy="670107"/>
              <a:chOff x="304699" y="4087860"/>
              <a:chExt cx="5543650" cy="1231200"/>
            </a:xfrm>
            <a:solidFill>
              <a:schemeClr val="tx2">
                <a:lumMod val="75000"/>
                <a:lumOff val="25000"/>
              </a:schemeClr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10284" y="4087860"/>
                <a:ext cx="5538065" cy="1231200"/>
              </a:xfrm>
              <a:prstGeom prst="rect">
                <a:avLst/>
              </a:prstGeom>
              <a:solidFill>
                <a:srgbClr val="8590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04699" y="4330608"/>
                <a:ext cx="5538066" cy="735130"/>
              </a:xfrm>
              <a:prstGeom prst="rect">
                <a:avLst/>
              </a:prstGeom>
              <a:solidFill>
                <a:srgbClr val="85904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>
                    <a:srgbClr val="EFA720"/>
                  </a:buClr>
                  <a:buSzPct val="150000"/>
                </a:pPr>
                <a:r>
                  <a:rPr lang="en-US" sz="2000" dirty="0" smtClean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Imaging and monitoring</a:t>
                </a:r>
                <a:endParaRPr lang="en-US" sz="2000" dirty="0">
                  <a:solidFill>
                    <a:srgbClr val="FEFEF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8418" y="4764133"/>
              <a:ext cx="4153549" cy="675298"/>
              <a:chOff x="310284" y="4314231"/>
              <a:chExt cx="5538065" cy="1004828"/>
            </a:xfrm>
            <a:solidFill>
              <a:srgbClr val="959574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310284" y="4314231"/>
                <a:ext cx="5538065" cy="100482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73083" y="4518968"/>
                <a:ext cx="4991080" cy="59535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>
                    <a:srgbClr val="EFA720"/>
                  </a:buClr>
                  <a:buSzPct val="150000"/>
                </a:pPr>
                <a:r>
                  <a:rPr lang="en-US" sz="2000" dirty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</a:t>
                </a:r>
                <a:r>
                  <a:rPr lang="en-US" sz="2000" dirty="0" smtClean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argeted therapies</a:t>
                </a:r>
                <a:endParaRPr lang="en-US" sz="2000" dirty="0">
                  <a:solidFill>
                    <a:srgbClr val="FEFEF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88417" y="5626641"/>
              <a:ext cx="4153549" cy="675298"/>
              <a:chOff x="310284" y="4087860"/>
              <a:chExt cx="5538065" cy="12312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10284" y="4087860"/>
                <a:ext cx="5538065" cy="12312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9684" y="4346083"/>
                <a:ext cx="4991080" cy="729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>
                    <a:srgbClr val="EFA720"/>
                  </a:buClr>
                  <a:buSzPct val="150000"/>
                </a:pPr>
                <a:r>
                  <a:rPr lang="en-US" sz="2000" dirty="0" smtClean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Combination trials</a:t>
                </a:r>
                <a:endParaRPr lang="en-US" sz="2000" dirty="0">
                  <a:solidFill>
                    <a:srgbClr val="FEFEF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36103" y="3908696"/>
              <a:ext cx="4205863" cy="670107"/>
              <a:chOff x="240532" y="4087860"/>
              <a:chExt cx="5607817" cy="1231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10284" y="4087860"/>
                <a:ext cx="5538065" cy="12312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40532" y="4330608"/>
                <a:ext cx="5538065" cy="735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Clr>
                    <a:srgbClr val="EFA720"/>
                  </a:buClr>
                  <a:buSzPct val="150000"/>
                </a:pPr>
                <a:r>
                  <a:rPr lang="en-US" sz="2000" dirty="0" err="1" smtClean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Personalised</a:t>
                </a:r>
                <a:r>
                  <a:rPr lang="en-US" sz="2000" dirty="0" smtClean="0">
                    <a:solidFill>
                      <a:srgbClr val="FEFEF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drug manufacture</a:t>
                </a:r>
                <a:endParaRPr lang="en-US" sz="2000" dirty="0">
                  <a:solidFill>
                    <a:srgbClr val="FEFEF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87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Therapy Around The World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8637" y="1010226"/>
            <a:ext cx="2977078" cy="53975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 date, all PBT patients treated in the UK are for eyes (</a:t>
            </a:r>
            <a:r>
              <a:rPr lang="en-US" dirty="0" err="1" smtClean="0"/>
              <a:t>choroidal</a:t>
            </a:r>
            <a:r>
              <a:rPr lang="en-US" dirty="0" smtClean="0"/>
              <a:t> melanoma).</a:t>
            </a:r>
          </a:p>
          <a:p>
            <a:r>
              <a:rPr lang="en-US" dirty="0" err="1" smtClean="0"/>
              <a:t>Clatterbridge</a:t>
            </a:r>
            <a:r>
              <a:rPr lang="en-US" dirty="0" smtClean="0"/>
              <a:t> 1989: world’s first </a:t>
            </a:r>
            <a:r>
              <a:rPr lang="en-US" dirty="0"/>
              <a:t>hospital based </a:t>
            </a:r>
            <a:r>
              <a:rPr lang="en-US" dirty="0" smtClean="0"/>
              <a:t>cyclotron</a:t>
            </a:r>
          </a:p>
          <a:p>
            <a:r>
              <a:rPr lang="en-US" dirty="0" smtClean="0"/>
              <a:t>Over </a:t>
            </a:r>
            <a:r>
              <a:rPr lang="en-US" dirty="0"/>
              <a:t>3000 </a:t>
            </a:r>
            <a:r>
              <a:rPr lang="en-US" dirty="0" smtClean="0"/>
              <a:t>patients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Excellent </a:t>
            </a:r>
            <a:r>
              <a:rPr lang="en-US" dirty="0" smtClean="0"/>
              <a:t>Results:</a:t>
            </a:r>
            <a:endParaRPr lang="en-US" dirty="0"/>
          </a:p>
          <a:p>
            <a:pPr lvl="1"/>
            <a:r>
              <a:rPr lang="en-US" dirty="0"/>
              <a:t>95% local control</a:t>
            </a:r>
          </a:p>
          <a:p>
            <a:pPr lvl="1"/>
            <a:r>
              <a:rPr lang="en-US" dirty="0"/>
              <a:t>90% preservation of eye</a:t>
            </a:r>
          </a:p>
          <a:p>
            <a:pPr lvl="1"/>
            <a:r>
              <a:rPr lang="en-US" dirty="0"/>
              <a:t>80% preservation sight</a:t>
            </a:r>
          </a:p>
          <a:p>
            <a:endParaRPr lang="en-US" dirty="0"/>
          </a:p>
          <a:p>
            <a:r>
              <a:rPr lang="en-US" dirty="0"/>
              <a:t>Complex </a:t>
            </a:r>
            <a:r>
              <a:rPr lang="en-US" dirty="0" smtClean="0"/>
              <a:t>service.</a:t>
            </a:r>
            <a:endParaRPr lang="en-US" dirty="0"/>
          </a:p>
          <a:p>
            <a:r>
              <a:rPr lang="en-US" dirty="0"/>
              <a:t>Durability of expensive </a:t>
            </a:r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866BBAE-A4BE-DA43-9DDB-074AC8D2776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0" name="Content Placeholder 9" descr="ChargedParticlesMap_0-1900.jpg"/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r="-201"/>
          <a:stretch/>
        </p:blipFill>
        <p:spPr>
          <a:xfrm>
            <a:off x="3405188" y="1009650"/>
            <a:ext cx="5454650" cy="53975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4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Cancer Centre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D2BEB-222F-074E-BA74-ACD40B2A235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" y="2636758"/>
            <a:ext cx="6756400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8" y="935566"/>
            <a:ext cx="19812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63" y="935566"/>
            <a:ext cx="22352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328" y="935566"/>
            <a:ext cx="1117600" cy="16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081" y="3096986"/>
            <a:ext cx="2501900" cy="1993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693" y="938589"/>
            <a:ext cx="3340100" cy="2222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110" y="4864100"/>
            <a:ext cx="2298700" cy="19939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3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Overseas PBT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37294" y="927999"/>
            <a:ext cx="4358505" cy="259864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Since 2008 NHS England has </a:t>
            </a:r>
            <a:r>
              <a:rPr lang="en-US" dirty="0" smtClean="0"/>
              <a:t>approved:</a:t>
            </a:r>
            <a:endParaRPr lang="en-US" dirty="0"/>
          </a:p>
          <a:p>
            <a:pPr lvl="1"/>
            <a:r>
              <a:rPr lang="en-US" dirty="0"/>
              <a:t>345 Adults</a:t>
            </a:r>
          </a:p>
          <a:p>
            <a:pPr lvl="1"/>
            <a:r>
              <a:rPr lang="en-US" dirty="0"/>
              <a:t>791 Children</a:t>
            </a:r>
          </a:p>
          <a:p>
            <a:r>
              <a:rPr lang="en-US" dirty="0"/>
              <a:t>Quality Inspections – 3 Overseas </a:t>
            </a:r>
            <a:r>
              <a:rPr lang="en-US" dirty="0" err="1"/>
              <a:t>Centres</a:t>
            </a:r>
            <a:endParaRPr lang="en-US" dirty="0"/>
          </a:p>
          <a:p>
            <a:r>
              <a:rPr lang="en-US" dirty="0"/>
              <a:t>Commissioning via Evidence Based Policies</a:t>
            </a:r>
          </a:p>
          <a:p>
            <a:r>
              <a:rPr lang="en-US" dirty="0"/>
              <a:t>All cases reviewed by National Expert Panel</a:t>
            </a:r>
          </a:p>
          <a:p>
            <a:pPr lvl="1"/>
            <a:r>
              <a:rPr lang="en-US" dirty="0"/>
              <a:t>Outcomes tracking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b="1" dirty="0" smtClean="0"/>
              <a:t>Adult:</a:t>
            </a:r>
          </a:p>
          <a:p>
            <a:pPr lvl="1"/>
            <a:r>
              <a:rPr lang="en-US" dirty="0"/>
              <a:t>Base of Skull &amp; Spinal </a:t>
            </a:r>
            <a:r>
              <a:rPr lang="en-US" dirty="0" err="1"/>
              <a:t>Chordoma</a:t>
            </a:r>
            <a:endParaRPr lang="en-US" dirty="0"/>
          </a:p>
          <a:p>
            <a:pPr lvl="1"/>
            <a:r>
              <a:rPr lang="en-US" dirty="0" smtClean="0"/>
              <a:t>Base </a:t>
            </a:r>
            <a:r>
              <a:rPr lang="en-US" dirty="0"/>
              <a:t>of Skull </a:t>
            </a:r>
            <a:r>
              <a:rPr lang="en-US" dirty="0" err="1"/>
              <a:t>Chondrosarcoma</a:t>
            </a:r>
            <a:endParaRPr lang="en-US" dirty="0"/>
          </a:p>
          <a:p>
            <a:pPr lvl="1"/>
            <a:r>
              <a:rPr lang="en-US" dirty="0"/>
              <a:t>Spinal &amp; </a:t>
            </a:r>
            <a:r>
              <a:rPr lang="en-US" dirty="0" err="1"/>
              <a:t>Paraspinal</a:t>
            </a:r>
            <a:r>
              <a:rPr lang="en-US" dirty="0"/>
              <a:t> Bone and Soft </a:t>
            </a:r>
            <a:r>
              <a:rPr lang="en-US" dirty="0" smtClean="0"/>
              <a:t>Tissue Sarcomas </a:t>
            </a:r>
            <a:r>
              <a:rPr lang="en-US" dirty="0"/>
              <a:t>(Non Ewing’s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4206651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err="1" smtClean="0"/>
              <a:t>Paediatric</a:t>
            </a:r>
            <a:r>
              <a:rPr lang="en-US" b="1" dirty="0" smtClean="0"/>
              <a:t>:</a:t>
            </a:r>
            <a:endParaRPr lang="en-US" b="1" dirty="0"/>
          </a:p>
          <a:p>
            <a:pPr lvl="1"/>
            <a:r>
              <a:rPr lang="en-US" dirty="0"/>
              <a:t>Base of Skull &amp; Spinal </a:t>
            </a:r>
            <a:r>
              <a:rPr lang="en-US" dirty="0" err="1"/>
              <a:t>Chordoma</a:t>
            </a:r>
            <a:endParaRPr lang="en-US" dirty="0"/>
          </a:p>
          <a:p>
            <a:pPr lvl="1"/>
            <a:r>
              <a:rPr lang="en-US" dirty="0"/>
              <a:t>Base of Skull </a:t>
            </a:r>
            <a:r>
              <a:rPr lang="en-US" dirty="0" err="1"/>
              <a:t>Chondrosarcoma</a:t>
            </a:r>
            <a:endParaRPr lang="en-US" dirty="0"/>
          </a:p>
          <a:p>
            <a:pPr lvl="1"/>
            <a:r>
              <a:rPr lang="en-US" dirty="0"/>
              <a:t>Spinal &amp; </a:t>
            </a:r>
            <a:r>
              <a:rPr lang="en-US" dirty="0" err="1"/>
              <a:t>Paraspinal</a:t>
            </a:r>
            <a:r>
              <a:rPr lang="en-US" dirty="0"/>
              <a:t> ‘adult type’ Bone and Soft Tissue Sarcomas</a:t>
            </a:r>
          </a:p>
          <a:p>
            <a:pPr lvl="1"/>
            <a:r>
              <a:rPr lang="en-US" dirty="0" err="1"/>
              <a:t>Rhabdomyosarcoma</a:t>
            </a:r>
            <a:endParaRPr lang="en-US" dirty="0"/>
          </a:p>
          <a:p>
            <a:pPr lvl="1"/>
            <a:r>
              <a:rPr lang="en-US" dirty="0"/>
              <a:t>Orbit</a:t>
            </a:r>
          </a:p>
          <a:p>
            <a:pPr lvl="1"/>
            <a:r>
              <a:rPr lang="en-US" dirty="0" err="1"/>
              <a:t>Parameningeal</a:t>
            </a:r>
            <a:r>
              <a:rPr lang="en-US" dirty="0"/>
              <a:t> &amp; Head &amp; Neck</a:t>
            </a:r>
          </a:p>
          <a:p>
            <a:pPr lvl="1"/>
            <a:r>
              <a:rPr lang="en-US" dirty="0"/>
              <a:t>Pelvis</a:t>
            </a:r>
          </a:p>
          <a:p>
            <a:pPr lvl="1"/>
            <a:r>
              <a:rPr lang="en-US" dirty="0" err="1"/>
              <a:t>Ependymoma</a:t>
            </a:r>
            <a:endParaRPr lang="en-US" dirty="0"/>
          </a:p>
          <a:p>
            <a:pPr lvl="1"/>
            <a:r>
              <a:rPr lang="en-US" dirty="0"/>
              <a:t>Ewing’s Sarcoma</a:t>
            </a:r>
          </a:p>
          <a:p>
            <a:pPr lvl="1"/>
            <a:r>
              <a:rPr lang="en-US" dirty="0"/>
              <a:t>Retinoblastoma</a:t>
            </a:r>
          </a:p>
          <a:p>
            <a:pPr lvl="1"/>
            <a:r>
              <a:rPr lang="en-US" dirty="0"/>
              <a:t>Pelvic Sarcoma</a:t>
            </a:r>
          </a:p>
          <a:p>
            <a:pPr lvl="1"/>
            <a:r>
              <a:rPr lang="en-US" dirty="0"/>
              <a:t>Optic Pathway and other selected Low Grade </a:t>
            </a:r>
            <a:r>
              <a:rPr lang="en-US" dirty="0" err="1"/>
              <a:t>Glioma</a:t>
            </a:r>
            <a:endParaRPr lang="en-US" dirty="0"/>
          </a:p>
          <a:p>
            <a:pPr lvl="1"/>
            <a:r>
              <a:rPr lang="en-US" dirty="0" err="1"/>
              <a:t>Craniopharyngioma</a:t>
            </a:r>
            <a:endParaRPr lang="en-US" dirty="0"/>
          </a:p>
          <a:p>
            <a:pPr lvl="1"/>
            <a:r>
              <a:rPr lang="en-US" dirty="0"/>
              <a:t>Pineal Parenchymal </a:t>
            </a:r>
            <a:r>
              <a:rPr lang="en-US" dirty="0" err="1"/>
              <a:t>Tumours</a:t>
            </a:r>
            <a:r>
              <a:rPr lang="en-US" dirty="0"/>
              <a:t> (not </a:t>
            </a:r>
            <a:r>
              <a:rPr lang="en-US" dirty="0" err="1"/>
              <a:t>Pineoblastoma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Esthesioneuroblastoma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8" name="Picture 9" descr="Department of Healt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9" y="4916869"/>
            <a:ext cx="212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24591400"/>
              </p:ext>
            </p:extLst>
          </p:nvPr>
        </p:nvGraphicFramePr>
        <p:xfrm>
          <a:off x="212793" y="3400036"/>
          <a:ext cx="40324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 descr="2000px-NHS-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99" y="5884492"/>
            <a:ext cx="1882253" cy="7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PBT: Recent History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2007 Cancer Reform Strategy</a:t>
            </a:r>
          </a:p>
          <a:p>
            <a:pPr lvl="1"/>
            <a:r>
              <a:rPr lang="en-US" dirty="0"/>
              <a:t>Recommended Treatment Overseas and Explore Business Case UK based </a:t>
            </a:r>
            <a:r>
              <a:rPr lang="en-US" dirty="0" err="1"/>
              <a:t>centre</a:t>
            </a:r>
            <a:r>
              <a:rPr lang="en-US" dirty="0"/>
              <a:t>(s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  <a:p>
            <a:r>
              <a:rPr lang="en-US" dirty="0"/>
              <a:t>2008 Overseas </a:t>
            </a:r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Within NHS Highly </a:t>
            </a:r>
            <a:r>
              <a:rPr lang="en-US" dirty="0" err="1"/>
              <a:t>Specialised</a:t>
            </a:r>
            <a:r>
              <a:rPr lang="en-US" dirty="0"/>
              <a:t> </a:t>
            </a:r>
            <a:r>
              <a:rPr lang="en-US" dirty="0" smtClean="0"/>
              <a:t>Commissioning.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2010 the ‘Trust Beauty Contest</a:t>
            </a:r>
            <a:r>
              <a:rPr lang="en-US" dirty="0" smtClean="0"/>
              <a:t>’:</a:t>
            </a:r>
            <a:endParaRPr lang="en-US" dirty="0"/>
          </a:p>
          <a:p>
            <a:pPr lvl="1"/>
            <a:r>
              <a:rPr lang="en-US" dirty="0"/>
              <a:t>The Christie Hospital, </a:t>
            </a:r>
            <a:r>
              <a:rPr lang="en-US" dirty="0" smtClean="0"/>
              <a:t>Manchester.</a:t>
            </a:r>
            <a:endParaRPr lang="en-US" dirty="0"/>
          </a:p>
          <a:p>
            <a:pPr lvl="1"/>
            <a:r>
              <a:rPr lang="en-US" dirty="0"/>
              <a:t>UCLH, </a:t>
            </a:r>
            <a:r>
              <a:rPr lang="en-US" dirty="0" smtClean="0"/>
              <a:t>London.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2011 Strategic Outline Case </a:t>
            </a:r>
            <a:r>
              <a:rPr lang="en-US" dirty="0" smtClean="0"/>
              <a:t>England.</a:t>
            </a:r>
            <a:endParaRPr lang="en-US" dirty="0"/>
          </a:p>
          <a:p>
            <a:r>
              <a:rPr lang="en-US" dirty="0"/>
              <a:t>Ministerial </a:t>
            </a:r>
            <a:r>
              <a:rPr lang="en-US" dirty="0" smtClean="0"/>
              <a:t>Approval.</a:t>
            </a:r>
            <a:endParaRPr lang="en-US" dirty="0"/>
          </a:p>
          <a:p>
            <a:r>
              <a:rPr lang="en-US" dirty="0"/>
              <a:t>2015 Full Business Case </a:t>
            </a:r>
            <a:r>
              <a:rPr lang="en-US" dirty="0" smtClean="0"/>
              <a:t>Approved.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1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England PBT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540925" cy="53975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 national </a:t>
            </a:r>
            <a:r>
              <a:rPr lang="en-US" dirty="0"/>
              <a:t>service on two </a:t>
            </a:r>
            <a:r>
              <a:rPr lang="en-US" dirty="0" smtClean="0"/>
              <a:t>sites:</a:t>
            </a:r>
            <a:endParaRPr lang="en-US" dirty="0"/>
          </a:p>
          <a:p>
            <a:pPr lvl="1"/>
            <a:r>
              <a:rPr lang="en-US" dirty="0"/>
              <a:t>Manchester – 3 treatment rooms</a:t>
            </a:r>
          </a:p>
          <a:p>
            <a:pPr lvl="1"/>
            <a:r>
              <a:rPr lang="en-US" dirty="0"/>
              <a:t>London – 3 treatment rooms</a:t>
            </a:r>
          </a:p>
          <a:p>
            <a:r>
              <a:rPr lang="en-US" dirty="0"/>
              <a:t>Pencil beam scanning </a:t>
            </a:r>
            <a:r>
              <a:rPr lang="en-US" dirty="0" smtClean="0"/>
              <a:t>only: 70–245 MeV.</a:t>
            </a:r>
            <a:endParaRPr lang="en-US" dirty="0"/>
          </a:p>
          <a:p>
            <a:r>
              <a:rPr lang="en-US" dirty="0"/>
              <a:t>Full </a:t>
            </a:r>
            <a:r>
              <a:rPr lang="en-US" dirty="0" smtClean="0"/>
              <a:t>360º </a:t>
            </a:r>
            <a:r>
              <a:rPr lang="en-US" dirty="0"/>
              <a:t>rotating </a:t>
            </a:r>
            <a:r>
              <a:rPr lang="en-US" dirty="0" smtClean="0"/>
              <a:t>gantries.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Joint </a:t>
            </a:r>
            <a:r>
              <a:rPr lang="en-US" dirty="0"/>
              <a:t>Equipment </a:t>
            </a:r>
            <a:r>
              <a:rPr lang="en-US" dirty="0" smtClean="0"/>
              <a:t>Procurement</a:t>
            </a:r>
            <a:endParaRPr lang="en-US" dirty="0"/>
          </a:p>
          <a:p>
            <a:r>
              <a:rPr lang="en-US" dirty="0"/>
              <a:t>Christie Started building July </a:t>
            </a:r>
            <a:r>
              <a:rPr lang="en-US" dirty="0" smtClean="0"/>
              <a:t>2015:</a:t>
            </a:r>
            <a:endParaRPr lang="en-US" dirty="0"/>
          </a:p>
          <a:p>
            <a:pPr lvl="1"/>
            <a:r>
              <a:rPr lang="en-US" dirty="0"/>
              <a:t>Cyclotron delivery 22/06/2017 </a:t>
            </a:r>
          </a:p>
          <a:p>
            <a:pPr lvl="1"/>
            <a:r>
              <a:rPr lang="en-US" dirty="0"/>
              <a:t>On Track for first patient 101/08/</a:t>
            </a:r>
            <a:r>
              <a:rPr lang="en-US" dirty="0" smtClean="0"/>
              <a:t>2018</a:t>
            </a:r>
            <a:endParaRPr lang="en-US" dirty="0"/>
          </a:p>
          <a:p>
            <a:r>
              <a:rPr lang="en-US" dirty="0"/>
              <a:t>UCLH Started building December </a:t>
            </a:r>
            <a:r>
              <a:rPr lang="en-US" dirty="0" smtClean="0"/>
              <a:t>2015:</a:t>
            </a:r>
            <a:endParaRPr lang="en-US" dirty="0"/>
          </a:p>
          <a:p>
            <a:pPr lvl="1"/>
            <a:r>
              <a:rPr lang="en-US" dirty="0"/>
              <a:t>First patient planned for September 2020</a:t>
            </a:r>
          </a:p>
          <a:p>
            <a:r>
              <a:rPr lang="en-US" dirty="0" smtClean="0"/>
              <a:t>First </a:t>
            </a:r>
            <a:r>
              <a:rPr lang="en-US" dirty="0"/>
              <a:t>patients:</a:t>
            </a:r>
          </a:p>
          <a:p>
            <a:pPr lvl="1"/>
            <a:r>
              <a:rPr lang="en-US" dirty="0" smtClean="0"/>
              <a:t>Manchester: </a:t>
            </a:r>
            <a:r>
              <a:rPr lang="en-US" dirty="0"/>
              <a:t>2018</a:t>
            </a:r>
          </a:p>
          <a:p>
            <a:pPr lvl="1"/>
            <a:r>
              <a:rPr lang="en-US" dirty="0" smtClean="0"/>
              <a:t>London: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Simon Jolly — University College London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13/06/17</a:t>
            </a:r>
            <a:endParaRPr lang="en-US"/>
          </a:p>
        </p:txBody>
      </p:sp>
      <p:pic>
        <p:nvPicPr>
          <p:cNvPr id="25" name="Picture 2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689" r="10913" b="3689"/>
          <a:stretch/>
        </p:blipFill>
        <p:spPr bwMode="auto">
          <a:xfrm>
            <a:off x="4652963" y="1009650"/>
            <a:ext cx="4348162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58" y="3774433"/>
            <a:ext cx="1533739" cy="43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5913278" y="4112768"/>
            <a:ext cx="1128337" cy="2671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68" y="6463793"/>
            <a:ext cx="3067478" cy="39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Arrow Connector 28"/>
          <p:cNvCxnSpPr>
            <a:stCxn id="28" idx="0"/>
          </p:cNvCxnSpPr>
          <p:nvPr/>
        </p:nvCxnSpPr>
        <p:spPr>
          <a:xfrm flipV="1">
            <a:off x="6569307" y="5529686"/>
            <a:ext cx="1346862" cy="934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0" descr="CCC_NHS_logotype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65" y="5913417"/>
            <a:ext cx="2683680" cy="28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4564205" y="4440284"/>
            <a:ext cx="2188147" cy="14731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85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46883</TotalTime>
  <Words>958</Words>
  <Application>Microsoft Macintosh PowerPoint</Application>
  <PresentationFormat>On-screen Show (4:3)</PresentationFormat>
  <Paragraphs>265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1_Default Design</vt:lpstr>
      <vt:lpstr>Chart</vt:lpstr>
      <vt:lpstr>ENLIGHT 2018: University College London</vt:lpstr>
      <vt:lpstr>University College London</vt:lpstr>
      <vt:lpstr>UCL Partners</vt:lpstr>
      <vt:lpstr>Core Cancer Research Themes</vt:lpstr>
      <vt:lpstr>Proton Therapy Around The World</vt:lpstr>
      <vt:lpstr>Clatterbridge Cancer Centre</vt:lpstr>
      <vt:lpstr>UK Overseas PBT Programme</vt:lpstr>
      <vt:lpstr>NHS PBT: Recent History</vt:lpstr>
      <vt:lpstr>NHS England PBT Service</vt:lpstr>
      <vt:lpstr>NHS England Patient Mix</vt:lpstr>
      <vt:lpstr>UCL Cancer Campus</vt:lpstr>
      <vt:lpstr>UCLH Proton Beam Therapy Site</vt:lpstr>
      <vt:lpstr>UCLH Proton Therapy Facility</vt:lpstr>
      <vt:lpstr>UCLH PBT Construction</vt:lpstr>
      <vt:lpstr>UCLH PBT: The Big Dig…</vt:lpstr>
      <vt:lpstr>Onwards to 2020…</vt:lpstr>
      <vt:lpstr>Spare Slides</vt:lpstr>
      <vt:lpstr>Overview of NHS Procurement</vt:lpstr>
      <vt:lpstr>NHS Procurement Scoring</vt:lpstr>
      <vt:lpstr>UCLH Operational Expectations</vt:lpstr>
      <vt:lpstr>University College London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594</cp:revision>
  <dcterms:created xsi:type="dcterms:W3CDTF">2010-06-07T11:18:15Z</dcterms:created>
  <dcterms:modified xsi:type="dcterms:W3CDTF">2017-06-13T10:32:58Z</dcterms:modified>
</cp:coreProperties>
</file>