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15"/>
  </p:notesMasterIdLst>
  <p:handoutMasterIdLst>
    <p:handoutMasterId r:id="rId16"/>
  </p:handoutMasterIdLst>
  <p:sldIdLst>
    <p:sldId id="1647" r:id="rId2"/>
    <p:sldId id="1659" r:id="rId3"/>
    <p:sldId id="1672" r:id="rId4"/>
    <p:sldId id="1673" r:id="rId5"/>
    <p:sldId id="1679" r:id="rId6"/>
    <p:sldId id="1680" r:id="rId7"/>
    <p:sldId id="1682" r:id="rId8"/>
    <p:sldId id="1676" r:id="rId9"/>
    <p:sldId id="1664" r:id="rId10"/>
    <p:sldId id="1665" r:id="rId11"/>
    <p:sldId id="1666" r:id="rId12"/>
    <p:sldId id="1667" r:id="rId13"/>
    <p:sldId id="1677" r:id="rId14"/>
  </p:sldIdLst>
  <p:sldSz cx="9144000" cy="6858000" type="screen4x3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4B6"/>
    <a:srgbClr val="FF6666"/>
    <a:srgbClr val="FF66FF"/>
    <a:srgbClr val="FF8000"/>
    <a:srgbClr val="FFCC66"/>
    <a:srgbClr val="FF3300"/>
    <a:srgbClr val="FF6699"/>
    <a:srgbClr val="DAEEF0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32"/>
    <p:restoredTop sz="94673"/>
  </p:normalViewPr>
  <p:slideViewPr>
    <p:cSldViewPr snapToGrid="0">
      <p:cViewPr varScale="1">
        <p:scale>
          <a:sx n="209" d="100"/>
          <a:sy n="209" d="100"/>
        </p:scale>
        <p:origin x="32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96"/>
    </p:cViewPr>
  </p:outlineViewPr>
  <p:notesTextViewPr>
    <p:cViewPr>
      <p:scale>
        <a:sx n="100" d="100"/>
        <a:sy n="100" d="100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12/6/17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045309"/>
            <a:ext cx="7772400" cy="2618154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2821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045309"/>
            <a:ext cx="7772400" cy="2618154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25620"/>
            <a:ext cx="77724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2543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94" y="1009797"/>
            <a:ext cx="436009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294" y="1649558"/>
            <a:ext cx="4360093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0797" y="1009797"/>
            <a:ext cx="435054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0797" y="1649558"/>
            <a:ext cx="4350545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5725" cy="8143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2"/>
          <p:cNvSpPr txBox="1">
            <a:spLocks/>
          </p:cNvSpPr>
          <p:nvPr userDrawn="1"/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93F8F6A-AFA5-6B40-B58A-F98AEFC68033}" type="datetimeFigureOut">
              <a:rPr lang="en-US" sz="1400" smtClean="0">
                <a:latin typeface="+mn-lt"/>
              </a:rPr>
              <a:pPr/>
              <a:t>12/6/17</a:t>
            </a:fld>
            <a:endParaRPr lang="en-US" sz="1400">
              <a:latin typeface="+mn-lt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37294" y="265546"/>
            <a:ext cx="8864029" cy="6142182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066" y="68640"/>
            <a:ext cx="9023868" cy="6381536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294" y="300182"/>
            <a:ext cx="4358505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652818" y="300182"/>
            <a:ext cx="4348525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7" y="393184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7557" y="393184"/>
            <a:ext cx="5743786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707" y="1555234"/>
            <a:ext cx="3008313" cy="48201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41732" y="1010226"/>
            <a:ext cx="8860536" cy="5397501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4026" y="225425"/>
            <a:ext cx="2197318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294" y="225425"/>
            <a:ext cx="6514331" cy="6194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r>
              <a:rPr lang="en-GB" smtClean="0"/>
              <a:t>07/12/17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31"/>
          </p:nvPr>
        </p:nvSpPr>
        <p:spPr>
          <a:xfrm>
            <a:off x="4644008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32"/>
          </p:nvPr>
        </p:nvSpPr>
        <p:spPr>
          <a:xfrm>
            <a:off x="4644008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66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294" y="1010226"/>
            <a:ext cx="435850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34852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37294" y="1010226"/>
            <a:ext cx="435850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34852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45875" y="3763818"/>
            <a:ext cx="886068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45875" y="1010226"/>
            <a:ext cx="886068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37293" y="1010226"/>
            <a:ext cx="8864049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37293" y="3763818"/>
            <a:ext cx="8864049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 descr="WhiteTextTransBG.png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25252" r="3615"/>
          <a:stretch/>
        </p:blipFill>
        <p:spPr>
          <a:xfrm>
            <a:off x="7590861" y="357208"/>
            <a:ext cx="1553139" cy="457180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0295" y="1009650"/>
            <a:ext cx="8869629" cy="5400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77909" y="51486"/>
            <a:ext cx="581051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05725" cy="814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07/12/17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  <p:sldLayoutId id="2147486423" r:id="rId2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Proton Calorimetry </a:t>
            </a:r>
            <a:r>
              <a:rPr lang="en-US" dirty="0" smtClean="0"/>
              <a:t>for </a:t>
            </a:r>
            <a:r>
              <a:rPr lang="en-US" dirty="0" smtClean="0"/>
              <a:t>Range Quality Assurance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Simon </a:t>
            </a:r>
            <a:r>
              <a:rPr lang="en-US" dirty="0" smtClean="0"/>
              <a:t>Jolly, Ruben </a:t>
            </a:r>
            <a:r>
              <a:rPr lang="en-US" dirty="0" err="1" smtClean="0"/>
              <a:t>Saakyan</a:t>
            </a:r>
            <a:r>
              <a:rPr lang="en-US" dirty="0" smtClean="0"/>
              <a:t>, Anastasia </a:t>
            </a:r>
            <a:r>
              <a:rPr lang="en-US" dirty="0" err="1" smtClean="0"/>
              <a:t>Freshville</a:t>
            </a:r>
            <a:r>
              <a:rPr lang="en-US" dirty="0" smtClean="0"/>
              <a:t>, Laurent </a:t>
            </a:r>
            <a:r>
              <a:rPr lang="en-US" dirty="0" err="1" smtClean="0"/>
              <a:t>Kelleter</a:t>
            </a:r>
            <a:r>
              <a:rPr lang="en-US" dirty="0" smtClean="0"/>
              <a:t>, Richard Amos</a:t>
            </a:r>
            <a:endParaRPr lang="en-US" dirty="0" smtClean="0"/>
          </a:p>
          <a:p>
            <a:r>
              <a:rPr lang="en-US" dirty="0" smtClean="0"/>
              <a:t>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7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297" r="6642" b="6297"/>
          <a:stretch/>
        </p:blipFill>
        <p:spPr>
          <a:xfrm>
            <a:off x="4551721" y="3538908"/>
            <a:ext cx="4174319" cy="281152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9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27" t="16668" r="17513" b="15382"/>
          <a:stretch/>
        </p:blipFill>
        <p:spPr>
          <a:xfrm>
            <a:off x="132130" y="3569472"/>
            <a:ext cx="4132212" cy="30124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 Design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6"/>
          </p:nvPr>
        </p:nvSpPr>
        <p:spPr>
          <a:xfrm>
            <a:off x="185408" y="1010225"/>
            <a:ext cx="6252108" cy="256279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Laurent </a:t>
            </a:r>
            <a:r>
              <a:rPr lang="en-US" dirty="0" err="1" smtClean="0"/>
              <a:t>Kelleter</a:t>
            </a:r>
            <a:r>
              <a:rPr lang="en-US" dirty="0" smtClean="0"/>
              <a:t> has built preliminary model in Geant4:</a:t>
            </a:r>
          </a:p>
          <a:p>
            <a:pPr lvl="1"/>
            <a:r>
              <a:rPr lang="en-US" dirty="0" smtClean="0"/>
              <a:t>2 mm slices of plastic scintillator with </a:t>
            </a:r>
            <a:r>
              <a:rPr lang="en-US" dirty="0" err="1" smtClean="0"/>
              <a:t>mylar</a:t>
            </a:r>
            <a:r>
              <a:rPr lang="en-US" dirty="0" smtClean="0"/>
              <a:t> wrapping.</a:t>
            </a:r>
          </a:p>
          <a:p>
            <a:pPr lvl="1"/>
            <a:r>
              <a:rPr lang="en-US" dirty="0" smtClean="0"/>
              <a:t>Included quenching in </a:t>
            </a:r>
            <a:r>
              <a:rPr lang="en-US" dirty="0" err="1" smtClean="0"/>
              <a:t>Bortfeld</a:t>
            </a:r>
            <a:r>
              <a:rPr lang="en-US" dirty="0" smtClean="0"/>
              <a:t> formula: fit to light output.</a:t>
            </a:r>
            <a:endParaRPr lang="en-US" dirty="0" smtClean="0"/>
          </a:p>
          <a:p>
            <a:r>
              <a:rPr lang="en-US" dirty="0" smtClean="0"/>
              <a:t>STFC IPS grant application with NUVIA </a:t>
            </a:r>
            <a:r>
              <a:rPr lang="en-US" dirty="0" err="1" smtClean="0"/>
              <a:t>a.s</a:t>
            </a:r>
            <a:r>
              <a:rPr lang="en-US" dirty="0" smtClean="0"/>
              <a:t>. in Czech Republic to produce our scintillator sheets: manufacturing challenging!  </a:t>
            </a:r>
          </a:p>
          <a:p>
            <a:r>
              <a:rPr lang="en-US" dirty="0" smtClean="0"/>
              <a:t>Need to </a:t>
            </a:r>
            <a:r>
              <a:rPr lang="en-US" dirty="0" err="1" smtClean="0"/>
              <a:t>characterise</a:t>
            </a:r>
            <a:r>
              <a:rPr lang="en-US" dirty="0" smtClean="0"/>
              <a:t> light quenching to reconstruct Bragg curve: </a:t>
            </a:r>
            <a:r>
              <a:rPr lang="en-US" b="1" dirty="0" smtClean="0"/>
              <a:t>pencil beams only</a:t>
            </a:r>
            <a:r>
              <a:rPr lang="en-US" dirty="0" smtClean="0"/>
              <a:t>.</a:t>
            </a:r>
          </a:p>
          <a:p>
            <a:r>
              <a:rPr lang="en-US" dirty="0" smtClean="0"/>
              <a:t>Fit to measured curve drastically improves mean range </a:t>
            </a:r>
            <a:r>
              <a:rPr lang="en-US" dirty="0" smtClean="0"/>
              <a:t>measurement</a:t>
            </a:r>
            <a:r>
              <a:rPr lang="en-GB" dirty="0" smtClean="0"/>
              <a:t> with estimate of spread.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95360" y="4776049"/>
            <a:ext cx="139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  <a:cs typeface="Gill Sans"/>
              </a:rPr>
              <a:t>Dose deposited</a:t>
            </a:r>
            <a:endParaRPr lang="en-US" sz="1800" dirty="0">
              <a:latin typeface="+mn-lt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3364" y="5208097"/>
            <a:ext cx="9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  <a:cs typeface="Gill Sans"/>
              </a:rPr>
              <a:t>Light emitted</a:t>
            </a:r>
            <a:endParaRPr lang="en-US" sz="1800" dirty="0">
              <a:latin typeface="+mn-lt"/>
              <a:cs typeface="Gill Sans"/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3726"/>
              </p:ext>
            </p:extLst>
          </p:nvPr>
        </p:nvGraphicFramePr>
        <p:xfrm>
          <a:off x="6657437" y="1047102"/>
          <a:ext cx="22129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5" imgW="1574800" imgH="431800" progId="Equation.3">
                  <p:embed/>
                </p:oleObj>
              </mc:Choice>
              <mc:Fallback>
                <p:oleObj name="Equation" r:id="rId5" imgW="1574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7437" y="1047102"/>
                        <a:ext cx="22129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081679"/>
              </p:ext>
            </p:extLst>
          </p:nvPr>
        </p:nvGraphicFramePr>
        <p:xfrm>
          <a:off x="6505633" y="1786285"/>
          <a:ext cx="2573477" cy="169643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47742"/>
                <a:gridCol w="2125735"/>
              </a:tblGrid>
              <a:tr h="236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+mn-lt"/>
                          <a:cs typeface="Gill Sans"/>
                        </a:rPr>
                        <a:t>dY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  <a:cs typeface="Gill Sans"/>
                        </a:rPr>
                        <a:t>/dx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solidFill>
                            <a:srgbClr val="000000"/>
                          </a:solidFill>
                          <a:latin typeface="+mn-lt"/>
                          <a:cs typeface="Gill Sans"/>
                        </a:rPr>
                        <a:t>light yield per unit path length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+mn-lt"/>
                          <a:cs typeface="Gill Sans"/>
                        </a:rPr>
                        <a:t>dE/dx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+mn-lt"/>
                          <a:cs typeface="Gill Sans"/>
                        </a:rPr>
                        <a:t>energy lost by particle per unit path length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latin typeface="+mn-lt"/>
                          <a:cs typeface="Gill Sans"/>
                        </a:rPr>
                        <a:t>kB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+mn-lt"/>
                          <a:cs typeface="Gill Sans"/>
                        </a:rPr>
                        <a:t>relates density of ionisation to energy loss = 0.207 mm/MeV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Gill Sans"/>
                        </a:rPr>
                        <a:t>S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+mn-lt"/>
                          <a:cs typeface="Gill Sans"/>
                        </a:rPr>
                        <a:t>absolute scintillation efficiency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5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586" b="5586"/>
          <a:stretch/>
        </p:blipFill>
        <p:spPr>
          <a:xfrm>
            <a:off x="395288" y="3569221"/>
            <a:ext cx="4100512" cy="2878994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31"/>
          </p:nvPr>
        </p:nvPicPr>
        <p:blipFill>
          <a:blip r:embed="rId3"/>
          <a:srcRect t="-12550" b="-12550"/>
          <a:stretch>
            <a:fillRect/>
          </a:stretch>
        </p:blipFill>
        <p:spPr>
          <a:xfrm>
            <a:off x="4169072" y="3639528"/>
            <a:ext cx="4925590" cy="2942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8"/>
          </p:nvPr>
        </p:nvSpPr>
        <p:spPr>
          <a:xfrm>
            <a:off x="137913" y="6469063"/>
            <a:ext cx="4838997" cy="303212"/>
          </a:xfrm>
        </p:spPr>
        <p:txBody>
          <a:bodyPr/>
          <a:lstStyle/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pic>
        <p:nvPicPr>
          <p:cNvPr id="13" name="Content Placeholder 7"/>
          <p:cNvPicPr>
            <a:picLocks noGrp="1" noChangeAspect="1"/>
          </p:cNvPicPr>
          <p:nvPr>
            <p:ph sz="half" idx="30"/>
          </p:nvPr>
        </p:nvPicPr>
        <p:blipFill>
          <a:blip r:embed="rId4"/>
          <a:srcRect t="10201" b="10201"/>
          <a:stretch>
            <a:fillRect/>
          </a:stretch>
        </p:blipFill>
        <p:spPr>
          <a:xfrm>
            <a:off x="395288" y="1125538"/>
            <a:ext cx="4100512" cy="2447925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32"/>
          </p:nvPr>
        </p:nvSpPr>
        <p:spPr>
          <a:xfrm>
            <a:off x="4644008" y="1124743"/>
            <a:ext cx="4100264" cy="257426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Carried out beam tests of 2 sheet prototype of segmented calorimeter:</a:t>
            </a:r>
          </a:p>
          <a:p>
            <a:pPr lvl="1"/>
            <a:r>
              <a:rPr lang="en-US" dirty="0"/>
              <a:t>3 mm and 4 mm </a:t>
            </a:r>
            <a:r>
              <a:rPr lang="en-US" dirty="0" err="1"/>
              <a:t>Nuvia</a:t>
            </a:r>
            <a:r>
              <a:rPr lang="en-US" dirty="0"/>
              <a:t> plastic scintillator sheets.</a:t>
            </a:r>
          </a:p>
          <a:p>
            <a:pPr lvl="1"/>
            <a:r>
              <a:rPr lang="en-US" dirty="0" err="1"/>
              <a:t>PRaVDA</a:t>
            </a:r>
            <a:r>
              <a:rPr lang="en-US" dirty="0"/>
              <a:t> Priapus MAPS pixel sensor (10 cm x 5 cm).</a:t>
            </a:r>
          </a:p>
          <a:p>
            <a:r>
              <a:rPr lang="en-US" dirty="0"/>
              <a:t>Birmingham cyclotron provided 28 MeV proton beam with clinical </a:t>
            </a:r>
            <a:r>
              <a:rPr lang="en-US" dirty="0" err="1"/>
              <a:t>fluence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54819" y="6470523"/>
            <a:ext cx="1746504" cy="301752"/>
          </a:xfrm>
        </p:spPr>
        <p:txBody>
          <a:bodyPr/>
          <a:lstStyle/>
          <a:p>
            <a:r>
              <a:rPr lang="en-GB" smtClean="0"/>
              <a:t>07/12/17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45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Single module limited by current in PMT:</a:t>
            </a:r>
          </a:p>
          <a:p>
            <a:pPr lvl="1"/>
            <a:r>
              <a:rPr lang="en-US" dirty="0" smtClean="0"/>
              <a:t>Massive light output good for S/N and hence resolution, but drives too much current through PMT at high rates.</a:t>
            </a:r>
          </a:p>
          <a:p>
            <a:pPr lvl="1"/>
            <a:r>
              <a:rPr lang="en-US" dirty="0" smtClean="0"/>
              <a:t>Investigating methods of reducing PMT gain or increasing current:</a:t>
            </a:r>
          </a:p>
          <a:p>
            <a:pPr lvl="2"/>
            <a:r>
              <a:rPr lang="en-US" dirty="0" smtClean="0"/>
              <a:t>“Boosted” PMT with extra HV.</a:t>
            </a:r>
          </a:p>
          <a:p>
            <a:pPr lvl="2"/>
            <a:r>
              <a:rPr lang="en-US" dirty="0" smtClean="0"/>
              <a:t>Measure signal from within dynode chain.</a:t>
            </a:r>
          </a:p>
          <a:p>
            <a:pPr lvl="1"/>
            <a:r>
              <a:rPr lang="en-US" dirty="0" smtClean="0"/>
              <a:t>Working to convince Hamamatsu to produce a low gain PMT (~1,000) for us: will allow measurements above 10 MHz with same sub-% resolution.</a:t>
            </a:r>
          </a:p>
          <a:p>
            <a:r>
              <a:rPr lang="en-US" dirty="0" smtClean="0"/>
              <a:t>Segmented range calorimeter work progressing:</a:t>
            </a:r>
          </a:p>
          <a:p>
            <a:pPr lvl="1"/>
            <a:r>
              <a:rPr lang="en-US" dirty="0" smtClean="0"/>
              <a:t>Moved from photodiodes to pixel sensor for light readout: thanks </a:t>
            </a:r>
            <a:r>
              <a:rPr lang="en-US" dirty="0" err="1" smtClean="0"/>
              <a:t>PRaVDA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Preliminary test at Birmingham cyclotron showed a Bragg peak!  Well, a peak</a:t>
            </a:r>
            <a:r>
              <a:rPr lang="mr-IN" dirty="0" smtClean="0"/>
              <a:t>…</a:t>
            </a:r>
            <a:endParaRPr lang="en-GB" dirty="0" smtClean="0"/>
          </a:p>
          <a:p>
            <a:pPr lvl="1"/>
            <a:r>
              <a:rPr lang="en-GB" dirty="0" smtClean="0"/>
              <a:t>Fitting with quenched </a:t>
            </a:r>
            <a:r>
              <a:rPr lang="en-GB" dirty="0" err="1" smtClean="0"/>
              <a:t>Bortfeld</a:t>
            </a:r>
            <a:r>
              <a:rPr lang="en-GB" dirty="0" smtClean="0"/>
              <a:t> formula works below 250 MeV.</a:t>
            </a:r>
          </a:p>
          <a:p>
            <a:pPr lvl="1"/>
            <a:r>
              <a:rPr lang="en-GB" dirty="0" smtClean="0"/>
              <a:t>Higher energy tests with more sheets planned: waiting on </a:t>
            </a:r>
            <a:r>
              <a:rPr lang="en-GB" dirty="0" err="1" smtClean="0"/>
              <a:t>Nuvia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Next steps will be to build 60 MeV prototype range calorimeter and test on clinical </a:t>
            </a:r>
            <a:r>
              <a:rPr lang="en-US" dirty="0" smtClean="0"/>
              <a:t>beamline:</a:t>
            </a:r>
          </a:p>
          <a:p>
            <a:pPr lvl="1"/>
            <a:r>
              <a:rPr lang="en-US" dirty="0" smtClean="0"/>
              <a:t>Radiation hardness.</a:t>
            </a:r>
          </a:p>
          <a:p>
            <a:pPr lvl="1"/>
            <a:r>
              <a:rPr lang="en-US" dirty="0" smtClean="0"/>
              <a:t>High rate quenching.</a:t>
            </a:r>
          </a:p>
          <a:p>
            <a:r>
              <a:rPr lang="en-US" dirty="0" smtClean="0"/>
              <a:t>Collaboration </a:t>
            </a:r>
            <a:r>
              <a:rPr lang="en-US" dirty="0"/>
              <a:t>has been key at all stages:</a:t>
            </a:r>
          </a:p>
          <a:p>
            <a:pPr lvl="1"/>
            <a:r>
              <a:rPr lang="en-US" dirty="0"/>
              <a:t>Clinical input from Richard Amos, Tony Lomax, Stuart Green and many others.</a:t>
            </a:r>
          </a:p>
          <a:p>
            <a:pPr lvl="1"/>
            <a:r>
              <a:rPr lang="en-US" dirty="0"/>
              <a:t>We are not a member of </a:t>
            </a:r>
            <a:r>
              <a:rPr lang="en-US" dirty="0" err="1"/>
              <a:t>PRaVDA</a:t>
            </a:r>
            <a:r>
              <a:rPr lang="en-US" dirty="0"/>
              <a:t>, but our collaboration with </a:t>
            </a:r>
            <a:r>
              <a:rPr lang="en-US" dirty="0" err="1"/>
              <a:t>PRaVDA</a:t>
            </a:r>
            <a:r>
              <a:rPr lang="en-US" dirty="0"/>
              <a:t> has been extremely fruitful:</a:t>
            </a:r>
          </a:p>
          <a:p>
            <a:pPr lvl="2"/>
            <a:r>
              <a:rPr lang="en-US" dirty="0"/>
              <a:t>Pixel sensors.</a:t>
            </a:r>
          </a:p>
          <a:p>
            <a:pPr lvl="2"/>
            <a:r>
              <a:rPr lang="en-US" dirty="0"/>
              <a:t>Fast treatment plan </a:t>
            </a:r>
            <a:r>
              <a:rPr lang="en-US" dirty="0" smtClean="0"/>
              <a:t>verification.</a:t>
            </a:r>
            <a:endParaRPr lang="en-US" dirty="0"/>
          </a:p>
          <a:p>
            <a:pPr lvl="1"/>
            <a:r>
              <a:rPr lang="en-US" dirty="0"/>
              <a:t>OMA network provided us access to </a:t>
            </a:r>
            <a:r>
              <a:rPr lang="en-US" dirty="0" err="1"/>
              <a:t>MedAustron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First external collaborators to use research room.</a:t>
            </a:r>
          </a:p>
          <a:p>
            <a:pPr lvl="2"/>
            <a:r>
              <a:rPr lang="en-US" dirty="0"/>
              <a:t>During next visit will make low </a:t>
            </a:r>
            <a:r>
              <a:rPr lang="en-US" dirty="0" err="1"/>
              <a:t>fluence</a:t>
            </a:r>
            <a:r>
              <a:rPr lang="en-US" dirty="0"/>
              <a:t> measurements for them.</a:t>
            </a:r>
          </a:p>
          <a:p>
            <a:pPr lvl="1"/>
            <a:r>
              <a:rPr lang="en-US" dirty="0"/>
              <a:t>Industrial collaborations growing:</a:t>
            </a:r>
          </a:p>
          <a:p>
            <a:pPr lvl="2"/>
            <a:r>
              <a:rPr lang="en-US" dirty="0" err="1"/>
              <a:t>Nuvia</a:t>
            </a:r>
            <a:r>
              <a:rPr lang="en-US" dirty="0"/>
              <a:t> for plastic scintillator.</a:t>
            </a:r>
          </a:p>
          <a:p>
            <a:pPr lvl="2"/>
            <a:r>
              <a:rPr lang="en-US" dirty="0"/>
              <a:t>ISDI for pixel sensors.</a:t>
            </a:r>
          </a:p>
          <a:p>
            <a:pPr lvl="2"/>
            <a:r>
              <a:rPr lang="en-US" dirty="0" err="1"/>
              <a:t>Cosylab</a:t>
            </a:r>
            <a:r>
              <a:rPr lang="en-US" dirty="0"/>
              <a:t> for DAQ and medical device </a:t>
            </a:r>
            <a:r>
              <a:rPr lang="en-US" dirty="0" err="1"/>
              <a:t>commercialisation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07/12/17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9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Fast Treatment Plan Verification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9"/>
          </p:nvPr>
        </p:nvSpPr>
        <p:spPr>
          <a:xfrm>
            <a:off x="291300" y="3726825"/>
            <a:ext cx="8569836" cy="256827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Take segmented calorimeter: add 2D tracking to front face.</a:t>
            </a:r>
          </a:p>
          <a:p>
            <a:r>
              <a:rPr lang="en-US" dirty="0" smtClean="0"/>
              <a:t>Still nozzle-mounted and self-contained.</a:t>
            </a:r>
          </a:p>
          <a:p>
            <a:r>
              <a:rPr lang="en-US" dirty="0" smtClean="0"/>
              <a:t>Read out X/Y profile and integrated range of individual pencil beams.</a:t>
            </a:r>
          </a:p>
          <a:p>
            <a:r>
              <a:rPr lang="en-US" dirty="0" smtClean="0"/>
              <a:t>Detector read out fast enough to match minimum spot dwell time (3–20 </a:t>
            </a:r>
            <a:r>
              <a:rPr lang="en-US" dirty="0" err="1" smtClean="0"/>
              <a:t>ms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Fast reconstruction of water-equivalent treatment plan.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513637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645341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250230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381934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636753" y="2221570"/>
            <a:ext cx="1025406" cy="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79757" y="1691546"/>
            <a:ext cx="133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n-lt"/>
                <a:cs typeface="Gill Sans"/>
              </a:rPr>
              <a:t>Protons</a:t>
            </a:r>
            <a:endParaRPr lang="en-US" dirty="0">
              <a:solidFill>
                <a:srgbClr val="FF0000"/>
              </a:solidFill>
              <a:latin typeface="+mn-lt"/>
              <a:cs typeface="Gill San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38871" y="3206131"/>
            <a:ext cx="176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+mn-lt"/>
                <a:cs typeface="Gill Sans"/>
              </a:rPr>
              <a:t>Tracking layer</a:t>
            </a:r>
            <a:endParaRPr lang="en-US" sz="1800" dirty="0">
              <a:solidFill>
                <a:srgbClr val="FF0000"/>
              </a:solidFill>
              <a:latin typeface="+mn-lt"/>
              <a:cs typeface="Gill San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35335" y="1355766"/>
            <a:ext cx="4984369" cy="1787408"/>
            <a:chOff x="2099409" y="1429925"/>
            <a:chExt cx="4984369" cy="1787408"/>
          </a:xfrm>
        </p:grpSpPr>
        <p:sp>
          <p:nvSpPr>
            <p:cNvPr id="23" name="Rectangle 22"/>
            <p:cNvSpPr/>
            <p:nvPr/>
          </p:nvSpPr>
          <p:spPr>
            <a:xfrm>
              <a:off x="2099409" y="1429925"/>
              <a:ext cx="4984369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8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1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2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5340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01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43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4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8022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2933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6103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65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97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05614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8785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79274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92444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8296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71466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31955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5126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0977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24148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4637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97807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63659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76829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37318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50489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16340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29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90000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03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69022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82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42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55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332270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586112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849520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11292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36692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63033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893742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157149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42055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68396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947371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210779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474186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73759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001001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7264408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527816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791223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8064038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319100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3454414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717822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98122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23522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49863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762044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025451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28885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555226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815673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079081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6342488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60589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869303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132710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396118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7659525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7932340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Freeform 104"/>
          <p:cNvSpPr/>
          <p:nvPr/>
        </p:nvSpPr>
        <p:spPr>
          <a:xfrm rot="21417232">
            <a:off x="3114090" y="1521895"/>
            <a:ext cx="3559304" cy="1683226"/>
          </a:xfrm>
          <a:custGeom>
            <a:avLst/>
            <a:gdLst>
              <a:gd name="connsiteX0" fmla="*/ 0 w 8071556"/>
              <a:gd name="connsiteY0" fmla="*/ 2641184 h 3817110"/>
              <a:gd name="connsiteX1" fmla="*/ 6096000 w 8071556"/>
              <a:gd name="connsiteY1" fmla="*/ 2443629 h 3817110"/>
              <a:gd name="connsiteX2" fmla="*/ 7714074 w 8071556"/>
              <a:gd name="connsiteY2" fmla="*/ 16518 h 3817110"/>
              <a:gd name="connsiteX3" fmla="*/ 8071556 w 8071556"/>
              <a:gd name="connsiteY3" fmla="*/ 3817110 h 3817110"/>
              <a:gd name="connsiteX4" fmla="*/ 8071556 w 8071556"/>
              <a:gd name="connsiteY4" fmla="*/ 3817110 h 3817110"/>
              <a:gd name="connsiteX5" fmla="*/ 8071556 w 8071556"/>
              <a:gd name="connsiteY5" fmla="*/ 3817110 h 381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1556" h="3817110">
                <a:moveTo>
                  <a:pt x="0" y="2641184"/>
                </a:moveTo>
                <a:cubicBezTo>
                  <a:pt x="2405160" y="2761128"/>
                  <a:pt x="4810321" y="2881073"/>
                  <a:pt x="6096000" y="2443629"/>
                </a:cubicBezTo>
                <a:cubicBezTo>
                  <a:pt x="7381679" y="2006185"/>
                  <a:pt x="7384815" y="-212396"/>
                  <a:pt x="7714074" y="16518"/>
                </a:cubicBezTo>
                <a:cubicBezTo>
                  <a:pt x="8043333" y="245432"/>
                  <a:pt x="8071556" y="3817110"/>
                  <a:pt x="8071556" y="3817110"/>
                </a:cubicBezTo>
                <a:lnTo>
                  <a:pt x="8071556" y="3817110"/>
                </a:lnTo>
                <a:lnTo>
                  <a:pt x="8071556" y="3817110"/>
                </a:lnTo>
              </a:path>
            </a:pathLst>
          </a:custGeom>
          <a:ln w="50800">
            <a:solidFill>
              <a:srgbClr val="FF0000"/>
            </a:solidFill>
          </a:ln>
          <a:effectLst>
            <a:outerShdw blurRad="40000" dist="381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Therapy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9"/>
          </p:nvPr>
        </p:nvSpPr>
        <p:spPr>
          <a:xfrm>
            <a:off x="216370" y="4887920"/>
            <a:ext cx="8784974" cy="1520384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These range QA checks can take more than an hour for a few measurements.</a:t>
            </a:r>
          </a:p>
          <a:p>
            <a:r>
              <a:rPr lang="en-GB" dirty="0" smtClean="0"/>
              <a:t>Equipment is bulky and slow (setup or measurement).</a:t>
            </a:r>
          </a:p>
          <a:p>
            <a:r>
              <a:rPr lang="en-GB" dirty="0" smtClean="0"/>
              <a:t>A better detector should make the same measurements more quickly and more accurately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07/12/17</a:t>
            </a:r>
            <a:endParaRPr lang="en-US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216370" y="1010226"/>
            <a:ext cx="3095037" cy="406977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A range of QA checks are necessary for safe PBT treatment:</a:t>
            </a:r>
          </a:p>
          <a:p>
            <a:pPr lvl="1"/>
            <a:r>
              <a:rPr lang="en-US" dirty="0"/>
              <a:t>Daily.</a:t>
            </a:r>
          </a:p>
          <a:p>
            <a:pPr lvl="1"/>
            <a:r>
              <a:rPr lang="en-US" dirty="0" smtClean="0"/>
              <a:t>Weekly.</a:t>
            </a:r>
            <a:endParaRPr lang="en-US" dirty="0"/>
          </a:p>
          <a:p>
            <a:pPr lvl="1"/>
            <a:r>
              <a:rPr lang="en-US" dirty="0" smtClean="0"/>
              <a:t>Monthly.</a:t>
            </a:r>
            <a:endParaRPr lang="en-US" dirty="0"/>
          </a:p>
          <a:p>
            <a:r>
              <a:rPr lang="en-US" dirty="0"/>
              <a:t>Daily checks carried out before treatment:</a:t>
            </a:r>
          </a:p>
          <a:p>
            <a:pPr lvl="1"/>
            <a:r>
              <a:rPr lang="en-US" dirty="0"/>
              <a:t>Most time spent </a:t>
            </a:r>
            <a:r>
              <a:rPr lang="en-US" dirty="0" smtClean="0"/>
              <a:t>verifying range is correct for given energy.</a:t>
            </a:r>
            <a:endParaRPr lang="en-US" dirty="0"/>
          </a:p>
        </p:txBody>
      </p:sp>
      <p:pic>
        <p:nvPicPr>
          <p:cNvPr id="10" name="Picture 2" descr="C:\NHS\Foto\ProBeam Treatment Room_Nozzle_Center.jpg"/>
          <p:cNvPicPr>
            <a:picLocks noGrp="1" noChangeAspect="1" noChangeArrowheads="1"/>
          </p:cNvPicPr>
          <p:nvPr>
            <p:ph sz="half" idx="2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6" t="5565" r="2213" b="5565"/>
          <a:stretch/>
        </p:blipFill>
        <p:spPr bwMode="auto">
          <a:xfrm>
            <a:off x="3357563" y="1009650"/>
            <a:ext cx="5643562" cy="38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97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Module Proton Calorimeter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6"/>
          </p:nvPr>
        </p:nvSpPr>
        <p:spPr>
          <a:xfrm>
            <a:off x="291300" y="1056859"/>
            <a:ext cx="8569836" cy="143661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Single module calorimeter based on </a:t>
            </a:r>
            <a:r>
              <a:rPr lang="en-US" dirty="0" err="1" smtClean="0"/>
              <a:t>SuperNEMO</a:t>
            </a:r>
            <a:r>
              <a:rPr lang="en-US" dirty="0" smtClean="0"/>
              <a:t> Optical Module.</a:t>
            </a:r>
          </a:p>
          <a:p>
            <a:r>
              <a:rPr lang="en-US" dirty="0" smtClean="0"/>
              <a:t>High light output with excellent energy and timing resolution (nanoseconds).</a:t>
            </a:r>
          </a:p>
          <a:p>
            <a:r>
              <a:rPr lang="en-US" dirty="0" smtClean="0"/>
              <a:t>Reduced size of </a:t>
            </a:r>
            <a:r>
              <a:rPr lang="en-US" dirty="0" err="1" smtClean="0"/>
              <a:t>PolyStyrene</a:t>
            </a:r>
            <a:r>
              <a:rPr lang="en-US" dirty="0" smtClean="0"/>
              <a:t> scintillator block to match 60 MeV beam at </a:t>
            </a:r>
            <a:r>
              <a:rPr lang="en-US" dirty="0" err="1" smtClean="0"/>
              <a:t>Clatterbridge</a:t>
            </a:r>
            <a:r>
              <a:rPr lang="en-US" dirty="0" smtClean="0"/>
              <a:t>: 3 x 3 x 5 cm.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9"/>
          </p:nvPr>
        </p:nvSpPr>
        <p:spPr>
          <a:xfrm>
            <a:off x="291301" y="2493476"/>
            <a:ext cx="3871068" cy="37671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Target resolution: &lt; 1%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/>
              <a:t> (originally from </a:t>
            </a:r>
            <a:r>
              <a:rPr lang="en-US" dirty="0" err="1" smtClean="0"/>
              <a:t>pCT</a:t>
            </a:r>
            <a:r>
              <a:rPr lang="en-US" dirty="0" smtClean="0"/>
              <a:t>).</a:t>
            </a:r>
          </a:p>
          <a:p>
            <a:r>
              <a:rPr lang="en-US" dirty="0" smtClean="0"/>
              <a:t>Measure individual protons and reconstruct energy spectrum.</a:t>
            </a:r>
            <a:endParaRPr lang="en-US" dirty="0" smtClean="0"/>
          </a:p>
          <a:p>
            <a:r>
              <a:rPr lang="en-US" dirty="0" smtClean="0"/>
              <a:t>Preliminary tests showed excellent resolution (0.7% 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/>
              <a:t>) but slow: pile-up above 20 kHz.</a:t>
            </a:r>
          </a:p>
          <a:p>
            <a:r>
              <a:rPr lang="en-US" dirty="0" smtClean="0"/>
              <a:t>Needed to reduce proton </a:t>
            </a:r>
            <a:r>
              <a:rPr lang="en-US" dirty="0" err="1" smtClean="0"/>
              <a:t>fluence</a:t>
            </a:r>
            <a:r>
              <a:rPr lang="en-US" dirty="0" smtClean="0"/>
              <a:t> well below clinical rate with collimators.</a:t>
            </a:r>
          </a:p>
          <a:p>
            <a:r>
              <a:rPr lang="en-US" dirty="0" smtClean="0"/>
              <a:t>Good for </a:t>
            </a:r>
            <a:r>
              <a:rPr lang="en-US" dirty="0" err="1" smtClean="0"/>
              <a:t>pCT</a:t>
            </a:r>
            <a:r>
              <a:rPr lang="en-US" dirty="0" smtClean="0"/>
              <a:t>, not optimal for range QA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39344" y="2708920"/>
            <a:ext cx="2633040" cy="738664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2” Hamamatsu </a:t>
            </a:r>
            <a:r>
              <a:rPr lang="en-GB" sz="1400" dirty="0">
                <a:ea typeface="Arial" charset="0"/>
                <a:cs typeface="Arial" charset="0"/>
              </a:rPr>
              <a:t>R13089-100-11 PMT with negative HV active divider base</a:t>
            </a:r>
            <a:r>
              <a:rPr lang="en-US" sz="1400" dirty="0" smtClean="0"/>
              <a:t> </a:t>
            </a:r>
          </a:p>
        </p:txBody>
      </p:sp>
      <p:pic>
        <p:nvPicPr>
          <p:cNvPr id="9" name="Picture 8" descr="om_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65" y="2708921"/>
            <a:ext cx="1603915" cy="33653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39344" y="3736802"/>
            <a:ext cx="2633040" cy="22467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GB" sz="1400" dirty="0" smtClean="0">
                <a:ea typeface="Arial" charset="0"/>
                <a:cs typeface="Arial" charset="0"/>
              </a:rPr>
              <a:t>3 </a:t>
            </a:r>
            <a:r>
              <a:rPr lang="en-GB" sz="1400" dirty="0">
                <a:ea typeface="Arial" charset="0"/>
                <a:cs typeface="Arial" charset="0"/>
              </a:rPr>
              <a:t>cm x 3 cm x 5 cm </a:t>
            </a:r>
            <a:r>
              <a:rPr lang="en-GB" sz="1400" dirty="0" smtClean="0">
                <a:ea typeface="Arial" charset="0"/>
                <a:cs typeface="Arial" charset="0"/>
              </a:rPr>
              <a:t>cuboid ENVINET/NUVIA </a:t>
            </a:r>
            <a:r>
              <a:rPr lang="en-GB" sz="1400" dirty="0" err="1" smtClean="0">
                <a:ea typeface="Arial" charset="0"/>
                <a:cs typeface="Arial" charset="0"/>
              </a:rPr>
              <a:t>PolyStyrene</a:t>
            </a:r>
            <a:r>
              <a:rPr lang="en-GB" sz="1400" dirty="0" smtClean="0">
                <a:ea typeface="Arial" charset="0"/>
                <a:cs typeface="Arial" charset="0"/>
              </a:rPr>
              <a:t> </a:t>
            </a:r>
            <a:r>
              <a:rPr lang="en-GB" sz="1400" dirty="0">
                <a:ea typeface="Arial" charset="0"/>
                <a:cs typeface="Arial" charset="0"/>
              </a:rPr>
              <a:t>standard </a:t>
            </a:r>
            <a:r>
              <a:rPr lang="en-GB" sz="1400" dirty="0" smtClean="0">
                <a:ea typeface="Arial" charset="0"/>
                <a:cs typeface="Arial" charset="0"/>
              </a:rPr>
              <a:t>scintillator</a:t>
            </a:r>
          </a:p>
          <a:p>
            <a:pPr marL="0" lvl="1"/>
            <a:endParaRPr lang="en-GB" sz="1400" dirty="0">
              <a:ea typeface="Arial" charset="0"/>
              <a:cs typeface="Arial" charset="0"/>
            </a:endParaRPr>
          </a:p>
          <a:p>
            <a:pPr marL="285750" lvl="1" indent="-285750">
              <a:buClr>
                <a:srgbClr val="FF0000"/>
              </a:buClr>
              <a:buFont typeface="Arial"/>
              <a:buChar char="•"/>
            </a:pPr>
            <a:r>
              <a:rPr lang="en-GB" sz="1400" dirty="0">
                <a:ea typeface="Arial" charset="0"/>
                <a:cs typeface="Arial" charset="0"/>
              </a:rPr>
              <a:t>Coupled with BC-630 Saint </a:t>
            </a:r>
            <a:r>
              <a:rPr lang="en-GB" sz="1400" dirty="0" err="1">
                <a:ea typeface="Arial" charset="0"/>
                <a:cs typeface="Arial" charset="0"/>
              </a:rPr>
              <a:t>Gobain</a:t>
            </a:r>
            <a:r>
              <a:rPr lang="en-GB" sz="1400" dirty="0">
                <a:ea typeface="Arial" charset="0"/>
                <a:cs typeface="Arial" charset="0"/>
              </a:rPr>
              <a:t> silicone optical gel </a:t>
            </a:r>
            <a:endParaRPr lang="en-GB" sz="1400" dirty="0" smtClean="0">
              <a:ea typeface="Arial" charset="0"/>
              <a:cs typeface="Arial" charset="0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400" dirty="0" smtClean="0"/>
              <a:t>Wrapped in 75 </a:t>
            </a:r>
            <a:r>
              <a:rPr lang="en-US" sz="1400" dirty="0" err="1"/>
              <a:t>μm</a:t>
            </a:r>
            <a:r>
              <a:rPr lang="en-US" sz="1400" dirty="0"/>
              <a:t> of PTFE (Teflon) </a:t>
            </a:r>
            <a:r>
              <a:rPr lang="en-US" sz="1400" dirty="0" smtClean="0"/>
              <a:t>ribbon on the sides and </a:t>
            </a:r>
            <a:r>
              <a:rPr lang="en-US" sz="1400" dirty="0"/>
              <a:t>12 </a:t>
            </a:r>
            <a:r>
              <a:rPr lang="en-US" sz="1400" dirty="0" err="1"/>
              <a:t>μm</a:t>
            </a:r>
            <a:r>
              <a:rPr lang="en-US" sz="1400" dirty="0"/>
              <a:t> of </a:t>
            </a:r>
            <a:r>
              <a:rPr lang="en-US" sz="1400" dirty="0" smtClean="0"/>
              <a:t>Mylar on the sides and entrance face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153276" y="3447584"/>
            <a:ext cx="986068" cy="1008963"/>
          </a:xfrm>
          <a:prstGeom prst="straightConnector1">
            <a:avLst/>
          </a:prstGeom>
          <a:ln w="1905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153276" y="5699127"/>
            <a:ext cx="986068" cy="69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4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0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2" y="1161828"/>
            <a:ext cx="6768752" cy="457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Module Results</a:t>
            </a:r>
            <a:endParaRPr lang="en-US" dirty="0"/>
          </a:p>
        </p:txBody>
      </p:sp>
      <p:sp>
        <p:nvSpPr>
          <p:cNvPr id="9" name="TextBox 71"/>
          <p:cNvSpPr txBox="1">
            <a:spLocks noChangeArrowheads="1"/>
          </p:cNvSpPr>
          <p:nvPr/>
        </p:nvSpPr>
        <p:spPr bwMode="auto">
          <a:xfrm>
            <a:off x="1115775" y="3272350"/>
            <a:ext cx="29516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ΔE/E: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0.50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± 0.07 %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σ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3343382" y="4321154"/>
            <a:ext cx="630237" cy="112713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tailEnd type="arrow"/>
          </a:ln>
          <a:effectLst/>
        </p:spPr>
      </p:cxnSp>
      <p:sp>
        <p:nvSpPr>
          <p:cNvPr id="12" name="TextBox 73"/>
          <p:cNvSpPr txBox="1">
            <a:spLocks noChangeArrowheads="1"/>
          </p:cNvSpPr>
          <p:nvPr/>
        </p:nvSpPr>
        <p:spPr bwMode="auto">
          <a:xfrm>
            <a:off x="1049362" y="4232188"/>
            <a:ext cx="2292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Mirror Landau Tail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289532" y="2565912"/>
            <a:ext cx="646112" cy="19240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500669" y="2565912"/>
            <a:ext cx="434975" cy="54927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5265464" y="3360627"/>
            <a:ext cx="342900" cy="1257300"/>
          </a:xfrm>
          <a:prstGeom prst="straightConnector1">
            <a:avLst/>
          </a:prstGeom>
          <a:noFill/>
          <a:ln w="28575" cap="flat" cmpd="sng" algn="ctr">
            <a:solidFill>
              <a:srgbClr val="660066"/>
            </a:solidFill>
            <a:prstDash val="solid"/>
            <a:tailEnd type="arrow"/>
          </a:ln>
          <a:effectLst/>
        </p:spPr>
      </p:cxnSp>
      <p:sp>
        <p:nvSpPr>
          <p:cNvPr id="17" name="TextBox 76"/>
          <p:cNvSpPr txBox="1">
            <a:spLocks noChangeArrowheads="1"/>
          </p:cNvSpPr>
          <p:nvPr/>
        </p:nvSpPr>
        <p:spPr bwMode="auto">
          <a:xfrm>
            <a:off x="5005883" y="1677631"/>
            <a:ext cx="1894083" cy="15696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Fitting function: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Convolution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 of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Gaussian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 and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mirror Landau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+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Landau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 on the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ＭＳ Ｐゴシック" charset="0"/>
                <a:cs typeface="Arial" charset="0"/>
              </a:rPr>
              <a:t>right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776596" y="1168108"/>
            <a:ext cx="2331862" cy="49971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Spectrum obtained with the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Clatterbridge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60 MeV proton beam.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Best energy resolution </a:t>
            </a: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en-US" sz="20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σ</a:t>
            </a: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/</a:t>
            </a:r>
            <a:r>
              <a:rPr lang="en-US" sz="20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E) result achieved so far during four test beam visits (at 70 </a:t>
            </a: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kHz).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This result was achieved with a 2” PMT and a 3 cm x 3 cm x 5 cm plastic scintillator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07/12/17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39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395536" y="1124745"/>
            <a:ext cx="8352928" cy="496855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Having tested detector at 60 MeV, needed to make high energy test to examine performance and test linearity:</a:t>
            </a:r>
          </a:p>
          <a:p>
            <a:pPr lvl="1"/>
            <a:r>
              <a:rPr lang="en-US" dirty="0" smtClean="0"/>
              <a:t>Longer, 40 cm scintillator block to absorb 250 MeV protons.</a:t>
            </a:r>
          </a:p>
          <a:p>
            <a:pPr lvl="1"/>
            <a:r>
              <a:rPr lang="en-US" dirty="0" smtClean="0"/>
              <a:t>Same PMT and readout.</a:t>
            </a:r>
          </a:p>
          <a:p>
            <a:r>
              <a:rPr lang="en-US" dirty="0" smtClean="0"/>
              <a:t>Through OMA, </a:t>
            </a:r>
            <a:r>
              <a:rPr lang="en-US" dirty="0" err="1" smtClean="0"/>
              <a:t>MedAustron</a:t>
            </a:r>
            <a:r>
              <a:rPr lang="en-US" dirty="0" smtClean="0"/>
              <a:t> offered us 2 nights of beam tests:</a:t>
            </a:r>
          </a:p>
          <a:p>
            <a:pPr lvl="1"/>
            <a:r>
              <a:rPr lang="en-US" dirty="0" smtClean="0"/>
              <a:t>62 MeV up to 252 MeV.</a:t>
            </a:r>
          </a:p>
          <a:p>
            <a:pPr lvl="1"/>
            <a:r>
              <a:rPr lang="en-US" dirty="0" smtClean="0"/>
              <a:t>Able to drop rate down with chopper adjustment: ran 1 kHz–1 </a:t>
            </a:r>
            <a:r>
              <a:rPr lang="en-US" dirty="0" err="1" smtClean="0"/>
              <a:t>MHz.</a:t>
            </a:r>
            <a:endParaRPr lang="en-US" dirty="0" smtClean="0"/>
          </a:p>
          <a:p>
            <a:pPr lvl="1"/>
            <a:r>
              <a:rPr lang="en-US" dirty="0" smtClean="0"/>
              <a:t>Custom collimators to reduce intensity and beam size.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MedAustron</a:t>
            </a:r>
            <a:r>
              <a:rPr lang="en-US" dirty="0" smtClean="0"/>
              <a:t> 250 MeV Tests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07/12/17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61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MedAustron</a:t>
            </a:r>
            <a:r>
              <a:rPr lang="en-US" dirty="0" smtClean="0"/>
              <a:t> Setup</a:t>
            </a:r>
            <a:endParaRPr lang="en-US" dirty="0"/>
          </a:p>
        </p:txBody>
      </p:sp>
      <p:pic>
        <p:nvPicPr>
          <p:cNvPr id="10" name="Content Placeholder 9" descr="IMG_2116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t="3264" r="17764" b="16694"/>
          <a:stretch/>
        </p:blipFill>
        <p:spPr>
          <a:xfrm rot="5400000">
            <a:off x="4228944" y="1620667"/>
            <a:ext cx="4938776" cy="3978034"/>
          </a:xfrm>
        </p:spPr>
      </p:pic>
      <p:pic>
        <p:nvPicPr>
          <p:cNvPr id="9" name="Content Placeholder 8" descr="IMG_2122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r="28941"/>
          <a:stretch/>
        </p:blipFill>
        <p:spPr/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07/12/17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9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07/12/17</a:t>
            </a:r>
            <a:endParaRPr lang="en-US" dirty="0"/>
          </a:p>
        </p:txBody>
      </p:sp>
      <p:pic>
        <p:nvPicPr>
          <p:cNvPr id="13" name="Content Placeholder 4" descr="252.4MeV_medAustron_mar2017.pdf"/>
          <p:cNvPicPr>
            <a:picLocks noGrp="1" noChangeAspect="1"/>
          </p:cNvPicPr>
          <p:nvPr>
            <p:ph sz="half" idx="2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r="911"/>
          <a:stretch/>
        </p:blipFill>
        <p:spPr>
          <a:xfrm>
            <a:off x="18913" y="908720"/>
            <a:ext cx="4970360" cy="3411425"/>
          </a:xfrm>
        </p:spPr>
      </p:pic>
      <p:pic>
        <p:nvPicPr>
          <p:cNvPr id="10" name="Content Placeholder 5" descr="eResolution_MeV_medAustron_mar2017.pdf"/>
          <p:cNvPicPr>
            <a:picLocks noGrp="1" noChangeAspect="1"/>
          </p:cNvPicPr>
          <p:nvPr>
            <p:ph sz="half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" r="8507" b="1263"/>
          <a:stretch/>
        </p:blipFill>
        <p:spPr>
          <a:xfrm>
            <a:off x="4087547" y="3485783"/>
            <a:ext cx="5056453" cy="33629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MedAustron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6"/>
          </p:nvPr>
        </p:nvSpPr>
        <p:spPr>
          <a:xfrm>
            <a:off x="5005965" y="1307169"/>
            <a:ext cx="3995377" cy="189122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Still seeing excellent energy resolution up to 252 MeV.</a:t>
            </a:r>
          </a:p>
          <a:p>
            <a:r>
              <a:rPr lang="en-US" dirty="0" smtClean="0"/>
              <a:t>Best resolution 0.2% </a:t>
            </a:r>
            <a:r>
              <a:rPr lang="en-US" dirty="0" err="1" smtClean="0"/>
              <a:t>σ</a:t>
            </a:r>
            <a:r>
              <a:rPr lang="en-US" dirty="0"/>
              <a:t>.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72786" y="49134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9"/>
          </p:nvPr>
        </p:nvSpPr>
        <p:spPr>
          <a:xfrm>
            <a:off x="137295" y="4310874"/>
            <a:ext cx="3950912" cy="209742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But also still seeing rate issues:</a:t>
            </a:r>
          </a:p>
          <a:p>
            <a:pPr lvl="1"/>
            <a:r>
              <a:rPr lang="en-US" dirty="0" smtClean="0"/>
              <a:t>PMT current limit from too much light!</a:t>
            </a:r>
          </a:p>
          <a:p>
            <a:pPr lvl="1"/>
            <a:r>
              <a:rPr lang="en-US" dirty="0" smtClean="0"/>
              <a:t>Detector not fast enough for 10</a:t>
            </a:r>
            <a:r>
              <a:rPr lang="en-US" baseline="30000" dirty="0" smtClean="0"/>
              <a:t>10</a:t>
            </a:r>
            <a:r>
              <a:rPr lang="en-US" dirty="0" smtClean="0"/>
              <a:t> p/s clinical rate.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11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Stopping Distance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Simulations of </a:t>
            </a:r>
            <a:r>
              <a:rPr lang="en-US" sz="2400" dirty="0" err="1" smtClean="0">
                <a:solidFill>
                  <a:srgbClr val="FF0000"/>
                </a:solidFill>
              </a:rPr>
              <a:t>SuperNEMO</a:t>
            </a:r>
            <a:r>
              <a:rPr lang="en-US" sz="2400" dirty="0" smtClean="0">
                <a:solidFill>
                  <a:srgbClr val="FF0000"/>
                </a:solidFill>
              </a:rPr>
              <a:t> scintillator</a:t>
            </a:r>
            <a:r>
              <a:rPr lang="en-US" sz="2400" dirty="0" smtClean="0"/>
              <a:t>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Water Equivalent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err="1" smtClean="0"/>
              <a:t>PolyVinyl</a:t>
            </a:r>
            <a:r>
              <a:rPr lang="en-US" sz="2400" dirty="0" smtClean="0"/>
              <a:t> Toluene </a:t>
            </a:r>
            <a:r>
              <a:rPr lang="en-US" sz="2400" dirty="0"/>
              <a:t>is </a:t>
            </a:r>
            <a:r>
              <a:rPr lang="en-US" sz="2400" dirty="0" smtClean="0"/>
              <a:t>“water equivalent” </a:t>
            </a:r>
            <a:r>
              <a:rPr lang="en-US" sz="2400" dirty="0"/>
              <a:t>for stopping distance and </a:t>
            </a:r>
            <a:r>
              <a:rPr lang="en-US" sz="2400" dirty="0" smtClean="0"/>
              <a:t>spread, as is Polystyrene.</a:t>
            </a:r>
            <a:endParaRPr lang="en-US" sz="2400" dirty="0"/>
          </a:p>
          <a:p>
            <a:r>
              <a:rPr lang="en-US" sz="2400" dirty="0"/>
              <a:t>One to one conversion for water </a:t>
            </a:r>
            <a:r>
              <a:rPr lang="en-US" sz="2400" dirty="0" smtClean="0"/>
              <a:t>phantoms.</a:t>
            </a:r>
          </a:p>
          <a:p>
            <a:r>
              <a:rPr lang="en-US" sz="2400" dirty="0" smtClean="0"/>
              <a:t>We can take advantage of this for range QA measurements: water equivalent + high light output + excellent energy </a:t>
            </a:r>
            <a:r>
              <a:rPr lang="en-US" sz="2400" dirty="0" smtClean="0"/>
              <a:t>resolution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279959"/>
              </p:ext>
            </p:extLst>
          </p:nvPr>
        </p:nvGraphicFramePr>
        <p:xfrm>
          <a:off x="337025" y="1529679"/>
          <a:ext cx="8469950" cy="26307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93990"/>
                <a:gridCol w="1693990"/>
                <a:gridCol w="1693990"/>
                <a:gridCol w="1693990"/>
                <a:gridCol w="1693990"/>
              </a:tblGrid>
              <a:tr h="138132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Proton Beam Energy, MeV</a:t>
                      </a:r>
                      <a:endParaRPr lang="en-US" sz="1800" b="1" dirty="0">
                        <a:latin typeface="+mn-lt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Mean stopping distance,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SCINT</a:t>
                      </a:r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 (mm)</a:t>
                      </a:r>
                      <a:endParaRPr lang="en-US" sz="1800" b="1" dirty="0">
                        <a:latin typeface="+mn-lt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Mean stopping distance,</a:t>
                      </a:r>
                      <a:r>
                        <a:rPr lang="en-US" sz="1800" baseline="0" dirty="0" smtClean="0">
                          <a:latin typeface="+mn-lt"/>
                          <a:cs typeface="Gill Sans"/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WATER </a:t>
                      </a:r>
                      <a:r>
                        <a:rPr lang="en-US" sz="1800" baseline="0" dirty="0" smtClean="0">
                          <a:latin typeface="+mn-lt"/>
                          <a:cs typeface="Gill Sans"/>
                        </a:rPr>
                        <a:t>(mm)</a:t>
                      </a:r>
                      <a:endParaRPr lang="en-US" sz="1800" b="1" dirty="0">
                        <a:latin typeface="+mn-lt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+mn-lt"/>
                          <a:cs typeface="Gill Sans"/>
                        </a:rPr>
                        <a:t>σ</a:t>
                      </a:r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 stopping</a:t>
                      </a:r>
                      <a:r>
                        <a:rPr lang="en-US" sz="1800" baseline="0" dirty="0" smtClean="0">
                          <a:latin typeface="+mn-lt"/>
                          <a:cs typeface="Gill Sans"/>
                        </a:rPr>
                        <a:t> distance, 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SCINT</a:t>
                      </a:r>
                      <a:r>
                        <a:rPr lang="en-US" sz="1800" baseline="0" dirty="0" smtClean="0">
                          <a:latin typeface="+mn-lt"/>
                          <a:cs typeface="Gill Sans"/>
                        </a:rPr>
                        <a:t> (mm)</a:t>
                      </a:r>
                      <a:endParaRPr lang="en-US" sz="1800" b="1" dirty="0">
                        <a:latin typeface="+mn-lt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+mn-lt"/>
                          <a:cs typeface="Gill Sans"/>
                        </a:rPr>
                        <a:t>σ</a:t>
                      </a:r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 stopping distance, </a:t>
                      </a: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WATER</a:t>
                      </a:r>
                      <a:r>
                        <a:rPr lang="en-US" sz="1800" baseline="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 </a:t>
                      </a:r>
                      <a:r>
                        <a:rPr lang="en-US" sz="1800" baseline="0" dirty="0" smtClean="0">
                          <a:latin typeface="+mn-lt"/>
                          <a:cs typeface="Gill Sans"/>
                        </a:rPr>
                        <a:t>(mm)</a:t>
                      </a:r>
                      <a:endParaRPr lang="en-US" sz="1800" b="1" dirty="0">
                        <a:latin typeface="+mn-lt"/>
                        <a:cs typeface="Gill Sans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164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60</a:t>
                      </a:r>
                      <a:endParaRPr lang="en-US" sz="1800" dirty="0"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30.21</a:t>
                      </a:r>
                      <a:endParaRPr lang="en-US" sz="1800" dirty="0">
                        <a:solidFill>
                          <a:srgbClr val="FF0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30.54</a:t>
                      </a:r>
                      <a:endParaRPr lang="en-US" sz="1800" dirty="0">
                        <a:solidFill>
                          <a:srgbClr val="008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0.33</a:t>
                      </a:r>
                      <a:endParaRPr lang="en-US" sz="1800" dirty="0">
                        <a:solidFill>
                          <a:srgbClr val="FF0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0.33</a:t>
                      </a:r>
                      <a:endParaRPr lang="en-US" sz="1800" dirty="0">
                        <a:solidFill>
                          <a:srgbClr val="008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</a:tr>
              <a:tr h="4164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200</a:t>
                      </a:r>
                      <a:endParaRPr lang="en-US" sz="1800" dirty="0"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255.4</a:t>
                      </a:r>
                      <a:endParaRPr lang="en-US" sz="1800" dirty="0">
                        <a:solidFill>
                          <a:srgbClr val="FF0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257.1</a:t>
                      </a:r>
                      <a:endParaRPr lang="en-US" sz="1800" dirty="0">
                        <a:solidFill>
                          <a:srgbClr val="008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2.48</a:t>
                      </a:r>
                      <a:endParaRPr lang="en-US" sz="1800" dirty="0">
                        <a:solidFill>
                          <a:srgbClr val="FF0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2.44</a:t>
                      </a:r>
                      <a:endParaRPr lang="en-US" sz="1800" dirty="0">
                        <a:solidFill>
                          <a:srgbClr val="008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</a:tr>
              <a:tr h="4164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  <a:cs typeface="Gill Sans"/>
                        </a:rPr>
                        <a:t>300</a:t>
                      </a:r>
                      <a:endParaRPr lang="en-US" sz="1800" dirty="0"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505.9</a:t>
                      </a:r>
                      <a:endParaRPr lang="en-US" sz="1800" dirty="0">
                        <a:solidFill>
                          <a:srgbClr val="FF0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509.9</a:t>
                      </a:r>
                      <a:endParaRPr lang="en-US" sz="1800" dirty="0">
                        <a:solidFill>
                          <a:srgbClr val="008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+mn-lt"/>
                          <a:cs typeface="Gill Sans"/>
                        </a:rPr>
                        <a:t>4.64</a:t>
                      </a:r>
                      <a:endParaRPr lang="en-US" sz="1800" dirty="0">
                        <a:solidFill>
                          <a:srgbClr val="FF0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+mn-lt"/>
                          <a:cs typeface="Gill Sans"/>
                        </a:rPr>
                        <a:t>4.78</a:t>
                      </a:r>
                      <a:endParaRPr lang="en-US" sz="1800" dirty="0">
                        <a:solidFill>
                          <a:srgbClr val="008000"/>
                        </a:solidFill>
                        <a:latin typeface="+mn-lt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9"/>
          </p:nvPr>
        </p:nvSpPr>
        <p:spPr>
          <a:xfrm>
            <a:off x="291300" y="3763817"/>
            <a:ext cx="8569836" cy="263688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Segment </a:t>
            </a:r>
            <a:r>
              <a:rPr lang="en-US" dirty="0" smtClean="0"/>
              <a:t>block into slices and read out light from each slice individually.</a:t>
            </a:r>
          </a:p>
          <a:p>
            <a:r>
              <a:rPr lang="en-US" dirty="0" smtClean="0"/>
              <a:t>Integrate signal from many protons: very large output from 10</a:t>
            </a:r>
            <a:r>
              <a:rPr lang="en-US" baseline="30000" dirty="0" smtClean="0"/>
              <a:t>10</a:t>
            </a:r>
            <a:r>
              <a:rPr lang="en-US" dirty="0" smtClean="0"/>
              <a:t>/s.</a:t>
            </a:r>
          </a:p>
          <a:p>
            <a:r>
              <a:rPr lang="en-US" dirty="0" smtClean="0"/>
              <a:t>Minimum slice width will depend on manufacture: aiming for &lt; </a:t>
            </a:r>
            <a:r>
              <a:rPr lang="en-US" dirty="0" smtClean="0"/>
              <a:t>3</a:t>
            </a:r>
            <a:r>
              <a:rPr lang="en-US" dirty="0" smtClean="0"/>
              <a:t> mm.</a:t>
            </a:r>
          </a:p>
          <a:p>
            <a:r>
              <a:rPr lang="en-US" dirty="0" smtClean="0"/>
              <a:t>Use simple, stable light detection: photodiodes/pixel sensors.</a:t>
            </a:r>
          </a:p>
          <a:p>
            <a:r>
              <a:rPr lang="en-US" dirty="0" smtClean="0"/>
              <a:t>Resolution set by slice width and variation in scintillator light output</a:t>
            </a:r>
            <a:r>
              <a:rPr lang="en-US" dirty="0" smtClean="0"/>
              <a:t>.</a:t>
            </a:r>
          </a:p>
          <a:p>
            <a:r>
              <a:rPr lang="en-US" dirty="0" smtClean="0"/>
              <a:t>Light enough to be nozzle-mounted: measurements from multiple gantry angles.</a:t>
            </a:r>
            <a:endParaRPr lang="en-US" dirty="0" smtClean="0"/>
          </a:p>
        </p:txBody>
      </p:sp>
      <p:grpSp>
        <p:nvGrpSpPr>
          <p:cNvPr id="65" name="Group 64"/>
          <p:cNvGrpSpPr/>
          <p:nvPr/>
        </p:nvGrpSpPr>
        <p:grpSpPr>
          <a:xfrm>
            <a:off x="1281273" y="1429925"/>
            <a:ext cx="4984369" cy="1787408"/>
            <a:chOff x="2099409" y="1429925"/>
            <a:chExt cx="4984369" cy="1787408"/>
          </a:xfrm>
        </p:grpSpPr>
        <p:sp>
          <p:nvSpPr>
            <p:cNvPr id="18" name="Rectangle 17"/>
            <p:cNvSpPr/>
            <p:nvPr/>
          </p:nvSpPr>
          <p:spPr>
            <a:xfrm>
              <a:off x="2099409" y="1429925"/>
              <a:ext cx="4984369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8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1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2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5340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1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43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74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8022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2933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6103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65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397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05614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18785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79274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92444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58296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1466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1955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45126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10977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24148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4637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97807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3659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76829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37318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50489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16340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29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0000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03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69022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82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42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55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4" name="Straight Connector 73"/>
          <p:cNvCxnSpPr/>
          <p:nvPr/>
        </p:nvCxnSpPr>
        <p:spPr>
          <a:xfrm>
            <a:off x="146864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732050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995458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25886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51286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77627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039680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303087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56649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82990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093309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356717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620124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8353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146939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410346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673754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937161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209976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33694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1600352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863760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12716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38116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264457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907982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171389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43479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69820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961611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225019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4488426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75183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015241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5278648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542056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805463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6078278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156996" y="2300090"/>
            <a:ext cx="1025406" cy="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0" y="1770066"/>
            <a:ext cx="133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n-lt"/>
                <a:cs typeface="Gill Sans"/>
              </a:rPr>
              <a:t>Protons</a:t>
            </a:r>
            <a:endParaRPr lang="en-US" dirty="0">
              <a:solidFill>
                <a:srgbClr val="FF0000"/>
              </a:solidFill>
              <a:latin typeface="+mn-lt"/>
              <a:cs typeface="Gill Sans"/>
            </a:endParaRPr>
          </a:p>
        </p:txBody>
      </p:sp>
      <p:sp>
        <p:nvSpPr>
          <p:cNvPr id="117" name="Freeform 116"/>
          <p:cNvSpPr/>
          <p:nvPr/>
        </p:nvSpPr>
        <p:spPr>
          <a:xfrm rot="21417232">
            <a:off x="1260028" y="1596054"/>
            <a:ext cx="3559304" cy="1683226"/>
          </a:xfrm>
          <a:custGeom>
            <a:avLst/>
            <a:gdLst>
              <a:gd name="connsiteX0" fmla="*/ 0 w 8071556"/>
              <a:gd name="connsiteY0" fmla="*/ 2641184 h 3817110"/>
              <a:gd name="connsiteX1" fmla="*/ 6096000 w 8071556"/>
              <a:gd name="connsiteY1" fmla="*/ 2443629 h 3817110"/>
              <a:gd name="connsiteX2" fmla="*/ 7714074 w 8071556"/>
              <a:gd name="connsiteY2" fmla="*/ 16518 h 3817110"/>
              <a:gd name="connsiteX3" fmla="*/ 8071556 w 8071556"/>
              <a:gd name="connsiteY3" fmla="*/ 3817110 h 3817110"/>
              <a:gd name="connsiteX4" fmla="*/ 8071556 w 8071556"/>
              <a:gd name="connsiteY4" fmla="*/ 3817110 h 3817110"/>
              <a:gd name="connsiteX5" fmla="*/ 8071556 w 8071556"/>
              <a:gd name="connsiteY5" fmla="*/ 3817110 h 381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1556" h="3817110">
                <a:moveTo>
                  <a:pt x="0" y="2641184"/>
                </a:moveTo>
                <a:cubicBezTo>
                  <a:pt x="2405160" y="2761128"/>
                  <a:pt x="4810321" y="2881073"/>
                  <a:pt x="6096000" y="2443629"/>
                </a:cubicBezTo>
                <a:cubicBezTo>
                  <a:pt x="7381679" y="2006185"/>
                  <a:pt x="7384815" y="-212396"/>
                  <a:pt x="7714074" y="16518"/>
                </a:cubicBezTo>
                <a:cubicBezTo>
                  <a:pt x="8043333" y="245432"/>
                  <a:pt x="8071556" y="3817110"/>
                  <a:pt x="8071556" y="3817110"/>
                </a:cubicBezTo>
                <a:lnTo>
                  <a:pt x="8071556" y="3817110"/>
                </a:lnTo>
                <a:lnTo>
                  <a:pt x="8071556" y="3817110"/>
                </a:lnTo>
              </a:path>
            </a:pathLst>
          </a:custGeom>
          <a:ln w="50800">
            <a:solidFill>
              <a:srgbClr val="FF0000"/>
            </a:solidFill>
          </a:ln>
          <a:effectLst>
            <a:outerShdw blurRad="40000" dist="381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852153" y="2781300"/>
            <a:ext cx="130146" cy="4360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983857" y="2768599"/>
            <a:ext cx="130146" cy="4487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6588746" y="2794000"/>
            <a:ext cx="130146" cy="4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6720450" y="2787650"/>
            <a:ext cx="130146" cy="429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378968" y="2711450"/>
            <a:ext cx="130146" cy="5058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510672" y="2686050"/>
            <a:ext cx="130146" cy="5312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15561" y="2752725"/>
            <a:ext cx="130146" cy="46460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247265" y="2740024"/>
            <a:ext cx="130146" cy="4773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7896375" y="2543175"/>
            <a:ext cx="130146" cy="6741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28079" y="2425699"/>
            <a:ext cx="130146" cy="79163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7632968" y="2654300"/>
            <a:ext cx="130146" cy="5630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7764672" y="2616200"/>
            <a:ext cx="130146" cy="6011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423190" y="1495425"/>
            <a:ext cx="130146" cy="17219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554894" y="1625600"/>
            <a:ext cx="130146" cy="15917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159783" y="2212975"/>
            <a:ext cx="130146" cy="100435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291487" y="1847849"/>
            <a:ext cx="130146" cy="13694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8686597" y="2463800"/>
            <a:ext cx="130146" cy="7535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Arrow 157"/>
          <p:cNvSpPr/>
          <p:nvPr/>
        </p:nvSpPr>
        <p:spPr>
          <a:xfrm>
            <a:off x="6600325" y="1789670"/>
            <a:ext cx="788960" cy="317523"/>
          </a:xfrm>
          <a:prstGeom prst="rightArrow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PPRIG'17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07/12/17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47006</TotalTime>
  <Words>729</Words>
  <Application>Microsoft Macintosh PowerPoint</Application>
  <PresentationFormat>On-screen Show (4:3)</PresentationFormat>
  <Paragraphs>185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Gill Sans</vt:lpstr>
      <vt:lpstr>Helvetica</vt:lpstr>
      <vt:lpstr>ＭＳ Ｐゴシック</vt:lpstr>
      <vt:lpstr>Symbol</vt:lpstr>
      <vt:lpstr>Arial</vt:lpstr>
      <vt:lpstr>1_Default Design</vt:lpstr>
      <vt:lpstr>Equation</vt:lpstr>
      <vt:lpstr>Proton Calorimetry for Range Quality Assurance</vt:lpstr>
      <vt:lpstr>Proton Beam Therapy</vt:lpstr>
      <vt:lpstr>Single Module Proton Calorimeter</vt:lpstr>
      <vt:lpstr>Small Module Results</vt:lpstr>
      <vt:lpstr>MedAustron 250 MeV Tests</vt:lpstr>
      <vt:lpstr>MedAustron Setup</vt:lpstr>
      <vt:lpstr>MedAustron Results</vt:lpstr>
      <vt:lpstr>Simulated Stopping Distance</vt:lpstr>
      <vt:lpstr>Segmented Calorimeter</vt:lpstr>
      <vt:lpstr>Segmented Calorimeter Design</vt:lpstr>
      <vt:lpstr>Segmented Calorimeter Tests</vt:lpstr>
      <vt:lpstr>Conclusions</vt:lpstr>
      <vt:lpstr>Fast Treatment Plan Verification</vt:lpstr>
    </vt:vector>
  </TitlesOfParts>
  <Company>Imperial College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Jolly, Simon</cp:lastModifiedBy>
  <cp:revision>608</cp:revision>
  <dcterms:created xsi:type="dcterms:W3CDTF">2010-06-07T11:18:15Z</dcterms:created>
  <dcterms:modified xsi:type="dcterms:W3CDTF">2017-12-06T20:29:25Z</dcterms:modified>
</cp:coreProperties>
</file>