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oleObject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363" r:id="rId2"/>
    <p:sldId id="396" r:id="rId3"/>
    <p:sldId id="398" r:id="rId4"/>
    <p:sldId id="399" r:id="rId5"/>
    <p:sldId id="400" r:id="rId6"/>
    <p:sldId id="401" r:id="rId7"/>
    <p:sldId id="402" r:id="rId8"/>
    <p:sldId id="365" r:id="rId9"/>
    <p:sldId id="366" r:id="rId10"/>
    <p:sldId id="367" r:id="rId11"/>
    <p:sldId id="368" r:id="rId12"/>
    <p:sldId id="369" r:id="rId13"/>
    <p:sldId id="370" r:id="rId14"/>
    <p:sldId id="371" r:id="rId15"/>
    <p:sldId id="372" r:id="rId16"/>
    <p:sldId id="373" r:id="rId17"/>
    <p:sldId id="374" r:id="rId18"/>
    <p:sldId id="375" r:id="rId19"/>
    <p:sldId id="376" r:id="rId20"/>
    <p:sldId id="377" r:id="rId21"/>
    <p:sldId id="378" r:id="rId22"/>
    <p:sldId id="379" r:id="rId23"/>
    <p:sldId id="380" r:id="rId24"/>
    <p:sldId id="381" r:id="rId25"/>
    <p:sldId id="382" r:id="rId26"/>
    <p:sldId id="384" r:id="rId27"/>
    <p:sldId id="392" r:id="rId28"/>
    <p:sldId id="393" r:id="rId29"/>
    <p:sldId id="394" r:id="rId30"/>
    <p:sldId id="385" r:id="rId31"/>
    <p:sldId id="387" r:id="rId32"/>
    <p:sldId id="388" r:id="rId33"/>
    <p:sldId id="395" r:id="rId34"/>
    <p:sldId id="389" r:id="rId35"/>
    <p:sldId id="390" r:id="rId36"/>
    <p:sldId id="391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737"/>
    <a:srgbClr val="3635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15"/>
    <p:restoredTop sz="94695"/>
  </p:normalViewPr>
  <p:slideViewPr>
    <p:cSldViewPr>
      <p:cViewPr varScale="1">
        <p:scale>
          <a:sx n="214" d="100"/>
          <a:sy n="214" d="100"/>
        </p:scale>
        <p:origin x="3064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handoutMaster" Target="handoutMasters/handoutMaster1.xml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Relationship Id="rId2" Type="http://schemas.openxmlformats.org/officeDocument/2006/relationships/image" Target="../media/image38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3D7680-8762-244C-96DD-A2F03C31DC0C}" type="datetimeFigureOut">
              <a:rPr lang="en-US" smtClean="0"/>
              <a:t>9/20/17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AB4ECB-A2C3-DC46-AC24-3F157B012C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07730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AFE98D-2380-6142-BF76-B722F348989C}" type="datetimeFigureOut">
              <a:rPr lang="en-US" smtClean="0"/>
              <a:t>9/20/17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3D9B62-37B9-9A4A-9831-B2A8357645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18573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6.w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6.w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1710000"/>
          </a:xfrm>
          <a:prstGeom prst="rect">
            <a:avLst/>
          </a:prstGeom>
          <a:solidFill>
            <a:srgbClr val="2827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786"/>
            <a:ext cx="9144000" cy="5997677"/>
          </a:xfrm>
          <a:prstGeom prst="rect">
            <a:avLst/>
          </a:prstGeom>
        </p:spPr>
      </p:pic>
      <p:pic>
        <p:nvPicPr>
          <p:cNvPr id="9" name="Picture 8" descr="OMA Logo (white).eps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23528" y="332657"/>
            <a:ext cx="2362766" cy="7200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solidFill>
            <a:srgbClr val="282737">
              <a:alpha val="50000"/>
            </a:srgb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solidFill>
            <a:srgbClr val="282737">
              <a:alpha val="50000"/>
            </a:srgbClr>
          </a:solidFill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4617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12D2D9-2C40-2148-84A1-2524436A6F58}" type="datetime1">
              <a:rPr lang="en-GB" smtClean="0"/>
              <a:t>20/09/2017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Simon Jolly — University College London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1F274-A603-4C51-99A6-9A47F728F8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7241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536" y="1124744"/>
            <a:ext cx="4100264" cy="49580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24744"/>
            <a:ext cx="4100264" cy="496987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1AB3A-FF6A-114E-8A63-669E97D87B0F}" type="datetime1">
              <a:rPr lang="en-GB" smtClean="0"/>
              <a:t>20/09/2017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Simon Jolly — University College London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1F274-A603-4C51-99A6-9A47F728F8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67350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8478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24546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48478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24546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6E9-4B9A-8D47-BBA4-34D4B0C5CB10}" type="datetime1">
              <a:rPr lang="en-GB" smtClean="0"/>
              <a:t>20/09/2017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Simon Jolly — University College London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1F274-A603-4C51-99A6-9A47F728F8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2136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7A6DC-C134-DE41-9A0A-9A5C0511FDE3}" type="datetime1">
              <a:rPr lang="en-GB" smtClean="0"/>
              <a:t>20/09/2017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Simon Jolly — University College London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1F274-A603-4C51-99A6-9A47F728F8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56083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7AA1F-E8D0-8146-BAC9-EFF10C610517}" type="datetime1">
              <a:rPr lang="en-GB" smtClean="0"/>
              <a:t>20/09/2017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Simon Jolly — University College London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1F274-A603-4C51-99A6-9A47F728F8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74012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80728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980728"/>
            <a:ext cx="5111750" cy="511256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42779"/>
            <a:ext cx="3008313" cy="3950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7D9E7-87CC-2142-BC42-CDC815EEB214}" type="datetime1">
              <a:rPr lang="en-GB" smtClean="0"/>
              <a:t>20/09/2017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Simon Jolly — University College London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1F274-A603-4C51-99A6-9A47F728F8FD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Placeholder 1"/>
          <p:cNvSpPr txBox="1">
            <a:spLocks/>
          </p:cNvSpPr>
          <p:nvPr userDrawn="1"/>
        </p:nvSpPr>
        <p:spPr>
          <a:xfrm>
            <a:off x="35496" y="-15838"/>
            <a:ext cx="7416824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0565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BD225-A508-8244-919A-EC397EF072BC}" type="datetime1">
              <a:rPr lang="en-GB" smtClean="0"/>
              <a:t>20/09/2017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Simon Jolly — University College London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1F274-A603-4C51-99A6-9A47F728F8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70992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3AC4A-7DC4-C845-ABF2-98F244A05436}" type="datetime1">
              <a:rPr lang="en-GB" smtClean="0"/>
              <a:t>20/09/2017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Simon Jolly — University College London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1F274-A603-4C51-99A6-9A47F728F8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9738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08720"/>
            <a:ext cx="2057400" cy="5217443"/>
          </a:xfrm>
        </p:spPr>
        <p:txBody>
          <a:bodyPr vert="eaVert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08720"/>
            <a:ext cx="6019800" cy="521744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89328-865A-1B4E-A7F5-CF1BAEDA76B5}" type="datetime1">
              <a:rPr lang="en-GB" smtClean="0"/>
              <a:t>20/09/2017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Simon Jolly — University College London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1F274-A603-4C51-99A6-9A47F728F8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70866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+ Two 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0" name="Content Placeholder 3"/>
          <p:cNvSpPr>
            <a:spLocks noGrp="1"/>
          </p:cNvSpPr>
          <p:nvPr>
            <p:ph sz="half" idx="26"/>
          </p:nvPr>
        </p:nvSpPr>
        <p:spPr>
          <a:xfrm>
            <a:off x="291300" y="1010226"/>
            <a:ext cx="8569836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9"/>
          </p:nvPr>
        </p:nvSpPr>
        <p:spPr>
          <a:xfrm>
            <a:off x="291300" y="3763818"/>
            <a:ext cx="4205655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27"/>
          </p:nvPr>
        </p:nvSpPr>
        <p:spPr>
          <a:xfrm>
            <a:off x="4655481" y="3763818"/>
            <a:ext cx="4205655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8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BF8D3-5603-E64C-B71D-7F9E56CDE9C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913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MA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9144000" cy="1710000"/>
          </a:xfrm>
          <a:prstGeom prst="rect">
            <a:avLst/>
          </a:prstGeom>
          <a:solidFill>
            <a:srgbClr val="2827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786"/>
            <a:ext cx="9144000" cy="5997677"/>
          </a:xfrm>
          <a:prstGeom prst="rect">
            <a:avLst/>
          </a:prstGeom>
        </p:spPr>
      </p:pic>
      <p:pic>
        <p:nvPicPr>
          <p:cNvPr id="9" name="Picture 8" descr="OMA Logo (white).eps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23528" y="332657"/>
            <a:ext cx="2362766" cy="7200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1772817"/>
            <a:ext cx="3312368" cy="1827634"/>
          </a:xfrm>
          <a:solidFill>
            <a:srgbClr val="282737">
              <a:alpha val="50000"/>
            </a:srgbClr>
          </a:solidFill>
        </p:spPr>
        <p:txBody>
          <a:bodyPr anchor="ctr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3886200"/>
            <a:ext cx="2727832" cy="1752600"/>
          </a:xfrm>
          <a:solidFill>
            <a:srgbClr val="282737">
              <a:alpha val="50000"/>
            </a:srgbClr>
          </a:solidFill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6301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9" name="Content Placeholder 3"/>
          <p:cNvSpPr>
            <a:spLocks noGrp="1"/>
          </p:cNvSpPr>
          <p:nvPr>
            <p:ph sz="half" idx="19"/>
          </p:nvPr>
        </p:nvSpPr>
        <p:spPr>
          <a:xfrm>
            <a:off x="291300" y="3763818"/>
            <a:ext cx="8569836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24"/>
          </p:nvPr>
        </p:nvSpPr>
        <p:spPr>
          <a:xfrm>
            <a:off x="291300" y="1010226"/>
            <a:ext cx="8569836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2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79D124-DCDD-BE40-A0D2-2DF21D3423B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7"/>
          </p:nvPr>
        </p:nvSpPr>
        <p:spPr>
          <a:xfrm>
            <a:off x="139700" y="6469063"/>
            <a:ext cx="2133600" cy="3016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3FC72B-082E-AA4A-A025-F9C4F515DF79}" type="datetime1">
              <a:rPr lang="en-GB" smtClean="0"/>
              <a:t>20/09/2017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8534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7" name="Content Placeholder 3"/>
          <p:cNvSpPr>
            <a:spLocks noGrp="1"/>
          </p:cNvSpPr>
          <p:nvPr>
            <p:ph sz="half" idx="19"/>
          </p:nvPr>
        </p:nvSpPr>
        <p:spPr>
          <a:xfrm>
            <a:off x="291300" y="3763818"/>
            <a:ext cx="4205655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8" name="Content Placeholder 3"/>
          <p:cNvSpPr>
            <a:spLocks noGrp="1"/>
          </p:cNvSpPr>
          <p:nvPr>
            <p:ph sz="half" idx="24"/>
          </p:nvPr>
        </p:nvSpPr>
        <p:spPr>
          <a:xfrm>
            <a:off x="291300" y="1010226"/>
            <a:ext cx="4205655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9" name="Content Placeholder 3"/>
          <p:cNvSpPr>
            <a:spLocks noGrp="1"/>
          </p:cNvSpPr>
          <p:nvPr>
            <p:ph sz="half" idx="25"/>
          </p:nvPr>
        </p:nvSpPr>
        <p:spPr>
          <a:xfrm>
            <a:off x="4655481" y="3763818"/>
            <a:ext cx="4205655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20" name="Content Placeholder 3"/>
          <p:cNvSpPr>
            <a:spLocks noGrp="1"/>
          </p:cNvSpPr>
          <p:nvPr>
            <p:ph sz="half" idx="26"/>
          </p:nvPr>
        </p:nvSpPr>
        <p:spPr>
          <a:xfrm>
            <a:off x="4655481" y="1010226"/>
            <a:ext cx="4205655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2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72FD52-CF31-4E4E-994A-3838AE3989F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29"/>
          </p:nvPr>
        </p:nvSpPr>
        <p:spPr>
          <a:xfrm>
            <a:off x="139700" y="6469063"/>
            <a:ext cx="2133600" cy="3016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02559C-5478-5641-9751-BB67FD444CA6}" type="datetime1">
              <a:rPr lang="en-GB" smtClean="0"/>
              <a:t>20/09/2017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7536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+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10" name="Content Placeholder 3"/>
          <p:cNvSpPr>
            <a:spLocks noGrp="1"/>
          </p:cNvSpPr>
          <p:nvPr>
            <p:ph sz="half" idx="25"/>
          </p:nvPr>
        </p:nvSpPr>
        <p:spPr>
          <a:xfrm>
            <a:off x="4655481" y="3763818"/>
            <a:ext cx="4205655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26"/>
          </p:nvPr>
        </p:nvSpPr>
        <p:spPr>
          <a:xfrm>
            <a:off x="4655481" y="1010226"/>
            <a:ext cx="4205655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288636" y="1010226"/>
            <a:ext cx="4207163" cy="53975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D255D-E416-C14E-9276-4D801D8232E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29"/>
          </p:nvPr>
        </p:nvSpPr>
        <p:spPr>
          <a:xfrm>
            <a:off x="139700" y="6469063"/>
            <a:ext cx="2133600" cy="3016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15F31B-21A5-2C41-8167-B42EFC257332}" type="datetime1">
              <a:rPr lang="en-GB" smtClean="0"/>
              <a:t>20/09/2017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663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+ One 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13" name="Content Placeholder 3"/>
          <p:cNvSpPr>
            <a:spLocks noGrp="1"/>
          </p:cNvSpPr>
          <p:nvPr>
            <p:ph sz="half" idx="19"/>
          </p:nvPr>
        </p:nvSpPr>
        <p:spPr>
          <a:xfrm>
            <a:off x="291300" y="3763818"/>
            <a:ext cx="8569836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24"/>
          </p:nvPr>
        </p:nvSpPr>
        <p:spPr>
          <a:xfrm>
            <a:off x="291300" y="1010226"/>
            <a:ext cx="4205655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5" name="Content Placeholder 3"/>
          <p:cNvSpPr>
            <a:spLocks noGrp="1"/>
          </p:cNvSpPr>
          <p:nvPr>
            <p:ph sz="half" idx="26"/>
          </p:nvPr>
        </p:nvSpPr>
        <p:spPr>
          <a:xfrm>
            <a:off x="4655481" y="1010226"/>
            <a:ext cx="4205655" cy="264448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D6AEE1-7FD3-3C4D-9ACC-76361719C49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29"/>
          </p:nvPr>
        </p:nvSpPr>
        <p:spPr>
          <a:xfrm>
            <a:off x="139700" y="6469063"/>
            <a:ext cx="2133600" cy="3016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AF13C7-AD50-3E43-9A0C-73A8018955ED}" type="datetime1">
              <a:rPr lang="en-GB" smtClean="0"/>
              <a:t>20/09/2017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331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C55F5-F438-8E41-82BA-29CAF0250E10}" type="datetime1">
              <a:rPr lang="en-GB" smtClean="0"/>
              <a:t>20/09/2017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Simon Jolly — University College London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1F274-A603-4C51-99A6-9A47F728F8FD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-1" y="6165304"/>
            <a:ext cx="9144001" cy="0"/>
          </a:xfrm>
          <a:prstGeom prst="line">
            <a:avLst/>
          </a:prstGeom>
          <a:ln>
            <a:solidFill>
              <a:srgbClr val="3635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2"/>
          <p:cNvSpPr>
            <a:spLocks noGrp="1"/>
          </p:cNvSpPr>
          <p:nvPr>
            <p:ph idx="1"/>
          </p:nvPr>
        </p:nvSpPr>
        <p:spPr>
          <a:xfrm>
            <a:off x="395536" y="1124745"/>
            <a:ext cx="8352928" cy="4968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35496" y="-15838"/>
            <a:ext cx="7416824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4366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O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124744"/>
            <a:ext cx="82296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2332037"/>
            <a:ext cx="8229600" cy="3545235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16FB2-0709-C04A-B2AE-E65889283086}" type="datetime1">
              <a:rPr lang="en-GB" smtClean="0"/>
              <a:t>20/09/2017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Simon Jolly — University College London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1F274-A603-4C51-99A6-9A47F728F8FD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-1" y="6165304"/>
            <a:ext cx="9144001" cy="0"/>
          </a:xfrm>
          <a:prstGeom prst="line">
            <a:avLst/>
          </a:prstGeom>
          <a:ln>
            <a:solidFill>
              <a:srgbClr val="3635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2802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+ 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32FE6B-4B43-6A49-AE17-08D6245C731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29"/>
          </p:nvPr>
        </p:nvSpPr>
        <p:spPr>
          <a:xfrm>
            <a:off x="4644008" y="1124744"/>
            <a:ext cx="4100264" cy="49685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395536" y="3645024"/>
            <a:ext cx="4100264" cy="24495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30"/>
          </p:nvPr>
        </p:nvSpPr>
        <p:spPr>
          <a:xfrm>
            <a:off x="395536" y="1124744"/>
            <a:ext cx="4100264" cy="2448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156176" y="6344644"/>
            <a:ext cx="864096" cy="365125"/>
          </a:xfrm>
        </p:spPr>
        <p:txBody>
          <a:bodyPr/>
          <a:lstStyle/>
          <a:p>
            <a:fld id="{C5C2F245-D8B0-254C-9D78-9AB5177B2B37}" type="datetime1">
              <a:rPr lang="en-GB" smtClean="0"/>
              <a:t>20/09/2017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7085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+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32FE6B-4B43-6A49-AE17-08D6245C731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395536" y="3645024"/>
            <a:ext cx="4100264" cy="24495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30"/>
          </p:nvPr>
        </p:nvSpPr>
        <p:spPr>
          <a:xfrm>
            <a:off x="395536" y="1124744"/>
            <a:ext cx="4100264" cy="2448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156176" y="6344644"/>
            <a:ext cx="864096" cy="365125"/>
          </a:xfrm>
        </p:spPr>
        <p:txBody>
          <a:bodyPr/>
          <a:lstStyle/>
          <a:p>
            <a:fld id="{BA347B7B-F413-8143-B1F7-BAA1E8DA87E0}" type="datetime1">
              <a:rPr lang="en-GB" smtClean="0"/>
              <a:t>20/09/2017</a:t>
            </a:fld>
            <a:endParaRPr lang="en-GB"/>
          </a:p>
        </p:txBody>
      </p:sp>
      <p:sp>
        <p:nvSpPr>
          <p:cNvPr id="11" name="Content Placeholder 3"/>
          <p:cNvSpPr>
            <a:spLocks noGrp="1"/>
          </p:cNvSpPr>
          <p:nvPr>
            <p:ph sz="half" idx="31"/>
          </p:nvPr>
        </p:nvSpPr>
        <p:spPr>
          <a:xfrm>
            <a:off x="4644008" y="3645024"/>
            <a:ext cx="4100264" cy="24495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32"/>
          </p:nvPr>
        </p:nvSpPr>
        <p:spPr>
          <a:xfrm>
            <a:off x="4644008" y="1124744"/>
            <a:ext cx="4100264" cy="2448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6340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Horizonta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32FE6B-4B43-6A49-AE17-08D6245C731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395536" y="3645024"/>
            <a:ext cx="8352928" cy="24495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30"/>
          </p:nvPr>
        </p:nvSpPr>
        <p:spPr>
          <a:xfrm>
            <a:off x="395536" y="1124744"/>
            <a:ext cx="8352928" cy="2448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156176" y="6344644"/>
            <a:ext cx="864096" cy="365125"/>
          </a:xfrm>
        </p:spPr>
        <p:txBody>
          <a:bodyPr/>
          <a:lstStyle/>
          <a:p>
            <a:fld id="{792E2661-568B-284B-A770-BF4B525FB82D}" type="datetime1">
              <a:rPr lang="en-GB" smtClean="0"/>
              <a:t>20/09/2017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0981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+ Two Horizonta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32FE6B-4B43-6A49-AE17-08D6245C731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395536" y="3645024"/>
            <a:ext cx="4100264" cy="24495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30"/>
          </p:nvPr>
        </p:nvSpPr>
        <p:spPr>
          <a:xfrm>
            <a:off x="395536" y="1124744"/>
            <a:ext cx="8352928" cy="2448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156176" y="6344644"/>
            <a:ext cx="864096" cy="365125"/>
          </a:xfrm>
        </p:spPr>
        <p:txBody>
          <a:bodyPr/>
          <a:lstStyle/>
          <a:p>
            <a:fld id="{CD992D33-B4E8-D942-A9FB-4CA63FEBBB45}" type="datetime1">
              <a:rPr lang="en-GB" smtClean="0"/>
              <a:t>20/09/2017</a:t>
            </a:fld>
            <a:endParaRPr lang="en-GB"/>
          </a:p>
        </p:txBody>
      </p:sp>
      <p:sp>
        <p:nvSpPr>
          <p:cNvPr id="11" name="Content Placeholder 3"/>
          <p:cNvSpPr>
            <a:spLocks noGrp="1"/>
          </p:cNvSpPr>
          <p:nvPr>
            <p:ph sz="half" idx="31"/>
          </p:nvPr>
        </p:nvSpPr>
        <p:spPr>
          <a:xfrm>
            <a:off x="4644008" y="3645024"/>
            <a:ext cx="4100264" cy="24495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3477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+ One Horizonta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32FE6B-4B43-6A49-AE17-08D6245C731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395536" y="3645024"/>
            <a:ext cx="8352928" cy="244959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30"/>
          </p:nvPr>
        </p:nvSpPr>
        <p:spPr>
          <a:xfrm>
            <a:off x="395536" y="1124744"/>
            <a:ext cx="4100264" cy="2448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156176" y="6344644"/>
            <a:ext cx="864096" cy="365125"/>
          </a:xfrm>
        </p:spPr>
        <p:txBody>
          <a:bodyPr/>
          <a:lstStyle/>
          <a:p>
            <a:fld id="{DD528EE9-9C6C-6746-BD22-E8BBC8ACAD45}" type="datetime1">
              <a:rPr lang="en-GB" smtClean="0"/>
              <a:t>20/09/2017</a:t>
            </a:fld>
            <a:endParaRPr lang="en-GB"/>
          </a:p>
        </p:txBody>
      </p:sp>
      <p:sp>
        <p:nvSpPr>
          <p:cNvPr id="12" name="Content Placeholder 3"/>
          <p:cNvSpPr>
            <a:spLocks noGrp="1"/>
          </p:cNvSpPr>
          <p:nvPr>
            <p:ph sz="half" idx="32"/>
          </p:nvPr>
        </p:nvSpPr>
        <p:spPr>
          <a:xfrm>
            <a:off x="4644008" y="1124744"/>
            <a:ext cx="4100264" cy="24482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0780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theme" Target="../theme/theme1.xml"/><Relationship Id="rId25" Type="http://schemas.openxmlformats.org/officeDocument/2006/relationships/image" Target="../media/image1.png"/><Relationship Id="rId26" Type="http://schemas.openxmlformats.org/officeDocument/2006/relationships/image" Target="../media/image2.png"/><Relationship Id="rId27" Type="http://schemas.openxmlformats.org/officeDocument/2006/relationships/image" Target="../media/image3.jpeg"/><Relationship Id="rId28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EUFlag.png"/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6190212"/>
            <a:ext cx="972000" cy="648000"/>
          </a:xfrm>
          <a:prstGeom prst="rect">
            <a:avLst/>
          </a:prstGeom>
        </p:spPr>
      </p:pic>
      <p:pic>
        <p:nvPicPr>
          <p:cNvPr id="11" name="Picture 10" descr="OMA-Logo-(CMYK-print).png"/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6190212"/>
            <a:ext cx="2037790" cy="6480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 rot="5400000">
            <a:off x="4127355" y="-4154736"/>
            <a:ext cx="889291" cy="9144000"/>
          </a:xfrm>
          <a:prstGeom prst="rect">
            <a:avLst/>
          </a:prstGeom>
          <a:solidFill>
            <a:srgbClr val="363547"/>
          </a:solidFill>
          <a:ln>
            <a:solidFill>
              <a:srgbClr val="3635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poster-top.JPG"/>
          <p:cNvPicPr>
            <a:picLocks noChangeAspect="1"/>
          </p:cNvPicPr>
          <p:nvPr userDrawn="1"/>
        </p:nvPicPr>
        <p:blipFill>
          <a:blip r:embed="rId27" cstate="print"/>
          <a:stretch>
            <a:fillRect/>
          </a:stretch>
        </p:blipFill>
        <p:spPr>
          <a:xfrm>
            <a:off x="7401300" y="0"/>
            <a:ext cx="1742699" cy="16561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496" y="-15838"/>
            <a:ext cx="7416824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536" y="1124745"/>
            <a:ext cx="8352928" cy="4968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56176" y="6344644"/>
            <a:ext cx="8640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fld id="{444BDB65-2D94-1743-B246-D7CC9F2CF080}" type="datetime1">
              <a:rPr lang="en-GB" smtClean="0"/>
              <a:t>20/09/2017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32978" y="6344644"/>
            <a:ext cx="31683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rgbClr val="000000"/>
                </a:solidFill>
              </a:defRPr>
            </a:lvl1pPr>
          </a:lstStyle>
          <a:p>
            <a:r>
              <a:rPr lang="en-GB" smtClean="0"/>
              <a:t>Simon Jolly — University College London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2440" y="1"/>
            <a:ext cx="576064" cy="2606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01B1F274-A603-4C51-99A6-9A47F728F8FD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2" name="Picture 11" descr="eps-logo-black-large-BW.png"/>
          <p:cNvPicPr>
            <a:picLocks noChangeAspect="1"/>
          </p:cNvPicPr>
          <p:nvPr userDrawn="1"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3"/>
          <a:stretch/>
        </p:blipFill>
        <p:spPr>
          <a:xfrm>
            <a:off x="0" y="6190212"/>
            <a:ext cx="1863843" cy="648000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>
            <a:off x="-1" y="6165304"/>
            <a:ext cx="9144001" cy="0"/>
          </a:xfrm>
          <a:prstGeom prst="line">
            <a:avLst/>
          </a:prstGeom>
          <a:ln w="6350">
            <a:solidFill>
              <a:srgbClr val="3635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9070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51" r:id="rId10"/>
    <p:sldLayoutId id="2147483652" r:id="rId11"/>
    <p:sldLayoutId id="2147483653" r:id="rId12"/>
    <p:sldLayoutId id="2147483654" r:id="rId13"/>
    <p:sldLayoutId id="2147483655" r:id="rId14"/>
    <p:sldLayoutId id="2147483656" r:id="rId15"/>
    <p:sldLayoutId id="2147483657" r:id="rId16"/>
    <p:sldLayoutId id="2147483658" r:id="rId17"/>
    <p:sldLayoutId id="2147483659" r:id="rId18"/>
    <p:sldLayoutId id="2147483668" r:id="rId19"/>
    <p:sldLayoutId id="2147483669" r:id="rId20"/>
    <p:sldLayoutId id="2147483670" r:id="rId21"/>
    <p:sldLayoutId id="2147483671" r:id="rId22"/>
    <p:sldLayoutId id="2147483672" r:id="rId23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jpg"/><Relationship Id="rId6" Type="http://schemas.openxmlformats.org/officeDocument/2006/relationships/oleObject" Target="../embeddings/oleObject3.bin"/><Relationship Id="rId7" Type="http://schemas.openxmlformats.org/officeDocument/2006/relationships/image" Target="../media/image16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7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20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wmf"/><Relationship Id="rId3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23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emf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5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8.emf"/><Relationship Id="rId3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4" Type="http://schemas.openxmlformats.org/officeDocument/2006/relationships/image" Target="../media/image32.JPG"/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3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35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4" Type="http://schemas.openxmlformats.org/officeDocument/2006/relationships/oleObject" Target="../embeddings/oleObject5.bin"/><Relationship Id="rId5" Type="http://schemas.openxmlformats.org/officeDocument/2006/relationships/image" Target="../media/image37.emf"/><Relationship Id="rId6" Type="http://schemas.openxmlformats.org/officeDocument/2006/relationships/oleObject" Target="../embeddings/oleObject6.bin"/><Relationship Id="rId7" Type="http://schemas.openxmlformats.org/officeDocument/2006/relationships/image" Target="../media/image38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40.emf"/><Relationship Id="rId3" Type="http://schemas.openxmlformats.org/officeDocument/2006/relationships/image" Target="../media/image41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2.jpeg"/><Relationship Id="rId3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4.emf"/><Relationship Id="rId3" Type="http://schemas.openxmlformats.org/officeDocument/2006/relationships/image" Target="../media/image45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46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emf"/><Relationship Id="rId5" Type="http://schemas.openxmlformats.org/officeDocument/2006/relationships/oleObject" Target="../embeddings/oleObject7.bin"/><Relationship Id="rId6" Type="http://schemas.openxmlformats.org/officeDocument/2006/relationships/image" Target="../media/image7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12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emf"/><Relationship Id="rId5" Type="http://schemas.openxmlformats.org/officeDocument/2006/relationships/oleObject" Target="../embeddings/oleObject1.bin"/><Relationship Id="rId6" Type="http://schemas.openxmlformats.org/officeDocument/2006/relationships/image" Target="../media/image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12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jpeg"/><Relationship Id="rId3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15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Proton </a:t>
            </a:r>
            <a:r>
              <a:rPr lang="en-US" dirty="0" err="1" smtClean="0"/>
              <a:t>Calorimetry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Simon Jolly</a:t>
            </a:r>
          </a:p>
          <a:p>
            <a:r>
              <a:rPr lang="en-US" dirty="0" smtClean="0"/>
              <a:t>University College London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793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Optimised</a:t>
            </a:r>
            <a:r>
              <a:rPr lang="en-US" dirty="0" smtClean="0"/>
              <a:t> Optical Module</a:t>
            </a:r>
            <a:endParaRPr lang="en-US" dirty="0"/>
          </a:p>
        </p:txBody>
      </p:sp>
      <p:pic>
        <p:nvPicPr>
          <p:cNvPr id="7" name="Picture 6" descr="r5912mp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776" y="4130738"/>
            <a:ext cx="2311494" cy="177870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43221" y="4744938"/>
            <a:ext cx="3287889" cy="120032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Gill Sans"/>
                <a:cs typeface="Gill Sans"/>
              </a:rPr>
              <a:t>Wrapping:</a:t>
            </a:r>
          </a:p>
          <a:p>
            <a:endParaRPr lang="en-US" sz="1400" b="1" dirty="0">
              <a:solidFill>
                <a:srgbClr val="FF0000"/>
              </a:solidFill>
              <a:latin typeface="Gill Sans"/>
              <a:cs typeface="Gill Sans"/>
            </a:endParaRPr>
          </a:p>
          <a:p>
            <a:r>
              <a:rPr lang="en-US" sz="1400" dirty="0" smtClean="0">
                <a:solidFill>
                  <a:srgbClr val="FF0000"/>
                </a:solidFill>
                <a:latin typeface="Gill Sans"/>
                <a:cs typeface="Gill Sans"/>
              </a:rPr>
              <a:t>Sides: 75 </a:t>
            </a:r>
            <a:r>
              <a:rPr lang="en-US" sz="1400" dirty="0" err="1" smtClean="0">
                <a:solidFill>
                  <a:srgbClr val="FF0000"/>
                </a:solidFill>
                <a:latin typeface="Gill Sans"/>
                <a:cs typeface="Gill Sans"/>
              </a:rPr>
              <a:t>μm</a:t>
            </a:r>
            <a:r>
              <a:rPr lang="en-US" sz="1400" dirty="0" smtClean="0">
                <a:solidFill>
                  <a:srgbClr val="FF0000"/>
                </a:solidFill>
                <a:latin typeface="Gill Sans"/>
                <a:cs typeface="Gill Sans"/>
              </a:rPr>
              <a:t> of PTFE (Teflon) ribbon</a:t>
            </a:r>
          </a:p>
          <a:p>
            <a:r>
              <a:rPr lang="en-US" sz="1400" dirty="0" smtClean="0">
                <a:solidFill>
                  <a:srgbClr val="FF0000"/>
                </a:solidFill>
                <a:latin typeface="Gill Sans"/>
                <a:cs typeface="Gill Sans"/>
              </a:rPr>
              <a:t>Sides and entrance face: 12 </a:t>
            </a:r>
            <a:r>
              <a:rPr lang="en-US" sz="1400" dirty="0" err="1" smtClean="0">
                <a:solidFill>
                  <a:srgbClr val="FF0000"/>
                </a:solidFill>
                <a:latin typeface="Gill Sans"/>
                <a:cs typeface="Gill Sans"/>
              </a:rPr>
              <a:t>μm</a:t>
            </a:r>
            <a:r>
              <a:rPr lang="en-US" sz="1400" dirty="0" smtClean="0">
                <a:solidFill>
                  <a:srgbClr val="FF0000"/>
                </a:solidFill>
                <a:latin typeface="Gill Sans"/>
                <a:cs typeface="Gill Sans"/>
              </a:rPr>
              <a:t> of Mylar</a:t>
            </a:r>
          </a:p>
          <a:p>
            <a:endParaRPr lang="en-US" sz="1400" dirty="0">
              <a:solidFill>
                <a:srgbClr val="660066"/>
              </a:solidFill>
              <a:latin typeface="Gill Sans"/>
              <a:cs typeface="Gill Sans"/>
            </a:endParaRPr>
          </a:p>
        </p:txBody>
      </p:sp>
      <p:pic>
        <p:nvPicPr>
          <p:cNvPr id="15" name="Picture 14" descr="hexagonal_modul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89" y="1830366"/>
            <a:ext cx="1974185" cy="2632247"/>
          </a:xfrm>
          <a:prstGeom prst="rect">
            <a:avLst/>
          </a:prstGeom>
        </p:spPr>
      </p:pic>
      <p:pic>
        <p:nvPicPr>
          <p:cNvPr id="16" name="Picture 15" descr="hex_module_wrappe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365" y="1830366"/>
            <a:ext cx="1974186" cy="263224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115768" y="1124744"/>
            <a:ext cx="2494440" cy="1682895"/>
          </a:xfrm>
          <a:prstGeom prst="rect">
            <a:avLst/>
          </a:prstGeom>
          <a:noFill/>
          <a:ln w="12700">
            <a:solidFill>
              <a:srgbClr val="660066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660066"/>
                </a:solidFill>
                <a:latin typeface="Gill Sans"/>
                <a:cs typeface="Gill Sans"/>
              </a:rPr>
              <a:t>EJ-200 hexagonal PVT block</a:t>
            </a:r>
            <a:r>
              <a:rPr lang="en-US" sz="1600" dirty="0" smtClean="0">
                <a:solidFill>
                  <a:srgbClr val="660066"/>
                </a:solidFill>
                <a:latin typeface="Gill Sans"/>
                <a:cs typeface="Gill Sans"/>
              </a:rPr>
              <a:t>: </a:t>
            </a:r>
          </a:p>
          <a:p>
            <a:endParaRPr lang="en-US" sz="1600" dirty="0" smtClean="0">
              <a:solidFill>
                <a:srgbClr val="660066"/>
              </a:solidFill>
              <a:latin typeface="Gill Sans"/>
              <a:cs typeface="Gill Sans"/>
            </a:endParaRPr>
          </a:p>
          <a:p>
            <a:r>
              <a:rPr lang="en-US" sz="1400" dirty="0" smtClean="0">
                <a:solidFill>
                  <a:srgbClr val="660066"/>
                </a:solidFill>
                <a:latin typeface="Gill Sans"/>
                <a:cs typeface="Gill Sans"/>
              </a:rPr>
              <a:t>276 mm diameter</a:t>
            </a:r>
          </a:p>
          <a:p>
            <a:r>
              <a:rPr lang="en-US" sz="1400" dirty="0" smtClean="0">
                <a:solidFill>
                  <a:srgbClr val="660066"/>
                </a:solidFill>
                <a:latin typeface="Gill Sans"/>
                <a:cs typeface="Gill Sans"/>
              </a:rPr>
              <a:t>193 mm deep, minimum thickness between PMT and scintillator: 100 mm</a:t>
            </a:r>
            <a:endParaRPr lang="en-US" sz="1400" dirty="0">
              <a:solidFill>
                <a:srgbClr val="660066"/>
              </a:solidFill>
              <a:latin typeface="Gill Sans"/>
              <a:cs typeface="Gill San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18554" y="2913741"/>
            <a:ext cx="2492023" cy="3046988"/>
          </a:xfrm>
          <a:prstGeom prst="rect">
            <a:avLst/>
          </a:prstGeom>
          <a:noFill/>
          <a:ln w="127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FF"/>
                </a:solidFill>
                <a:latin typeface="Gill Sans"/>
                <a:cs typeface="Gill Sans"/>
              </a:rPr>
              <a:t>R5912-MOD Hamamatsu 8” PMT</a:t>
            </a:r>
            <a:r>
              <a:rPr lang="en-US" sz="1600" dirty="0" smtClean="0">
                <a:solidFill>
                  <a:srgbClr val="0000FF"/>
                </a:solidFill>
                <a:latin typeface="Gill Sans"/>
                <a:cs typeface="Gill Sans"/>
              </a:rPr>
              <a:t>: </a:t>
            </a:r>
          </a:p>
          <a:p>
            <a:pPr algn="ctr"/>
            <a:endParaRPr lang="en-US" sz="1600" dirty="0">
              <a:solidFill>
                <a:srgbClr val="0000FF"/>
              </a:solidFill>
              <a:latin typeface="Gill Sans"/>
              <a:cs typeface="Gill Sans"/>
            </a:endParaRPr>
          </a:p>
          <a:p>
            <a:r>
              <a:rPr lang="en-US" sz="1400" dirty="0" smtClean="0">
                <a:solidFill>
                  <a:srgbClr val="0000FF"/>
                </a:solidFill>
                <a:latin typeface="Gill Sans"/>
                <a:cs typeface="Gill Sans"/>
              </a:rPr>
              <a:t>Maximum quoted QE: 33%</a:t>
            </a:r>
          </a:p>
          <a:p>
            <a:r>
              <a:rPr lang="en-US" sz="1400" dirty="0" smtClean="0">
                <a:solidFill>
                  <a:srgbClr val="0000FF"/>
                </a:solidFill>
                <a:latin typeface="Gill Sans"/>
                <a:cs typeface="Gill Sans"/>
              </a:rPr>
              <a:t>32% QE at 400 nm </a:t>
            </a:r>
          </a:p>
          <a:p>
            <a:endParaRPr lang="en-US" sz="1400" dirty="0">
              <a:solidFill>
                <a:srgbClr val="0000FF"/>
              </a:solidFill>
              <a:latin typeface="Gill Sans"/>
              <a:cs typeface="Gill Sans"/>
            </a:endParaRPr>
          </a:p>
          <a:p>
            <a:endParaRPr lang="en-US" sz="1400" dirty="0" smtClean="0">
              <a:solidFill>
                <a:srgbClr val="0000FF"/>
              </a:solidFill>
              <a:latin typeface="Gill Sans"/>
              <a:cs typeface="Gill Sans"/>
            </a:endParaRPr>
          </a:p>
          <a:p>
            <a:endParaRPr lang="en-US" sz="1400" dirty="0">
              <a:solidFill>
                <a:srgbClr val="0000FF"/>
              </a:solidFill>
              <a:latin typeface="Gill Sans"/>
              <a:cs typeface="Gill Sans"/>
            </a:endParaRPr>
          </a:p>
          <a:p>
            <a:endParaRPr lang="en-US" sz="1400" dirty="0" smtClean="0">
              <a:solidFill>
                <a:srgbClr val="0000FF"/>
              </a:solidFill>
              <a:latin typeface="Gill Sans"/>
              <a:cs typeface="Gill Sans"/>
            </a:endParaRPr>
          </a:p>
          <a:p>
            <a:endParaRPr lang="en-US" sz="1400" dirty="0">
              <a:solidFill>
                <a:srgbClr val="0000FF"/>
              </a:solidFill>
              <a:latin typeface="Gill Sans"/>
              <a:cs typeface="Gill Sans"/>
            </a:endParaRPr>
          </a:p>
          <a:p>
            <a:endParaRPr lang="en-US" sz="1400" dirty="0" smtClean="0">
              <a:solidFill>
                <a:srgbClr val="0000FF"/>
              </a:solidFill>
              <a:latin typeface="Gill Sans"/>
              <a:cs typeface="Gill Sans"/>
            </a:endParaRPr>
          </a:p>
          <a:p>
            <a:endParaRPr lang="en-US" sz="1600" dirty="0">
              <a:solidFill>
                <a:srgbClr val="0000FF"/>
              </a:solidFill>
              <a:latin typeface="Gill Sans"/>
              <a:cs typeface="Gill Sans"/>
            </a:endParaRPr>
          </a:p>
          <a:p>
            <a:endParaRPr lang="en-US" sz="1600" dirty="0" smtClean="0">
              <a:solidFill>
                <a:srgbClr val="0000FF"/>
              </a:solidFill>
              <a:latin typeface="Gill Sans"/>
              <a:cs typeface="Gill Sans"/>
            </a:endParaRPr>
          </a:p>
        </p:txBody>
      </p:sp>
      <p:cxnSp>
        <p:nvCxnSpPr>
          <p:cNvPr id="19" name="Straight Arrow Connector 18"/>
          <p:cNvCxnSpPr>
            <a:stCxn id="17" idx="1"/>
          </p:cNvCxnSpPr>
          <p:nvPr/>
        </p:nvCxnSpPr>
        <p:spPr>
          <a:xfrm flipH="1">
            <a:off x="2144890" y="1966192"/>
            <a:ext cx="970878" cy="841447"/>
          </a:xfrm>
          <a:prstGeom prst="straightConnector1">
            <a:avLst/>
          </a:prstGeom>
          <a:ln w="19050">
            <a:solidFill>
              <a:srgbClr val="66006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5610577" y="2807639"/>
            <a:ext cx="1896534" cy="1047041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6296377" y="4046072"/>
            <a:ext cx="1111956" cy="698867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2" name="Object 3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1736636246"/>
              </p:ext>
            </p:extLst>
          </p:nvPr>
        </p:nvGraphicFramePr>
        <p:xfrm>
          <a:off x="875066" y="5218350"/>
          <a:ext cx="981075" cy="606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Equation" r:id="rId6" imgW="698500" imgH="431800" progId="Equation.3">
                  <p:embed/>
                </p:oleObj>
              </mc:Choice>
              <mc:Fallback>
                <p:oleObj name="Equation" r:id="rId6" imgW="6985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5066" y="5218350"/>
                        <a:ext cx="981075" cy="606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3" name="Straight Arrow Connector 22"/>
          <p:cNvCxnSpPr/>
          <p:nvPr/>
        </p:nvCxnSpPr>
        <p:spPr>
          <a:xfrm>
            <a:off x="1346199" y="4494604"/>
            <a:ext cx="0" cy="737857"/>
          </a:xfrm>
          <a:prstGeom prst="straightConnector1">
            <a:avLst/>
          </a:prstGeom>
          <a:ln w="19050"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196076" y="4130738"/>
            <a:ext cx="45719" cy="17787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240526" y="4124385"/>
            <a:ext cx="2279744" cy="698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490546" y="4128981"/>
            <a:ext cx="45719" cy="177870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241227" y="5872757"/>
            <a:ext cx="2279744" cy="698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629150" y="5785512"/>
            <a:ext cx="10287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smtClean="0"/>
              <a:t>Wavelength (nm)</a:t>
            </a:r>
            <a:endParaRPr lang="en-US" sz="700" dirty="0"/>
          </a:p>
        </p:txBody>
      </p:sp>
      <p:sp>
        <p:nvSpPr>
          <p:cNvPr id="25" name="TextBox 24"/>
          <p:cNvSpPr txBox="1"/>
          <p:nvPr/>
        </p:nvSpPr>
        <p:spPr>
          <a:xfrm rot="16200000">
            <a:off x="2974581" y="4225484"/>
            <a:ext cx="4403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smtClean="0"/>
              <a:t>QE (%)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Simon Jolly — University College London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1F274-A603-4C51-99A6-9A47F728F8F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19422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285750" indent="-285750">
              <a:buClr>
                <a:srgbClr val="FF0000"/>
              </a:buClr>
              <a:buFont typeface="Arial"/>
              <a:buChar char="•"/>
            </a:pPr>
            <a:r>
              <a:rPr lang="en-US" sz="2000" dirty="0" smtClean="0"/>
              <a:t>With this fantastic energy resolution of </a:t>
            </a:r>
            <a:r>
              <a:rPr lang="en-US" sz="2000" dirty="0" smtClean="0">
                <a:solidFill>
                  <a:srgbClr val="FF0000"/>
                </a:solidFill>
              </a:rPr>
              <a:t>7.5% FWHM at 1 MeV </a:t>
            </a:r>
            <a:r>
              <a:rPr lang="en-US" sz="2000" dirty="0" smtClean="0"/>
              <a:t>can we use a </a:t>
            </a:r>
            <a:r>
              <a:rPr lang="en-US" sz="2000" dirty="0" err="1" smtClean="0"/>
              <a:t>SuperNEMO</a:t>
            </a:r>
            <a:r>
              <a:rPr lang="en-US" sz="2000" dirty="0" smtClean="0"/>
              <a:t> Optical Module for PBT energy measurement?</a:t>
            </a:r>
            <a:endParaRPr lang="en-US" sz="4000" dirty="0" smtClean="0"/>
          </a:p>
          <a:p>
            <a:pPr marL="285750" indent="-285750">
              <a:buClr>
                <a:srgbClr val="FF0000"/>
              </a:buClr>
              <a:buFont typeface="Arial"/>
              <a:buChar char="•"/>
            </a:pPr>
            <a:r>
              <a:rPr lang="en-US" sz="2000" dirty="0" smtClean="0"/>
              <a:t>Very </a:t>
            </a:r>
            <a:r>
              <a:rPr lang="en-US" sz="2000" dirty="0">
                <a:solidFill>
                  <a:srgbClr val="FF0000"/>
                </a:solidFill>
              </a:rPr>
              <a:t>high intensity </a:t>
            </a:r>
            <a:r>
              <a:rPr lang="en-US" sz="2000" dirty="0"/>
              <a:t>of events at a </a:t>
            </a:r>
            <a:r>
              <a:rPr lang="en-US" sz="2000" dirty="0">
                <a:solidFill>
                  <a:srgbClr val="FF0000"/>
                </a:solidFill>
              </a:rPr>
              <a:t>proton beam </a:t>
            </a:r>
            <a:r>
              <a:rPr lang="en-US" sz="2000" dirty="0" smtClean="0"/>
              <a:t>(10’s </a:t>
            </a:r>
            <a:r>
              <a:rPr lang="en-US" sz="2000" dirty="0"/>
              <a:t>MHz):</a:t>
            </a:r>
          </a:p>
          <a:p>
            <a:pPr lvl="1">
              <a:buClr>
                <a:srgbClr val="FF0000"/>
              </a:buClr>
              <a:buFont typeface="Lucida Grande"/>
              <a:buChar char="-"/>
            </a:pPr>
            <a:r>
              <a:rPr lang="en-US" sz="1800" dirty="0"/>
              <a:t>A proton beam delivers a random number of protons per bucket, which will worsen the energy resolution </a:t>
            </a:r>
            <a:r>
              <a:rPr lang="en-US" sz="1800" dirty="0" smtClean="0"/>
              <a:t>measured.</a:t>
            </a:r>
            <a:endParaRPr lang="en-US" sz="1800" dirty="0"/>
          </a:p>
          <a:p>
            <a:pPr lvl="1">
              <a:buClr>
                <a:srgbClr val="FF0000"/>
              </a:buClr>
              <a:buFont typeface="Lucida Grande"/>
              <a:buChar char="-"/>
            </a:pPr>
            <a:r>
              <a:rPr lang="en-US" sz="1800" dirty="0"/>
              <a:t>We require </a:t>
            </a:r>
            <a:r>
              <a:rPr lang="en-US" sz="1800" dirty="0">
                <a:solidFill>
                  <a:srgbClr val="FF0000"/>
                </a:solidFill>
              </a:rPr>
              <a:t>1 proton per bucket </a:t>
            </a:r>
            <a:r>
              <a:rPr lang="en-US" sz="1800" dirty="0"/>
              <a:t>for a good detector </a:t>
            </a:r>
            <a:r>
              <a:rPr lang="en-US" sz="1800" dirty="0" smtClean="0"/>
              <a:t>response.</a:t>
            </a:r>
          </a:p>
          <a:p>
            <a:pPr lvl="1">
              <a:buClr>
                <a:srgbClr val="FF0000"/>
              </a:buClr>
              <a:buFont typeface="Lucida Grande"/>
              <a:buChar char="-"/>
            </a:pPr>
            <a:r>
              <a:rPr lang="en-US" sz="1800" dirty="0" smtClean="0"/>
              <a:t>But time constant of scintillator (</a:t>
            </a:r>
            <a:r>
              <a:rPr lang="de-DE" sz="1800" dirty="0" smtClean="0">
                <a:solidFill>
                  <a:srgbClr val="FF0000"/>
                </a:solidFill>
              </a:rPr>
              <a:t>1 ns</a:t>
            </a:r>
            <a:r>
              <a:rPr lang="de-DE" sz="1800" dirty="0" smtClean="0"/>
              <a:t>) makes this possible.</a:t>
            </a:r>
            <a:endParaRPr lang="en-US" sz="3600" dirty="0"/>
          </a:p>
          <a:p>
            <a:pPr marL="285750" indent="-285750">
              <a:buClr>
                <a:srgbClr val="FF0000"/>
              </a:buClr>
              <a:buFont typeface="Arial"/>
              <a:buChar char="•"/>
            </a:pPr>
            <a:r>
              <a:rPr lang="en-US" sz="2000" dirty="0" smtClean="0">
                <a:solidFill>
                  <a:srgbClr val="FF0000"/>
                </a:solidFill>
              </a:rPr>
              <a:t>Scintillator </a:t>
            </a:r>
            <a:r>
              <a:rPr lang="en-US" sz="2000" dirty="0">
                <a:solidFill>
                  <a:srgbClr val="FF0000"/>
                </a:solidFill>
              </a:rPr>
              <a:t>quenching </a:t>
            </a:r>
            <a:r>
              <a:rPr lang="en-US" sz="2000" dirty="0"/>
              <a:t>for</a:t>
            </a:r>
            <a:r>
              <a:rPr lang="en-US" sz="2000" dirty="0">
                <a:solidFill>
                  <a:srgbClr val="FF0000"/>
                </a:solidFill>
              </a:rPr>
              <a:t> protons</a:t>
            </a:r>
            <a:r>
              <a:rPr lang="en-US" sz="2000" dirty="0" smtClean="0"/>
              <a:t>:</a:t>
            </a:r>
            <a:endParaRPr lang="en-US" sz="2000" dirty="0"/>
          </a:p>
          <a:p>
            <a:pPr lvl="1">
              <a:buClr>
                <a:srgbClr val="FF0000"/>
              </a:buClr>
              <a:buFont typeface="Lucida Grande"/>
              <a:buChar char="-"/>
            </a:pPr>
            <a:r>
              <a:rPr lang="en-US" sz="1800" dirty="0"/>
              <a:t>For a plastic scintillator, the </a:t>
            </a:r>
            <a:r>
              <a:rPr lang="en-US" sz="1800" dirty="0">
                <a:solidFill>
                  <a:srgbClr val="FF0000"/>
                </a:solidFill>
              </a:rPr>
              <a:t>scintillator response </a:t>
            </a:r>
            <a:r>
              <a:rPr lang="en-US" sz="1800" dirty="0"/>
              <a:t>is </a:t>
            </a:r>
            <a:r>
              <a:rPr lang="en-US" sz="1800" dirty="0">
                <a:solidFill>
                  <a:srgbClr val="FF0000"/>
                </a:solidFill>
              </a:rPr>
              <a:t>nonlinear </a:t>
            </a:r>
            <a:r>
              <a:rPr lang="en-US" sz="1800" dirty="0"/>
              <a:t>with the amount of energy deposited in </a:t>
            </a:r>
            <a:r>
              <a:rPr lang="en-US" sz="1800" dirty="0" smtClean="0"/>
              <a:t>it.</a:t>
            </a:r>
            <a:endParaRPr lang="en-US" sz="1800" dirty="0"/>
          </a:p>
          <a:p>
            <a:pPr lvl="1">
              <a:buClr>
                <a:srgbClr val="FF0000"/>
              </a:buClr>
              <a:buFont typeface="Lucida Grande"/>
              <a:buChar char="-"/>
            </a:pPr>
            <a:r>
              <a:rPr lang="en-US" sz="1800" dirty="0"/>
              <a:t>Amount of deviation </a:t>
            </a:r>
            <a:r>
              <a:rPr lang="en-GB" sz="1800" dirty="0">
                <a:solidFill>
                  <a:srgbClr val="FF0000"/>
                </a:solidFill>
                <a:latin typeface="Verdana" charset="0"/>
                <a:ea typeface="Arial" charset="0"/>
                <a:cs typeface="Arial" charset="0"/>
              </a:rPr>
              <a:t>→</a:t>
            </a:r>
            <a:r>
              <a:rPr lang="en-GB" sz="1800" dirty="0">
                <a:solidFill>
                  <a:srgbClr val="000000"/>
                </a:solidFill>
                <a:latin typeface="Verdana" charset="0"/>
                <a:ea typeface="Arial" charset="0"/>
                <a:cs typeface="Arial" charset="0"/>
              </a:rPr>
              <a:t> </a:t>
            </a:r>
            <a:r>
              <a:rPr lang="en-US" sz="1800" dirty="0"/>
              <a:t>“quenching</a:t>
            </a:r>
            <a:r>
              <a:rPr lang="en-US" sz="1800" dirty="0" smtClean="0"/>
              <a:t>”.</a:t>
            </a:r>
            <a:endParaRPr lang="en-US" sz="1800" dirty="0"/>
          </a:p>
          <a:p>
            <a:pPr lvl="1">
              <a:buClr>
                <a:srgbClr val="FF0000"/>
              </a:buClr>
              <a:buFont typeface="Lucida Grande"/>
              <a:buChar char="-"/>
            </a:pPr>
            <a:r>
              <a:rPr lang="en-US" sz="1800" dirty="0" err="1"/>
              <a:t>Characterised</a:t>
            </a:r>
            <a:r>
              <a:rPr lang="en-US" sz="1800" dirty="0"/>
              <a:t> by </a:t>
            </a:r>
            <a:r>
              <a:rPr lang="en-US" sz="1800" dirty="0" err="1"/>
              <a:t>Birk’s</a:t>
            </a:r>
            <a:r>
              <a:rPr lang="en-US" sz="1800" dirty="0"/>
              <a:t> law</a:t>
            </a:r>
            <a:r>
              <a:rPr lang="en-US" sz="1800" dirty="0" smtClean="0"/>
              <a:t>:</a:t>
            </a:r>
          </a:p>
          <a:p>
            <a:pPr marL="457200" lvl="1" indent="0">
              <a:buClr>
                <a:srgbClr val="FF0000"/>
              </a:buClr>
              <a:buNone/>
            </a:pPr>
            <a:endParaRPr lang="en-US" sz="3600" dirty="0" smtClean="0"/>
          </a:p>
          <a:p>
            <a:pPr lvl="1">
              <a:buClr>
                <a:srgbClr val="FF0000"/>
              </a:buClr>
              <a:buFont typeface="Lucida Grande"/>
              <a:buChar char="-"/>
            </a:pPr>
            <a:r>
              <a:rPr lang="en-US" sz="1800" dirty="0" smtClean="0"/>
              <a:t>Becomes important for </a:t>
            </a:r>
            <a:r>
              <a:rPr lang="en-US" sz="1800" dirty="0" smtClean="0">
                <a:solidFill>
                  <a:srgbClr val="FF0000"/>
                </a:solidFill>
              </a:rPr>
              <a:t>large </a:t>
            </a:r>
            <a:r>
              <a:rPr lang="en-US" sz="1800" dirty="0" err="1" smtClean="0">
                <a:solidFill>
                  <a:srgbClr val="FF0000"/>
                </a:solidFill>
              </a:rPr>
              <a:t>dE</a:t>
            </a:r>
            <a:r>
              <a:rPr lang="en-US" sz="1800" dirty="0" smtClean="0">
                <a:solidFill>
                  <a:srgbClr val="FF0000"/>
                </a:solidFill>
              </a:rPr>
              <a:t>/dx </a:t>
            </a:r>
            <a:r>
              <a:rPr lang="en-US" sz="1800" dirty="0" smtClean="0"/>
              <a:t>and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 err="1" smtClean="0">
                <a:solidFill>
                  <a:srgbClr val="FF0000"/>
                </a:solidFill>
              </a:rPr>
              <a:t>ionisation</a:t>
            </a:r>
            <a:r>
              <a:rPr lang="en-US" sz="1800" dirty="0" smtClean="0">
                <a:solidFill>
                  <a:srgbClr val="FF0000"/>
                </a:solidFill>
              </a:rPr>
              <a:t> density </a:t>
            </a:r>
            <a:r>
              <a:rPr lang="en-GB" sz="1800" dirty="0" smtClean="0">
                <a:latin typeface="Verdana" charset="0"/>
                <a:ea typeface="Arial" charset="0"/>
                <a:cs typeface="Arial" charset="0"/>
              </a:rPr>
              <a:t>→ </a:t>
            </a:r>
            <a:r>
              <a:rPr lang="en-GB" sz="1800" dirty="0" smtClean="0"/>
              <a:t>important</a:t>
            </a:r>
            <a:r>
              <a:rPr lang="en-US" sz="1800" dirty="0" smtClean="0"/>
              <a:t> for protons, which have a large </a:t>
            </a:r>
            <a:r>
              <a:rPr lang="en-US" sz="1800" dirty="0" err="1" smtClean="0"/>
              <a:t>dE</a:t>
            </a:r>
            <a:r>
              <a:rPr lang="en-US" sz="1800" dirty="0" smtClean="0"/>
              <a:t>/dx when they slow down.</a:t>
            </a:r>
            <a:endParaRPr lang="en-US" sz="3600" dirty="0" smtClean="0"/>
          </a:p>
          <a:p>
            <a:pPr>
              <a:buClr>
                <a:srgbClr val="FF0000"/>
              </a:buClr>
              <a:buFont typeface="Arial"/>
              <a:buChar char="•"/>
            </a:pPr>
            <a:r>
              <a:rPr lang="en-US" sz="2000" dirty="0" smtClean="0">
                <a:solidFill>
                  <a:srgbClr val="FF0000"/>
                </a:solidFill>
              </a:rPr>
              <a:t>Energy range</a:t>
            </a:r>
            <a:r>
              <a:rPr lang="en-US" sz="2000" dirty="0" smtClean="0"/>
              <a:t>:</a:t>
            </a:r>
          </a:p>
          <a:p>
            <a:pPr lvl="1">
              <a:buClr>
                <a:srgbClr val="FF0000"/>
              </a:buClr>
              <a:buFont typeface="Lucida Grande"/>
              <a:buChar char="-"/>
            </a:pPr>
            <a:r>
              <a:rPr lang="en-US" sz="1800" dirty="0" err="1" smtClean="0">
                <a:solidFill>
                  <a:srgbClr val="FF0000"/>
                </a:solidFill>
              </a:rPr>
              <a:t>SuperNEMO</a:t>
            </a:r>
            <a:r>
              <a:rPr lang="en-US" sz="1800" dirty="0" smtClean="0">
                <a:solidFill>
                  <a:srgbClr val="FF0000"/>
                </a:solidFill>
              </a:rPr>
              <a:t> </a:t>
            </a:r>
            <a:r>
              <a:rPr lang="en-US" sz="1800" dirty="0" err="1" smtClean="0"/>
              <a:t>optimised</a:t>
            </a:r>
            <a:r>
              <a:rPr lang="en-US" sz="1800" dirty="0" smtClean="0"/>
              <a:t> for electrons from </a:t>
            </a:r>
            <a:r>
              <a:rPr lang="en-US" sz="1800" dirty="0" smtClean="0">
                <a:solidFill>
                  <a:srgbClr val="FF0000"/>
                </a:solidFill>
              </a:rPr>
              <a:t>0.5 – 4 MeV </a:t>
            </a:r>
            <a:r>
              <a:rPr lang="en-US" sz="1800" dirty="0" smtClean="0"/>
              <a:t>for double beta decay.</a:t>
            </a:r>
          </a:p>
          <a:p>
            <a:pPr lvl="1">
              <a:buClr>
                <a:srgbClr val="FF0000"/>
              </a:buClr>
              <a:buFont typeface="Lucida Grande"/>
              <a:buChar char="-"/>
            </a:pPr>
            <a:r>
              <a:rPr lang="en-US" sz="1800" dirty="0" smtClean="0"/>
              <a:t>For </a:t>
            </a:r>
            <a:r>
              <a:rPr lang="en-US" sz="1800" dirty="0" smtClean="0">
                <a:solidFill>
                  <a:srgbClr val="FF0000"/>
                </a:solidFill>
              </a:rPr>
              <a:t>proton therapy </a:t>
            </a:r>
            <a:r>
              <a:rPr lang="en-US" sz="1800" dirty="0" smtClean="0"/>
              <a:t>we require ~O(</a:t>
            </a:r>
            <a:r>
              <a:rPr lang="en-US" sz="1800" dirty="0" smtClean="0">
                <a:solidFill>
                  <a:srgbClr val="FF0000"/>
                </a:solidFill>
              </a:rPr>
              <a:t>100 MeV</a:t>
            </a:r>
            <a:r>
              <a:rPr lang="en-US" sz="1800" dirty="0" smtClean="0"/>
              <a:t>).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What…?</a:t>
            </a:r>
            <a:endParaRPr lang="en-US" dirty="0"/>
          </a:p>
        </p:txBody>
      </p:sp>
      <p:graphicFrame>
        <p:nvGraphicFramePr>
          <p:cNvPr id="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6067598"/>
              </p:ext>
            </p:extLst>
          </p:nvPr>
        </p:nvGraphicFramePr>
        <p:xfrm>
          <a:off x="1382632" y="4149080"/>
          <a:ext cx="2212975" cy="606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Equation" r:id="rId3" imgW="1574800" imgH="431800" progId="Equation.3">
                  <p:embed/>
                </p:oleObj>
              </mc:Choice>
              <mc:Fallback>
                <p:oleObj name="Equation" r:id="rId3" imgW="15748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2632" y="4149080"/>
                        <a:ext cx="2212975" cy="606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837747" y="3645024"/>
            <a:ext cx="3766701" cy="1015663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2pPr>
            <a:lvl3pPr>
              <a:defRPr sz="1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3pPr>
            <a:lvl4pPr>
              <a:defRPr sz="1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4pPr>
            <a:lvl5pPr>
              <a:defRPr sz="1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5pPr>
            <a:lvl6pPr marL="457200" eaLnBrk="0" fontAlgn="base" hangingPunct="0">
              <a:spcBef>
                <a:spcPct val="5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6pPr>
            <a:lvl7pPr marL="914400" eaLnBrk="0" fontAlgn="base" hangingPunct="0">
              <a:spcBef>
                <a:spcPct val="5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7pPr>
            <a:lvl8pPr marL="1371600" eaLnBrk="0" fontAlgn="base" hangingPunct="0">
              <a:spcBef>
                <a:spcPct val="5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8pPr>
            <a:lvl9pPr marL="1828800" eaLnBrk="0" fontAlgn="base" hangingPunct="0">
              <a:spcBef>
                <a:spcPct val="5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Verdana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fr-FR" sz="1200" b="1" dirty="0" smtClean="0">
                <a:latin typeface="Gill Sans"/>
                <a:cs typeface="Gill Sans"/>
              </a:rPr>
              <a:t>dY/dx	</a:t>
            </a:r>
            <a:r>
              <a:rPr lang="fr-FR" sz="1200" dirty="0" smtClean="0">
                <a:latin typeface="Gill Sans"/>
                <a:cs typeface="Gill Sans"/>
              </a:rPr>
              <a:t>light yield per unit path </a:t>
            </a:r>
            <a:r>
              <a:rPr lang="fr-FR" sz="1200" dirty="0" err="1" smtClean="0">
                <a:latin typeface="Gill Sans"/>
                <a:cs typeface="Gill Sans"/>
              </a:rPr>
              <a:t>length</a:t>
            </a:r>
            <a:endParaRPr lang="fr-FR" sz="1200" dirty="0" smtClean="0">
              <a:latin typeface="Gill Sans"/>
              <a:cs typeface="Gill Sans"/>
            </a:endParaRPr>
          </a:p>
          <a:p>
            <a:pPr algn="l" eaLnBrk="1" hangingPunct="1">
              <a:spcBef>
                <a:spcPct val="0"/>
              </a:spcBef>
            </a:pPr>
            <a:r>
              <a:rPr lang="fr-FR" sz="1200" b="1" dirty="0" err="1" smtClean="0">
                <a:latin typeface="Gill Sans"/>
                <a:cs typeface="Gill Sans"/>
              </a:rPr>
              <a:t>dE</a:t>
            </a:r>
            <a:r>
              <a:rPr lang="fr-FR" sz="1200" b="1" dirty="0" smtClean="0">
                <a:latin typeface="Gill Sans"/>
                <a:cs typeface="Gill Sans"/>
              </a:rPr>
              <a:t>/dx</a:t>
            </a:r>
            <a:r>
              <a:rPr lang="fr-FR" sz="1200" dirty="0" smtClean="0">
                <a:latin typeface="Gill Sans"/>
                <a:cs typeface="Gill Sans"/>
              </a:rPr>
              <a:t>	</a:t>
            </a:r>
            <a:r>
              <a:rPr lang="fr-FR" sz="1200" dirty="0" err="1" smtClean="0">
                <a:latin typeface="Gill Sans"/>
                <a:cs typeface="Gill Sans"/>
              </a:rPr>
              <a:t>energy</a:t>
            </a:r>
            <a:r>
              <a:rPr lang="fr-FR" sz="1200" dirty="0" smtClean="0">
                <a:latin typeface="Gill Sans"/>
                <a:cs typeface="Gill Sans"/>
              </a:rPr>
              <a:t> </a:t>
            </a:r>
            <a:r>
              <a:rPr lang="fr-FR" sz="1200" dirty="0" err="1" smtClean="0">
                <a:latin typeface="Gill Sans"/>
                <a:cs typeface="Gill Sans"/>
              </a:rPr>
              <a:t>lost</a:t>
            </a:r>
            <a:r>
              <a:rPr lang="fr-FR" sz="1200" dirty="0" smtClean="0">
                <a:latin typeface="Gill Sans"/>
                <a:cs typeface="Gill Sans"/>
              </a:rPr>
              <a:t> by </a:t>
            </a:r>
            <a:r>
              <a:rPr lang="fr-FR" sz="1200" dirty="0" err="1" smtClean="0">
                <a:latin typeface="Gill Sans"/>
                <a:cs typeface="Gill Sans"/>
              </a:rPr>
              <a:t>particle</a:t>
            </a:r>
            <a:r>
              <a:rPr lang="fr-FR" sz="1200" dirty="0" smtClean="0">
                <a:latin typeface="Gill Sans"/>
                <a:cs typeface="Gill Sans"/>
              </a:rPr>
              <a:t> per unit path </a:t>
            </a:r>
            <a:r>
              <a:rPr lang="fr-FR" sz="1200" dirty="0" err="1" smtClean="0">
                <a:latin typeface="Gill Sans"/>
                <a:cs typeface="Gill Sans"/>
              </a:rPr>
              <a:t>length</a:t>
            </a:r>
            <a:endParaRPr lang="fr-FR" sz="1200" dirty="0" smtClean="0">
              <a:latin typeface="Gill Sans"/>
              <a:cs typeface="Gill Sans"/>
            </a:endParaRPr>
          </a:p>
          <a:p>
            <a:pPr algn="l" eaLnBrk="1" hangingPunct="1">
              <a:spcBef>
                <a:spcPct val="0"/>
              </a:spcBef>
            </a:pPr>
            <a:r>
              <a:rPr lang="fr-FR" sz="1200" b="1" dirty="0" err="1" smtClean="0">
                <a:latin typeface="Gill Sans"/>
                <a:cs typeface="Gill Sans"/>
              </a:rPr>
              <a:t>kB</a:t>
            </a:r>
            <a:r>
              <a:rPr lang="fr-FR" sz="1200" dirty="0" smtClean="0">
                <a:latin typeface="Gill Sans"/>
                <a:cs typeface="Gill Sans"/>
              </a:rPr>
              <a:t>	relates </a:t>
            </a:r>
            <a:r>
              <a:rPr lang="fr-FR" sz="1200" dirty="0" err="1" smtClean="0">
                <a:latin typeface="Gill Sans"/>
                <a:cs typeface="Gill Sans"/>
              </a:rPr>
              <a:t>density</a:t>
            </a:r>
            <a:r>
              <a:rPr lang="fr-FR" sz="1200" dirty="0" smtClean="0">
                <a:latin typeface="Gill Sans"/>
                <a:cs typeface="Gill Sans"/>
              </a:rPr>
              <a:t> of ionisation to </a:t>
            </a:r>
            <a:r>
              <a:rPr lang="fr-FR" sz="1200" dirty="0" err="1" smtClean="0">
                <a:latin typeface="Gill Sans"/>
                <a:cs typeface="Gill Sans"/>
              </a:rPr>
              <a:t>energy</a:t>
            </a:r>
            <a:r>
              <a:rPr lang="fr-FR" sz="1200" dirty="0" smtClean="0">
                <a:latin typeface="Gill Sans"/>
                <a:cs typeface="Gill Sans"/>
              </a:rPr>
              <a:t> </a:t>
            </a:r>
            <a:r>
              <a:rPr lang="fr-FR" sz="1200" dirty="0" err="1" smtClean="0">
                <a:latin typeface="Gill Sans"/>
                <a:cs typeface="Gill Sans"/>
              </a:rPr>
              <a:t>loss</a:t>
            </a:r>
            <a:endParaRPr lang="fr-FR" sz="1200" dirty="0" smtClean="0">
              <a:latin typeface="Gill Sans"/>
              <a:cs typeface="Gill Sans"/>
            </a:endParaRPr>
          </a:p>
          <a:p>
            <a:pPr algn="l" eaLnBrk="1" hangingPunct="1">
              <a:spcBef>
                <a:spcPct val="0"/>
              </a:spcBef>
            </a:pPr>
            <a:r>
              <a:rPr lang="fr-FR" sz="1200" dirty="0">
                <a:latin typeface="Gill Sans"/>
                <a:cs typeface="Gill Sans"/>
              </a:rPr>
              <a:t>	</a:t>
            </a:r>
            <a:r>
              <a:rPr lang="fr-FR" sz="1200" dirty="0" smtClean="0">
                <a:latin typeface="Gill Sans"/>
                <a:cs typeface="Gill Sans"/>
              </a:rPr>
              <a:t>= 0.207 mm/MeV</a:t>
            </a:r>
          </a:p>
          <a:p>
            <a:pPr algn="l" eaLnBrk="1" hangingPunct="1">
              <a:spcBef>
                <a:spcPct val="0"/>
              </a:spcBef>
            </a:pPr>
            <a:r>
              <a:rPr lang="fr-FR" sz="1200" b="1" dirty="0" smtClean="0">
                <a:latin typeface="Gill Sans"/>
                <a:cs typeface="Gill Sans"/>
              </a:rPr>
              <a:t>S</a:t>
            </a:r>
            <a:r>
              <a:rPr lang="fr-FR" sz="1200" dirty="0" smtClean="0">
                <a:latin typeface="Gill Sans"/>
                <a:cs typeface="Gill Sans"/>
              </a:rPr>
              <a:t>	</a:t>
            </a:r>
            <a:r>
              <a:rPr lang="fr-FR" sz="1200" dirty="0" err="1" smtClean="0">
                <a:latin typeface="Gill Sans"/>
                <a:cs typeface="Gill Sans"/>
              </a:rPr>
              <a:t>absolute</a:t>
            </a:r>
            <a:r>
              <a:rPr lang="fr-FR" sz="1200" dirty="0" smtClean="0">
                <a:latin typeface="Gill Sans"/>
                <a:cs typeface="Gill Sans"/>
              </a:rPr>
              <a:t> scintillation </a:t>
            </a:r>
            <a:r>
              <a:rPr lang="fr-FR" sz="1200" dirty="0" err="1" smtClean="0">
                <a:latin typeface="Gill Sans"/>
                <a:cs typeface="Gill Sans"/>
              </a:rPr>
              <a:t>efficiency</a:t>
            </a:r>
            <a:endParaRPr lang="fr-FR" sz="1200" dirty="0" smtClean="0">
              <a:latin typeface="Gill Sans"/>
              <a:cs typeface="Gill San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Simon Jolly — University College London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1F274-A603-4C51-99A6-9A47F728F8F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102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 fontScale="92500"/>
          </a:bodyPr>
          <a:lstStyle/>
          <a:p>
            <a:r>
              <a:rPr lang="en-US" sz="2400" dirty="0" smtClean="0"/>
              <a:t>Simulations of </a:t>
            </a:r>
            <a:r>
              <a:rPr lang="en-US" sz="2400" dirty="0" err="1" smtClean="0">
                <a:solidFill>
                  <a:srgbClr val="FF0000"/>
                </a:solidFill>
              </a:rPr>
              <a:t>SuperNEMO</a:t>
            </a:r>
            <a:r>
              <a:rPr lang="en-US" sz="2400" dirty="0" smtClean="0">
                <a:solidFill>
                  <a:srgbClr val="FF0000"/>
                </a:solidFill>
              </a:rPr>
              <a:t> scintillator</a:t>
            </a:r>
            <a:r>
              <a:rPr lang="en-US" sz="2400" dirty="0" smtClean="0"/>
              <a:t> </a:t>
            </a:r>
            <a:r>
              <a:rPr lang="en-US" sz="2400" dirty="0" err="1" smtClean="0"/>
              <a:t>vs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008000"/>
                </a:solidFill>
              </a:rPr>
              <a:t>Water Equivalent</a:t>
            </a:r>
            <a:r>
              <a:rPr lang="en-US" sz="2400" dirty="0" smtClean="0"/>
              <a:t>: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 smtClean="0"/>
              <a:t>PVT </a:t>
            </a:r>
            <a:r>
              <a:rPr lang="en-US" sz="2400" dirty="0"/>
              <a:t>is </a:t>
            </a:r>
            <a:r>
              <a:rPr lang="en-US" sz="2400" dirty="0" smtClean="0"/>
              <a:t>“water equivalent” </a:t>
            </a:r>
            <a:r>
              <a:rPr lang="en-US" sz="2400" dirty="0"/>
              <a:t>for stopping distance and </a:t>
            </a:r>
            <a:r>
              <a:rPr lang="en-US" sz="2400" dirty="0" smtClean="0"/>
              <a:t>spread, as is PS.</a:t>
            </a:r>
            <a:endParaRPr lang="en-US" sz="2400" dirty="0"/>
          </a:p>
          <a:p>
            <a:r>
              <a:rPr lang="en-US" sz="2400" dirty="0"/>
              <a:t>One to one conversion for water </a:t>
            </a:r>
            <a:r>
              <a:rPr lang="en-US" sz="2400" dirty="0" smtClean="0"/>
              <a:t>phantoms.</a:t>
            </a:r>
          </a:p>
          <a:p>
            <a:r>
              <a:rPr lang="en-US" sz="2400" dirty="0" smtClean="0"/>
              <a:t>Is this important to radiotherapy physics…?</a:t>
            </a: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Simulated Stopping Distance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8864420"/>
              </p:ext>
            </p:extLst>
          </p:nvPr>
        </p:nvGraphicFramePr>
        <p:xfrm>
          <a:off x="337025" y="1668744"/>
          <a:ext cx="8469950" cy="29816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3990"/>
                <a:gridCol w="1693990"/>
                <a:gridCol w="1693990"/>
                <a:gridCol w="1693990"/>
                <a:gridCol w="1693990"/>
              </a:tblGrid>
              <a:tr h="169373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Proton Beam Energy, MeV</a:t>
                      </a:r>
                      <a:endParaRPr lang="en-US" sz="1800" b="1" dirty="0">
                        <a:latin typeface="Gill Sans"/>
                        <a:cs typeface="Gill San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Mean stopping distance, </a:t>
                      </a:r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SCINT</a:t>
                      </a:r>
                      <a:r>
                        <a:rPr lang="en-US" sz="1800" dirty="0" smtClean="0"/>
                        <a:t> (mm)</a:t>
                      </a:r>
                      <a:endParaRPr lang="en-US" sz="1800" b="1" dirty="0">
                        <a:latin typeface="Gill Sans"/>
                        <a:cs typeface="Gill San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Mean stopping distance,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smtClean="0">
                          <a:solidFill>
                            <a:srgbClr val="008000"/>
                          </a:solidFill>
                        </a:rPr>
                        <a:t>WATER</a:t>
                      </a:r>
                      <a:r>
                        <a:rPr lang="en-US" sz="1800" baseline="0" dirty="0" smtClean="0"/>
                        <a:t> (mm)</a:t>
                      </a:r>
                      <a:endParaRPr lang="en-US" sz="1800" b="1" dirty="0">
                        <a:latin typeface="Gill Sans"/>
                        <a:cs typeface="Gill San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σ</a:t>
                      </a:r>
                      <a:r>
                        <a:rPr lang="en-US" sz="1800" dirty="0" smtClean="0"/>
                        <a:t> stopping</a:t>
                      </a:r>
                      <a:r>
                        <a:rPr lang="en-US" sz="1800" baseline="0" dirty="0" smtClean="0"/>
                        <a:t> distance, </a:t>
                      </a:r>
                      <a:r>
                        <a:rPr lang="en-US" sz="1800" baseline="0" dirty="0" smtClean="0">
                          <a:solidFill>
                            <a:srgbClr val="FF0000"/>
                          </a:solidFill>
                        </a:rPr>
                        <a:t>SCINT</a:t>
                      </a:r>
                      <a:r>
                        <a:rPr lang="en-US" sz="1800" baseline="0" dirty="0" smtClean="0"/>
                        <a:t> (mm)</a:t>
                      </a:r>
                      <a:endParaRPr lang="en-US" sz="1800" b="1" dirty="0">
                        <a:latin typeface="Gill Sans"/>
                        <a:cs typeface="Gill San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σ</a:t>
                      </a:r>
                      <a:r>
                        <a:rPr lang="en-US" sz="1800" dirty="0" smtClean="0"/>
                        <a:t> stopping distance, </a:t>
                      </a:r>
                      <a:r>
                        <a:rPr lang="en-US" sz="1800" dirty="0" smtClean="0">
                          <a:solidFill>
                            <a:srgbClr val="008000"/>
                          </a:solidFill>
                        </a:rPr>
                        <a:t>WATER</a:t>
                      </a:r>
                      <a:r>
                        <a:rPr lang="en-US" sz="1800" baseline="0" dirty="0" smtClean="0"/>
                        <a:t> (mm)</a:t>
                      </a:r>
                      <a:endParaRPr lang="en-US" sz="1800" b="1" dirty="0">
                        <a:latin typeface="Gill Sans"/>
                        <a:cs typeface="Gill Sans"/>
                      </a:endParaRPr>
                    </a:p>
                  </a:txBody>
                  <a:tcPr anchor="ctr"/>
                </a:tc>
              </a:tr>
              <a:tr h="42931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60</a:t>
                      </a:r>
                      <a:endParaRPr lang="en-US" sz="1800" dirty="0"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30.21</a:t>
                      </a:r>
                      <a:endParaRPr lang="en-US" sz="1800" dirty="0">
                        <a:solidFill>
                          <a:srgbClr val="FF0000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008000"/>
                          </a:solidFill>
                        </a:rPr>
                        <a:t>30.54</a:t>
                      </a:r>
                      <a:endParaRPr lang="en-US" sz="1800" dirty="0">
                        <a:solidFill>
                          <a:srgbClr val="008000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0.33</a:t>
                      </a:r>
                      <a:endParaRPr lang="en-US" sz="1800" dirty="0">
                        <a:solidFill>
                          <a:srgbClr val="FF0000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008000"/>
                          </a:solidFill>
                        </a:rPr>
                        <a:t>0.33</a:t>
                      </a:r>
                      <a:endParaRPr lang="en-US" sz="1800" dirty="0">
                        <a:solidFill>
                          <a:srgbClr val="008000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</a:tr>
              <a:tr h="42931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200</a:t>
                      </a:r>
                      <a:endParaRPr lang="en-US" sz="1800" dirty="0"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255.4</a:t>
                      </a:r>
                      <a:endParaRPr lang="en-US" sz="1800" dirty="0">
                        <a:solidFill>
                          <a:srgbClr val="FF0000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008000"/>
                          </a:solidFill>
                        </a:rPr>
                        <a:t>257.1</a:t>
                      </a:r>
                      <a:endParaRPr lang="en-US" sz="1800" dirty="0">
                        <a:solidFill>
                          <a:srgbClr val="008000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2.48</a:t>
                      </a:r>
                      <a:endParaRPr lang="en-US" sz="1800" dirty="0">
                        <a:solidFill>
                          <a:srgbClr val="FF0000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008000"/>
                          </a:solidFill>
                        </a:rPr>
                        <a:t>2.44</a:t>
                      </a:r>
                      <a:endParaRPr lang="en-US" sz="1800" dirty="0">
                        <a:solidFill>
                          <a:srgbClr val="008000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</a:tr>
              <a:tr h="42931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300</a:t>
                      </a:r>
                      <a:endParaRPr lang="en-US" sz="1800" dirty="0"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505.9</a:t>
                      </a:r>
                      <a:endParaRPr lang="en-US" sz="1800" dirty="0">
                        <a:solidFill>
                          <a:srgbClr val="FF0000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008000"/>
                          </a:solidFill>
                        </a:rPr>
                        <a:t>509.9</a:t>
                      </a:r>
                      <a:endParaRPr lang="en-US" sz="1800" dirty="0">
                        <a:solidFill>
                          <a:srgbClr val="008000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4.64</a:t>
                      </a:r>
                      <a:endParaRPr lang="en-US" sz="1800" dirty="0">
                        <a:solidFill>
                          <a:srgbClr val="FF0000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rgbClr val="008000"/>
                          </a:solidFill>
                        </a:rPr>
                        <a:t>4.78</a:t>
                      </a:r>
                      <a:endParaRPr lang="en-US" sz="1800" dirty="0">
                        <a:solidFill>
                          <a:srgbClr val="008000"/>
                        </a:solidFill>
                        <a:latin typeface="Gill Sans"/>
                        <a:cs typeface="Gill San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Simon Jolly — University College London</a:t>
            </a: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1F274-A603-4C51-99A6-9A47F728F8F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60205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6" descr="ProtonRuler.pdf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27" b="-427"/>
          <a:stretch/>
        </p:blipFill>
        <p:spPr>
          <a:xfrm>
            <a:off x="2084036" y="2907961"/>
            <a:ext cx="7059964" cy="39500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Proton Stopping Power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288635" y="1010226"/>
            <a:ext cx="7459665" cy="2479874"/>
          </a:xfrm>
        </p:spPr>
        <p:txBody>
          <a:bodyPr/>
          <a:lstStyle/>
          <a:p>
            <a:r>
              <a:rPr lang="en-US" dirty="0" smtClean="0"/>
              <a:t>Treatment plans constructed using X-ray CT.</a:t>
            </a:r>
          </a:p>
          <a:p>
            <a:r>
              <a:rPr lang="en-US" dirty="0" smtClean="0"/>
              <a:t>Electron density is NOT the same as proton stopping power.</a:t>
            </a:r>
          </a:p>
          <a:p>
            <a:r>
              <a:rPr lang="en-US" dirty="0" smtClean="0"/>
              <a:t>Hounsfield unit conversion factor introduces range uncertainty.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1F274-A603-4C51-99A6-9A47F728F8FD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94194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ill Sans" charset="0"/>
                <a:ea typeface="ＭＳ Ｐゴシック" charset="0"/>
              </a:rPr>
              <a:t>Range </a:t>
            </a:r>
            <a:r>
              <a:rPr lang="en-US" dirty="0" smtClean="0">
                <a:latin typeface="Gill Sans" charset="0"/>
                <a:ea typeface="ＭＳ Ｐゴシック" charset="0"/>
              </a:rPr>
              <a:t>Uncertainty (T. Lomax)</a:t>
            </a:r>
            <a:endParaRPr lang="en-US" dirty="0">
              <a:latin typeface="Gill Sans" charset="0"/>
              <a:ea typeface="ＭＳ Ｐゴシック" charset="0"/>
            </a:endParaRPr>
          </a:p>
        </p:txBody>
      </p:sp>
      <p:pic>
        <p:nvPicPr>
          <p:cNvPr id="55300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03" t="55544" r="8044" b="156"/>
          <a:stretch>
            <a:fillRect/>
          </a:stretch>
        </p:blipFill>
        <p:spPr>
          <a:xfrm>
            <a:off x="5213157" y="3672557"/>
            <a:ext cx="3123988" cy="246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301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72" t="10497" r="8421" b="45795"/>
          <a:stretch>
            <a:fillRect/>
          </a:stretch>
        </p:blipFill>
        <p:spPr>
          <a:xfrm>
            <a:off x="5213157" y="908720"/>
            <a:ext cx="3123988" cy="246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ProtonOvershoot5weeks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28" t="3676" b="5771"/>
          <a:stretch/>
        </p:blipFill>
        <p:spPr>
          <a:xfrm>
            <a:off x="702741" y="978082"/>
            <a:ext cx="3179358" cy="50691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7674" y="3332333"/>
            <a:ext cx="371227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cs typeface="Gill Sans"/>
              </a:rPr>
              <a:t>Tumour</a:t>
            </a:r>
            <a:r>
              <a:rPr lang="en-US" sz="2000" dirty="0" smtClean="0">
                <a:cs typeface="Gill Sans"/>
              </a:rPr>
              <a:t> shrinkage after 5 weeks</a:t>
            </a:r>
            <a:endParaRPr lang="en-US" sz="2000" dirty="0">
              <a:cs typeface="Gill San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Simon Jolly — University College London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1F274-A603-4C51-99A6-9A47F728F8FD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438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Proton CT (N. </a:t>
            </a:r>
            <a:r>
              <a:rPr lang="en-US" dirty="0" err="1" smtClean="0"/>
              <a:t>Allinson</a:t>
            </a:r>
            <a:r>
              <a:rPr lang="en-US" dirty="0" smtClean="0"/>
              <a:t>, </a:t>
            </a:r>
            <a:r>
              <a:rPr lang="en-US" dirty="0" err="1" smtClean="0"/>
              <a:t>PRaVDA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4"/>
          </p:nvPr>
        </p:nvSpPr>
        <p:spPr>
          <a:xfrm>
            <a:off x="291300" y="1010226"/>
            <a:ext cx="7521060" cy="1770702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Use proton imaging to reduce range uncertainties in treatment planning:</a:t>
            </a:r>
          </a:p>
          <a:p>
            <a:pPr lvl="1"/>
            <a:r>
              <a:rPr lang="en-US" dirty="0" smtClean="0"/>
              <a:t>Measure proton entry and exit positions and trajectories with trackers.</a:t>
            </a:r>
          </a:p>
          <a:p>
            <a:pPr lvl="1"/>
            <a:r>
              <a:rPr lang="en-US" dirty="0" smtClean="0"/>
              <a:t>Measure energy with Residual Energy Resolving Detector (range telescope or calorimeter).</a:t>
            </a:r>
          </a:p>
          <a:p>
            <a:pPr lvl="1"/>
            <a:r>
              <a:rPr lang="en-US" dirty="0" smtClean="0"/>
              <a:t>Calculate proton most likely path to reconstruct image.</a:t>
            </a:r>
          </a:p>
        </p:txBody>
      </p:sp>
      <p:pic>
        <p:nvPicPr>
          <p:cNvPr id="9" name="Content Placeholder 6" descr="ProtonCTPrinciples.pdf"/>
          <p:cNvPicPr>
            <a:picLocks noGrp="1" noChangeAspect="1"/>
          </p:cNvPicPr>
          <p:nvPr>
            <p:ph sz="half" idx="19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94" b="5144"/>
          <a:stretch/>
        </p:blipFill>
        <p:spPr>
          <a:xfrm>
            <a:off x="290513" y="2780928"/>
            <a:ext cx="8570912" cy="3349407"/>
          </a:xfrm>
          <a:prstGeom prst="rect">
            <a:avLst/>
          </a:prstGeom>
        </p:spPr>
      </p:pic>
      <p:sp>
        <p:nvSpPr>
          <p:cNvPr id="10" name="Footer Placeholder 9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fld id="{B679D124-DCDD-BE40-A0D2-2DF21D3423B9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64586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-13131" r="-13131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Proton CT Image Reconstruction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Simon Jolly — University College London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1F274-A603-4C51-99A6-9A47F728F8FD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35902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For Proton CT, need to read out proton energy quickly and accurately:</a:t>
            </a:r>
          </a:p>
          <a:p>
            <a:pPr lvl="1"/>
            <a:r>
              <a:rPr lang="en-US" dirty="0" smtClean="0"/>
              <a:t>Energy resolution &lt;1% 𝜎.</a:t>
            </a:r>
          </a:p>
          <a:p>
            <a:pPr lvl="1"/>
            <a:r>
              <a:rPr lang="en-US" dirty="0" smtClean="0"/>
              <a:t>Rate 1–10 MHz for reasonable imaging time.</a:t>
            </a:r>
          </a:p>
          <a:p>
            <a:r>
              <a:rPr lang="en-US" dirty="0" smtClean="0"/>
              <a:t>Detector requirements overlap with range QA:</a:t>
            </a:r>
          </a:p>
          <a:p>
            <a:pPr lvl="1"/>
            <a:r>
              <a:rPr lang="en-US" dirty="0"/>
              <a:t>Daily measurements are faster but less comprehensive: really just want to verify that the energy of the beam specified by the control system has the correct range in water (Water Equivalent Path Length).</a:t>
            </a:r>
          </a:p>
          <a:p>
            <a:pPr lvl="1"/>
            <a:r>
              <a:rPr lang="en-US" dirty="0"/>
              <a:t>Morning range QA normally verifies a few energies at known depths:</a:t>
            </a:r>
          </a:p>
          <a:p>
            <a:pPr lvl="2"/>
            <a:r>
              <a:rPr lang="en-US" dirty="0"/>
              <a:t>Proton counting in water-equivalent phantom.</a:t>
            </a:r>
          </a:p>
          <a:p>
            <a:pPr lvl="2"/>
            <a:r>
              <a:rPr lang="en-US" dirty="0"/>
              <a:t>Setup and measurement </a:t>
            </a:r>
            <a:r>
              <a:rPr lang="en-US" dirty="0" smtClean="0"/>
              <a:t>can be time consuming…</a:t>
            </a:r>
            <a:endParaRPr lang="en-US" dirty="0"/>
          </a:p>
          <a:p>
            <a:pPr lvl="1"/>
            <a:r>
              <a:rPr lang="en-US" dirty="0"/>
              <a:t>Requirements for improved QA system:</a:t>
            </a:r>
          </a:p>
          <a:p>
            <a:pPr lvl="2"/>
            <a:r>
              <a:rPr lang="en-US" dirty="0"/>
              <a:t>Better than 1% </a:t>
            </a:r>
            <a:r>
              <a:rPr lang="en-US" dirty="0" err="1">
                <a:ea typeface="Lucida Grande"/>
              </a:rPr>
              <a:t>σ</a:t>
            </a:r>
            <a:r>
              <a:rPr lang="en-US" dirty="0">
                <a:ea typeface="Lucida Grande"/>
              </a:rPr>
              <a:t> resolution across all energies.</a:t>
            </a:r>
          </a:p>
          <a:p>
            <a:pPr lvl="2"/>
            <a:r>
              <a:rPr lang="en-US" dirty="0">
                <a:ea typeface="Lucida Grande"/>
              </a:rPr>
              <a:t>Easier system setup and faster data acquisition and readout.</a:t>
            </a:r>
          </a:p>
          <a:p>
            <a:r>
              <a:rPr lang="en-US" dirty="0" smtClean="0"/>
              <a:t>See if </a:t>
            </a:r>
            <a:r>
              <a:rPr lang="en-US" dirty="0" err="1" smtClean="0"/>
              <a:t>SuperNEMO</a:t>
            </a:r>
            <a:r>
              <a:rPr lang="en-US" dirty="0" smtClean="0"/>
              <a:t> calorimeter works for protons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Proton </a:t>
            </a:r>
            <a:r>
              <a:rPr lang="en-US" dirty="0" err="1" smtClean="0"/>
              <a:t>Calorimetry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Simon Jolly — University College London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1F274-A603-4C51-99A6-9A47F728F8FD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02131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Clatterbridge</a:t>
            </a:r>
            <a:r>
              <a:rPr lang="en-US" dirty="0" smtClean="0"/>
              <a:t> Cancer Centre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4"/>
          </p:nvPr>
        </p:nvSpPr>
        <p:spPr>
          <a:xfrm>
            <a:off x="291300" y="1010226"/>
            <a:ext cx="5296700" cy="1266646"/>
          </a:xfrm>
        </p:spPr>
        <p:txBody>
          <a:bodyPr>
            <a:normAutofit fontScale="47500" lnSpcReduction="20000"/>
          </a:bodyPr>
          <a:lstStyle/>
          <a:p>
            <a:r>
              <a:rPr lang="en-US" dirty="0" smtClean="0"/>
              <a:t>62 MeV </a:t>
            </a:r>
            <a:r>
              <a:rPr lang="en-US" dirty="0" err="1" smtClean="0"/>
              <a:t>Scanditronix</a:t>
            </a:r>
            <a:r>
              <a:rPr lang="en-US" dirty="0" smtClean="0"/>
              <a:t> cyclotron provides 60 MeV protons (31 mm in water) to treatment room through double scattering.</a:t>
            </a:r>
          </a:p>
          <a:p>
            <a:r>
              <a:rPr lang="en-US" dirty="0" smtClean="0"/>
              <a:t>Beam time provided for research.</a:t>
            </a:r>
          </a:p>
          <a:p>
            <a:r>
              <a:rPr lang="en-US" dirty="0" smtClean="0"/>
              <a:t>We’ve had 2-day shifts every few months.</a:t>
            </a:r>
          </a:p>
          <a:p>
            <a:r>
              <a:rPr lang="en-US" dirty="0" smtClean="0"/>
              <a:t>Already made interesting observations with our equipment about the treatment beam…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5"/>
          </p:nvPr>
        </p:nvSpPr>
        <p:spPr>
          <a:xfrm>
            <a:off x="6161852" y="3212976"/>
            <a:ext cx="2699284" cy="2910341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Need much lower proton </a:t>
            </a:r>
            <a:r>
              <a:rPr lang="en-US" dirty="0" err="1" smtClean="0"/>
              <a:t>fluence</a:t>
            </a:r>
            <a:r>
              <a:rPr lang="en-US" dirty="0" smtClean="0"/>
              <a:t> for our measurements than clinical settings.</a:t>
            </a:r>
          </a:p>
          <a:p>
            <a:r>
              <a:rPr lang="en-US" dirty="0" smtClean="0"/>
              <a:t>Rate reduction achieved through:</a:t>
            </a:r>
          </a:p>
          <a:p>
            <a:pPr lvl="1"/>
            <a:r>
              <a:rPr lang="en-US" dirty="0" smtClean="0"/>
              <a:t>Various collimators (0.5–10 mm)</a:t>
            </a:r>
          </a:p>
          <a:p>
            <a:pPr lvl="1"/>
            <a:r>
              <a:rPr lang="en-US" dirty="0" smtClean="0"/>
              <a:t>Ion source gas supply.</a:t>
            </a:r>
          </a:p>
          <a:p>
            <a:pPr lvl="1"/>
            <a:r>
              <a:rPr lang="en-US" dirty="0" smtClean="0"/>
              <a:t>Ion source discharge current.</a:t>
            </a:r>
          </a:p>
          <a:p>
            <a:pPr lvl="1"/>
            <a:r>
              <a:rPr lang="en-US" dirty="0" smtClean="0"/>
              <a:t>Cyclotron sector </a:t>
            </a:r>
            <a:r>
              <a:rPr lang="en-US" dirty="0" err="1" smtClean="0"/>
              <a:t>focussing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RF phasing (wouldn’t recommend it…).</a:t>
            </a:r>
            <a:endParaRPr lang="en-US" dirty="0"/>
          </a:p>
        </p:txBody>
      </p:sp>
      <p:pic>
        <p:nvPicPr>
          <p:cNvPr id="9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9"/>
          <a:stretch/>
        </p:blipFill>
        <p:spPr bwMode="auto">
          <a:xfrm>
            <a:off x="178740" y="2302786"/>
            <a:ext cx="5916671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407" y="4853136"/>
            <a:ext cx="2235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150" y="912813"/>
            <a:ext cx="3340100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>
              <a:defRPr/>
            </a:pPr>
            <a:fld id="{8A72FD52-CF31-4E4E-994A-3838AE3989F9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72424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Equipment Setup</a:t>
            </a:r>
            <a:endParaRPr lang="en-US" dirty="0"/>
          </a:p>
        </p:txBody>
      </p:sp>
      <p:pic>
        <p:nvPicPr>
          <p:cNvPr id="7" name="Picture 6" descr="setup_207bi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48" y="979257"/>
            <a:ext cx="7663869" cy="312137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233333" y="2492896"/>
            <a:ext cx="4348338" cy="3643717"/>
            <a:chOff x="4233333" y="2652889"/>
            <a:chExt cx="4348338" cy="3643717"/>
          </a:xfrm>
        </p:grpSpPr>
        <p:pic>
          <p:nvPicPr>
            <p:cNvPr id="9" name="Picture 8" descr="trace_100ns.bmp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2233" y="2833033"/>
              <a:ext cx="4144433" cy="3396317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4233333" y="2652889"/>
              <a:ext cx="145344" cy="35764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l Sans"/>
                <a:cs typeface="Gill Sans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8436327" y="2720145"/>
              <a:ext cx="145344" cy="35764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l Sans"/>
                <a:cs typeface="Gill San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748157" y="4594523"/>
            <a:ext cx="332995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Gill Sans"/>
                <a:cs typeface="Gill Sans"/>
              </a:rPr>
              <a:t>CAEN DT5751 Digitiser</a:t>
            </a:r>
            <a:r>
              <a:rPr lang="en-US" dirty="0" smtClean="0">
                <a:latin typeface="Gill Sans"/>
                <a:cs typeface="Gill Sans"/>
              </a:rPr>
              <a:t>:</a:t>
            </a:r>
          </a:p>
          <a:p>
            <a:r>
              <a:rPr lang="en-US" sz="1700" dirty="0" smtClean="0">
                <a:latin typeface="Gill Sans"/>
                <a:cs typeface="Gill Sans"/>
              </a:rPr>
              <a:t>Dual-gate signal integration</a:t>
            </a:r>
          </a:p>
          <a:p>
            <a:r>
              <a:rPr lang="en-GB" sz="1700" dirty="0">
                <a:latin typeface="Gill Sans"/>
                <a:ea typeface="Arial" charset="0"/>
                <a:cs typeface="Gill Sans"/>
              </a:rPr>
              <a:t>→ </a:t>
            </a:r>
            <a:r>
              <a:rPr lang="en-US" sz="1700" dirty="0" smtClean="0">
                <a:latin typeface="Gill Sans"/>
                <a:cs typeface="Gill Sans"/>
              </a:rPr>
              <a:t>On-the-fly pulse shape analysis</a:t>
            </a:r>
          </a:p>
          <a:p>
            <a:r>
              <a:rPr lang="en-GB" sz="1700" dirty="0">
                <a:latin typeface="Gill Sans"/>
                <a:ea typeface="Arial" charset="0"/>
                <a:cs typeface="Gill Sans"/>
              </a:rPr>
              <a:t>→ </a:t>
            </a:r>
            <a:r>
              <a:rPr lang="en-US" sz="1700" dirty="0" smtClean="0">
                <a:latin typeface="Gill Sans"/>
                <a:cs typeface="Gill Sans"/>
              </a:rPr>
              <a:t>Neutron/gamma discrimination</a:t>
            </a:r>
          </a:p>
          <a:p>
            <a:endParaRPr lang="en-US" sz="1700" dirty="0">
              <a:latin typeface="Gill Sans"/>
              <a:cs typeface="Gill Sans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167467" y="3683001"/>
            <a:ext cx="2065866" cy="0"/>
          </a:xfrm>
          <a:prstGeom prst="straightConnector1">
            <a:avLst/>
          </a:prstGeom>
          <a:ln w="25400">
            <a:solidFill>
              <a:srgbClr val="66006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Simon Jolly — University College London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1F274-A603-4C51-99A6-9A47F728F8FD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72479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A large range of Quality Assurance checks are needed in 	  Proton Beam Therapy to ensure treatment is safe: different requirements for daily, weekly and monthly checks.</a:t>
            </a:r>
          </a:p>
          <a:p>
            <a:r>
              <a:rPr lang="en-US" dirty="0" smtClean="0"/>
              <a:t>Most time for daily checks is spent verifying the proton Water Equivalent Path Length (WEPL) is correct for a given energy: the proton has to travel a very precise depth in the patient for PBT to be successful!</a:t>
            </a:r>
            <a:endParaRPr lang="en-US" dirty="0" smtClean="0"/>
          </a:p>
          <a:p>
            <a:r>
              <a:rPr lang="en-US" dirty="0" smtClean="0"/>
              <a:t>Morning </a:t>
            </a:r>
            <a:r>
              <a:rPr lang="en-US" dirty="0"/>
              <a:t>range QA normally verifies a few energies at known depths:</a:t>
            </a:r>
          </a:p>
          <a:p>
            <a:pPr lvl="1"/>
            <a:r>
              <a:rPr lang="en-US" dirty="0"/>
              <a:t>Proton counting in water-equivalent phantom.</a:t>
            </a:r>
          </a:p>
          <a:p>
            <a:pPr lvl="1"/>
            <a:r>
              <a:rPr lang="en-US" dirty="0"/>
              <a:t>Setup and measurement </a:t>
            </a:r>
            <a:r>
              <a:rPr lang="en-US" dirty="0" smtClean="0"/>
              <a:t>can be time consuming…</a:t>
            </a:r>
            <a:endParaRPr lang="en-US" dirty="0"/>
          </a:p>
          <a:p>
            <a:r>
              <a:rPr lang="en-US" dirty="0" smtClean="0"/>
              <a:t>To speed up the morning QA and improve the accuracy, we are developing a detector using water-equivalent plastic scintillator based on </a:t>
            </a:r>
            <a:r>
              <a:rPr lang="en-US" dirty="0" err="1" smtClean="0"/>
              <a:t>SuperNEMO</a:t>
            </a:r>
            <a:r>
              <a:rPr lang="en-US" dirty="0" smtClean="0"/>
              <a:t> detector technology.</a:t>
            </a:r>
          </a:p>
          <a:p>
            <a:r>
              <a:rPr lang="en-US" dirty="0" smtClean="0"/>
              <a:t>Requirements </a:t>
            </a:r>
            <a:r>
              <a:rPr lang="en-US" dirty="0"/>
              <a:t>for improved QA system:</a:t>
            </a:r>
          </a:p>
          <a:p>
            <a:pPr lvl="1"/>
            <a:r>
              <a:rPr lang="en-US" dirty="0"/>
              <a:t>Better than 1% </a:t>
            </a:r>
            <a:r>
              <a:rPr lang="en-US" dirty="0" err="1">
                <a:ea typeface="Lucida Grande"/>
              </a:rPr>
              <a:t>σ</a:t>
            </a:r>
            <a:r>
              <a:rPr lang="en-US" dirty="0">
                <a:ea typeface="Lucida Grande"/>
              </a:rPr>
              <a:t> resolution across all energies.</a:t>
            </a:r>
          </a:p>
          <a:p>
            <a:pPr lvl="1"/>
            <a:r>
              <a:rPr lang="en-US" dirty="0" smtClean="0">
                <a:ea typeface="Lucida Grande"/>
              </a:rPr>
              <a:t>Easy </a:t>
            </a:r>
            <a:r>
              <a:rPr lang="en-US" dirty="0">
                <a:ea typeface="Lucida Grande"/>
              </a:rPr>
              <a:t>system setup and faster data acquisition and readout</a:t>
            </a:r>
            <a:r>
              <a:rPr lang="en-US" dirty="0" smtClean="0">
                <a:ea typeface="Lucida Grande"/>
              </a:rPr>
              <a:t>.</a:t>
            </a:r>
            <a:endParaRPr lang="en-US" dirty="0">
              <a:ea typeface="Lucida Grande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Proton Beam Therapy QA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Simon Jolly — University College London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1F274-A603-4C51-99A6-9A47F728F8F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19194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Tests</a:t>
            </a:r>
            <a:endParaRPr lang="en-US" dirty="0"/>
          </a:p>
        </p:txBody>
      </p:sp>
      <p:pic>
        <p:nvPicPr>
          <p:cNvPr id="10" name="Picture 9" descr="SAM_776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09944" y="1906782"/>
            <a:ext cx="5401134" cy="3600756"/>
          </a:xfrm>
          <a:prstGeom prst="rect">
            <a:avLst/>
          </a:prstGeom>
        </p:spPr>
      </p:pic>
      <p:pic>
        <p:nvPicPr>
          <p:cNvPr id="14" name="Content Placeholder 13" descr="nozzle.jpg"/>
          <p:cNvPicPr>
            <a:picLocks noGrp="1" noChangeAspect="1"/>
          </p:cNvPicPr>
          <p:nvPr>
            <p:ph sz="half" idx="2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194" r="-40194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5" name="Content Placeholder 14" descr="SAM_7786.JPG"/>
          <p:cNvPicPr>
            <a:picLocks noGrp="1" noChangeAspect="1"/>
          </p:cNvPicPr>
          <p:nvPr>
            <p:ph sz="half" idx="2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12" r="-3012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>
              <a:defRPr/>
            </a:pPr>
            <a:fld id="{72CD255D-E416-C14E-9276-4D801D8232EC}" type="slidenum">
              <a:rPr lang="en-GB" smtClean="0"/>
              <a:pPr>
                <a:defRPr/>
              </a:pPr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8453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ST_800V_LG100ns_038_eh_0_fit.eps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39" r="-6039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Fitted Data</a:t>
            </a:r>
            <a:endParaRPr lang="en-US" dirty="0"/>
          </a:p>
        </p:txBody>
      </p:sp>
      <p:cxnSp>
        <p:nvCxnSpPr>
          <p:cNvPr id="8" name="Straight Arrow Connector 7"/>
          <p:cNvCxnSpPr>
            <a:stCxn id="9" idx="3"/>
          </p:cNvCxnSpPr>
          <p:nvPr/>
        </p:nvCxnSpPr>
        <p:spPr>
          <a:xfrm>
            <a:off x="3402651" y="5298805"/>
            <a:ext cx="1066796" cy="119167"/>
          </a:xfrm>
          <a:prstGeom prst="straightConnector1">
            <a:avLst/>
          </a:prstGeom>
          <a:ln w="19050">
            <a:solidFill>
              <a:srgbClr val="008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712135" y="5144916"/>
            <a:ext cx="16905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8000"/>
                </a:solidFill>
              </a:rPr>
              <a:t> Mirror Landau Tail</a:t>
            </a:r>
            <a:endParaRPr lang="en-US" sz="1400" dirty="0">
              <a:solidFill>
                <a:srgbClr val="008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4967111" y="2215444"/>
            <a:ext cx="1052690" cy="285421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5700889" y="2215444"/>
            <a:ext cx="318911" cy="5080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039556" y="1609614"/>
            <a:ext cx="2436518" cy="9541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Gill Sans"/>
                <a:cs typeface="Gill Sans"/>
              </a:rPr>
              <a:t>Fitting function:</a:t>
            </a:r>
            <a:endParaRPr lang="en-US" sz="1400" dirty="0">
              <a:solidFill>
                <a:srgbClr val="FF0000"/>
              </a:solidFill>
              <a:latin typeface="Gill Sans"/>
              <a:cs typeface="Gill Sans"/>
            </a:endParaRPr>
          </a:p>
          <a:p>
            <a:pPr algn="ctr"/>
            <a:r>
              <a:rPr lang="en-US" sz="1400" b="1" dirty="0" smtClean="0">
                <a:solidFill>
                  <a:srgbClr val="FF0000"/>
                </a:solidFill>
                <a:latin typeface="Gill Sans"/>
                <a:cs typeface="Gill Sans"/>
              </a:rPr>
              <a:t>Convolution</a:t>
            </a:r>
            <a:r>
              <a:rPr lang="en-US" sz="1400" dirty="0" smtClean="0">
                <a:solidFill>
                  <a:srgbClr val="FF0000"/>
                </a:solidFill>
                <a:latin typeface="Gill Sans"/>
                <a:cs typeface="Gill Sans"/>
              </a:rPr>
              <a:t> of </a:t>
            </a:r>
            <a:r>
              <a:rPr lang="en-US" sz="1400" b="1" dirty="0" smtClean="0">
                <a:solidFill>
                  <a:srgbClr val="FF0000"/>
                </a:solidFill>
                <a:latin typeface="Gill Sans"/>
                <a:cs typeface="Gill Sans"/>
              </a:rPr>
              <a:t>Gaussian</a:t>
            </a:r>
            <a:r>
              <a:rPr lang="en-US" sz="1400" dirty="0" smtClean="0">
                <a:solidFill>
                  <a:srgbClr val="FF0000"/>
                </a:solidFill>
                <a:latin typeface="Gill Sans"/>
                <a:cs typeface="Gill Sans"/>
              </a:rPr>
              <a:t> 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Gill Sans"/>
                <a:cs typeface="Gill Sans"/>
              </a:rPr>
              <a:t>and </a:t>
            </a:r>
            <a:r>
              <a:rPr lang="en-US" sz="1400" b="1" dirty="0" smtClean="0">
                <a:solidFill>
                  <a:srgbClr val="FF0000"/>
                </a:solidFill>
                <a:latin typeface="Gill Sans"/>
                <a:cs typeface="Gill Sans"/>
              </a:rPr>
              <a:t>mirror Landau </a:t>
            </a:r>
            <a:br>
              <a:rPr lang="en-US" sz="1400" b="1" dirty="0" smtClean="0">
                <a:solidFill>
                  <a:srgbClr val="FF0000"/>
                </a:solidFill>
                <a:latin typeface="Gill Sans"/>
                <a:cs typeface="Gill Sans"/>
              </a:rPr>
            </a:br>
            <a:r>
              <a:rPr lang="en-US" sz="1400" dirty="0" smtClean="0">
                <a:solidFill>
                  <a:srgbClr val="FF0000"/>
                </a:solidFill>
                <a:latin typeface="Gill Sans"/>
                <a:cs typeface="Gill Sans"/>
              </a:rPr>
              <a:t>+ </a:t>
            </a:r>
            <a:r>
              <a:rPr lang="en-US" sz="1400" b="1" dirty="0" smtClean="0">
                <a:solidFill>
                  <a:srgbClr val="660066"/>
                </a:solidFill>
                <a:latin typeface="Gill Sans"/>
                <a:cs typeface="Gill Sans"/>
              </a:rPr>
              <a:t>Landau</a:t>
            </a:r>
            <a:r>
              <a:rPr lang="en-US" sz="1400" dirty="0" smtClean="0">
                <a:solidFill>
                  <a:srgbClr val="660066"/>
                </a:solidFill>
                <a:latin typeface="Gill Sans"/>
                <a:cs typeface="Gill Sans"/>
              </a:rPr>
              <a:t> on the </a:t>
            </a:r>
            <a:r>
              <a:rPr lang="en-US" sz="1400" b="1" dirty="0" smtClean="0">
                <a:solidFill>
                  <a:srgbClr val="660066"/>
                </a:solidFill>
                <a:latin typeface="Gill Sans"/>
                <a:cs typeface="Gill Sans"/>
              </a:rPr>
              <a:t>right</a:t>
            </a:r>
            <a:endParaRPr lang="en-US" sz="1400" b="1" dirty="0">
              <a:solidFill>
                <a:srgbClr val="660066"/>
              </a:solidFill>
              <a:latin typeface="Gill Sans"/>
              <a:cs typeface="Gill Sans"/>
            </a:endParaRPr>
          </a:p>
        </p:txBody>
      </p:sp>
      <p:cxnSp>
        <p:nvCxnSpPr>
          <p:cNvPr id="13" name="Straight Arrow Connector 12"/>
          <p:cNvCxnSpPr>
            <a:stCxn id="12" idx="2"/>
          </p:cNvCxnSpPr>
          <p:nvPr/>
        </p:nvCxnSpPr>
        <p:spPr>
          <a:xfrm flipH="1">
            <a:off x="6445955" y="2563721"/>
            <a:ext cx="811860" cy="2638773"/>
          </a:xfrm>
          <a:prstGeom prst="straightConnector1">
            <a:avLst/>
          </a:prstGeom>
          <a:ln w="19050">
            <a:solidFill>
              <a:srgbClr val="660066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390884" y="3487708"/>
            <a:ext cx="38490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latin typeface="Gill Sans"/>
                <a:ea typeface="Arial" charset="0"/>
                <a:cs typeface="Gill Sans"/>
              </a:rPr>
              <a:t> → </a:t>
            </a:r>
            <a:r>
              <a:rPr lang="en-US" sz="2000" dirty="0" smtClean="0">
                <a:solidFill>
                  <a:srgbClr val="FF0000"/>
                </a:solidFill>
                <a:latin typeface="Gill Sans"/>
                <a:cs typeface="Gill Sans"/>
              </a:rPr>
              <a:t>ΔE/E</a:t>
            </a:r>
            <a:r>
              <a:rPr lang="en-US" sz="2000" dirty="0" smtClean="0">
                <a:latin typeface="Gill Sans"/>
                <a:cs typeface="Gill Sans"/>
              </a:rPr>
              <a:t>: </a:t>
            </a:r>
            <a:r>
              <a:rPr lang="en-US" sz="2000" dirty="0" smtClean="0">
                <a:solidFill>
                  <a:srgbClr val="FF0000"/>
                </a:solidFill>
                <a:latin typeface="Gill Sans"/>
                <a:cs typeface="Gill Sans"/>
              </a:rPr>
              <a:t>1.58 </a:t>
            </a:r>
            <a:r>
              <a:rPr lang="en-US" sz="2000" dirty="0" smtClean="0">
                <a:latin typeface="Gill Sans"/>
                <a:cs typeface="Gill Sans"/>
              </a:rPr>
              <a:t>± 0.27 % FWHM (for ~40 MeV due to quenching!)</a:t>
            </a:r>
          </a:p>
          <a:p>
            <a:endParaRPr lang="en-US" dirty="0">
              <a:latin typeface="Gill Sans"/>
              <a:cs typeface="Gill Sans"/>
            </a:endParaRPr>
          </a:p>
          <a:p>
            <a:pPr algn="ctr"/>
            <a:r>
              <a:rPr lang="en-US" sz="1600" dirty="0" smtClean="0">
                <a:latin typeface="Gill Sans"/>
                <a:cs typeface="Gill Sans"/>
              </a:rPr>
              <a:t>Compared to </a:t>
            </a:r>
            <a:r>
              <a:rPr lang="en-US" sz="1600" dirty="0" smtClean="0">
                <a:solidFill>
                  <a:srgbClr val="0000FF"/>
                </a:solidFill>
                <a:latin typeface="Gill Sans"/>
                <a:cs typeface="Gill Sans"/>
              </a:rPr>
              <a:t>1.48 % FWHM </a:t>
            </a:r>
            <a:r>
              <a:rPr lang="en-US" sz="1600" dirty="0" smtClean="0">
                <a:latin typeface="Gill Sans"/>
                <a:cs typeface="Gill Sans"/>
              </a:rPr>
              <a:t/>
            </a:r>
            <a:br>
              <a:rPr lang="en-US" sz="1600" dirty="0" smtClean="0">
                <a:latin typeface="Gill Sans"/>
                <a:cs typeface="Gill Sans"/>
              </a:rPr>
            </a:br>
            <a:r>
              <a:rPr lang="en-US" sz="1600" dirty="0" smtClean="0">
                <a:latin typeface="Gill Sans"/>
                <a:cs typeface="Gill Sans"/>
              </a:rPr>
              <a:t>from </a:t>
            </a:r>
            <a:r>
              <a:rPr lang="en-US" sz="1600" dirty="0" smtClean="0">
                <a:solidFill>
                  <a:srgbClr val="0000FF"/>
                </a:solidFill>
                <a:latin typeface="Gill Sans"/>
                <a:cs typeface="Gill Sans"/>
              </a:rPr>
              <a:t>simulations </a:t>
            </a:r>
            <a:endParaRPr lang="en-US" sz="1600" dirty="0">
              <a:solidFill>
                <a:srgbClr val="0000FF"/>
              </a:solidFill>
              <a:latin typeface="Gill Sans"/>
              <a:cs typeface="Gill San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Simon Jolly — University College London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1F274-A603-4C51-99A6-9A47F728F8FD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25761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Rate Tests: Pulse Pile-Up</a:t>
            </a: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5648" y="976829"/>
            <a:ext cx="7961489" cy="5353415"/>
            <a:chOff x="584199" y="976829"/>
            <a:chExt cx="7961489" cy="5353415"/>
          </a:xfrm>
        </p:grpSpPr>
        <p:pic>
          <p:nvPicPr>
            <p:cNvPr id="22" name="Picture 21" descr="800V_collimator_comparison_rebin_log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199" y="976829"/>
              <a:ext cx="7961489" cy="5353415"/>
            </a:xfrm>
            <a:prstGeom prst="rect">
              <a:avLst/>
            </a:prstGeom>
          </p:spPr>
        </p:pic>
        <p:cxnSp>
          <p:nvCxnSpPr>
            <p:cNvPr id="23" name="Straight Arrow Connector 22"/>
            <p:cNvCxnSpPr/>
            <p:nvPr/>
          </p:nvCxnSpPr>
          <p:spPr>
            <a:xfrm flipH="1">
              <a:off x="2328329" y="2413000"/>
              <a:ext cx="677338" cy="22577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1650999" y="1707438"/>
              <a:ext cx="261055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Gill Sans"/>
                  <a:cs typeface="Gill Sans"/>
                </a:rPr>
                <a:t>Protons scattering off the collimator increases with diameter decrease</a:t>
              </a:r>
              <a:endParaRPr lang="en-US" sz="1400" dirty="0">
                <a:latin typeface="Gill Sans"/>
                <a:cs typeface="Gill Sans"/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>
              <a:off x="6602590" y="4470400"/>
              <a:ext cx="254000" cy="493889"/>
            </a:xfrm>
            <a:prstGeom prst="straightConnector1">
              <a:avLst/>
            </a:prstGeom>
            <a:ln w="19050">
              <a:solidFill>
                <a:srgbClr val="0000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5247922" y="3793060"/>
              <a:ext cx="261055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0000FF"/>
                  </a:solidFill>
                  <a:latin typeface="Gill Sans"/>
                  <a:cs typeface="Gill Sans"/>
                </a:rPr>
                <a:t>More than 1 proton per bucket for larger diameter collimators, causing peak to widen</a:t>
              </a:r>
              <a:endParaRPr lang="en-US" sz="1400" dirty="0">
                <a:solidFill>
                  <a:srgbClr val="0000FF"/>
                </a:solidFill>
                <a:latin typeface="Gill Sans"/>
                <a:cs typeface="Gill Sans"/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flipH="1" flipV="1">
              <a:off x="4708173" y="3821282"/>
              <a:ext cx="639938" cy="265295"/>
            </a:xfrm>
            <a:prstGeom prst="straightConnector1">
              <a:avLst/>
            </a:prstGeom>
            <a:ln w="19050">
              <a:solidFill>
                <a:srgbClr val="0000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7185380" y="2523069"/>
            <a:ext cx="1039994" cy="399040"/>
            <a:chOff x="7411156" y="2805289"/>
            <a:chExt cx="1039994" cy="399040"/>
          </a:xfrm>
        </p:grpSpPr>
        <p:cxnSp>
          <p:nvCxnSpPr>
            <p:cNvPr id="29" name="Straight Arrow Connector 28"/>
            <p:cNvCxnSpPr/>
            <p:nvPr/>
          </p:nvCxnSpPr>
          <p:spPr>
            <a:xfrm>
              <a:off x="8451149" y="2808111"/>
              <a:ext cx="0" cy="396218"/>
            </a:xfrm>
            <a:prstGeom prst="straightConnector1">
              <a:avLst/>
            </a:prstGeom>
            <a:ln w="19050">
              <a:solidFill>
                <a:srgbClr val="008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H="1">
              <a:off x="7411156" y="2805289"/>
              <a:ext cx="1039994" cy="0"/>
            </a:xfrm>
            <a:prstGeom prst="straightConnector1">
              <a:avLst/>
            </a:prstGeom>
            <a:ln w="19050">
              <a:solidFill>
                <a:srgbClr val="008000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/>
          <p:cNvSpPr txBox="1"/>
          <p:nvPr/>
        </p:nvSpPr>
        <p:spPr>
          <a:xfrm>
            <a:off x="7143047" y="2963338"/>
            <a:ext cx="214206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Gill Sans"/>
                <a:cs typeface="Gill Sans"/>
              </a:rPr>
              <a:t>To avoid pile up:</a:t>
            </a:r>
          </a:p>
          <a:p>
            <a:pPr>
              <a:buClr>
                <a:srgbClr val="FF0000"/>
              </a:buClr>
            </a:pPr>
            <a:endParaRPr lang="en-US" sz="1600" dirty="0" smtClean="0">
              <a:latin typeface="Gill Sans"/>
              <a:cs typeface="Gill Sans"/>
            </a:endParaRPr>
          </a:p>
          <a:p>
            <a:pPr marL="285750" indent="-285750">
              <a:buClr>
                <a:srgbClr val="FF0000"/>
              </a:buClr>
              <a:buFont typeface="Arial"/>
              <a:buChar char="•"/>
            </a:pPr>
            <a:r>
              <a:rPr lang="en-US" sz="1600" dirty="0" smtClean="0">
                <a:latin typeface="Gill Sans"/>
                <a:cs typeface="Gill Sans"/>
              </a:rPr>
              <a:t>Optimal collimator: </a:t>
            </a:r>
            <a:r>
              <a:rPr lang="en-US" sz="1600" dirty="0" smtClean="0">
                <a:solidFill>
                  <a:srgbClr val="FF0000"/>
                </a:solidFill>
                <a:latin typeface="Gill Sans"/>
                <a:cs typeface="Gill Sans"/>
              </a:rPr>
              <a:t>2mm diameter</a:t>
            </a:r>
          </a:p>
          <a:p>
            <a:pPr>
              <a:buClr>
                <a:srgbClr val="FF0000"/>
              </a:buClr>
            </a:pPr>
            <a:endParaRPr lang="en-US" sz="1600" dirty="0" smtClean="0">
              <a:latin typeface="Gill Sans"/>
              <a:cs typeface="Gill Sans"/>
            </a:endParaRPr>
          </a:p>
          <a:p>
            <a:pPr marL="285750" indent="-285750">
              <a:buClr>
                <a:srgbClr val="FF0000"/>
              </a:buClr>
              <a:buFont typeface="Arial"/>
              <a:buChar char="•"/>
            </a:pPr>
            <a:r>
              <a:rPr lang="en-US" sz="1600" dirty="0" smtClean="0">
                <a:latin typeface="Gill Sans"/>
                <a:cs typeface="Gill Sans"/>
              </a:rPr>
              <a:t>Keep </a:t>
            </a:r>
            <a:r>
              <a:rPr lang="en-US" sz="1600" dirty="0" smtClean="0">
                <a:solidFill>
                  <a:srgbClr val="FF0000"/>
                </a:solidFill>
                <a:latin typeface="Gill Sans"/>
                <a:cs typeface="Gill Sans"/>
              </a:rPr>
              <a:t>integrating window small </a:t>
            </a:r>
            <a:r>
              <a:rPr lang="en-US" sz="1600" dirty="0" smtClean="0">
                <a:latin typeface="Gill Sans"/>
                <a:cs typeface="Gill Sans"/>
              </a:rPr>
              <a:t>to only collect single proton pulse</a:t>
            </a:r>
          </a:p>
          <a:p>
            <a:endParaRPr lang="en-US" dirty="0">
              <a:latin typeface="Gill Sans"/>
              <a:cs typeface="Gill San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Simon Jolly — University College London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1F274-A603-4C51-99A6-9A47F728F8FD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12113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Smaller, Faster Detector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26"/>
          </p:nvPr>
        </p:nvSpPr>
        <p:spPr>
          <a:xfrm>
            <a:off x="291300" y="1268760"/>
            <a:ext cx="8569836" cy="170713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We have already achieved the target energy resolution: </a:t>
            </a:r>
            <a:r>
              <a:rPr lang="en-US" dirty="0" smtClean="0"/>
              <a:t>0.7% </a:t>
            </a:r>
            <a:r>
              <a:rPr lang="en-US" dirty="0" err="1" smtClean="0"/>
              <a:t>σ</a:t>
            </a:r>
            <a:r>
              <a:rPr lang="en-US" dirty="0" smtClean="0"/>
              <a:t> </a:t>
            </a:r>
            <a:r>
              <a:rPr lang="en-US" dirty="0" smtClean="0"/>
              <a:t>with 2 kHz rate. </a:t>
            </a:r>
            <a:endParaRPr lang="en-US" dirty="0"/>
          </a:p>
          <a:p>
            <a:r>
              <a:rPr lang="en-US" dirty="0"/>
              <a:t>The next step is to do this for very high rates of 1–10 MHz with a compact design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9"/>
          </p:nvPr>
        </p:nvSpPr>
        <p:spPr>
          <a:xfrm>
            <a:off x="291301" y="2985165"/>
            <a:ext cx="3871068" cy="3108131"/>
          </a:xfrm>
        </p:spPr>
        <p:txBody>
          <a:bodyPr>
            <a:normAutofit fontScale="92500" lnSpcReduction="10000"/>
          </a:bodyPr>
          <a:lstStyle/>
          <a:p>
            <a:pPr lvl="1"/>
            <a:r>
              <a:rPr lang="en-US" dirty="0" smtClean="0"/>
              <a:t>Reduce </a:t>
            </a:r>
            <a:r>
              <a:rPr lang="en-US" dirty="0"/>
              <a:t>the size of the PMT and the scintillator to improve timing and make the design nozzle-</a:t>
            </a:r>
            <a:r>
              <a:rPr lang="en-US" dirty="0" smtClean="0"/>
              <a:t>mountable.</a:t>
            </a:r>
            <a:endParaRPr lang="en-US" dirty="0"/>
          </a:p>
          <a:p>
            <a:pPr lvl="1"/>
            <a:r>
              <a:rPr lang="en-US" dirty="0" smtClean="0"/>
              <a:t>Negative </a:t>
            </a:r>
            <a:r>
              <a:rPr lang="en-US" dirty="0"/>
              <a:t>HV PMT base to remove decoupling capacitor (not fast enough discharge</a:t>
            </a:r>
            <a:r>
              <a:rPr lang="en-US" dirty="0" smtClean="0"/>
              <a:t>).</a:t>
            </a:r>
            <a:endParaRPr lang="en-US" dirty="0"/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139344" y="2708920"/>
            <a:ext cx="2633040" cy="738664"/>
          </a:xfrm>
          <a:prstGeom prst="rect">
            <a:avLst/>
          </a:prstGeom>
          <a:noFill/>
          <a:ln w="19050">
            <a:solidFill>
              <a:srgbClr val="FF66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2” Hamamatsu </a:t>
            </a:r>
            <a:r>
              <a:rPr lang="en-GB" sz="1400" dirty="0">
                <a:ea typeface="Arial" charset="0"/>
                <a:cs typeface="Arial" charset="0"/>
              </a:rPr>
              <a:t>R13089-100-11 PMT with negative HV active divider base</a:t>
            </a:r>
            <a:r>
              <a:rPr lang="en-US" sz="1400" dirty="0" smtClean="0"/>
              <a:t> </a:t>
            </a:r>
          </a:p>
        </p:txBody>
      </p:sp>
      <p:pic>
        <p:nvPicPr>
          <p:cNvPr id="9" name="Picture 8" descr="om_cropp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565" y="2708921"/>
            <a:ext cx="1603915" cy="336537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139344" y="3736802"/>
            <a:ext cx="2633040" cy="224676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lvl="1"/>
            <a:r>
              <a:rPr lang="en-GB" sz="1400" dirty="0" smtClean="0">
                <a:ea typeface="Arial" charset="0"/>
                <a:cs typeface="Arial" charset="0"/>
              </a:rPr>
              <a:t>3 </a:t>
            </a:r>
            <a:r>
              <a:rPr lang="en-GB" sz="1400" dirty="0">
                <a:ea typeface="Arial" charset="0"/>
                <a:cs typeface="Arial" charset="0"/>
              </a:rPr>
              <a:t>cm x 3 cm x 5 cm </a:t>
            </a:r>
            <a:r>
              <a:rPr lang="en-GB" sz="1400" dirty="0" smtClean="0">
                <a:ea typeface="Arial" charset="0"/>
                <a:cs typeface="Arial" charset="0"/>
              </a:rPr>
              <a:t>cuboid ENVINET/NUVIA </a:t>
            </a:r>
            <a:r>
              <a:rPr lang="en-GB" sz="1400" dirty="0" err="1" smtClean="0">
                <a:ea typeface="Arial" charset="0"/>
                <a:cs typeface="Arial" charset="0"/>
              </a:rPr>
              <a:t>PolyStyrene</a:t>
            </a:r>
            <a:r>
              <a:rPr lang="en-GB" sz="1400" dirty="0" smtClean="0">
                <a:ea typeface="Arial" charset="0"/>
                <a:cs typeface="Arial" charset="0"/>
              </a:rPr>
              <a:t> </a:t>
            </a:r>
            <a:r>
              <a:rPr lang="en-GB" sz="1400" dirty="0">
                <a:ea typeface="Arial" charset="0"/>
                <a:cs typeface="Arial" charset="0"/>
              </a:rPr>
              <a:t>standard </a:t>
            </a:r>
            <a:r>
              <a:rPr lang="en-GB" sz="1400" dirty="0" smtClean="0">
                <a:ea typeface="Arial" charset="0"/>
                <a:cs typeface="Arial" charset="0"/>
              </a:rPr>
              <a:t>scintillator</a:t>
            </a:r>
          </a:p>
          <a:p>
            <a:pPr marL="0" lvl="1"/>
            <a:endParaRPr lang="en-GB" sz="1400" dirty="0">
              <a:ea typeface="Arial" charset="0"/>
              <a:cs typeface="Arial" charset="0"/>
            </a:endParaRPr>
          </a:p>
          <a:p>
            <a:pPr marL="285750" lvl="1" indent="-285750">
              <a:buClr>
                <a:srgbClr val="FF0000"/>
              </a:buClr>
              <a:buFont typeface="Arial"/>
              <a:buChar char="•"/>
            </a:pPr>
            <a:r>
              <a:rPr lang="en-GB" sz="1400" dirty="0">
                <a:ea typeface="Arial" charset="0"/>
                <a:cs typeface="Arial" charset="0"/>
              </a:rPr>
              <a:t>Coupled with BC-630 Saint </a:t>
            </a:r>
            <a:r>
              <a:rPr lang="en-GB" sz="1400" dirty="0" err="1">
                <a:ea typeface="Arial" charset="0"/>
                <a:cs typeface="Arial" charset="0"/>
              </a:rPr>
              <a:t>Gobain</a:t>
            </a:r>
            <a:r>
              <a:rPr lang="en-GB" sz="1400" dirty="0">
                <a:ea typeface="Arial" charset="0"/>
                <a:cs typeface="Arial" charset="0"/>
              </a:rPr>
              <a:t> silicone optical gel </a:t>
            </a:r>
            <a:endParaRPr lang="en-GB" sz="1400" dirty="0" smtClean="0">
              <a:ea typeface="Arial" charset="0"/>
              <a:cs typeface="Arial" charset="0"/>
            </a:endParaRPr>
          </a:p>
          <a:p>
            <a:pPr marL="285750" indent="-285750">
              <a:buClr>
                <a:srgbClr val="FF0000"/>
              </a:buClr>
              <a:buFont typeface="Arial"/>
              <a:buChar char="•"/>
            </a:pPr>
            <a:r>
              <a:rPr lang="en-US" sz="1400" dirty="0" smtClean="0"/>
              <a:t>Wrapped in 75 </a:t>
            </a:r>
            <a:r>
              <a:rPr lang="en-US" sz="1400" dirty="0" err="1"/>
              <a:t>μm</a:t>
            </a:r>
            <a:r>
              <a:rPr lang="en-US" sz="1400" dirty="0"/>
              <a:t> of PTFE (Teflon) </a:t>
            </a:r>
            <a:r>
              <a:rPr lang="en-US" sz="1400" dirty="0" smtClean="0"/>
              <a:t>ribbon on the sides and </a:t>
            </a:r>
            <a:r>
              <a:rPr lang="en-US" sz="1400" dirty="0"/>
              <a:t>12 </a:t>
            </a:r>
            <a:r>
              <a:rPr lang="en-US" sz="1400" dirty="0" err="1"/>
              <a:t>μm</a:t>
            </a:r>
            <a:r>
              <a:rPr lang="en-US" sz="1400" dirty="0"/>
              <a:t> of </a:t>
            </a:r>
            <a:r>
              <a:rPr lang="en-US" sz="1400" dirty="0" smtClean="0"/>
              <a:t>Mylar on the sides and entrance face</a:t>
            </a:r>
            <a:endParaRPr lang="en-US" sz="1400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5153276" y="3447584"/>
            <a:ext cx="986068" cy="1008963"/>
          </a:xfrm>
          <a:prstGeom prst="straightConnector1">
            <a:avLst/>
          </a:prstGeom>
          <a:ln w="19050">
            <a:solidFill>
              <a:srgbClr val="FF66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5153276" y="5699127"/>
            <a:ext cx="986068" cy="690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pPr>
              <a:defRPr/>
            </a:pPr>
            <a:fld id="{633BF8D3-5603-E64C-B71D-7F9E56CDE9C0}" type="slidenum">
              <a:rPr lang="en-GB" smtClean="0"/>
              <a:pPr>
                <a:defRPr/>
              </a:pPr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1558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24744"/>
            <a:ext cx="6768752" cy="4572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Small Module Results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Simon Jolly — University College London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1F274-A603-4C51-99A6-9A47F728F8FD}" type="slidenum">
              <a:rPr lang="en-GB" smtClean="0"/>
              <a:t>24</a:t>
            </a:fld>
            <a:endParaRPr lang="en-GB"/>
          </a:p>
        </p:txBody>
      </p:sp>
      <p:sp>
        <p:nvSpPr>
          <p:cNvPr id="9" name="TextBox 71"/>
          <p:cNvSpPr txBox="1">
            <a:spLocks noChangeArrowheads="1"/>
          </p:cNvSpPr>
          <p:nvPr/>
        </p:nvSpPr>
        <p:spPr bwMode="auto">
          <a:xfrm>
            <a:off x="1403145" y="3235266"/>
            <a:ext cx="295161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ΔE/E: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0.50 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± 0.07 %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σ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 flipV="1">
            <a:off x="3630752" y="4284070"/>
            <a:ext cx="630237" cy="112713"/>
          </a:xfrm>
          <a:prstGeom prst="straightConnector1">
            <a:avLst/>
          </a:prstGeom>
          <a:noFill/>
          <a:ln w="28575" cap="flat" cmpd="sng" algn="ctr">
            <a:solidFill>
              <a:srgbClr val="008000"/>
            </a:solidFill>
            <a:prstDash val="solid"/>
            <a:tailEnd type="arrow"/>
          </a:ln>
          <a:effectLst/>
        </p:spPr>
      </p:cxnSp>
      <p:sp>
        <p:nvSpPr>
          <p:cNvPr id="12" name="TextBox 73"/>
          <p:cNvSpPr txBox="1">
            <a:spLocks noChangeArrowheads="1"/>
          </p:cNvSpPr>
          <p:nvPr/>
        </p:nvSpPr>
        <p:spPr bwMode="auto">
          <a:xfrm>
            <a:off x="1336732" y="4195104"/>
            <a:ext cx="2292803" cy="403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Mirror Landau Tail</a:t>
            </a:r>
          </a:p>
        </p:txBody>
      </p:sp>
      <p:cxnSp>
        <p:nvCxnSpPr>
          <p:cNvPr id="14" name="Straight Arrow Connector 13"/>
          <p:cNvCxnSpPr/>
          <p:nvPr/>
        </p:nvCxnSpPr>
        <p:spPr bwMode="auto">
          <a:xfrm flipH="1">
            <a:off x="4576902" y="2528828"/>
            <a:ext cx="646112" cy="192405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H="1">
            <a:off x="4788039" y="2528828"/>
            <a:ext cx="434975" cy="549275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flipH="1">
            <a:off x="5552834" y="3323543"/>
            <a:ext cx="342900" cy="1257300"/>
          </a:xfrm>
          <a:prstGeom prst="straightConnector1">
            <a:avLst/>
          </a:prstGeom>
          <a:noFill/>
          <a:ln w="28575" cap="flat" cmpd="sng" algn="ctr">
            <a:solidFill>
              <a:srgbClr val="660066"/>
            </a:solidFill>
            <a:prstDash val="solid"/>
            <a:tailEnd type="arrow"/>
          </a:ln>
          <a:effectLst/>
        </p:spPr>
      </p:cxnSp>
      <p:sp>
        <p:nvSpPr>
          <p:cNvPr id="17" name="TextBox 76"/>
          <p:cNvSpPr txBox="1">
            <a:spLocks noChangeArrowheads="1"/>
          </p:cNvSpPr>
          <p:nvPr/>
        </p:nvSpPr>
        <p:spPr bwMode="auto">
          <a:xfrm>
            <a:off x="5293253" y="1640547"/>
            <a:ext cx="1894083" cy="171282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Fitting function: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Convolution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of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Gaussian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and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mirror Landau </a:t>
            </a:r>
            <a:b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</a:b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+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Landau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 on the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right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7146312" y="1844824"/>
            <a:ext cx="1962145" cy="432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/>
              <a:buChar char="•"/>
            </a:pPr>
            <a:r>
              <a:rPr lang="en-US" sz="1400" dirty="0" smtClean="0">
                <a:solidFill>
                  <a:schemeClr val="tx1"/>
                </a:solidFill>
                <a:latin typeface="Arial"/>
                <a:cs typeface="Arial"/>
              </a:rPr>
              <a:t>Spectrum obtained with the </a:t>
            </a:r>
            <a:r>
              <a:rPr lang="en-US" sz="1400" dirty="0" err="1" smtClean="0">
                <a:solidFill>
                  <a:schemeClr val="tx1"/>
                </a:solidFill>
                <a:latin typeface="Arial"/>
                <a:cs typeface="Arial"/>
              </a:rPr>
              <a:t>Clatterbridge</a:t>
            </a:r>
            <a:r>
              <a:rPr lang="en-US" sz="1400" dirty="0" smtClean="0">
                <a:solidFill>
                  <a:schemeClr val="tx1"/>
                </a:solidFill>
                <a:latin typeface="Arial"/>
                <a:cs typeface="Arial"/>
              </a:rPr>
              <a:t> 60 MeV proton beam</a:t>
            </a:r>
          </a:p>
          <a:p>
            <a:pPr marL="285750" indent="-285750" algn="l">
              <a:buFont typeface="Arial"/>
              <a:buChar char="•"/>
            </a:pPr>
            <a:r>
              <a:rPr lang="en-US" sz="1400" kern="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Best energy resolution </a:t>
            </a:r>
            <a:r>
              <a:rPr lang="en-US" sz="1400" kern="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(</a:t>
            </a:r>
            <a:r>
              <a:rPr lang="en-US" sz="1400" kern="0" dirty="0" err="1">
                <a:solidFill>
                  <a:sysClr val="windowText" lastClr="000000"/>
                </a:solidFill>
                <a:latin typeface="Arial"/>
                <a:cs typeface="Arial"/>
              </a:rPr>
              <a:t>σ</a:t>
            </a:r>
            <a:r>
              <a:rPr lang="en-US" sz="1400" kern="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/</a:t>
            </a:r>
            <a:r>
              <a:rPr lang="en-US" sz="1400" kern="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E) result achieved so far during four test beam visits (at 70 </a:t>
            </a:r>
            <a:r>
              <a:rPr lang="en-US" sz="1400" kern="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kHz)</a:t>
            </a:r>
          </a:p>
          <a:p>
            <a:pPr marL="285750" indent="-285750" algn="l">
              <a:buFont typeface="Arial"/>
              <a:buChar char="•"/>
            </a:pPr>
            <a:r>
              <a:rPr lang="en-US" sz="1400" kern="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This result was achieved with a 2” PMT and a 3 cm x 3 cm x 5 cm plastic scintillator</a:t>
            </a:r>
            <a:endParaRPr lang="en-US" sz="14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6192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Resolution: Energy Dependence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fld id="{B679D124-DCDD-BE40-A0D2-2DF21D3423B9}" type="slidenum">
              <a:rPr lang="en-GB" smtClean="0"/>
              <a:pPr>
                <a:defRPr/>
              </a:pPr>
              <a:t>25</a:t>
            </a:fld>
            <a:endParaRPr lang="en-GB"/>
          </a:p>
        </p:txBody>
      </p:sp>
      <p:pic>
        <p:nvPicPr>
          <p:cNvPr id="11" name="Picture 9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78659"/>
            <a:ext cx="6411533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37030"/>
              </p:ext>
            </p:extLst>
          </p:nvPr>
        </p:nvGraphicFramePr>
        <p:xfrm>
          <a:off x="4423226" y="3438453"/>
          <a:ext cx="1910641" cy="5103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0" name="Equation" r:id="rId4" imgW="1562100" imgH="419100" progId="Equation.3">
                  <p:embed/>
                </p:oleObj>
              </mc:Choice>
              <mc:Fallback>
                <p:oleObj name="Equation" r:id="rId4" imgW="15621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3226" y="3438453"/>
                        <a:ext cx="1910641" cy="5103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8" name="Straight Arrow Connector 17"/>
          <p:cNvCxnSpPr/>
          <p:nvPr/>
        </p:nvCxnSpPr>
        <p:spPr bwMode="auto">
          <a:xfrm flipH="1">
            <a:off x="3831615" y="3791671"/>
            <a:ext cx="482600" cy="549275"/>
          </a:xfrm>
          <a:prstGeom prst="straightConnector1">
            <a:avLst/>
          </a:prstGeom>
          <a:noFill/>
          <a:ln w="28575" cap="flat" cmpd="sng" algn="ctr">
            <a:solidFill>
              <a:srgbClr val="000000"/>
            </a:solidFill>
            <a:prstDash val="solid"/>
            <a:tailEnd type="arrow"/>
          </a:ln>
          <a:effectLst/>
        </p:spPr>
      </p:cxnSp>
      <p:sp>
        <p:nvSpPr>
          <p:cNvPr id="19" name="TextBox 104"/>
          <p:cNvSpPr txBox="1">
            <a:spLocks noChangeArrowheads="1"/>
          </p:cNvSpPr>
          <p:nvPr/>
        </p:nvSpPr>
        <p:spPr bwMode="auto">
          <a:xfrm>
            <a:off x="4854878" y="4116538"/>
            <a:ext cx="1929380" cy="369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dependence!</a:t>
            </a:r>
          </a:p>
        </p:txBody>
      </p:sp>
      <p:graphicFrame>
        <p:nvGraphicFramePr>
          <p:cNvPr id="20" name="Object 10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5261455"/>
              </p:ext>
            </p:extLst>
          </p:nvPr>
        </p:nvGraphicFramePr>
        <p:xfrm>
          <a:off x="4394525" y="4038002"/>
          <a:ext cx="536213" cy="460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1" name="Equation" r:id="rId6" imgW="266700" imgH="215900" progId="Equation.3">
                  <p:embed/>
                </p:oleObj>
              </mc:Choice>
              <mc:Fallback>
                <p:oleObj name="Equation" r:id="rId6" imgW="2667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94525" y="4038002"/>
                        <a:ext cx="536213" cy="460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/>
          <p:nvPr/>
        </p:nvSpPr>
        <p:spPr bwMode="auto">
          <a:xfrm>
            <a:off x="1277328" y="4734646"/>
            <a:ext cx="2736850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D2D8A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PRELIMINARY!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4"/>
          </p:nvPr>
        </p:nvSpPr>
        <p:spPr>
          <a:xfrm>
            <a:off x="6660232" y="1772816"/>
            <a:ext cx="2376264" cy="4248472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latin typeface="Calibri" charset="0"/>
                <a:ea typeface="Calibri" charset="0"/>
                <a:cs typeface="Calibri" charset="0"/>
              </a:rPr>
              <a:t>Energy of protons incident on scintillator varied by placing absorbers (PMMA plates and calibration wheel) of known thickness ~1.8 m upstream of the optical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module.</a:t>
            </a:r>
          </a:p>
          <a:p>
            <a:r>
              <a:rPr lang="en-US" kern="0" dirty="0" smtClean="0">
                <a:solidFill>
                  <a:sysClr val="windowText" lastClr="000000"/>
                </a:solidFill>
                <a:latin typeface="Calibri" charset="0"/>
                <a:ea typeface="Calibri" charset="0"/>
                <a:cs typeface="Calibri" charset="0"/>
              </a:rPr>
              <a:t>Measure </a:t>
            </a:r>
            <a:r>
              <a:rPr lang="en-US" kern="0" dirty="0" err="1">
                <a:solidFill>
                  <a:sysClr val="windowText" lastClr="000000"/>
                </a:solidFill>
                <a:latin typeface="Calibri" charset="0"/>
                <a:ea typeface="Calibri" charset="0"/>
                <a:cs typeface="Calibri" charset="0"/>
              </a:rPr>
              <a:t>σ</a:t>
            </a:r>
            <a:r>
              <a:rPr lang="en-US" kern="0" dirty="0">
                <a:solidFill>
                  <a:sysClr val="windowText" lastClr="000000"/>
                </a:solidFill>
                <a:latin typeface="Calibri" charset="0"/>
                <a:ea typeface="Calibri" charset="0"/>
                <a:cs typeface="Calibri" charset="0"/>
              </a:rPr>
              <a:t>/E as a function of proton energy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  <a:p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5093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Test Conclusions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9"/>
          </p:nvPr>
        </p:nvPicPr>
        <p:blipFill rotWithShape="1">
          <a:blip r:embed="rId2"/>
          <a:srcRect l="-4" r="-4"/>
          <a:stretch/>
        </p:blipFill>
        <p:spPr>
          <a:xfrm>
            <a:off x="2447960" y="4305198"/>
            <a:ext cx="6696040" cy="2580186"/>
          </a:xfrm>
        </p:spPr>
      </p:pic>
      <p:pic>
        <p:nvPicPr>
          <p:cNvPr id="12" name="Content Placeholder 10"/>
          <p:cNvPicPr>
            <a:picLocks noGrp="1" noChangeAspect="1"/>
          </p:cNvPicPr>
          <p:nvPr>
            <p:ph sz="half" idx="26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34" r="-4134"/>
          <a:stretch>
            <a:fillRect/>
          </a:stretch>
        </p:blipFill>
        <p:spPr>
          <a:xfrm>
            <a:off x="4938345" y="1412776"/>
            <a:ext cx="4205655" cy="2644486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24"/>
          </p:nvPr>
        </p:nvSpPr>
        <p:spPr>
          <a:xfrm>
            <a:off x="166867" y="1010225"/>
            <a:ext cx="4837182" cy="3498895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What have we learned?</a:t>
            </a:r>
          </a:p>
          <a:p>
            <a:r>
              <a:rPr lang="en-US" dirty="0"/>
              <a:t>The scintillator performs just as well for single protons as it does for electrons!</a:t>
            </a:r>
          </a:p>
          <a:p>
            <a:r>
              <a:rPr lang="en-US" dirty="0"/>
              <a:t>Making the module smaller does what it’s supposed to: </a:t>
            </a:r>
          </a:p>
          <a:p>
            <a:pPr lvl="1"/>
            <a:r>
              <a:rPr lang="en-US" dirty="0"/>
              <a:t>Improves timing (good measurements up to around 300kHz, compared to 1 kHz for original 8” module), </a:t>
            </a:r>
          </a:p>
          <a:p>
            <a:pPr lvl="1"/>
            <a:r>
              <a:rPr lang="en-US" dirty="0"/>
              <a:t>No detrimental effect on resolution.</a:t>
            </a:r>
          </a:p>
          <a:p>
            <a:r>
              <a:rPr lang="en-US" dirty="0"/>
              <a:t>But</a:t>
            </a:r>
            <a:r>
              <a:rPr lang="is-IS" dirty="0"/>
              <a:t>…</a:t>
            </a:r>
          </a:p>
          <a:p>
            <a:pPr lvl="1"/>
            <a:r>
              <a:rPr lang="is-IS" dirty="0"/>
              <a:t>We still can’t handle rates approaching 1 MHz.</a:t>
            </a:r>
          </a:p>
          <a:p>
            <a:pPr lvl="1"/>
            <a:r>
              <a:rPr lang="is-IS" dirty="0"/>
              <a:t>Despite Hamamatsu’s promises to the contrary, we think the PMTs have a frequency-dependent gain</a:t>
            </a:r>
            <a:r>
              <a:rPr lang="is-IS" dirty="0" smtClean="0"/>
              <a:t>.</a:t>
            </a:r>
          </a:p>
          <a:p>
            <a:r>
              <a:rPr lang="is-IS" dirty="0" smtClean="0"/>
              <a:t>Interesting discoveries about Clatterbridge beam:</a:t>
            </a:r>
          </a:p>
          <a:p>
            <a:pPr lvl="1"/>
            <a:r>
              <a:rPr lang="is-IS" dirty="0" smtClean="0"/>
              <a:t>Nonlinear time distribution of protons (bunches of bunches...).</a:t>
            </a:r>
          </a:p>
          <a:p>
            <a:pPr lvl="1"/>
            <a:r>
              <a:rPr lang="is-IS" dirty="0" smtClean="0"/>
              <a:t>C</a:t>
            </a:r>
            <a:r>
              <a:rPr lang="en-US" dirty="0" smtClean="0"/>
              <a:t>l</a:t>
            </a:r>
            <a:r>
              <a:rPr lang="is-IS" dirty="0" smtClean="0"/>
              <a:t>ose to nozzle edge, energy falls off.</a:t>
            </a:r>
          </a:p>
          <a:p>
            <a:pPr lvl="1"/>
            <a:r>
              <a:rPr lang="is-IS" dirty="0" smtClean="0"/>
              <a:t>Building complete simulation to compare to Clatterbridge/UCL measurements:</a:t>
            </a:r>
            <a:endParaRPr lang="en-US" dirty="0"/>
          </a:p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190774" y="4467820"/>
            <a:ext cx="797246" cy="2039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>
              <a:defRPr/>
            </a:pPr>
            <a:fld id="{EBD6AEE1-7FD3-3C4D-9ACC-76361719C49C}" type="slidenum">
              <a:rPr lang="en-GB" smtClean="0"/>
              <a:pPr>
                <a:defRPr/>
              </a:pPr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97886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Having tested detector at 60 MeV, needed to make high energy test to examine performance and test linearity:</a:t>
            </a:r>
          </a:p>
          <a:p>
            <a:pPr lvl="1"/>
            <a:r>
              <a:rPr lang="en-US" dirty="0" smtClean="0"/>
              <a:t>Longer, 40 cm scintillator block to absorb 250 MeV protons.</a:t>
            </a:r>
          </a:p>
          <a:p>
            <a:pPr lvl="1"/>
            <a:r>
              <a:rPr lang="en-US" dirty="0" smtClean="0"/>
              <a:t>Same PMT and readout.</a:t>
            </a:r>
          </a:p>
          <a:p>
            <a:r>
              <a:rPr lang="en-US" dirty="0" smtClean="0"/>
              <a:t>Through OMA, </a:t>
            </a:r>
            <a:r>
              <a:rPr lang="en-US" dirty="0" err="1" smtClean="0"/>
              <a:t>MedAustron</a:t>
            </a:r>
            <a:r>
              <a:rPr lang="en-US" dirty="0" smtClean="0"/>
              <a:t> offered us 2 nights of beam tests:</a:t>
            </a:r>
          </a:p>
          <a:p>
            <a:pPr lvl="1"/>
            <a:r>
              <a:rPr lang="en-US" dirty="0" smtClean="0"/>
              <a:t>62 MeV up to 252 MeV.</a:t>
            </a:r>
          </a:p>
          <a:p>
            <a:pPr lvl="1"/>
            <a:r>
              <a:rPr lang="en-US" dirty="0" smtClean="0"/>
              <a:t>Able to drop rate down with chopper adjustment: ran 1 kHz–1 </a:t>
            </a:r>
            <a:r>
              <a:rPr lang="en-US" dirty="0" err="1" smtClean="0"/>
              <a:t>MHz.</a:t>
            </a:r>
            <a:endParaRPr lang="en-US" dirty="0" smtClean="0"/>
          </a:p>
          <a:p>
            <a:pPr lvl="1"/>
            <a:r>
              <a:rPr lang="en-US" dirty="0" smtClean="0"/>
              <a:t>Custom collimators to reduce intensity and beam size.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MedAustron</a:t>
            </a:r>
            <a:r>
              <a:rPr lang="en-US" dirty="0" smtClean="0"/>
              <a:t> 250 MeV Tests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Simon Jolly — University College London</a:t>
            </a:r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1F274-A603-4C51-99A6-9A47F728F8FD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87603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MedAustron</a:t>
            </a:r>
            <a:r>
              <a:rPr lang="en-US" dirty="0" smtClean="0"/>
              <a:t> Setup</a:t>
            </a:r>
            <a:endParaRPr lang="en-US" dirty="0"/>
          </a:p>
        </p:txBody>
      </p:sp>
      <p:pic>
        <p:nvPicPr>
          <p:cNvPr id="10" name="Content Placeholder 9" descr="IMG_2116.JPG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8" t="3264" r="17764" b="16694"/>
          <a:stretch/>
        </p:blipFill>
        <p:spPr>
          <a:xfrm rot="5400000">
            <a:off x="4228944" y="1620667"/>
            <a:ext cx="4938776" cy="3978034"/>
          </a:xfrm>
        </p:spPr>
      </p:pic>
      <p:pic>
        <p:nvPicPr>
          <p:cNvPr id="9" name="Content Placeholder 8" descr="IMG_2122.JPG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7" r="28941"/>
          <a:stretch/>
        </p:blipFill>
        <p:spPr/>
      </p:pic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Simon Jolly — University College London</a:t>
            </a:r>
            <a:endParaRPr lang="en-GB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1F274-A603-4C51-99A6-9A47F728F8FD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07086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MedAustron</a:t>
            </a:r>
            <a:r>
              <a:rPr lang="en-US" dirty="0" smtClean="0"/>
              <a:t> Results</a:t>
            </a:r>
            <a:endParaRPr lang="en-US" dirty="0"/>
          </a:p>
        </p:txBody>
      </p:sp>
      <p:pic>
        <p:nvPicPr>
          <p:cNvPr id="5" name="Content Placeholder 4" descr="252.4MeV_medAustron_mar2017.pdf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" r="1204"/>
          <a:stretch/>
        </p:blipFill>
        <p:spPr>
          <a:xfrm>
            <a:off x="28183" y="908721"/>
            <a:ext cx="5128915" cy="3528392"/>
          </a:xfrm>
        </p:spPr>
      </p:pic>
      <p:pic>
        <p:nvPicPr>
          <p:cNvPr id="6" name="Content Placeholder 5" descr="eResolution_MeV_medAustron_mar2017.pdf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0" r="8591"/>
          <a:stretch/>
        </p:blipFill>
        <p:spPr>
          <a:xfrm>
            <a:off x="4198811" y="3429000"/>
            <a:ext cx="4945190" cy="3429000"/>
          </a:xfr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1F274-A603-4C51-99A6-9A47F728F8FD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9651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Segmented Calorimeter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9"/>
          </p:nvPr>
        </p:nvSpPr>
        <p:spPr>
          <a:xfrm>
            <a:off x="291300" y="3763818"/>
            <a:ext cx="8569836" cy="2329478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PVT and PS are both helpfully water equivalent.</a:t>
            </a:r>
          </a:p>
          <a:p>
            <a:r>
              <a:rPr lang="en-US" dirty="0" smtClean="0"/>
              <a:t>Segment block into slices and read out light from each slice individually.</a:t>
            </a:r>
          </a:p>
          <a:p>
            <a:r>
              <a:rPr lang="en-US" dirty="0" smtClean="0"/>
              <a:t>Integrate signal from many protons: very large output from 10</a:t>
            </a:r>
            <a:r>
              <a:rPr lang="en-US" baseline="30000" dirty="0" smtClean="0"/>
              <a:t>10</a:t>
            </a:r>
            <a:r>
              <a:rPr lang="en-US" dirty="0" smtClean="0"/>
              <a:t>/s.</a:t>
            </a:r>
          </a:p>
          <a:p>
            <a:r>
              <a:rPr lang="en-US" dirty="0" smtClean="0"/>
              <a:t>Minimum slice width will depend on manufacture: aiming for &lt; 2 mm.</a:t>
            </a:r>
          </a:p>
          <a:p>
            <a:r>
              <a:rPr lang="en-US" dirty="0" smtClean="0"/>
              <a:t>Use simple, stable light detection: photodiodes/pixel sensors.</a:t>
            </a:r>
            <a:endParaRPr lang="en-US" dirty="0" smtClean="0"/>
          </a:p>
          <a:p>
            <a:r>
              <a:rPr lang="en-US" dirty="0" smtClean="0"/>
              <a:t>Resolution set by slice width and variation in scintillator light output.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1281273" y="1429925"/>
            <a:ext cx="4984369" cy="1787408"/>
            <a:chOff x="2099409" y="1429925"/>
            <a:chExt cx="4984369" cy="1787408"/>
          </a:xfrm>
        </p:grpSpPr>
        <p:sp>
          <p:nvSpPr>
            <p:cNvPr id="18" name="Rectangle 17"/>
            <p:cNvSpPr/>
            <p:nvPr/>
          </p:nvSpPr>
          <p:spPr>
            <a:xfrm>
              <a:off x="2099409" y="1429925"/>
              <a:ext cx="4984369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485112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616816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221705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353409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011927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143631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2748520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880224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529334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3661038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265927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3397631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4056149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4187853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792742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3924446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4582963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4714667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319556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4451260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5109778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241482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4846371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4978075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636593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5768297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5373186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5504890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6163408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6295112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5900001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6031705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6690223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6821927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6426816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6558520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4" name="Straight Connector 73"/>
          <p:cNvCxnSpPr/>
          <p:nvPr/>
        </p:nvCxnSpPr>
        <p:spPr>
          <a:xfrm>
            <a:off x="1468642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1732050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1995458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2258865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2512865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2776272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3039680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3303087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3566495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3829902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4093309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4356717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4620124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4883532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5146939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5410346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5673754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>
            <a:off x="5937161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6209976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1336944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>
            <a:off x="1600352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1863760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2127167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2381167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>
            <a:off x="2644574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2907982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>
            <a:off x="3171389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>
            <a:off x="3434797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>
            <a:off x="3698204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>
            <a:off x="3961611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>
            <a:off x="4225019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>
            <a:off x="4488426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4751834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5015241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>
            <a:off x="5278648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>
            <a:off x="5542056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>
            <a:off x="5805463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6078278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/>
          <p:nvPr/>
        </p:nvCxnSpPr>
        <p:spPr>
          <a:xfrm>
            <a:off x="156996" y="2300090"/>
            <a:ext cx="1025406" cy="0"/>
          </a:xfrm>
          <a:prstGeom prst="straightConnector1">
            <a:avLst/>
          </a:prstGeom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3" name="TextBox 112"/>
          <p:cNvSpPr txBox="1"/>
          <p:nvPr/>
        </p:nvSpPr>
        <p:spPr>
          <a:xfrm>
            <a:off x="0" y="1770066"/>
            <a:ext cx="1339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Gill Sans"/>
                <a:cs typeface="Gill Sans"/>
              </a:rPr>
              <a:t>Protons</a:t>
            </a:r>
            <a:endParaRPr lang="en-US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sp>
        <p:nvSpPr>
          <p:cNvPr id="117" name="Freeform 116"/>
          <p:cNvSpPr/>
          <p:nvPr/>
        </p:nvSpPr>
        <p:spPr>
          <a:xfrm rot="21417232">
            <a:off x="1260028" y="1596054"/>
            <a:ext cx="3559304" cy="1683226"/>
          </a:xfrm>
          <a:custGeom>
            <a:avLst/>
            <a:gdLst>
              <a:gd name="connsiteX0" fmla="*/ 0 w 8071556"/>
              <a:gd name="connsiteY0" fmla="*/ 2641184 h 3817110"/>
              <a:gd name="connsiteX1" fmla="*/ 6096000 w 8071556"/>
              <a:gd name="connsiteY1" fmla="*/ 2443629 h 3817110"/>
              <a:gd name="connsiteX2" fmla="*/ 7714074 w 8071556"/>
              <a:gd name="connsiteY2" fmla="*/ 16518 h 3817110"/>
              <a:gd name="connsiteX3" fmla="*/ 8071556 w 8071556"/>
              <a:gd name="connsiteY3" fmla="*/ 3817110 h 3817110"/>
              <a:gd name="connsiteX4" fmla="*/ 8071556 w 8071556"/>
              <a:gd name="connsiteY4" fmla="*/ 3817110 h 3817110"/>
              <a:gd name="connsiteX5" fmla="*/ 8071556 w 8071556"/>
              <a:gd name="connsiteY5" fmla="*/ 3817110 h 3817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71556" h="3817110">
                <a:moveTo>
                  <a:pt x="0" y="2641184"/>
                </a:moveTo>
                <a:cubicBezTo>
                  <a:pt x="2405160" y="2761128"/>
                  <a:pt x="4810321" y="2881073"/>
                  <a:pt x="6096000" y="2443629"/>
                </a:cubicBezTo>
                <a:cubicBezTo>
                  <a:pt x="7381679" y="2006185"/>
                  <a:pt x="7384815" y="-212396"/>
                  <a:pt x="7714074" y="16518"/>
                </a:cubicBezTo>
                <a:cubicBezTo>
                  <a:pt x="8043333" y="245432"/>
                  <a:pt x="8071556" y="3817110"/>
                  <a:pt x="8071556" y="3817110"/>
                </a:cubicBezTo>
                <a:lnTo>
                  <a:pt x="8071556" y="3817110"/>
                </a:lnTo>
                <a:lnTo>
                  <a:pt x="8071556" y="3817110"/>
                </a:lnTo>
              </a:path>
            </a:pathLst>
          </a:custGeom>
          <a:ln w="50800">
            <a:solidFill>
              <a:srgbClr val="FF0000"/>
            </a:solidFill>
          </a:ln>
          <a:effectLst>
            <a:outerShdw blurRad="40000" dist="381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/>
          <p:cNvSpPr/>
          <p:nvPr/>
        </p:nvSpPr>
        <p:spPr>
          <a:xfrm>
            <a:off x="6852153" y="2781300"/>
            <a:ext cx="130146" cy="43603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ectangle 121"/>
          <p:cNvSpPr/>
          <p:nvPr/>
        </p:nvSpPr>
        <p:spPr>
          <a:xfrm>
            <a:off x="6983857" y="2768599"/>
            <a:ext cx="130146" cy="44873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ectangle 122"/>
          <p:cNvSpPr/>
          <p:nvPr/>
        </p:nvSpPr>
        <p:spPr>
          <a:xfrm>
            <a:off x="6588746" y="2794000"/>
            <a:ext cx="130146" cy="42333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ectangle 123"/>
          <p:cNvSpPr/>
          <p:nvPr/>
        </p:nvSpPr>
        <p:spPr>
          <a:xfrm>
            <a:off x="6720450" y="2787650"/>
            <a:ext cx="130146" cy="42968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ectangle 124"/>
          <p:cNvSpPr/>
          <p:nvPr/>
        </p:nvSpPr>
        <p:spPr>
          <a:xfrm>
            <a:off x="7378968" y="2711450"/>
            <a:ext cx="130146" cy="50588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ectangle 125"/>
          <p:cNvSpPr/>
          <p:nvPr/>
        </p:nvSpPr>
        <p:spPr>
          <a:xfrm>
            <a:off x="7510672" y="2686050"/>
            <a:ext cx="130146" cy="53128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ectangle 126"/>
          <p:cNvSpPr/>
          <p:nvPr/>
        </p:nvSpPr>
        <p:spPr>
          <a:xfrm>
            <a:off x="7115561" y="2752725"/>
            <a:ext cx="130146" cy="464606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ectangle 127"/>
          <p:cNvSpPr/>
          <p:nvPr/>
        </p:nvSpPr>
        <p:spPr>
          <a:xfrm>
            <a:off x="7247265" y="2740024"/>
            <a:ext cx="130146" cy="477307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 128"/>
          <p:cNvSpPr/>
          <p:nvPr/>
        </p:nvSpPr>
        <p:spPr>
          <a:xfrm>
            <a:off x="7896375" y="2543175"/>
            <a:ext cx="130146" cy="674157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ectangle 129"/>
          <p:cNvSpPr/>
          <p:nvPr/>
        </p:nvSpPr>
        <p:spPr>
          <a:xfrm>
            <a:off x="8028079" y="2425699"/>
            <a:ext cx="130146" cy="79163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ctangle 130"/>
          <p:cNvSpPr/>
          <p:nvPr/>
        </p:nvSpPr>
        <p:spPr>
          <a:xfrm>
            <a:off x="7632968" y="2654300"/>
            <a:ext cx="130146" cy="56303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ectangle 131"/>
          <p:cNvSpPr/>
          <p:nvPr/>
        </p:nvSpPr>
        <p:spPr>
          <a:xfrm>
            <a:off x="7764672" y="2616200"/>
            <a:ext cx="130146" cy="60113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ectangle 132"/>
          <p:cNvSpPr/>
          <p:nvPr/>
        </p:nvSpPr>
        <p:spPr>
          <a:xfrm>
            <a:off x="8423190" y="1495425"/>
            <a:ext cx="130146" cy="172190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Rectangle 133"/>
          <p:cNvSpPr/>
          <p:nvPr/>
        </p:nvSpPr>
        <p:spPr>
          <a:xfrm>
            <a:off x="8554894" y="1625600"/>
            <a:ext cx="130146" cy="159173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Rectangle 134"/>
          <p:cNvSpPr/>
          <p:nvPr/>
        </p:nvSpPr>
        <p:spPr>
          <a:xfrm>
            <a:off x="8159783" y="2212975"/>
            <a:ext cx="130146" cy="100435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Rectangle 135"/>
          <p:cNvSpPr/>
          <p:nvPr/>
        </p:nvSpPr>
        <p:spPr>
          <a:xfrm>
            <a:off x="8291487" y="1847849"/>
            <a:ext cx="130146" cy="136948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/>
          <p:cNvSpPr/>
          <p:nvPr/>
        </p:nvSpPr>
        <p:spPr>
          <a:xfrm>
            <a:off x="8686597" y="2463800"/>
            <a:ext cx="130146" cy="75353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Right Arrow 157"/>
          <p:cNvSpPr/>
          <p:nvPr/>
        </p:nvSpPr>
        <p:spPr>
          <a:xfrm>
            <a:off x="6600325" y="1789670"/>
            <a:ext cx="788960" cy="317523"/>
          </a:xfrm>
          <a:prstGeom prst="rightArrow">
            <a:avLst/>
          </a:prstGeom>
          <a:solidFill>
            <a:srgbClr val="3366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fld id="{B679D124-DCDD-BE40-A0D2-2DF21D3423B9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7955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What</a:t>
            </a:r>
            <a:r>
              <a:rPr lang="is-IS" dirty="0" smtClean="0"/>
              <a:t>…?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26"/>
          </p:nvPr>
        </p:nvSpPr>
        <p:spPr>
          <a:xfrm>
            <a:off x="291300" y="1010224"/>
            <a:ext cx="8569836" cy="2699149"/>
          </a:xfrm>
        </p:spPr>
        <p:txBody>
          <a:bodyPr>
            <a:normAutofit fontScale="92500"/>
          </a:bodyPr>
          <a:lstStyle/>
          <a:p>
            <a:r>
              <a:rPr lang="en-US" dirty="0"/>
              <a:t>Our goal was originally to develop a calorimeter to act as the energy measurement stage for a proton CT system:</a:t>
            </a:r>
          </a:p>
          <a:p>
            <a:pPr lvl="1"/>
            <a:r>
              <a:rPr lang="en-US" dirty="0"/>
              <a:t>Needed better than 1% resolution and rates in the region of 1–10 </a:t>
            </a:r>
            <a:r>
              <a:rPr lang="en-US" dirty="0" err="1"/>
              <a:t>MHz.</a:t>
            </a:r>
            <a:endParaRPr lang="en-US" dirty="0"/>
          </a:p>
          <a:p>
            <a:pPr lvl="1"/>
            <a:r>
              <a:rPr lang="en-US" dirty="0"/>
              <a:t>Managed to achieve the resolution; rates limited by electronics.  </a:t>
            </a:r>
          </a:p>
          <a:p>
            <a:pPr lvl="1"/>
            <a:r>
              <a:rPr lang="en-US" dirty="0"/>
              <a:t>Work will continue: discussions with </a:t>
            </a:r>
            <a:r>
              <a:rPr lang="en-US" dirty="0" err="1"/>
              <a:t>PRaVDA</a:t>
            </a:r>
            <a:r>
              <a:rPr lang="en-US" dirty="0"/>
              <a:t> and Loma </a:t>
            </a:r>
            <a:r>
              <a:rPr lang="en-US" dirty="0" err="1"/>
              <a:t>Linde</a:t>
            </a:r>
            <a:r>
              <a:rPr lang="en-US" dirty="0"/>
              <a:t>. 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19"/>
          </p:nvPr>
        </p:nvSpPr>
        <p:spPr>
          <a:xfrm>
            <a:off x="291300" y="3471827"/>
            <a:ext cx="4205655" cy="2936477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Clinical steer to provide fast energy/range QA tool to work at clinical rate.</a:t>
            </a:r>
          </a:p>
          <a:p>
            <a:r>
              <a:rPr lang="en-US" dirty="0" smtClean="0"/>
              <a:t>Needs a change in design philosophy: also take advantage of water equivalence of plastic scintillator.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4600202" y="3429000"/>
            <a:ext cx="4005429" cy="2675382"/>
            <a:chOff x="79009" y="3133201"/>
            <a:chExt cx="4005429" cy="2675382"/>
          </a:xfrm>
        </p:grpSpPr>
        <p:pic>
          <p:nvPicPr>
            <p:cNvPr id="11" name="Picture 10" descr="nozzle_mounted_module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09" y="3133201"/>
              <a:ext cx="4005429" cy="2675382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69030" y="4250238"/>
              <a:ext cx="9545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/>
                <a:t>Treatment Nozzle</a:t>
              </a:r>
              <a:endParaRPr lang="en-US" sz="1200" dirty="0"/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pPr>
              <a:defRPr/>
            </a:pPr>
            <a:fld id="{633BF8D3-5603-E64C-B71D-7F9E56CDE9C0}" type="slidenum">
              <a:rPr lang="en-GB" smtClean="0"/>
              <a:pPr>
                <a:defRPr/>
              </a:pPr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29417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Segmented Calorimeter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9"/>
          </p:nvPr>
        </p:nvSpPr>
        <p:spPr>
          <a:xfrm>
            <a:off x="291300" y="3763818"/>
            <a:ext cx="8569836" cy="2329478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PVT and PS are both helpfully water equivalent.</a:t>
            </a:r>
          </a:p>
          <a:p>
            <a:r>
              <a:rPr lang="en-US" dirty="0" smtClean="0"/>
              <a:t>Segment block into slices and read out light from each slice individually.</a:t>
            </a:r>
          </a:p>
          <a:p>
            <a:r>
              <a:rPr lang="en-US" dirty="0" smtClean="0"/>
              <a:t>Integrate signal from many protons: very large output from 10</a:t>
            </a:r>
            <a:r>
              <a:rPr lang="en-US" baseline="30000" dirty="0" smtClean="0"/>
              <a:t>10</a:t>
            </a:r>
            <a:r>
              <a:rPr lang="en-US" dirty="0" smtClean="0"/>
              <a:t>/s.</a:t>
            </a:r>
          </a:p>
          <a:p>
            <a:r>
              <a:rPr lang="en-US" dirty="0" smtClean="0"/>
              <a:t>Minimum slice width will depend on manufacture: aiming for &lt; 2 mm.</a:t>
            </a:r>
          </a:p>
          <a:p>
            <a:r>
              <a:rPr lang="en-US" dirty="0" smtClean="0"/>
              <a:t>Use photodiodes for readout: poor light detectors but stable and cheap with large dynamic range.</a:t>
            </a:r>
          </a:p>
          <a:p>
            <a:r>
              <a:rPr lang="en-US" dirty="0" smtClean="0"/>
              <a:t>Resolution set by slice width and variation in scintillator light output.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1281273" y="1429925"/>
            <a:ext cx="4984369" cy="1787408"/>
            <a:chOff x="2099409" y="1429925"/>
            <a:chExt cx="4984369" cy="1787408"/>
          </a:xfrm>
        </p:grpSpPr>
        <p:sp>
          <p:nvSpPr>
            <p:cNvPr id="18" name="Rectangle 17"/>
            <p:cNvSpPr/>
            <p:nvPr/>
          </p:nvSpPr>
          <p:spPr>
            <a:xfrm>
              <a:off x="2099409" y="1429925"/>
              <a:ext cx="4984369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485112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616816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221705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353409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011927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143631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2748520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880224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529334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3661038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265927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3397631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4056149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4187853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792742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3924446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4582963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4714667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319556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4451260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5109778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241482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4846371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4978075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636593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5768297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5373186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5504890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6163408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6295112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5900001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6031705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6690223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6821927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6426816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6558520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4" name="Straight Connector 73"/>
          <p:cNvCxnSpPr/>
          <p:nvPr/>
        </p:nvCxnSpPr>
        <p:spPr>
          <a:xfrm>
            <a:off x="1468642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1732050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1995458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2258865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2512865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2776272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3039680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3303087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3566495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3829902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4093309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4356717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4620124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4883532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5146939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5410346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5673754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>
            <a:off x="5937161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6209976" y="3217333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1336944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>
            <a:off x="1600352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1863760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2127167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2381167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>
            <a:off x="2644574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2907982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>
            <a:off x="3171389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>
            <a:off x="3434797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>
            <a:off x="3698204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>
            <a:off x="3961611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>
            <a:off x="4225019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>
            <a:off x="4488426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4751834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5015241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>
            <a:off x="5278648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>
            <a:off x="5542056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>
            <a:off x="5805463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6078278" y="1063037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/>
          <p:nvPr/>
        </p:nvCxnSpPr>
        <p:spPr>
          <a:xfrm>
            <a:off x="156996" y="2300090"/>
            <a:ext cx="1025406" cy="0"/>
          </a:xfrm>
          <a:prstGeom prst="straightConnector1">
            <a:avLst/>
          </a:prstGeom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3" name="TextBox 112"/>
          <p:cNvSpPr txBox="1"/>
          <p:nvPr/>
        </p:nvSpPr>
        <p:spPr>
          <a:xfrm>
            <a:off x="0" y="1770066"/>
            <a:ext cx="1339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Gill Sans"/>
                <a:cs typeface="Gill Sans"/>
              </a:rPr>
              <a:t>Protons</a:t>
            </a:r>
            <a:endParaRPr lang="en-US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sp>
        <p:nvSpPr>
          <p:cNvPr id="117" name="Freeform 116"/>
          <p:cNvSpPr/>
          <p:nvPr/>
        </p:nvSpPr>
        <p:spPr>
          <a:xfrm rot="21417232">
            <a:off x="1260028" y="1596054"/>
            <a:ext cx="3559304" cy="1683226"/>
          </a:xfrm>
          <a:custGeom>
            <a:avLst/>
            <a:gdLst>
              <a:gd name="connsiteX0" fmla="*/ 0 w 8071556"/>
              <a:gd name="connsiteY0" fmla="*/ 2641184 h 3817110"/>
              <a:gd name="connsiteX1" fmla="*/ 6096000 w 8071556"/>
              <a:gd name="connsiteY1" fmla="*/ 2443629 h 3817110"/>
              <a:gd name="connsiteX2" fmla="*/ 7714074 w 8071556"/>
              <a:gd name="connsiteY2" fmla="*/ 16518 h 3817110"/>
              <a:gd name="connsiteX3" fmla="*/ 8071556 w 8071556"/>
              <a:gd name="connsiteY3" fmla="*/ 3817110 h 3817110"/>
              <a:gd name="connsiteX4" fmla="*/ 8071556 w 8071556"/>
              <a:gd name="connsiteY4" fmla="*/ 3817110 h 3817110"/>
              <a:gd name="connsiteX5" fmla="*/ 8071556 w 8071556"/>
              <a:gd name="connsiteY5" fmla="*/ 3817110 h 3817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71556" h="3817110">
                <a:moveTo>
                  <a:pt x="0" y="2641184"/>
                </a:moveTo>
                <a:cubicBezTo>
                  <a:pt x="2405160" y="2761128"/>
                  <a:pt x="4810321" y="2881073"/>
                  <a:pt x="6096000" y="2443629"/>
                </a:cubicBezTo>
                <a:cubicBezTo>
                  <a:pt x="7381679" y="2006185"/>
                  <a:pt x="7384815" y="-212396"/>
                  <a:pt x="7714074" y="16518"/>
                </a:cubicBezTo>
                <a:cubicBezTo>
                  <a:pt x="8043333" y="245432"/>
                  <a:pt x="8071556" y="3817110"/>
                  <a:pt x="8071556" y="3817110"/>
                </a:cubicBezTo>
                <a:lnTo>
                  <a:pt x="8071556" y="3817110"/>
                </a:lnTo>
                <a:lnTo>
                  <a:pt x="8071556" y="3817110"/>
                </a:lnTo>
              </a:path>
            </a:pathLst>
          </a:custGeom>
          <a:ln w="50800">
            <a:solidFill>
              <a:srgbClr val="FF0000"/>
            </a:solidFill>
          </a:ln>
          <a:effectLst>
            <a:outerShdw blurRad="40000" dist="381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/>
          <p:cNvSpPr/>
          <p:nvPr/>
        </p:nvSpPr>
        <p:spPr>
          <a:xfrm>
            <a:off x="6852153" y="2781300"/>
            <a:ext cx="130146" cy="43603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ectangle 121"/>
          <p:cNvSpPr/>
          <p:nvPr/>
        </p:nvSpPr>
        <p:spPr>
          <a:xfrm>
            <a:off x="6983857" y="2768599"/>
            <a:ext cx="130146" cy="44873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ectangle 122"/>
          <p:cNvSpPr/>
          <p:nvPr/>
        </p:nvSpPr>
        <p:spPr>
          <a:xfrm>
            <a:off x="6588746" y="2794000"/>
            <a:ext cx="130146" cy="42333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ectangle 123"/>
          <p:cNvSpPr/>
          <p:nvPr/>
        </p:nvSpPr>
        <p:spPr>
          <a:xfrm>
            <a:off x="6720450" y="2787650"/>
            <a:ext cx="130146" cy="42968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ectangle 124"/>
          <p:cNvSpPr/>
          <p:nvPr/>
        </p:nvSpPr>
        <p:spPr>
          <a:xfrm>
            <a:off x="7378968" y="2711450"/>
            <a:ext cx="130146" cy="50588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ectangle 125"/>
          <p:cNvSpPr/>
          <p:nvPr/>
        </p:nvSpPr>
        <p:spPr>
          <a:xfrm>
            <a:off x="7510672" y="2686050"/>
            <a:ext cx="130146" cy="53128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ectangle 126"/>
          <p:cNvSpPr/>
          <p:nvPr/>
        </p:nvSpPr>
        <p:spPr>
          <a:xfrm>
            <a:off x="7115561" y="2752725"/>
            <a:ext cx="130146" cy="464606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ectangle 127"/>
          <p:cNvSpPr/>
          <p:nvPr/>
        </p:nvSpPr>
        <p:spPr>
          <a:xfrm>
            <a:off x="7247265" y="2740024"/>
            <a:ext cx="130146" cy="477307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 128"/>
          <p:cNvSpPr/>
          <p:nvPr/>
        </p:nvSpPr>
        <p:spPr>
          <a:xfrm>
            <a:off x="7896375" y="2543175"/>
            <a:ext cx="130146" cy="674157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ectangle 129"/>
          <p:cNvSpPr/>
          <p:nvPr/>
        </p:nvSpPr>
        <p:spPr>
          <a:xfrm>
            <a:off x="8028079" y="2425699"/>
            <a:ext cx="130146" cy="79163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ctangle 130"/>
          <p:cNvSpPr/>
          <p:nvPr/>
        </p:nvSpPr>
        <p:spPr>
          <a:xfrm>
            <a:off x="7632968" y="2654300"/>
            <a:ext cx="130146" cy="56303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ectangle 131"/>
          <p:cNvSpPr/>
          <p:nvPr/>
        </p:nvSpPr>
        <p:spPr>
          <a:xfrm>
            <a:off x="7764672" y="2616200"/>
            <a:ext cx="130146" cy="60113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ectangle 132"/>
          <p:cNvSpPr/>
          <p:nvPr/>
        </p:nvSpPr>
        <p:spPr>
          <a:xfrm>
            <a:off x="8423190" y="1495425"/>
            <a:ext cx="130146" cy="172190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Rectangle 133"/>
          <p:cNvSpPr/>
          <p:nvPr/>
        </p:nvSpPr>
        <p:spPr>
          <a:xfrm>
            <a:off x="8554894" y="1625600"/>
            <a:ext cx="130146" cy="159173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Rectangle 134"/>
          <p:cNvSpPr/>
          <p:nvPr/>
        </p:nvSpPr>
        <p:spPr>
          <a:xfrm>
            <a:off x="8159783" y="2212975"/>
            <a:ext cx="130146" cy="100435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Rectangle 135"/>
          <p:cNvSpPr/>
          <p:nvPr/>
        </p:nvSpPr>
        <p:spPr>
          <a:xfrm>
            <a:off x="8291487" y="1847849"/>
            <a:ext cx="130146" cy="136948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/>
          <p:cNvSpPr/>
          <p:nvPr/>
        </p:nvSpPr>
        <p:spPr>
          <a:xfrm>
            <a:off x="8686597" y="2463800"/>
            <a:ext cx="130146" cy="75353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Right Arrow 157"/>
          <p:cNvSpPr/>
          <p:nvPr/>
        </p:nvSpPr>
        <p:spPr>
          <a:xfrm>
            <a:off x="6600325" y="1789670"/>
            <a:ext cx="788960" cy="317523"/>
          </a:xfrm>
          <a:prstGeom prst="rightArrow">
            <a:avLst/>
          </a:prstGeom>
          <a:solidFill>
            <a:srgbClr val="3366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fld id="{B679D124-DCDD-BE40-A0D2-2DF21D3423B9}" type="slidenum">
              <a:rPr lang="en-GB" smtClean="0"/>
              <a:pPr>
                <a:defRPr/>
              </a:pPr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86796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sz="half" idx="27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297" b="6297"/>
          <a:stretch>
            <a:fillRect/>
          </a:stretch>
        </p:blipFill>
        <p:spPr>
          <a:xfrm>
            <a:off x="4717546" y="3696950"/>
            <a:ext cx="3843962" cy="2417056"/>
          </a:xfrm>
        </p:spPr>
      </p:pic>
      <p:pic>
        <p:nvPicPr>
          <p:cNvPr id="4" name="Content Placeholder 3"/>
          <p:cNvPicPr>
            <a:picLocks noGrp="1" noChangeAspect="1"/>
          </p:cNvPicPr>
          <p:nvPr>
            <p:ph sz="half" idx="19"/>
          </p:nvPr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627" t="8053" r="12627" b="8053"/>
          <a:stretch/>
        </p:blipFill>
        <p:spPr>
          <a:xfrm>
            <a:off x="475132" y="3501008"/>
            <a:ext cx="3143568" cy="264448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Segmented Calorimeter Design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half" idx="26"/>
          </p:nvPr>
        </p:nvSpPr>
        <p:spPr>
          <a:xfrm>
            <a:off x="185408" y="1010225"/>
            <a:ext cx="6252108" cy="2562791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Laurent </a:t>
            </a:r>
            <a:r>
              <a:rPr lang="en-US" dirty="0" err="1" smtClean="0"/>
              <a:t>Kelleter</a:t>
            </a:r>
            <a:r>
              <a:rPr lang="en-US" dirty="0" smtClean="0"/>
              <a:t> has built preliminary model in Geant4:</a:t>
            </a:r>
          </a:p>
          <a:p>
            <a:pPr lvl="1"/>
            <a:r>
              <a:rPr lang="en-US" dirty="0" smtClean="0"/>
              <a:t>2 mm slices of plastic scintillator with </a:t>
            </a:r>
            <a:r>
              <a:rPr lang="en-US" dirty="0" err="1" smtClean="0"/>
              <a:t>mylar</a:t>
            </a:r>
            <a:r>
              <a:rPr lang="en-US" dirty="0" smtClean="0"/>
              <a:t> wrapping.</a:t>
            </a:r>
          </a:p>
          <a:p>
            <a:pPr lvl="1"/>
            <a:r>
              <a:rPr lang="en-US" dirty="0" smtClean="0"/>
              <a:t>Currently integrating photodiode readout.</a:t>
            </a:r>
          </a:p>
          <a:p>
            <a:r>
              <a:rPr lang="en-US" dirty="0" smtClean="0"/>
              <a:t>STFC IPS grant application currently pending approval: working with NUVIA </a:t>
            </a:r>
            <a:r>
              <a:rPr lang="en-US" dirty="0" err="1" smtClean="0"/>
              <a:t>a.s</a:t>
            </a:r>
            <a:r>
              <a:rPr lang="en-US" dirty="0" smtClean="0"/>
              <a:t>. in Czech Republic to produce our scintillator sheets: manufacturing challenging!  </a:t>
            </a:r>
          </a:p>
          <a:p>
            <a:r>
              <a:rPr lang="en-US" dirty="0" smtClean="0"/>
              <a:t>Need to </a:t>
            </a:r>
            <a:r>
              <a:rPr lang="en-US" dirty="0" err="1" smtClean="0"/>
              <a:t>characterise</a:t>
            </a:r>
            <a:r>
              <a:rPr lang="en-US" dirty="0" smtClean="0"/>
              <a:t> light quenching to reconstruct Bragg curve: </a:t>
            </a:r>
            <a:r>
              <a:rPr lang="en-US" b="1" dirty="0" smtClean="0"/>
              <a:t>pencil beams only</a:t>
            </a:r>
            <a:r>
              <a:rPr lang="en-US" dirty="0" smtClean="0"/>
              <a:t>.</a:t>
            </a:r>
          </a:p>
          <a:p>
            <a:r>
              <a:rPr lang="en-US" dirty="0" smtClean="0"/>
              <a:t>Fit to measured curve drastically improves mean range measurement: do you need range or range spread</a:t>
            </a:r>
            <a:r>
              <a:rPr lang="is-IS" dirty="0" smtClean="0"/>
              <a:t>…?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275856" y="3645024"/>
            <a:ext cx="13905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ill Sans"/>
                <a:cs typeface="Gill Sans"/>
              </a:rPr>
              <a:t>Dose deposited</a:t>
            </a:r>
            <a:endParaRPr lang="en-US" dirty="0">
              <a:latin typeface="Gill Sans"/>
              <a:cs typeface="Gill San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172400" y="4077072"/>
            <a:ext cx="9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ill Sans"/>
                <a:cs typeface="Gill Sans"/>
              </a:rPr>
              <a:t>Light emitted</a:t>
            </a:r>
            <a:endParaRPr lang="en-US" dirty="0">
              <a:latin typeface="Gill Sans"/>
              <a:cs typeface="Gill Sans"/>
            </a:endParaRPr>
          </a:p>
        </p:txBody>
      </p:sp>
      <p:graphicFrame>
        <p:nvGraphicFramePr>
          <p:cNvPr id="1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7574752"/>
              </p:ext>
            </p:extLst>
          </p:nvPr>
        </p:nvGraphicFramePr>
        <p:xfrm>
          <a:off x="6657437" y="1464297"/>
          <a:ext cx="2212975" cy="606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" name="Equation" r:id="rId5" imgW="1574800" imgH="431800" progId="Equation.3">
                  <p:embed/>
                </p:oleObj>
              </mc:Choice>
              <mc:Fallback>
                <p:oleObj name="Equation" r:id="rId5" imgW="15748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7437" y="1464297"/>
                        <a:ext cx="2212975" cy="606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2641973"/>
              </p:ext>
            </p:extLst>
          </p:nvPr>
        </p:nvGraphicFramePr>
        <p:xfrm>
          <a:off x="6505633" y="2203480"/>
          <a:ext cx="2573477" cy="1513552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447742"/>
                <a:gridCol w="2125735"/>
              </a:tblGrid>
              <a:tr h="2366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Gill Sans"/>
                          <a:cs typeface="Gill Sans"/>
                        </a:rPr>
                        <a:t>dY</a:t>
                      </a: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Gill Sans"/>
                          <a:cs typeface="Gill Sans"/>
                        </a:rPr>
                        <a:t>/dx</a:t>
                      </a:r>
                      <a:endParaRPr lang="en-US" sz="1200" dirty="0">
                        <a:solidFill>
                          <a:srgbClr val="000000"/>
                        </a:solidFill>
                        <a:latin typeface="Gill Sans"/>
                        <a:cs typeface="Gill Sans"/>
                      </a:endParaRPr>
                    </a:p>
                  </a:txBody>
                  <a:tcPr marL="58348" marR="58348" marT="29174" marB="29174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dirty="0" smtClean="0">
                          <a:solidFill>
                            <a:srgbClr val="000000"/>
                          </a:solidFill>
                          <a:latin typeface="Gill Sans"/>
                          <a:cs typeface="Gill Sans"/>
                        </a:rPr>
                        <a:t>light yield per unit path length</a:t>
                      </a:r>
                    </a:p>
                  </a:txBody>
                  <a:tcPr marL="58348" marR="58348" marT="29174" marB="29174" anchor="ctr"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36633">
                <a:tc>
                  <a:txBody>
                    <a:bodyPr/>
                    <a:lstStyle/>
                    <a:p>
                      <a:r>
                        <a:rPr lang="fr-FR" sz="1200" b="1" dirty="0" smtClean="0">
                          <a:latin typeface="Gill Sans"/>
                          <a:cs typeface="Gill Sans"/>
                        </a:rPr>
                        <a:t>dE/dx</a:t>
                      </a:r>
                      <a:endParaRPr lang="en-US" sz="1200" dirty="0">
                        <a:solidFill>
                          <a:srgbClr val="000000"/>
                        </a:solidFill>
                        <a:latin typeface="Gill Sans"/>
                        <a:cs typeface="Gill Sans"/>
                      </a:endParaRPr>
                    </a:p>
                  </a:txBody>
                  <a:tcPr marL="58348" marR="58348" marT="29174" marB="29174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>
                          <a:latin typeface="Gill Sans"/>
                          <a:cs typeface="Gill Sans"/>
                        </a:rPr>
                        <a:t>energy lost by particle per unit path length</a:t>
                      </a:r>
                    </a:p>
                  </a:txBody>
                  <a:tcPr marL="58348" marR="58348" marT="29174" marB="29174" anchor="ctr"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36633">
                <a:tc>
                  <a:txBody>
                    <a:bodyPr/>
                    <a:lstStyle/>
                    <a:p>
                      <a:r>
                        <a:rPr lang="en-US" sz="1200" b="1" dirty="0" err="1" smtClean="0">
                          <a:solidFill>
                            <a:srgbClr val="000000"/>
                          </a:solidFill>
                          <a:latin typeface="Gill Sans"/>
                          <a:cs typeface="Gill Sans"/>
                        </a:rPr>
                        <a:t>kB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Gill Sans"/>
                        <a:cs typeface="Gill Sans"/>
                      </a:endParaRPr>
                    </a:p>
                  </a:txBody>
                  <a:tcPr marL="58348" marR="58348" marT="29174" marB="29174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>
                          <a:latin typeface="Gill Sans"/>
                          <a:cs typeface="Gill Sans"/>
                        </a:rPr>
                        <a:t>relates density of ionisation to energy loss = 0.207 mm/MeV</a:t>
                      </a:r>
                    </a:p>
                  </a:txBody>
                  <a:tcPr marL="58348" marR="58348" marT="29174" marB="29174" anchor="ctr"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36633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Gill Sans"/>
                          <a:cs typeface="Gill Sans"/>
                        </a:rPr>
                        <a:t>S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Gill Sans"/>
                        <a:cs typeface="Gill Sans"/>
                      </a:endParaRPr>
                    </a:p>
                  </a:txBody>
                  <a:tcPr marL="58348" marR="58348" marT="29174" marB="29174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>
                          <a:latin typeface="Gill Sans"/>
                          <a:cs typeface="Gill Sans"/>
                        </a:rPr>
                        <a:t>absolute scintillation efficiency</a:t>
                      </a:r>
                    </a:p>
                  </a:txBody>
                  <a:tcPr marL="58348" marR="58348" marT="29174" marB="29174" anchor="ctr"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pPr>
              <a:defRPr/>
            </a:pPr>
            <a:fld id="{633BF8D3-5603-E64C-B71D-7F9E56CDE9C0}" type="slidenum">
              <a:rPr lang="en-GB" smtClean="0"/>
              <a:pPr>
                <a:defRPr/>
              </a:pPr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65239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Segmented Calorimeter Tests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>
              <a:defRPr/>
            </a:pPr>
            <a:fld id="{633BF8D3-5603-E64C-B71D-7F9E56CDE9C0}" type="slidenum">
              <a:rPr lang="en-GB" smtClean="0"/>
              <a:pPr>
                <a:defRPr/>
              </a:pPr>
              <a:t>33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32"/>
          </p:nvPr>
        </p:nvSpPr>
        <p:spPr>
          <a:xfrm>
            <a:off x="4427984" y="1124744"/>
            <a:ext cx="3599188" cy="2448272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Carried out beam tests of 2 sheet prototype of segmented calorimeter:</a:t>
            </a:r>
          </a:p>
          <a:p>
            <a:pPr lvl="1"/>
            <a:r>
              <a:rPr lang="en-US" dirty="0"/>
              <a:t>3 mm and 4 mm </a:t>
            </a:r>
            <a:r>
              <a:rPr lang="en-US" dirty="0" err="1"/>
              <a:t>Nuvia</a:t>
            </a:r>
            <a:r>
              <a:rPr lang="en-US" dirty="0"/>
              <a:t> plastic scintillator sheets.</a:t>
            </a:r>
          </a:p>
          <a:p>
            <a:pPr lvl="1"/>
            <a:r>
              <a:rPr lang="en-US" dirty="0" err="1"/>
              <a:t>PRaVDA</a:t>
            </a:r>
            <a:r>
              <a:rPr lang="en-US" dirty="0"/>
              <a:t> Priapus MAPS pixel sensor (10 cm x 5 cm).</a:t>
            </a:r>
          </a:p>
          <a:p>
            <a:r>
              <a:rPr lang="en-US" dirty="0"/>
              <a:t>Birmingham cyclotron provided 28 MeV proton beam with clinical </a:t>
            </a:r>
            <a:r>
              <a:rPr lang="en-US" dirty="0" err="1"/>
              <a:t>fluence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pic>
        <p:nvPicPr>
          <p:cNvPr id="13" name="Content Placeholder 7"/>
          <p:cNvPicPr>
            <a:picLocks noGrp="1" noChangeAspect="1"/>
          </p:cNvPicPr>
          <p:nvPr>
            <p:ph sz="half" idx="30"/>
          </p:nvPr>
        </p:nvPicPr>
        <p:blipFill>
          <a:blip r:embed="rId2"/>
          <a:stretch>
            <a:fillRect/>
          </a:stretch>
        </p:blipFill>
        <p:spPr>
          <a:xfrm>
            <a:off x="813594" y="1125538"/>
            <a:ext cx="3263900" cy="2447925"/>
          </a:xfrm>
          <a:prstGeom prst="rect">
            <a:avLst/>
          </a:prstGeom>
        </p:spPr>
      </p:pic>
      <p:pic>
        <p:nvPicPr>
          <p:cNvPr id="16" name="Content Placeholder 15"/>
          <p:cNvPicPr>
            <a:picLocks noGrp="1" noChangeAspect="1"/>
          </p:cNvPicPr>
          <p:nvPr>
            <p:ph sz="half" idx="31"/>
          </p:nvPr>
        </p:nvPicPr>
        <p:blipFill>
          <a:blip r:embed="rId3"/>
          <a:stretch>
            <a:fillRect/>
          </a:stretch>
        </p:blipFill>
        <p:spPr>
          <a:xfrm>
            <a:off x="4643438" y="3890533"/>
            <a:ext cx="4100512" cy="1958246"/>
          </a:xfrm>
          <a:prstGeom prst="rect">
            <a:avLst/>
          </a:prstGeom>
        </p:spPr>
      </p:pic>
      <p:pic>
        <p:nvPicPr>
          <p:cNvPr id="15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896041" y="3644900"/>
            <a:ext cx="3099005" cy="2449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9510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Fast Treatment Plan Verification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9"/>
          </p:nvPr>
        </p:nvSpPr>
        <p:spPr>
          <a:xfrm>
            <a:off x="291300" y="3597031"/>
            <a:ext cx="8569836" cy="2568274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Take segmented calorimeter: add 2D tracking to front face.</a:t>
            </a:r>
          </a:p>
          <a:p>
            <a:r>
              <a:rPr lang="en-US" dirty="0" smtClean="0"/>
              <a:t>Still nozzle-mounted and self-contained.</a:t>
            </a:r>
          </a:p>
          <a:p>
            <a:r>
              <a:rPr lang="en-US" dirty="0" smtClean="0"/>
              <a:t>Read out X/Y profile and integrated range of individual pencil beams.</a:t>
            </a:r>
          </a:p>
          <a:p>
            <a:r>
              <a:rPr lang="en-US" dirty="0" smtClean="0"/>
              <a:t>Detector read out fast enough to match minimum spot dwell time (3–20 </a:t>
            </a:r>
            <a:r>
              <a:rPr lang="en-US" dirty="0" err="1" smtClean="0"/>
              <a:t>ms</a:t>
            </a:r>
            <a:r>
              <a:rPr lang="en-US" dirty="0" smtClean="0"/>
              <a:t>).</a:t>
            </a:r>
          </a:p>
          <a:p>
            <a:r>
              <a:rPr lang="en-US" dirty="0" smtClean="0"/>
              <a:t>Fast reconstruction of water-equivalent treatment plan.</a:t>
            </a:r>
          </a:p>
        </p:txBody>
      </p:sp>
      <p:sp>
        <p:nvSpPr>
          <p:cNvPr id="60" name="Rectangle 59"/>
          <p:cNvSpPr/>
          <p:nvPr/>
        </p:nvSpPr>
        <p:spPr>
          <a:xfrm>
            <a:off x="2513637" y="1351405"/>
            <a:ext cx="130146" cy="178740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2645341" y="1351405"/>
            <a:ext cx="130146" cy="178740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2250230" y="1351405"/>
            <a:ext cx="130146" cy="178740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2381934" y="1351405"/>
            <a:ext cx="130146" cy="1787408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Straight Arrow Connector 63"/>
          <p:cNvCxnSpPr/>
          <p:nvPr/>
        </p:nvCxnSpPr>
        <p:spPr>
          <a:xfrm>
            <a:off x="636753" y="2221570"/>
            <a:ext cx="1025406" cy="0"/>
          </a:xfrm>
          <a:prstGeom prst="straightConnector1">
            <a:avLst/>
          </a:prstGeom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479757" y="1691546"/>
            <a:ext cx="1339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Gill Sans"/>
                <a:cs typeface="Gill Sans"/>
              </a:rPr>
              <a:t>Protons</a:t>
            </a:r>
            <a:endParaRPr lang="en-US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713517" y="3206131"/>
            <a:ext cx="1588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FF0000"/>
                </a:solidFill>
                <a:latin typeface="Gill Sans"/>
                <a:cs typeface="Gill Sans"/>
              </a:rPr>
              <a:t>Tracking layer</a:t>
            </a:r>
            <a:endParaRPr lang="en-US" sz="180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135335" y="1355766"/>
            <a:ext cx="4984369" cy="1787408"/>
            <a:chOff x="2099409" y="1429925"/>
            <a:chExt cx="4984369" cy="1787408"/>
          </a:xfrm>
        </p:grpSpPr>
        <p:sp>
          <p:nvSpPr>
            <p:cNvPr id="23" name="Rectangle 22"/>
            <p:cNvSpPr/>
            <p:nvPr/>
          </p:nvSpPr>
          <p:spPr>
            <a:xfrm>
              <a:off x="2099409" y="1429925"/>
              <a:ext cx="4984369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485112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616816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221705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353409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011927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143631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2748520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2880224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529334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661038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3265927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397631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056149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4187853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3792742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3924446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4582963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4714667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4319556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451260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5109778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5241482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846371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4978075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5636593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768297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5373186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5504890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6163408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6295112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5900001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6031705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6690223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6821927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6426816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6558520" y="1429925"/>
              <a:ext cx="130146" cy="1787408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7" name="Straight Connector 66"/>
          <p:cNvCxnSpPr/>
          <p:nvPr/>
        </p:nvCxnSpPr>
        <p:spPr>
          <a:xfrm>
            <a:off x="3322704" y="314317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3586112" y="314317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3849520" y="314317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4112927" y="314317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4366927" y="314317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4630334" y="314317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4893742" y="314317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5157149" y="314317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5420557" y="314317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5683964" y="314317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5947371" y="314317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6210779" y="314317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6474186" y="314317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6737594" y="314317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7001001" y="314317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7264408" y="314317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7527816" y="314317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>
            <a:off x="7791223" y="314317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8064038" y="3143174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>
            <a:off x="3191006" y="988878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>
            <a:off x="3454414" y="988878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3717822" y="988878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3981229" y="988878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4235229" y="988878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>
            <a:off x="4498636" y="988878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>
            <a:off x="4762044" y="988878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5025451" y="988878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>
            <a:off x="5288859" y="988878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5552266" y="988878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5815673" y="988878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6079081" y="988878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>
            <a:off x="6342488" y="988878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6605896" y="988878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>
            <a:off x="6869303" y="988878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>
            <a:off x="7132710" y="988878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>
            <a:off x="7396118" y="988878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>
            <a:off x="7659525" y="988878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>
            <a:off x="7932340" y="988878"/>
            <a:ext cx="0" cy="36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" name="Freeform 104"/>
          <p:cNvSpPr/>
          <p:nvPr/>
        </p:nvSpPr>
        <p:spPr>
          <a:xfrm rot="21417232">
            <a:off x="3114090" y="1521895"/>
            <a:ext cx="3559304" cy="1683226"/>
          </a:xfrm>
          <a:custGeom>
            <a:avLst/>
            <a:gdLst>
              <a:gd name="connsiteX0" fmla="*/ 0 w 8071556"/>
              <a:gd name="connsiteY0" fmla="*/ 2641184 h 3817110"/>
              <a:gd name="connsiteX1" fmla="*/ 6096000 w 8071556"/>
              <a:gd name="connsiteY1" fmla="*/ 2443629 h 3817110"/>
              <a:gd name="connsiteX2" fmla="*/ 7714074 w 8071556"/>
              <a:gd name="connsiteY2" fmla="*/ 16518 h 3817110"/>
              <a:gd name="connsiteX3" fmla="*/ 8071556 w 8071556"/>
              <a:gd name="connsiteY3" fmla="*/ 3817110 h 3817110"/>
              <a:gd name="connsiteX4" fmla="*/ 8071556 w 8071556"/>
              <a:gd name="connsiteY4" fmla="*/ 3817110 h 3817110"/>
              <a:gd name="connsiteX5" fmla="*/ 8071556 w 8071556"/>
              <a:gd name="connsiteY5" fmla="*/ 3817110 h 3817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71556" h="3817110">
                <a:moveTo>
                  <a:pt x="0" y="2641184"/>
                </a:moveTo>
                <a:cubicBezTo>
                  <a:pt x="2405160" y="2761128"/>
                  <a:pt x="4810321" y="2881073"/>
                  <a:pt x="6096000" y="2443629"/>
                </a:cubicBezTo>
                <a:cubicBezTo>
                  <a:pt x="7381679" y="2006185"/>
                  <a:pt x="7384815" y="-212396"/>
                  <a:pt x="7714074" y="16518"/>
                </a:cubicBezTo>
                <a:cubicBezTo>
                  <a:pt x="8043333" y="245432"/>
                  <a:pt x="8071556" y="3817110"/>
                  <a:pt x="8071556" y="3817110"/>
                </a:cubicBezTo>
                <a:lnTo>
                  <a:pt x="8071556" y="3817110"/>
                </a:lnTo>
                <a:lnTo>
                  <a:pt x="8071556" y="3817110"/>
                </a:lnTo>
              </a:path>
            </a:pathLst>
          </a:custGeom>
          <a:ln w="50800">
            <a:solidFill>
              <a:srgbClr val="FF0000"/>
            </a:solidFill>
          </a:ln>
          <a:effectLst>
            <a:outerShdw blurRad="40000" dist="381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fld id="{B679D124-DCDD-BE40-A0D2-2DF21D3423B9}" type="slidenum">
              <a:rPr lang="en-GB" smtClean="0"/>
              <a:pPr>
                <a:defRPr/>
              </a:pPr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56559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TERA: Proton Range Radiography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4"/>
          </p:nvPr>
        </p:nvSpPr>
        <p:spPr>
          <a:xfrm>
            <a:off x="291300" y="1010225"/>
            <a:ext cx="4334584" cy="2562791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Don’t need to prove the principle using scintillator sheets: TERA have done it for us!</a:t>
            </a:r>
          </a:p>
          <a:p>
            <a:r>
              <a:rPr lang="en-US" dirty="0" smtClean="0"/>
              <a:t>Proton Range Radiography:</a:t>
            </a:r>
          </a:p>
          <a:p>
            <a:pPr lvl="1"/>
            <a:r>
              <a:rPr lang="en-US" dirty="0" smtClean="0"/>
              <a:t>Gas Electron Multiplier (GEM) tracking.</a:t>
            </a:r>
          </a:p>
          <a:p>
            <a:pPr lvl="1"/>
            <a:r>
              <a:rPr lang="en-US" dirty="0" smtClean="0"/>
              <a:t>2 mm PVT scintillator sheets </a:t>
            </a:r>
            <a:r>
              <a:rPr lang="en-US" dirty="0" err="1" smtClean="0"/>
              <a:t>fibre</a:t>
            </a:r>
            <a:r>
              <a:rPr lang="en-US" dirty="0" smtClean="0"/>
              <a:t> coupled to Silicon </a:t>
            </a:r>
            <a:r>
              <a:rPr lang="en-US" dirty="0" err="1" smtClean="0"/>
              <a:t>PhotoMultipliers</a:t>
            </a:r>
            <a:r>
              <a:rPr lang="en-US" dirty="0" smtClean="0"/>
              <a:t>.</a:t>
            </a:r>
          </a:p>
          <a:p>
            <a:r>
              <a:rPr lang="en-US" dirty="0" smtClean="0"/>
              <a:t>Can’t use this exact setup:</a:t>
            </a:r>
          </a:p>
          <a:p>
            <a:pPr lvl="1"/>
            <a:r>
              <a:rPr lang="en-US" dirty="0" smtClean="0"/>
              <a:t>Designed for single protons for </a:t>
            </a:r>
            <a:r>
              <a:rPr lang="en-US" dirty="0" err="1" smtClean="0"/>
              <a:t>pCT.</a:t>
            </a:r>
            <a:endParaRPr lang="en-US" dirty="0" smtClean="0"/>
          </a:p>
          <a:p>
            <a:pPr lvl="1"/>
            <a:r>
              <a:rPr lang="en-US" dirty="0" smtClean="0"/>
              <a:t>They get “good enough” proton range by looking at end-of-range only.</a:t>
            </a:r>
          </a:p>
          <a:p>
            <a:pPr lvl="1"/>
            <a:r>
              <a:rPr lang="en-US" dirty="0" err="1" smtClean="0"/>
              <a:t>SiPMs</a:t>
            </a:r>
            <a:r>
              <a:rPr lang="en-US" dirty="0" smtClean="0"/>
              <a:t> expensive, high gain devices: not appropriate for high light output with full beam intensity.</a:t>
            </a:r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5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730" r="-730"/>
          <a:stretch/>
        </p:blipFill>
        <p:spPr>
          <a:xfrm>
            <a:off x="683568" y="3520818"/>
            <a:ext cx="3392426" cy="2644486"/>
          </a:xfrm>
        </p:spPr>
      </p:pic>
      <p:pic>
        <p:nvPicPr>
          <p:cNvPr id="12" name="Content Placeholder 15" descr="prrscheme.gif"/>
          <p:cNvPicPr>
            <a:picLocks noGrp="1" noChangeAspect="1"/>
          </p:cNvPicPr>
          <p:nvPr>
            <p:ph sz="half" idx="19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05" b="-2005"/>
          <a:stretch/>
        </p:blipFill>
        <p:spPr>
          <a:xfrm>
            <a:off x="4644008" y="4149080"/>
            <a:ext cx="4205655" cy="1976824"/>
          </a:xfrm>
        </p:spPr>
      </p:pic>
      <p:pic>
        <p:nvPicPr>
          <p:cNvPr id="14" name="Content Placeholder 11"/>
          <p:cNvPicPr>
            <a:picLocks noGrp="1" noChangeAspect="1"/>
          </p:cNvPicPr>
          <p:nvPr>
            <p:ph sz="half" idx="26"/>
          </p:nvPr>
        </p:nvPicPr>
        <p:blipFill rotWithShape="1">
          <a:blip r:embed="rId4"/>
          <a:srcRect t="8280" b="2487"/>
          <a:stretch/>
        </p:blipFill>
        <p:spPr>
          <a:xfrm>
            <a:off x="4656138" y="1009650"/>
            <a:ext cx="4205287" cy="2828420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>
              <a:defRPr/>
            </a:pPr>
            <a:fld id="{8A72FD52-CF31-4E4E-994A-3838AE3989F9}" type="slidenum">
              <a:rPr lang="en-GB" smtClean="0"/>
              <a:pPr>
                <a:defRPr/>
              </a:pPr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26836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Plans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288636" y="1010227"/>
            <a:ext cx="8566728" cy="5155078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Continue development of single calorimeter module for proton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CT and lower rate applications:</a:t>
            </a:r>
          </a:p>
          <a:p>
            <a:pPr lvl="1"/>
            <a:r>
              <a:rPr lang="en-US" dirty="0" smtClean="0"/>
              <a:t>Well </a:t>
            </a:r>
            <a:r>
              <a:rPr lang="en-US" dirty="0" err="1" smtClean="0"/>
              <a:t>characterised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The fewer channels the better: single block also means more light per proton per detector.</a:t>
            </a:r>
          </a:p>
          <a:p>
            <a:r>
              <a:rPr lang="en-US" dirty="0" smtClean="0"/>
              <a:t>Work on segmented calorimeter design to produce water equivalent path length detector:</a:t>
            </a:r>
          </a:p>
          <a:p>
            <a:pPr lvl="1"/>
            <a:r>
              <a:rPr lang="en-US" dirty="0" smtClean="0"/>
              <a:t>Resolution better than 2 mm: much better with appropriate fit.</a:t>
            </a:r>
          </a:p>
          <a:p>
            <a:pPr lvl="1"/>
            <a:r>
              <a:rPr lang="en-US" dirty="0" smtClean="0"/>
              <a:t>“Immediate” readout (a few seconds).</a:t>
            </a:r>
          </a:p>
          <a:p>
            <a:pPr lvl="1"/>
            <a:r>
              <a:rPr lang="en-US" dirty="0" smtClean="0"/>
              <a:t>Need &gt;150 sheets for 32 cm: start with 20 sheets and do fast measurement at </a:t>
            </a:r>
            <a:r>
              <a:rPr lang="en-US" dirty="0" err="1" smtClean="0"/>
              <a:t>Clatterbridge</a:t>
            </a:r>
            <a:r>
              <a:rPr lang="en-US" dirty="0" smtClean="0"/>
              <a:t>.</a:t>
            </a:r>
          </a:p>
          <a:p>
            <a:r>
              <a:rPr lang="en-US" dirty="0" smtClean="0"/>
              <a:t>Full design aims to be gantry mounted: can </a:t>
            </a:r>
            <a:r>
              <a:rPr lang="en-US" dirty="0" err="1" smtClean="0">
                <a:solidFill>
                  <a:srgbClr val="000000"/>
                </a:solidFill>
              </a:rPr>
              <a:t>characterise</a:t>
            </a:r>
            <a:r>
              <a:rPr lang="en-US" dirty="0" smtClean="0"/>
              <a:t> multiple fields.</a:t>
            </a:r>
          </a:p>
          <a:p>
            <a:r>
              <a:rPr lang="en-US" dirty="0" smtClean="0"/>
              <a:t>Fast treatment plan verification very promising, but needs work to get segmented calorimeter working before adding tracking: </a:t>
            </a:r>
          </a:p>
          <a:p>
            <a:pPr lvl="1"/>
            <a:r>
              <a:rPr lang="en-US" dirty="0" smtClean="0"/>
              <a:t>Tracking and range measurement need to be fast enough to read out data with suitable resolution within spot dwell time.</a:t>
            </a:r>
          </a:p>
          <a:p>
            <a:pPr lvl="1"/>
            <a:r>
              <a:rPr lang="en-US" dirty="0" smtClean="0"/>
              <a:t>Needs electronics to </a:t>
            </a:r>
            <a:r>
              <a:rPr lang="en-US" dirty="0" err="1" smtClean="0"/>
              <a:t>synchronise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Simon Jolly — University College London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1F274-A603-4C51-99A6-9A47F728F8FD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79601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sz="half" idx="27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6297" b="6297"/>
          <a:stretch>
            <a:fillRect/>
          </a:stretch>
        </p:blipFill>
        <p:spPr>
          <a:xfrm>
            <a:off x="4717546" y="3696950"/>
            <a:ext cx="3843962" cy="2417056"/>
          </a:xfrm>
        </p:spPr>
      </p:pic>
      <p:pic>
        <p:nvPicPr>
          <p:cNvPr id="4" name="Content Placeholder 3"/>
          <p:cNvPicPr>
            <a:picLocks noGrp="1" noChangeAspect="1"/>
          </p:cNvPicPr>
          <p:nvPr>
            <p:ph sz="half" idx="19"/>
          </p:nvPr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627" t="8053" r="12627" b="8053"/>
          <a:stretch/>
        </p:blipFill>
        <p:spPr>
          <a:xfrm>
            <a:off x="475132" y="3501008"/>
            <a:ext cx="3143568" cy="264448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Segmented Calorimeter Design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half" idx="26"/>
          </p:nvPr>
        </p:nvSpPr>
        <p:spPr>
          <a:xfrm>
            <a:off x="185408" y="1010225"/>
            <a:ext cx="6252108" cy="2562791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Laurent </a:t>
            </a:r>
            <a:r>
              <a:rPr lang="en-US" dirty="0" err="1" smtClean="0"/>
              <a:t>Kelleter</a:t>
            </a:r>
            <a:r>
              <a:rPr lang="en-US" dirty="0" smtClean="0"/>
              <a:t> has built preliminary model in Geant4:</a:t>
            </a:r>
          </a:p>
          <a:p>
            <a:pPr lvl="1"/>
            <a:r>
              <a:rPr lang="en-US" dirty="0" smtClean="0"/>
              <a:t>2 mm slices of plastic scintillator with </a:t>
            </a:r>
            <a:r>
              <a:rPr lang="en-US" dirty="0" err="1" smtClean="0"/>
              <a:t>mylar</a:t>
            </a:r>
            <a:r>
              <a:rPr lang="en-US" dirty="0" smtClean="0"/>
              <a:t> wrapping.</a:t>
            </a:r>
          </a:p>
          <a:p>
            <a:pPr lvl="1"/>
            <a:r>
              <a:rPr lang="en-US" dirty="0" smtClean="0"/>
              <a:t>Currently integrating photodiode readout.</a:t>
            </a:r>
          </a:p>
          <a:p>
            <a:r>
              <a:rPr lang="en-US" dirty="0" smtClean="0"/>
              <a:t>STFC IPS grant application </a:t>
            </a:r>
            <a:r>
              <a:rPr lang="en-US" dirty="0" smtClean="0"/>
              <a:t>with </a:t>
            </a:r>
            <a:r>
              <a:rPr lang="en-US" dirty="0" smtClean="0"/>
              <a:t>NUVIA </a:t>
            </a:r>
            <a:r>
              <a:rPr lang="en-US" dirty="0" err="1" smtClean="0"/>
              <a:t>a.s</a:t>
            </a:r>
            <a:r>
              <a:rPr lang="en-US" dirty="0" smtClean="0"/>
              <a:t>. in Czech Republic to produce our scintillator sheets: manufacturing challenging!  </a:t>
            </a:r>
          </a:p>
          <a:p>
            <a:r>
              <a:rPr lang="en-US" dirty="0" smtClean="0"/>
              <a:t>Need to </a:t>
            </a:r>
            <a:r>
              <a:rPr lang="en-US" dirty="0" err="1" smtClean="0"/>
              <a:t>characterise</a:t>
            </a:r>
            <a:r>
              <a:rPr lang="en-US" dirty="0" smtClean="0"/>
              <a:t> light quenching to reconstruct Bragg curve: </a:t>
            </a:r>
            <a:r>
              <a:rPr lang="en-US" b="1" dirty="0" smtClean="0"/>
              <a:t>pencil beams only</a:t>
            </a:r>
            <a:r>
              <a:rPr lang="en-US" dirty="0" smtClean="0"/>
              <a:t>.</a:t>
            </a:r>
          </a:p>
          <a:p>
            <a:r>
              <a:rPr lang="en-US" dirty="0" smtClean="0"/>
              <a:t>Fit to measured curve drastically improves mean range measurement: do you need range or range spread</a:t>
            </a:r>
            <a:r>
              <a:rPr lang="is-IS" dirty="0" smtClean="0"/>
              <a:t>…?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275856" y="3645024"/>
            <a:ext cx="13905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ill Sans"/>
                <a:cs typeface="Gill Sans"/>
              </a:rPr>
              <a:t>Dose deposited</a:t>
            </a:r>
            <a:endParaRPr lang="en-US" dirty="0">
              <a:latin typeface="Gill Sans"/>
              <a:cs typeface="Gill San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172400" y="4077072"/>
            <a:ext cx="9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ill Sans"/>
                <a:cs typeface="Gill Sans"/>
              </a:rPr>
              <a:t>Light emitted</a:t>
            </a:r>
            <a:endParaRPr lang="en-US" dirty="0">
              <a:latin typeface="Gill Sans"/>
              <a:cs typeface="Gill Sans"/>
            </a:endParaRPr>
          </a:p>
        </p:txBody>
      </p:sp>
      <p:graphicFrame>
        <p:nvGraphicFramePr>
          <p:cNvPr id="17" name="Object 3"/>
          <p:cNvGraphicFramePr>
            <a:graphicFrameLocks noChangeAspect="1"/>
          </p:cNvGraphicFramePr>
          <p:nvPr>
            <p:extLst/>
          </p:nvPr>
        </p:nvGraphicFramePr>
        <p:xfrm>
          <a:off x="6657437" y="1464297"/>
          <a:ext cx="2212975" cy="606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9" name="Equation" r:id="rId5" imgW="1574800" imgH="431800" progId="Equation.3">
                  <p:embed/>
                </p:oleObj>
              </mc:Choice>
              <mc:Fallback>
                <p:oleObj name="Equation" r:id="rId5" imgW="15748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7437" y="1464297"/>
                        <a:ext cx="2212975" cy="606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/>
          </p:nvPr>
        </p:nvGraphicFramePr>
        <p:xfrm>
          <a:off x="6505633" y="2203480"/>
          <a:ext cx="2573477" cy="1513552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447742"/>
                <a:gridCol w="2125735"/>
              </a:tblGrid>
              <a:tr h="2366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 smtClean="0">
                          <a:solidFill>
                            <a:srgbClr val="000000"/>
                          </a:solidFill>
                          <a:latin typeface="Gill Sans"/>
                          <a:cs typeface="Gill Sans"/>
                        </a:rPr>
                        <a:t>dY</a:t>
                      </a:r>
                      <a:r>
                        <a:rPr lang="en-US" sz="1200" dirty="0" smtClean="0">
                          <a:solidFill>
                            <a:srgbClr val="000000"/>
                          </a:solidFill>
                          <a:latin typeface="Gill Sans"/>
                          <a:cs typeface="Gill Sans"/>
                        </a:rPr>
                        <a:t>/dx</a:t>
                      </a:r>
                      <a:endParaRPr lang="en-US" sz="1200" dirty="0">
                        <a:solidFill>
                          <a:srgbClr val="000000"/>
                        </a:solidFill>
                        <a:latin typeface="Gill Sans"/>
                        <a:cs typeface="Gill Sans"/>
                      </a:endParaRPr>
                    </a:p>
                  </a:txBody>
                  <a:tcPr marL="58348" marR="58348" marT="29174" marB="29174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dirty="0" smtClean="0">
                          <a:solidFill>
                            <a:srgbClr val="000000"/>
                          </a:solidFill>
                          <a:latin typeface="Gill Sans"/>
                          <a:cs typeface="Gill Sans"/>
                        </a:rPr>
                        <a:t>light yield per unit path length</a:t>
                      </a:r>
                    </a:p>
                  </a:txBody>
                  <a:tcPr marL="58348" marR="58348" marT="29174" marB="29174" anchor="ctr"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36633">
                <a:tc>
                  <a:txBody>
                    <a:bodyPr/>
                    <a:lstStyle/>
                    <a:p>
                      <a:r>
                        <a:rPr lang="fr-FR" sz="1200" b="1" dirty="0" smtClean="0">
                          <a:latin typeface="Gill Sans"/>
                          <a:cs typeface="Gill Sans"/>
                        </a:rPr>
                        <a:t>dE/dx</a:t>
                      </a:r>
                      <a:endParaRPr lang="en-US" sz="1200" dirty="0">
                        <a:solidFill>
                          <a:srgbClr val="000000"/>
                        </a:solidFill>
                        <a:latin typeface="Gill Sans"/>
                        <a:cs typeface="Gill Sans"/>
                      </a:endParaRPr>
                    </a:p>
                  </a:txBody>
                  <a:tcPr marL="58348" marR="58348" marT="29174" marB="29174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>
                          <a:latin typeface="Gill Sans"/>
                          <a:cs typeface="Gill Sans"/>
                        </a:rPr>
                        <a:t>energy lost by particle per unit path length</a:t>
                      </a:r>
                    </a:p>
                  </a:txBody>
                  <a:tcPr marL="58348" marR="58348" marT="29174" marB="29174" anchor="ctr"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36633">
                <a:tc>
                  <a:txBody>
                    <a:bodyPr/>
                    <a:lstStyle/>
                    <a:p>
                      <a:r>
                        <a:rPr lang="en-US" sz="1200" b="1" dirty="0" err="1" smtClean="0">
                          <a:solidFill>
                            <a:srgbClr val="000000"/>
                          </a:solidFill>
                          <a:latin typeface="Gill Sans"/>
                          <a:cs typeface="Gill Sans"/>
                        </a:rPr>
                        <a:t>kB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Gill Sans"/>
                        <a:cs typeface="Gill Sans"/>
                      </a:endParaRPr>
                    </a:p>
                  </a:txBody>
                  <a:tcPr marL="58348" marR="58348" marT="29174" marB="29174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>
                          <a:latin typeface="Gill Sans"/>
                          <a:cs typeface="Gill Sans"/>
                        </a:rPr>
                        <a:t>relates density of ionisation to energy loss = 0.207 mm/MeV</a:t>
                      </a:r>
                    </a:p>
                  </a:txBody>
                  <a:tcPr marL="58348" marR="58348" marT="29174" marB="29174" anchor="ctr"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36633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Gill Sans"/>
                          <a:cs typeface="Gill Sans"/>
                        </a:rPr>
                        <a:t>S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Gill Sans"/>
                        <a:cs typeface="Gill Sans"/>
                      </a:endParaRPr>
                    </a:p>
                  </a:txBody>
                  <a:tcPr marL="58348" marR="58348" marT="29174" marB="29174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smtClean="0">
                          <a:latin typeface="Gill Sans"/>
                          <a:cs typeface="Gill Sans"/>
                        </a:rPr>
                        <a:t>absolute scintillation efficiency</a:t>
                      </a:r>
                    </a:p>
                  </a:txBody>
                  <a:tcPr marL="58348" marR="58348" marT="29174" marB="29174" anchor="ctr">
                    <a:lnL w="12700" cmpd="sng"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pPr>
              <a:defRPr/>
            </a:pPr>
            <a:fld id="{633BF8D3-5603-E64C-B71D-7F9E56CDE9C0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3210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Segmented Calorimeter Tests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>
              <a:defRPr/>
            </a:pPr>
            <a:fld id="{633BF8D3-5603-E64C-B71D-7F9E56CDE9C0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32"/>
          </p:nvPr>
        </p:nvSpPr>
        <p:spPr>
          <a:xfrm>
            <a:off x="4427984" y="1124744"/>
            <a:ext cx="3599188" cy="2448272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Carried out beam tests of 2 sheet prototype of segmented calorimeter:</a:t>
            </a:r>
          </a:p>
          <a:p>
            <a:pPr lvl="1"/>
            <a:r>
              <a:rPr lang="en-US" dirty="0"/>
              <a:t>3 mm and 4 mm </a:t>
            </a:r>
            <a:r>
              <a:rPr lang="en-US" dirty="0" err="1"/>
              <a:t>Nuvia</a:t>
            </a:r>
            <a:r>
              <a:rPr lang="en-US" dirty="0"/>
              <a:t> plastic scintillator sheets.</a:t>
            </a:r>
          </a:p>
          <a:p>
            <a:pPr lvl="1"/>
            <a:r>
              <a:rPr lang="en-US" dirty="0" err="1"/>
              <a:t>PRaVDA</a:t>
            </a:r>
            <a:r>
              <a:rPr lang="en-US" dirty="0"/>
              <a:t> Priapus MAPS pixel sensor (10 cm x 5 cm).</a:t>
            </a:r>
          </a:p>
          <a:p>
            <a:r>
              <a:rPr lang="en-US" dirty="0"/>
              <a:t>Birmingham cyclotron provided 28 MeV proton beam with clinical </a:t>
            </a:r>
            <a:r>
              <a:rPr lang="en-US" dirty="0" err="1"/>
              <a:t>fluence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pic>
        <p:nvPicPr>
          <p:cNvPr id="13" name="Content Placeholder 7"/>
          <p:cNvPicPr>
            <a:picLocks noGrp="1" noChangeAspect="1"/>
          </p:cNvPicPr>
          <p:nvPr>
            <p:ph sz="half" idx="30"/>
          </p:nvPr>
        </p:nvPicPr>
        <p:blipFill>
          <a:blip r:embed="rId2"/>
          <a:stretch>
            <a:fillRect/>
          </a:stretch>
        </p:blipFill>
        <p:spPr>
          <a:xfrm>
            <a:off x="813594" y="1125538"/>
            <a:ext cx="3263900" cy="2447925"/>
          </a:xfrm>
          <a:prstGeom prst="rect">
            <a:avLst/>
          </a:prstGeom>
        </p:spPr>
      </p:pic>
      <p:pic>
        <p:nvPicPr>
          <p:cNvPr id="16" name="Content Placeholder 15"/>
          <p:cNvPicPr>
            <a:picLocks noGrp="1" noChangeAspect="1"/>
          </p:cNvPicPr>
          <p:nvPr>
            <p:ph sz="half" idx="31"/>
          </p:nvPr>
        </p:nvPicPr>
        <p:blipFill>
          <a:blip r:embed="rId3"/>
          <a:stretch>
            <a:fillRect/>
          </a:stretch>
        </p:blipFill>
        <p:spPr>
          <a:xfrm>
            <a:off x="4643438" y="3890533"/>
            <a:ext cx="4100512" cy="1958246"/>
          </a:xfrm>
          <a:prstGeom prst="rect">
            <a:avLst/>
          </a:prstGeom>
        </p:spPr>
      </p:pic>
      <p:pic>
        <p:nvPicPr>
          <p:cNvPr id="15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896041" y="3644900"/>
            <a:ext cx="3099005" cy="2449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5026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Plans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288636" y="1010227"/>
            <a:ext cx="8566728" cy="5155078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Work </a:t>
            </a:r>
            <a:r>
              <a:rPr lang="en-US" dirty="0" smtClean="0"/>
              <a:t>on segmented calorimeter design to produce water equivalent path length detector:</a:t>
            </a:r>
          </a:p>
          <a:p>
            <a:pPr lvl="1"/>
            <a:r>
              <a:rPr lang="en-US" dirty="0" smtClean="0"/>
              <a:t>Resolution better than 2 mm: much better with appropriate fit.</a:t>
            </a:r>
          </a:p>
          <a:p>
            <a:pPr lvl="1"/>
            <a:r>
              <a:rPr lang="en-US" dirty="0" smtClean="0"/>
              <a:t>“Immediate” readout (a few seconds).</a:t>
            </a:r>
          </a:p>
          <a:p>
            <a:pPr lvl="1"/>
            <a:r>
              <a:rPr lang="en-US" dirty="0" smtClean="0"/>
              <a:t>Need &gt;150 sheets for 32 cm: start with 20 sheets and do fast measurement at </a:t>
            </a:r>
            <a:r>
              <a:rPr lang="en-US" dirty="0" err="1" smtClean="0"/>
              <a:t>Clatterbridge</a:t>
            </a:r>
            <a:r>
              <a:rPr lang="en-US" dirty="0" smtClean="0"/>
              <a:t>.</a:t>
            </a:r>
          </a:p>
          <a:p>
            <a:pPr lvl="1"/>
            <a:r>
              <a:rPr lang="en-US" smtClean="0"/>
              <a:t>Light detection and DAQ biggest detector challenge.</a:t>
            </a:r>
            <a:endParaRPr lang="en-US" dirty="0" smtClean="0"/>
          </a:p>
          <a:p>
            <a:r>
              <a:rPr lang="en-US" dirty="0" smtClean="0"/>
              <a:t>Full design aims to be gantry mounted: can </a:t>
            </a:r>
            <a:r>
              <a:rPr lang="en-US" dirty="0" err="1" smtClean="0">
                <a:solidFill>
                  <a:srgbClr val="000000"/>
                </a:solidFill>
              </a:rPr>
              <a:t>characterise</a:t>
            </a:r>
            <a:r>
              <a:rPr lang="en-US" dirty="0" smtClean="0"/>
              <a:t> multiple fields.</a:t>
            </a:r>
          </a:p>
          <a:p>
            <a:r>
              <a:rPr lang="en-US" dirty="0" smtClean="0"/>
              <a:t>Fast treatment plan verification very promising, but needs work to get segmented calorimeter working before adding tracking: </a:t>
            </a:r>
          </a:p>
          <a:p>
            <a:pPr lvl="1"/>
            <a:r>
              <a:rPr lang="en-US" dirty="0" smtClean="0"/>
              <a:t>Tracking and range measurement need to be fast enough to read out data with suitable resolution within spot dwell time.</a:t>
            </a:r>
          </a:p>
          <a:p>
            <a:pPr lvl="1"/>
            <a:r>
              <a:rPr lang="en-US" dirty="0" smtClean="0"/>
              <a:t>Needs electronics to </a:t>
            </a:r>
            <a:r>
              <a:rPr lang="en-US" dirty="0" err="1" smtClean="0"/>
              <a:t>synchronise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Simon Jolly — University College London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1F274-A603-4C51-99A6-9A47F728F8F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16153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Proton </a:t>
            </a:r>
            <a:r>
              <a:rPr lang="en-US" dirty="0" err="1" smtClean="0"/>
              <a:t>Calorimetry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Simon Jolly</a:t>
            </a:r>
          </a:p>
          <a:p>
            <a:r>
              <a:rPr lang="en-US" dirty="0" smtClean="0"/>
              <a:t>University College London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99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SuperNEMO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4294967295"/>
          </p:nvPr>
        </p:nvSpPr>
        <p:spPr>
          <a:xfrm>
            <a:off x="4652818" y="1556792"/>
            <a:ext cx="4207163" cy="4536504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>
              <a:buClr>
                <a:schemeClr val="tx1"/>
              </a:buClr>
              <a:buFont typeface="Arial"/>
              <a:buChar char="•"/>
            </a:pPr>
            <a:r>
              <a:rPr lang="en-GB" sz="1600" dirty="0" err="1">
                <a:solidFill>
                  <a:srgbClr val="FF0000"/>
                </a:solidFill>
                <a:ea typeface="Arial" pitchFamily="-1" charset="0"/>
                <a:cs typeface=""/>
              </a:rPr>
              <a:t>Neutrinoless</a:t>
            </a:r>
            <a:r>
              <a:rPr lang="en-GB" sz="1600" dirty="0">
                <a:solidFill>
                  <a:srgbClr val="FF0000"/>
                </a:solidFill>
                <a:ea typeface="Arial" pitchFamily="-1" charset="0"/>
                <a:cs typeface=""/>
              </a:rPr>
              <a:t> double beta decay </a:t>
            </a:r>
            <a:r>
              <a:rPr lang="en-GB" sz="1600" dirty="0">
                <a:ea typeface="Arial" pitchFamily="-1" charset="0"/>
                <a:cs typeface=""/>
              </a:rPr>
              <a:t>detector using NEMO3’s </a:t>
            </a:r>
            <a:r>
              <a:rPr lang="en-GB" sz="1600" dirty="0">
                <a:solidFill>
                  <a:srgbClr val="FF0000"/>
                </a:solidFill>
                <a:ea typeface="Arial" pitchFamily="-1" charset="0"/>
                <a:cs typeface=""/>
              </a:rPr>
              <a:t>tracker-calorimeter </a:t>
            </a:r>
            <a:r>
              <a:rPr lang="en-GB" sz="1600" dirty="0">
                <a:ea typeface="Arial" pitchFamily="-1" charset="0"/>
                <a:cs typeface=""/>
              </a:rPr>
              <a:t>technique</a:t>
            </a:r>
            <a:br>
              <a:rPr lang="en-GB" sz="1600" dirty="0">
                <a:ea typeface="Arial" pitchFamily="-1" charset="0"/>
                <a:cs typeface=""/>
              </a:rPr>
            </a:br>
            <a:r>
              <a:rPr lang="en-GB" sz="1600" dirty="0">
                <a:ea typeface="Arial" pitchFamily="-1" charset="0"/>
                <a:cs typeface=""/>
              </a:rPr>
              <a:t>Target sensitivity: </a:t>
            </a:r>
            <a:r>
              <a:rPr lang="en-GB" sz="16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T</a:t>
            </a:r>
            <a:r>
              <a:rPr lang="en-US" sz="1600" baseline="-250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½ </a:t>
            </a:r>
            <a:r>
              <a:rPr lang="en-US" sz="16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&gt; </a:t>
            </a:r>
            <a:r>
              <a:rPr lang="en-US" sz="1600" dirty="0">
                <a:solidFill>
                  <a:srgbClr val="FF3300"/>
                </a:solidFill>
                <a:latin typeface="Arial" charset="0"/>
                <a:ea typeface="ＭＳ Ｐゴシック" charset="0"/>
                <a:cs typeface="Arial" charset="0"/>
              </a:rPr>
              <a:t>10</a:t>
            </a:r>
            <a:r>
              <a:rPr lang="en-US" sz="1600" baseline="30000" dirty="0">
                <a:solidFill>
                  <a:srgbClr val="FF3300"/>
                </a:solidFill>
                <a:latin typeface="Arial" charset="0"/>
                <a:ea typeface="ＭＳ Ｐゴシック" charset="0"/>
                <a:cs typeface="Arial" charset="0"/>
              </a:rPr>
              <a:t>26</a:t>
            </a:r>
            <a:r>
              <a:rPr lang="en-US" sz="1600" dirty="0">
                <a:solidFill>
                  <a:srgbClr val="FF3300"/>
                </a:solidFill>
                <a:latin typeface="Arial" charset="0"/>
                <a:ea typeface="ＭＳ Ｐゴシック" charset="0"/>
                <a:cs typeface="Arial" charset="0"/>
              </a:rPr>
              <a:t> years</a:t>
            </a:r>
            <a:r>
              <a:rPr lang="en-US" sz="16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GB" sz="16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→ &lt;m</a:t>
            </a:r>
            <a:r>
              <a:rPr lang="el-GR" sz="1600" baseline="-250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ν</a:t>
            </a:r>
            <a:r>
              <a:rPr lang="en-GB" sz="16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</a:rPr>
              <a:t>&gt; &lt;</a:t>
            </a:r>
            <a:r>
              <a:rPr lang="en-GB" sz="1600" dirty="0">
                <a:solidFill>
                  <a:srgbClr val="FF3300"/>
                </a:solidFill>
                <a:latin typeface="Arial" charset="0"/>
                <a:ea typeface="ＭＳ Ｐゴシック" charset="0"/>
                <a:cs typeface="Arial" charset="0"/>
              </a:rPr>
              <a:t>0.04 – 0.1 </a:t>
            </a:r>
            <a:r>
              <a:rPr lang="en-GB" sz="1600" dirty="0" err="1">
                <a:solidFill>
                  <a:srgbClr val="FF3300"/>
                </a:solidFill>
                <a:latin typeface="Arial" charset="0"/>
                <a:ea typeface="ＭＳ Ｐゴシック" charset="0"/>
                <a:cs typeface="Arial" charset="0"/>
              </a:rPr>
              <a:t>eV</a:t>
            </a:r>
            <a:endParaRPr lang="en-GB" sz="1600" dirty="0">
              <a:solidFill>
                <a:srgbClr val="FF33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>
              <a:buClr>
                <a:schemeClr val="tx1"/>
              </a:buClr>
            </a:pPr>
            <a:endParaRPr lang="en-GB" sz="1600" dirty="0">
              <a:ea typeface="Arial" pitchFamily="-1" charset="0"/>
              <a:cs typeface=""/>
            </a:endParaRPr>
          </a:p>
          <a:p>
            <a:pPr>
              <a:buClr>
                <a:schemeClr val="tx1"/>
              </a:buClr>
              <a:buFont typeface="Arial"/>
              <a:buChar char="•"/>
            </a:pPr>
            <a:r>
              <a:rPr lang="en-GB" sz="1600" dirty="0">
                <a:solidFill>
                  <a:srgbClr val="B53DD9"/>
                </a:solidFill>
                <a:ea typeface="Arial" pitchFamily="-1" charset="0"/>
                <a:cs typeface=""/>
              </a:rPr>
              <a:t>Modular</a:t>
            </a:r>
            <a:r>
              <a:rPr lang="en-GB" sz="1600" dirty="0">
                <a:ea typeface="Arial" pitchFamily="-1" charset="0"/>
                <a:cs typeface=""/>
              </a:rPr>
              <a:t> detector with a planar geometry</a:t>
            </a:r>
          </a:p>
          <a:p>
            <a:pPr>
              <a:buFont typeface="Arial"/>
              <a:buChar char="•"/>
            </a:pPr>
            <a:endParaRPr lang="en-GB" sz="1600" dirty="0">
              <a:ea typeface="Arial" pitchFamily="-1" charset="0"/>
              <a:cs typeface=""/>
            </a:endParaRPr>
          </a:p>
          <a:p>
            <a:pPr marL="0" indent="0">
              <a:buNone/>
            </a:pPr>
            <a:r>
              <a:rPr lang="en-GB" sz="1600" b="1" dirty="0">
                <a:ea typeface="Arial" pitchFamily="-1" charset="0"/>
                <a:cs typeface=""/>
              </a:rPr>
              <a:t>1 module</a:t>
            </a:r>
            <a:r>
              <a:rPr lang="en-GB" sz="1600" dirty="0">
                <a:ea typeface="Arial" pitchFamily="-1" charset="0"/>
                <a:cs typeface=""/>
              </a:rPr>
              <a:t> (of 20) consists of:</a:t>
            </a:r>
          </a:p>
          <a:p>
            <a:endParaRPr lang="en-GB" sz="1600" dirty="0">
              <a:ea typeface="Arial" pitchFamily="-1" charset="0"/>
              <a:cs typeface=""/>
            </a:endParaRPr>
          </a:p>
          <a:p>
            <a:pPr>
              <a:buFont typeface="Arial"/>
              <a:buChar char="•"/>
            </a:pPr>
            <a:r>
              <a:rPr lang="en-GB" sz="1600" dirty="0">
                <a:solidFill>
                  <a:srgbClr val="FF0000"/>
                </a:solidFill>
                <a:ea typeface="Arial" pitchFamily="-1" charset="0"/>
                <a:cs typeface=""/>
              </a:rPr>
              <a:t>Source foil</a:t>
            </a:r>
            <a:r>
              <a:rPr lang="en-GB" sz="1600" dirty="0" smtClean="0">
                <a:ea typeface="Arial" pitchFamily="-1" charset="0"/>
                <a:cs typeface=""/>
              </a:rPr>
              <a:t>:</a:t>
            </a:r>
            <a:endParaRPr lang="en-GB" sz="1600" dirty="0">
              <a:ea typeface="Arial" pitchFamily="-1" charset="0"/>
              <a:cs typeface=""/>
            </a:endParaRPr>
          </a:p>
          <a:p>
            <a:pPr lvl="1">
              <a:buFont typeface="Arial"/>
              <a:buChar char="•"/>
            </a:pPr>
            <a:r>
              <a:rPr lang="en-GB" sz="1600" dirty="0" smtClean="0">
                <a:solidFill>
                  <a:srgbClr val="FF0000"/>
                </a:solidFill>
                <a:ea typeface="Arial" pitchFamily="-1" charset="0"/>
                <a:cs typeface=""/>
              </a:rPr>
              <a:t>5 </a:t>
            </a:r>
            <a:r>
              <a:rPr lang="en-GB" sz="1600" dirty="0">
                <a:solidFill>
                  <a:srgbClr val="FF0000"/>
                </a:solidFill>
                <a:ea typeface="Arial" pitchFamily="-1" charset="0"/>
                <a:cs typeface=""/>
              </a:rPr>
              <a:t>kg </a:t>
            </a:r>
            <a:r>
              <a:rPr lang="en-GB" sz="1600" dirty="0">
                <a:ea typeface="Arial" pitchFamily="-1" charset="0"/>
                <a:cs typeface=""/>
              </a:rPr>
              <a:t>(total of 100 kg) of 40 mg/cm</a:t>
            </a:r>
            <a:r>
              <a:rPr lang="en-GB" sz="1600" baseline="30000" dirty="0">
                <a:ea typeface="Arial" pitchFamily="-1" charset="0"/>
                <a:cs typeface=""/>
              </a:rPr>
              <a:t>2</a:t>
            </a:r>
            <a:r>
              <a:rPr lang="en-GB" sz="1600" dirty="0">
                <a:ea typeface="Arial" pitchFamily="-1" charset="0"/>
                <a:cs typeface=""/>
              </a:rPr>
              <a:t> (4 x 2.7 m</a:t>
            </a:r>
            <a:r>
              <a:rPr lang="en-GB" sz="1600" baseline="30000" dirty="0">
                <a:ea typeface="Arial" pitchFamily="-1" charset="0"/>
                <a:cs typeface=""/>
              </a:rPr>
              <a:t>2</a:t>
            </a:r>
            <a:r>
              <a:rPr lang="en-GB" sz="1600" dirty="0" smtClean="0">
                <a:ea typeface="Arial" pitchFamily="-1" charset="0"/>
                <a:cs typeface=""/>
              </a:rPr>
              <a:t>)</a:t>
            </a:r>
          </a:p>
          <a:p>
            <a:pPr lvl="1">
              <a:buFont typeface="Arial"/>
              <a:buChar char="•"/>
            </a:pPr>
            <a:r>
              <a:rPr lang="en-GB" sz="1600" baseline="30000" dirty="0" smtClean="0">
                <a:solidFill>
                  <a:srgbClr val="FF0000"/>
                </a:solidFill>
                <a:ea typeface="Arial" pitchFamily="-1" charset="0"/>
                <a:cs typeface=""/>
              </a:rPr>
              <a:t>82</a:t>
            </a:r>
            <a:r>
              <a:rPr lang="en-GB" sz="1600" dirty="0" smtClean="0">
                <a:solidFill>
                  <a:srgbClr val="FF0000"/>
                </a:solidFill>
                <a:ea typeface="Arial" pitchFamily="-1" charset="0"/>
                <a:cs typeface=""/>
              </a:rPr>
              <a:t>Se</a:t>
            </a:r>
            <a:r>
              <a:rPr lang="en-GB" sz="1600" dirty="0" smtClean="0">
                <a:ea typeface="Arial" pitchFamily="-1" charset="0"/>
                <a:cs typeface=""/>
              </a:rPr>
              <a:t> </a:t>
            </a:r>
            <a:r>
              <a:rPr lang="en-GB" sz="1600" dirty="0">
                <a:ea typeface="Arial" pitchFamily="-1" charset="0"/>
                <a:cs typeface=""/>
              </a:rPr>
              <a:t>(high Q</a:t>
            </a:r>
            <a:r>
              <a:rPr lang="en-GB" sz="1600" baseline="-25000" dirty="0">
                <a:ea typeface="Arial" pitchFamily="-1" charset="0"/>
                <a:cs typeface=""/>
              </a:rPr>
              <a:t>ββ</a:t>
            </a:r>
            <a:r>
              <a:rPr lang="en-GB" sz="1600" dirty="0">
                <a:ea typeface="Arial" pitchFamily="-1" charset="0"/>
                <a:cs typeface=""/>
              </a:rPr>
              <a:t>, long T</a:t>
            </a:r>
            <a:r>
              <a:rPr lang="en-GB" sz="1600" baseline="-25000" dirty="0">
                <a:ea typeface="Arial" pitchFamily="-1" charset="0"/>
                <a:cs typeface=""/>
              </a:rPr>
              <a:t>1/2</a:t>
            </a:r>
            <a:r>
              <a:rPr lang="en-GB" sz="1600" baseline="30000" dirty="0">
                <a:ea typeface="Arial" pitchFamily="-1" charset="0"/>
                <a:cs typeface=""/>
              </a:rPr>
              <a:t>2vββ</a:t>
            </a:r>
            <a:r>
              <a:rPr lang="en-GB" sz="1600" dirty="0">
                <a:ea typeface="Arial" pitchFamily="-1" charset="0"/>
                <a:cs typeface=""/>
              </a:rPr>
              <a:t>, proven enrichment technology): starting </a:t>
            </a:r>
            <a:r>
              <a:rPr lang="en-GB" sz="1600" dirty="0" smtClean="0">
                <a:ea typeface="Arial" pitchFamily="-1" charset="0"/>
                <a:cs typeface=""/>
              </a:rPr>
              <a:t>baseline</a:t>
            </a:r>
          </a:p>
          <a:p>
            <a:pPr lvl="1">
              <a:buFont typeface="Arial"/>
              <a:buChar char="•"/>
            </a:pPr>
            <a:r>
              <a:rPr lang="en-GB" sz="1600" baseline="30000" dirty="0" smtClean="0">
                <a:ea typeface="Arial" pitchFamily="-1" charset="0"/>
                <a:cs typeface=""/>
              </a:rPr>
              <a:t>150</a:t>
            </a:r>
            <a:r>
              <a:rPr lang="en-GB" sz="1600" dirty="0" smtClean="0">
                <a:ea typeface="Arial" pitchFamily="-1" charset="0"/>
                <a:cs typeface=""/>
              </a:rPr>
              <a:t>Nd </a:t>
            </a:r>
            <a:r>
              <a:rPr lang="en-GB" sz="1600" dirty="0">
                <a:ea typeface="Arial" pitchFamily="-1" charset="0"/>
                <a:cs typeface=""/>
              </a:rPr>
              <a:t>and </a:t>
            </a:r>
            <a:r>
              <a:rPr lang="en-GB" sz="1600" baseline="30000" dirty="0">
                <a:ea typeface="Arial" pitchFamily="-1" charset="0"/>
                <a:cs typeface=""/>
              </a:rPr>
              <a:t>48</a:t>
            </a:r>
            <a:r>
              <a:rPr lang="en-GB" sz="1600" dirty="0">
                <a:ea typeface="Arial" pitchFamily="-1" charset="0"/>
                <a:cs typeface=""/>
              </a:rPr>
              <a:t>Ca being considered depending on enrichment </a:t>
            </a:r>
            <a:r>
              <a:rPr lang="en-GB" sz="1600" dirty="0" smtClean="0">
                <a:ea typeface="Arial" pitchFamily="-1" charset="0"/>
                <a:cs typeface=""/>
              </a:rPr>
              <a:t>possibilities</a:t>
            </a:r>
            <a:endParaRPr lang="en-GB" sz="1600" dirty="0">
              <a:cs typeface=""/>
            </a:endParaRPr>
          </a:p>
          <a:p>
            <a:pPr marL="457200" lvl="1" indent="0">
              <a:buNone/>
            </a:pPr>
            <a:r>
              <a:rPr lang="en-GB" sz="1600" dirty="0">
                <a:ea typeface="Arial" pitchFamily="-1" charset="0"/>
                <a:cs typeface=""/>
              </a:rPr>
              <a:t>	</a:t>
            </a:r>
          </a:p>
          <a:p>
            <a:pPr>
              <a:buFont typeface="Arial"/>
              <a:buChar char="•"/>
            </a:pPr>
            <a:r>
              <a:rPr lang="en-GB" sz="1600" dirty="0">
                <a:solidFill>
                  <a:srgbClr val="0000FF"/>
                </a:solidFill>
                <a:ea typeface="Arial" pitchFamily="-1" charset="0"/>
                <a:cs typeface=""/>
              </a:rPr>
              <a:t>Tracker: </a:t>
            </a:r>
            <a:r>
              <a:rPr lang="en-US" sz="1600" dirty="0">
                <a:solidFill>
                  <a:srgbClr val="0000FF"/>
                </a:solidFill>
              </a:rPr>
              <a:t>~</a:t>
            </a:r>
            <a:r>
              <a:rPr lang="en-GB" sz="1600" dirty="0">
                <a:solidFill>
                  <a:srgbClr val="0000FF"/>
                </a:solidFill>
                <a:ea typeface="Arial" pitchFamily="-1" charset="0"/>
                <a:cs typeface=""/>
              </a:rPr>
              <a:t>2000</a:t>
            </a:r>
            <a:r>
              <a:rPr lang="en-GB" sz="1600" dirty="0">
                <a:ea typeface="Arial" pitchFamily="-1" charset="0"/>
                <a:cs typeface=""/>
              </a:rPr>
              <a:t> drift cells in Geiger mode</a:t>
            </a:r>
            <a:br>
              <a:rPr lang="en-GB" sz="1600" dirty="0">
                <a:ea typeface="Arial" pitchFamily="-1" charset="0"/>
                <a:cs typeface=""/>
              </a:rPr>
            </a:br>
            <a:r>
              <a:rPr lang="en-GB" sz="1600" dirty="0">
                <a:solidFill>
                  <a:srgbClr val="000000"/>
                </a:solidFill>
                <a:latin typeface="Verdana" charset="0"/>
                <a:ea typeface="Arial" charset="0"/>
                <a:cs typeface="Arial" charset="0"/>
              </a:rPr>
              <a:t>→ </a:t>
            </a:r>
            <a:r>
              <a:rPr lang="en-GB" sz="1600" dirty="0">
                <a:solidFill>
                  <a:srgbClr val="000000"/>
                </a:solidFill>
                <a:ea typeface="Arial" charset="0"/>
              </a:rPr>
              <a:t>particle</a:t>
            </a:r>
            <a:r>
              <a:rPr lang="en-GB" sz="1600" dirty="0">
                <a:solidFill>
                  <a:srgbClr val="000000"/>
                </a:solidFill>
                <a:latin typeface="Verdana" charset="0"/>
                <a:ea typeface="Arial" charset="0"/>
                <a:cs typeface="Arial" charset="0"/>
              </a:rPr>
              <a:t> identification (for background suppression)</a:t>
            </a:r>
            <a:endParaRPr lang="en-GB" sz="1600" dirty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  <a:p>
            <a:pPr>
              <a:buFont typeface="Arial"/>
              <a:buChar char="•"/>
            </a:pPr>
            <a:endParaRPr lang="en-GB" sz="1600" dirty="0">
              <a:ea typeface="Arial" pitchFamily="-1" charset="0"/>
              <a:cs typeface=""/>
            </a:endParaRPr>
          </a:p>
          <a:p>
            <a:pPr>
              <a:buFont typeface="Arial"/>
              <a:buChar char="•"/>
            </a:pPr>
            <a:r>
              <a:rPr lang="en-GB" sz="1600" dirty="0">
                <a:solidFill>
                  <a:srgbClr val="198C47"/>
                </a:solidFill>
                <a:ea typeface="Arial" pitchFamily="-1" charset="0"/>
                <a:cs typeface=""/>
              </a:rPr>
              <a:t>Calorimeter</a:t>
            </a:r>
            <a:r>
              <a:rPr lang="en-GB" sz="1600" dirty="0">
                <a:ea typeface="Arial" pitchFamily="-1" charset="0"/>
                <a:cs typeface=""/>
              </a:rPr>
              <a:t>: </a:t>
            </a:r>
            <a:r>
              <a:rPr lang="en-GB" sz="1600" dirty="0">
                <a:solidFill>
                  <a:srgbClr val="198C47"/>
                </a:solidFill>
                <a:ea typeface="Arial" pitchFamily="-1" charset="0"/>
                <a:cs typeface=""/>
              </a:rPr>
              <a:t>~550 </a:t>
            </a:r>
            <a:r>
              <a:rPr lang="en-GB" sz="1600" dirty="0">
                <a:ea typeface="Arial" pitchFamily="-1" charset="0"/>
                <a:cs typeface=""/>
              </a:rPr>
              <a:t>scintillator blocks + PMTs </a:t>
            </a:r>
            <a:br>
              <a:rPr lang="en-GB" sz="1600" dirty="0">
                <a:ea typeface="Arial" pitchFamily="-1" charset="0"/>
                <a:cs typeface=""/>
              </a:rPr>
            </a:br>
            <a:r>
              <a:rPr lang="en-GB" sz="1600" dirty="0">
                <a:solidFill>
                  <a:srgbClr val="000000"/>
                </a:solidFill>
                <a:latin typeface="Verdana" charset="0"/>
                <a:ea typeface="Arial" charset="0"/>
                <a:cs typeface="Arial" charset="0"/>
              </a:rPr>
              <a:t>→ energy and time of flight measurements of particles</a:t>
            </a:r>
            <a:endParaRPr lang="en-GB" sz="1600" dirty="0">
              <a:ea typeface="Arial" pitchFamily="-1" charset="0"/>
              <a:cs typeface=""/>
            </a:endParaRPr>
          </a:p>
          <a:p>
            <a:pPr>
              <a:buFont typeface="Arial"/>
              <a:buChar char="•"/>
            </a:pPr>
            <a:endParaRPr lang="en-GB" sz="1600" dirty="0">
              <a:ea typeface="Arial" pitchFamily="-1" charset="0"/>
              <a:cs typeface=""/>
            </a:endParaRPr>
          </a:p>
          <a:p>
            <a:pPr>
              <a:buFont typeface="Arial"/>
              <a:buChar char="•"/>
            </a:pPr>
            <a:r>
              <a:rPr lang="en-GB" sz="1600" dirty="0">
                <a:ea typeface="Arial" pitchFamily="-1" charset="0"/>
                <a:cs typeface=""/>
              </a:rPr>
              <a:t>Passive shielding surrounding each module</a:t>
            </a:r>
            <a:endParaRPr lang="en-US" sz="1600" dirty="0">
              <a:cs typeface=""/>
            </a:endParaRPr>
          </a:p>
          <a:p>
            <a:endParaRPr lang="en-US" sz="1600" dirty="0"/>
          </a:p>
        </p:txBody>
      </p:sp>
      <p:pic>
        <p:nvPicPr>
          <p:cNvPr id="12" name="Picture 5"/>
          <p:cNvPicPr>
            <a:picLocks noGrp="1" noChangeArrowheads="1"/>
          </p:cNvPicPr>
          <p:nvPr>
            <p:ph sz="half" idx="4294967295"/>
          </p:nvPr>
        </p:nvPicPr>
        <p:blipFill>
          <a:blip r:embed="rId2"/>
          <a:srcRect l="-71879" r="-71879"/>
          <a:stretch>
            <a:fillRect/>
          </a:stretch>
        </p:blipFill>
        <p:spPr bwMode="auto">
          <a:xfrm>
            <a:off x="290513" y="1009650"/>
            <a:ext cx="4206875" cy="1657350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  <p:pic>
        <p:nvPicPr>
          <p:cNvPr id="13" name="image71.png" descr="C:\Documents and Settings\bourgeoi\Bureau\Demonstrator 2.png"/>
          <p:cNvPicPr>
            <a:picLocks noGrp="1"/>
          </p:cNvPicPr>
          <p:nvPr>
            <p:ph sz="half" idx="4294967295"/>
          </p:nvPr>
        </p:nvPicPr>
        <p:blipFill rotWithShape="1">
          <a:blip r:embed="rId3">
            <a:extLst/>
          </a:blip>
          <a:srcRect l="5878" t="-7257" r="5878" b="-7257"/>
          <a:stretch/>
        </p:blipFill>
        <p:spPr>
          <a:xfrm>
            <a:off x="290513" y="2276872"/>
            <a:ext cx="4206875" cy="3844925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Line 9"/>
          <p:cNvSpPr>
            <a:spLocks noChangeShapeType="1"/>
          </p:cNvSpPr>
          <p:nvPr/>
        </p:nvSpPr>
        <p:spPr bwMode="auto">
          <a:xfrm flipV="1">
            <a:off x="2197099" y="3203705"/>
            <a:ext cx="2580519" cy="728601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 type="stealth" w="med" len="med"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Line 10"/>
          <p:cNvSpPr>
            <a:spLocks noChangeShapeType="1"/>
          </p:cNvSpPr>
          <p:nvPr/>
        </p:nvSpPr>
        <p:spPr bwMode="auto">
          <a:xfrm flipH="1">
            <a:off x="2623301" y="4409299"/>
            <a:ext cx="2148269" cy="580311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6" name="Line 12"/>
          <p:cNvSpPr>
            <a:spLocks noChangeShapeType="1"/>
          </p:cNvSpPr>
          <p:nvPr/>
        </p:nvSpPr>
        <p:spPr bwMode="auto">
          <a:xfrm flipH="1" flipV="1">
            <a:off x="3610429" y="4787881"/>
            <a:ext cx="1153262" cy="278543"/>
          </a:xfrm>
          <a:prstGeom prst="line">
            <a:avLst/>
          </a:prstGeom>
          <a:noFill/>
          <a:ln w="12700">
            <a:solidFill>
              <a:srgbClr val="198C47"/>
            </a:solidFill>
            <a:round/>
            <a:headEnd/>
            <a:tailEnd type="triangle" w="med" len="med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 rot="5400000">
            <a:off x="-787261" y="4227853"/>
            <a:ext cx="2367970" cy="1588"/>
          </a:xfrm>
          <a:prstGeom prst="straightConnector1">
            <a:avLst/>
          </a:prstGeom>
          <a:ln w="15875" cap="flat" cmpd="sng" algn="ctr">
            <a:solidFill>
              <a:srgbClr val="000000"/>
            </a:solidFill>
            <a:prstDash val="solid"/>
            <a:round/>
            <a:headEnd type="arrow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10800000">
            <a:off x="1324140" y="5812153"/>
            <a:ext cx="1800060" cy="1588"/>
          </a:xfrm>
          <a:prstGeom prst="straightConnector1">
            <a:avLst/>
          </a:prstGeom>
          <a:ln w="15875" cap="flat" cmpd="sng" algn="ctr">
            <a:solidFill>
              <a:srgbClr val="000000"/>
            </a:solidFill>
            <a:prstDash val="solid"/>
            <a:round/>
            <a:headEnd type="arrow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91458" y="5819935"/>
            <a:ext cx="40538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Gill Sans"/>
                <a:cs typeface="Gill Sans"/>
              </a:rPr>
              <a:t>2 </a:t>
            </a:r>
            <a:r>
              <a:rPr lang="en-US" sz="1200" dirty="0" err="1" smtClean="0">
                <a:latin typeface="Gill Sans"/>
                <a:cs typeface="Gill Sans"/>
              </a:rPr>
              <a:t>m</a:t>
            </a:r>
            <a:r>
              <a:rPr lang="en-US" sz="1200" dirty="0" smtClean="0">
                <a:latin typeface="Gill Sans"/>
                <a:cs typeface="Gill Sans"/>
              </a:rPr>
              <a:t> (assembled, ~0.5 </a:t>
            </a:r>
            <a:r>
              <a:rPr lang="en-US" sz="1200" dirty="0" err="1" smtClean="0">
                <a:latin typeface="Gill Sans"/>
                <a:cs typeface="Gill Sans"/>
              </a:rPr>
              <a:t>m</a:t>
            </a:r>
            <a:r>
              <a:rPr lang="en-US" sz="1200" dirty="0" smtClean="0">
                <a:latin typeface="Gill Sans"/>
                <a:cs typeface="Gill Sans"/>
              </a:rPr>
              <a:t> between source and calorimeter)</a:t>
            </a:r>
            <a:endParaRPr lang="en-US" sz="1200" dirty="0">
              <a:latin typeface="Gill Sans"/>
              <a:cs typeface="Gill Sans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3940022" y="4660011"/>
            <a:ext cx="299359" cy="867835"/>
          </a:xfrm>
          <a:prstGeom prst="straightConnector1">
            <a:avLst/>
          </a:prstGeom>
          <a:ln w="15875" cap="flat" cmpd="sng" algn="ctr">
            <a:solidFill>
              <a:srgbClr val="000000"/>
            </a:solidFill>
            <a:prstDash val="solid"/>
            <a:round/>
            <a:headEnd type="arrow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052880" y="4949423"/>
            <a:ext cx="5810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Gill Sans"/>
                <a:cs typeface="Gill Sans"/>
              </a:rPr>
              <a:t>6 </a:t>
            </a:r>
            <a:r>
              <a:rPr lang="en-US" sz="1200" dirty="0" err="1" smtClean="0">
                <a:latin typeface="Gill Sans"/>
                <a:cs typeface="Gill Sans"/>
              </a:rPr>
              <a:t>m</a:t>
            </a:r>
            <a:endParaRPr lang="en-US" sz="1200" dirty="0">
              <a:latin typeface="Gill Sans"/>
              <a:cs typeface="Gill Sans"/>
            </a:endParaRPr>
          </a:p>
        </p:txBody>
      </p:sp>
      <p:sp>
        <p:nvSpPr>
          <p:cNvPr id="22" name="TextBox 21"/>
          <p:cNvSpPr txBox="1"/>
          <p:nvPr/>
        </p:nvSpPr>
        <p:spPr>
          <a:xfrm rot="16200000">
            <a:off x="-46970" y="4067199"/>
            <a:ext cx="5810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Gill Sans"/>
                <a:cs typeface="Gill Sans"/>
              </a:rPr>
              <a:t>4 </a:t>
            </a:r>
            <a:r>
              <a:rPr lang="en-US" sz="1200" dirty="0" err="1" smtClean="0">
                <a:latin typeface="Gill Sans"/>
                <a:cs typeface="Gill Sans"/>
              </a:rPr>
              <a:t>m</a:t>
            </a:r>
            <a:endParaRPr lang="en-US" sz="1200" dirty="0">
              <a:latin typeface="Gill Sans"/>
              <a:cs typeface="Gill San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Simon Jolly — University College London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>
              <a:defRPr/>
            </a:pPr>
            <a:fld id="{0032FE6B-4B43-6A49-AE17-08D6245C731D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820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95536" y="1124745"/>
            <a:ext cx="7200800" cy="4968552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r>
              <a:rPr lang="en-US" dirty="0" err="1" smtClean="0"/>
              <a:t>SuperNEMO</a:t>
            </a:r>
            <a:r>
              <a:rPr lang="en-US" dirty="0" smtClean="0"/>
              <a:t> calorimeter consists of 550 Optical Modules (wrapped scintillator block + PMT).</a:t>
            </a:r>
          </a:p>
          <a:p>
            <a:r>
              <a:rPr lang="en-US" dirty="0" smtClean="0"/>
              <a:t>Needed to achieve improved resolution:</a:t>
            </a:r>
          </a:p>
          <a:p>
            <a:r>
              <a:rPr lang="en-US" dirty="0" smtClean="0"/>
              <a:t>Scintillator needed to be organic plastic:</a:t>
            </a:r>
          </a:p>
          <a:p>
            <a:pPr lvl="1"/>
            <a:r>
              <a:rPr lang="en-US" dirty="0" smtClean="0"/>
              <a:t>High </a:t>
            </a:r>
            <a:r>
              <a:rPr lang="en-US" dirty="0"/>
              <a:t>light </a:t>
            </a:r>
            <a:r>
              <a:rPr lang="en-US" dirty="0" smtClean="0"/>
              <a:t>yield.</a:t>
            </a:r>
          </a:p>
          <a:p>
            <a:pPr lvl="1"/>
            <a:r>
              <a:rPr lang="en-US" dirty="0"/>
              <a:t>L</a:t>
            </a:r>
            <a:r>
              <a:rPr lang="en-US" dirty="0" smtClean="0"/>
              <a:t>ow </a:t>
            </a:r>
            <a:r>
              <a:rPr lang="en-US" dirty="0"/>
              <a:t>electron back-</a:t>
            </a:r>
            <a:r>
              <a:rPr lang="en-US" dirty="0" smtClean="0"/>
              <a:t>scattering.</a:t>
            </a:r>
          </a:p>
          <a:p>
            <a:pPr lvl="1"/>
            <a:r>
              <a:rPr lang="en-US" dirty="0"/>
              <a:t>H</a:t>
            </a:r>
            <a:r>
              <a:rPr lang="en-US" dirty="0" smtClean="0"/>
              <a:t>igh </a:t>
            </a:r>
            <a:r>
              <a:rPr lang="en-US" dirty="0" err="1" smtClean="0"/>
              <a:t>radiopurity</a:t>
            </a:r>
            <a:r>
              <a:rPr lang="en-US" dirty="0" smtClean="0"/>
              <a:t>.</a:t>
            </a:r>
          </a:p>
          <a:p>
            <a:pPr lvl="1"/>
            <a:r>
              <a:rPr lang="en-US" dirty="0"/>
              <a:t>F</a:t>
            </a:r>
            <a:r>
              <a:rPr lang="en-US" dirty="0" smtClean="0"/>
              <a:t>ast timing.</a:t>
            </a:r>
          </a:p>
          <a:p>
            <a:r>
              <a:rPr lang="en-US" dirty="0" smtClean="0"/>
              <a:t>Extensive R&amp;D </a:t>
            </a:r>
            <a:r>
              <a:rPr lang="en-US" dirty="0" err="1" smtClean="0"/>
              <a:t>programme</a:t>
            </a:r>
            <a:r>
              <a:rPr lang="en-US" dirty="0" smtClean="0"/>
              <a:t> resulted in final design:</a:t>
            </a:r>
          </a:p>
          <a:p>
            <a:pPr lvl="1"/>
            <a:r>
              <a:rPr lang="en-US" dirty="0" err="1" smtClean="0"/>
              <a:t>ElJen</a:t>
            </a:r>
            <a:r>
              <a:rPr lang="en-US" dirty="0" smtClean="0"/>
              <a:t> EJ-200 </a:t>
            </a:r>
            <a:r>
              <a:rPr lang="en-US" dirty="0" err="1" smtClean="0"/>
              <a:t>polyvinyltoluene</a:t>
            </a:r>
            <a:r>
              <a:rPr lang="en-US" dirty="0" smtClean="0"/>
              <a:t> (PVT) scintillator.</a:t>
            </a:r>
          </a:p>
          <a:p>
            <a:pPr lvl="1"/>
            <a:r>
              <a:rPr lang="en-US" dirty="0" smtClean="0"/>
              <a:t>Hamamatsu 8” PMT (32% QE at 400 nm).</a:t>
            </a:r>
          </a:p>
          <a:p>
            <a:pPr lvl="1"/>
            <a:r>
              <a:rPr lang="en-US" dirty="0" smtClean="0"/>
              <a:t>Hexagonal scintillator block directly coupled to hemispherical PMT face.</a:t>
            </a:r>
          </a:p>
          <a:p>
            <a:pPr lvl="1"/>
            <a:r>
              <a:rPr lang="en-US" dirty="0" smtClean="0"/>
              <a:t>Teflon + Mylar wrapping.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 smtClean="0"/>
              <a:t>SuperNEMO</a:t>
            </a:r>
            <a:r>
              <a:rPr lang="en-US" sz="3600" dirty="0" smtClean="0"/>
              <a:t> Calorimeter Development</a:t>
            </a:r>
            <a:endParaRPr lang="en-US" sz="3600" dirty="0"/>
          </a:p>
        </p:txBody>
      </p:sp>
      <p:graphicFrame>
        <p:nvGraphicFramePr>
          <p:cNvPr id="1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8442465"/>
              </p:ext>
            </p:extLst>
          </p:nvPr>
        </p:nvGraphicFramePr>
        <p:xfrm>
          <a:off x="6300192" y="1628800"/>
          <a:ext cx="1314732" cy="8126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Equation" r:id="rId3" imgW="698500" imgH="431800" progId="Equation.3">
                  <p:embed/>
                </p:oleObj>
              </mc:Choice>
              <mc:Fallback>
                <p:oleObj name="Equation" r:id="rId3" imgW="6985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0192" y="1628800"/>
                        <a:ext cx="1314732" cy="81266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Simon Jolly — University College London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1F274-A603-4C51-99A6-9A47F728F8F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61634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620</TotalTime>
  <Words>1570</Words>
  <Application>Microsoft Macintosh PowerPoint</Application>
  <PresentationFormat>On-screen Show (4:3)</PresentationFormat>
  <Paragraphs>402</Paragraphs>
  <Slides>36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Calibri</vt:lpstr>
      <vt:lpstr>Gill Sans</vt:lpstr>
      <vt:lpstr>Lucida Grande</vt:lpstr>
      <vt:lpstr>ＭＳ Ｐゴシック</vt:lpstr>
      <vt:lpstr>Times</vt:lpstr>
      <vt:lpstr>Verdana</vt:lpstr>
      <vt:lpstr>Arial</vt:lpstr>
      <vt:lpstr>Office Theme</vt:lpstr>
      <vt:lpstr>Equation</vt:lpstr>
      <vt:lpstr>Proton Calorimetry</vt:lpstr>
      <vt:lpstr>Proton Beam Therapy QA</vt:lpstr>
      <vt:lpstr>Segmented Calorimeter</vt:lpstr>
      <vt:lpstr>Segmented Calorimeter Design</vt:lpstr>
      <vt:lpstr>Segmented Calorimeter Tests</vt:lpstr>
      <vt:lpstr>Future Plans</vt:lpstr>
      <vt:lpstr>Proton Calorimetry</vt:lpstr>
      <vt:lpstr>SuperNEMO</vt:lpstr>
      <vt:lpstr>SuperNEMO Calorimeter Development</vt:lpstr>
      <vt:lpstr>Optimised Optical Module</vt:lpstr>
      <vt:lpstr>So What…?</vt:lpstr>
      <vt:lpstr>Simulated Stopping Distance</vt:lpstr>
      <vt:lpstr>Proton Stopping Power</vt:lpstr>
      <vt:lpstr>Range Uncertainty (T. Lomax)</vt:lpstr>
      <vt:lpstr>Proton CT (N. Allinson, PRaVDA)</vt:lpstr>
      <vt:lpstr>Proton CT Image Reconstruction</vt:lpstr>
      <vt:lpstr>Proton Calorimetry</vt:lpstr>
      <vt:lpstr>Clatterbridge Cancer Centre</vt:lpstr>
      <vt:lpstr>Equipment Setup</vt:lpstr>
      <vt:lpstr>Experimental Tests</vt:lpstr>
      <vt:lpstr>Results: Fitted Data</vt:lpstr>
      <vt:lpstr>High Rate Tests: Pulse Pile-Up</vt:lpstr>
      <vt:lpstr>A Smaller, Faster Detector</vt:lpstr>
      <vt:lpstr>Small Module Results</vt:lpstr>
      <vt:lpstr>Resolution: Energy Dependence</vt:lpstr>
      <vt:lpstr>Beam Test Conclusions</vt:lpstr>
      <vt:lpstr>MedAustron 250 MeV Tests</vt:lpstr>
      <vt:lpstr>MedAustron Setup</vt:lpstr>
      <vt:lpstr>MedAustron Results</vt:lpstr>
      <vt:lpstr>So What…?</vt:lpstr>
      <vt:lpstr>Segmented Calorimeter</vt:lpstr>
      <vt:lpstr>Segmented Calorimeter Design</vt:lpstr>
      <vt:lpstr>Segmented Calorimeter Tests</vt:lpstr>
      <vt:lpstr>Fast Treatment Plan Verification</vt:lpstr>
      <vt:lpstr>TERA: Proton Range Radiography</vt:lpstr>
      <vt:lpstr>Future Plans</vt:lpstr>
    </vt:vector>
  </TitlesOfParts>
  <Company>Daresbury Laboratory (STFC)</Company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Jolly, Simon</cp:lastModifiedBy>
  <cp:revision>69</cp:revision>
  <dcterms:created xsi:type="dcterms:W3CDTF">2017-03-10T07:56:32Z</dcterms:created>
  <dcterms:modified xsi:type="dcterms:W3CDTF">2017-09-20T15:56:59Z</dcterms:modified>
</cp:coreProperties>
</file>